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5.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6.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7.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8.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2.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rts/chart9.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4"/>
    <p:sldMasterId id="2147483674" r:id="rId5"/>
  </p:sldMasterIdLst>
  <p:notesMasterIdLst>
    <p:notesMasterId r:id="rId130"/>
  </p:notesMasterIdLst>
  <p:handoutMasterIdLst>
    <p:handoutMasterId r:id="rId131"/>
  </p:handoutMasterIdLst>
  <p:sldIdLst>
    <p:sldId id="2140918794" r:id="rId6"/>
    <p:sldId id="2140918796" r:id="rId7"/>
    <p:sldId id="2140918795" r:id="rId8"/>
    <p:sldId id="2147483418" r:id="rId9"/>
    <p:sldId id="2147483405" r:id="rId10"/>
    <p:sldId id="2147483419" r:id="rId11"/>
    <p:sldId id="2147483421" r:id="rId12"/>
    <p:sldId id="2147483420" r:id="rId13"/>
    <p:sldId id="2147483473" r:id="rId14"/>
    <p:sldId id="287" r:id="rId15"/>
    <p:sldId id="2147483250" r:id="rId16"/>
    <p:sldId id="2147483251" r:id="rId17"/>
    <p:sldId id="2147483253" r:id="rId18"/>
    <p:sldId id="2147483254" r:id="rId19"/>
    <p:sldId id="2147483255" r:id="rId20"/>
    <p:sldId id="2147483256" r:id="rId21"/>
    <p:sldId id="2147483257" r:id="rId22"/>
    <p:sldId id="2147483424" r:id="rId23"/>
    <p:sldId id="288" r:id="rId24"/>
    <p:sldId id="285" r:id="rId25"/>
    <p:sldId id="286" r:id="rId26"/>
    <p:sldId id="275" r:id="rId27"/>
    <p:sldId id="296" r:id="rId28"/>
    <p:sldId id="290" r:id="rId29"/>
    <p:sldId id="292" r:id="rId30"/>
    <p:sldId id="297" r:id="rId31"/>
    <p:sldId id="295" r:id="rId32"/>
    <p:sldId id="2147483425" r:id="rId33"/>
    <p:sldId id="284" r:id="rId34"/>
    <p:sldId id="2147483426" r:id="rId35"/>
    <p:sldId id="2147483427" r:id="rId36"/>
    <p:sldId id="2147483428" r:id="rId37"/>
    <p:sldId id="289" r:id="rId38"/>
    <p:sldId id="291" r:id="rId39"/>
    <p:sldId id="2147483429" r:id="rId40"/>
    <p:sldId id="2147483430" r:id="rId41"/>
    <p:sldId id="2147483431" r:id="rId42"/>
    <p:sldId id="2147483432" r:id="rId43"/>
    <p:sldId id="2147483252" r:id="rId44"/>
    <p:sldId id="2147483433" r:id="rId45"/>
    <p:sldId id="2147483434" r:id="rId46"/>
    <p:sldId id="2147483435" r:id="rId47"/>
    <p:sldId id="2147483249" r:id="rId48"/>
    <p:sldId id="2147483436" r:id="rId49"/>
    <p:sldId id="2147483232" r:id="rId50"/>
    <p:sldId id="2147483233" r:id="rId51"/>
    <p:sldId id="2147483234" r:id="rId52"/>
    <p:sldId id="2147483235" r:id="rId53"/>
    <p:sldId id="2147483236" r:id="rId54"/>
    <p:sldId id="2147483237" r:id="rId55"/>
    <p:sldId id="2147483238" r:id="rId56"/>
    <p:sldId id="2147483239" r:id="rId57"/>
    <p:sldId id="2147483240" r:id="rId58"/>
    <p:sldId id="2147483241" r:id="rId59"/>
    <p:sldId id="2147483242" r:id="rId60"/>
    <p:sldId id="2147483243" r:id="rId61"/>
    <p:sldId id="2147483244" r:id="rId62"/>
    <p:sldId id="2147483246" r:id="rId63"/>
    <p:sldId id="2147483245" r:id="rId64"/>
    <p:sldId id="2147483247" r:id="rId65"/>
    <p:sldId id="2147483437" r:id="rId66"/>
    <p:sldId id="2147483438" r:id="rId67"/>
    <p:sldId id="2147483439" r:id="rId68"/>
    <p:sldId id="2147483440" r:id="rId69"/>
    <p:sldId id="2147483441" r:id="rId70"/>
    <p:sldId id="2147483258" r:id="rId71"/>
    <p:sldId id="2147483262" r:id="rId72"/>
    <p:sldId id="2147483260" r:id="rId73"/>
    <p:sldId id="2147483261" r:id="rId74"/>
    <p:sldId id="2147483442" r:id="rId75"/>
    <p:sldId id="2147483443" r:id="rId76"/>
    <p:sldId id="2147483444" r:id="rId77"/>
    <p:sldId id="2147483445" r:id="rId78"/>
    <p:sldId id="2147483446" r:id="rId79"/>
    <p:sldId id="2147483447" r:id="rId80"/>
    <p:sldId id="2147483448" r:id="rId81"/>
    <p:sldId id="2147483449" r:id="rId82"/>
    <p:sldId id="2147483451" r:id="rId83"/>
    <p:sldId id="2147483452" r:id="rId84"/>
    <p:sldId id="2147483453" r:id="rId85"/>
    <p:sldId id="2147483454" r:id="rId86"/>
    <p:sldId id="2147483455" r:id="rId87"/>
    <p:sldId id="2147483456" r:id="rId88"/>
    <p:sldId id="2147483457" r:id="rId89"/>
    <p:sldId id="2147483458" r:id="rId90"/>
    <p:sldId id="2147483459" r:id="rId91"/>
    <p:sldId id="2147483460" r:id="rId92"/>
    <p:sldId id="2147483461" r:id="rId93"/>
    <p:sldId id="2147483462" r:id="rId94"/>
    <p:sldId id="273" r:id="rId95"/>
    <p:sldId id="2147483463" r:id="rId96"/>
    <p:sldId id="2147483464" r:id="rId97"/>
    <p:sldId id="2147483465" r:id="rId98"/>
    <p:sldId id="2147483466" r:id="rId99"/>
    <p:sldId id="2147483467" r:id="rId100"/>
    <p:sldId id="2147483468" r:id="rId101"/>
    <p:sldId id="2147483469" r:id="rId102"/>
    <p:sldId id="293" r:id="rId103"/>
    <p:sldId id="294" r:id="rId104"/>
    <p:sldId id="2147483470" r:id="rId105"/>
    <p:sldId id="2147483471" r:id="rId106"/>
    <p:sldId id="2147483472" r:id="rId107"/>
    <p:sldId id="298" r:id="rId108"/>
    <p:sldId id="300" r:id="rId109"/>
    <p:sldId id="2147483474" r:id="rId110"/>
    <p:sldId id="2147483475" r:id="rId111"/>
    <p:sldId id="2147483476" r:id="rId112"/>
    <p:sldId id="2147474770" r:id="rId113"/>
    <p:sldId id="2147474773" r:id="rId114"/>
    <p:sldId id="2147474771" r:id="rId115"/>
    <p:sldId id="2147474767" r:id="rId116"/>
    <p:sldId id="269" r:id="rId117"/>
    <p:sldId id="2147474769" r:id="rId118"/>
    <p:sldId id="2145707099" r:id="rId119"/>
    <p:sldId id="2140919595" r:id="rId120"/>
    <p:sldId id="2147474774" r:id="rId121"/>
    <p:sldId id="2147474781" r:id="rId122"/>
    <p:sldId id="2147474776" r:id="rId123"/>
    <p:sldId id="2147474780" r:id="rId124"/>
    <p:sldId id="274" r:id="rId125"/>
    <p:sldId id="2147483477" r:id="rId126"/>
    <p:sldId id="2147483423" r:id="rId127"/>
    <p:sldId id="2147483347" r:id="rId128"/>
    <p:sldId id="2147483404" r:id="rId129"/>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05F241D-7B74-080A-8A73-911B1F193801}" name="Helen Bygrave" initials="HB" userId="S::Helen.BYGRAVE@joburg.msf.org::688789c2-d375-4c1f-bbb4-1ea04728044d" providerId="AD"/>
  <p188:author id="{94C3CF3F-D3F6-FF15-0EEB-BC426F3A6577}" name="Lynne Wilkinson" initials="LW" userId="a048b546011a2eab" providerId="Windows Live"/>
  <p188:author id="{83FDAC48-69B7-59CA-0895-E5EBD7E0D7BE}" name="Lina Golob" initials="LG" userId="S::lina.golob@iasociety.org::18c054f1-9789-489e-8da1-71f1c382e037" providerId="AD"/>
  <p188:author id="{8443ED59-20C7-4FDF-8DCA-8A14D1AA1C8C}" name="Microsoft Office User" initials="MOU" userId="Microsoft Office User" providerId="None"/>
  <p188:author id="{C5C3C4A3-235F-220F-2ABB-9DA2B5C7B20B}" name="Anna Grimsrud" initials="AG" userId="S::anna.grimsrud@iasociety.org::f85a3dff-7d89-4dbf-9104-c8b3290d15e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 id="2" name="Guest User" initials="GU" lastIdx="1" clrIdx="1">
    <p:extLst>
      <p:ext uri="{19B8F6BF-5375-455C-9EA6-DF929625EA0E}">
        <p15:presenceInfo xmlns:p15="http://schemas.microsoft.com/office/powerpoint/2012/main" userId="S::urn:spo:anon#f44632300b932a54a5b1157ef22a4103270cbb404c21bf3518f336ab8c64cdc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2222"/>
    <a:srgbClr val="53AB44"/>
    <a:srgbClr val="D6E2FF"/>
    <a:srgbClr val="FFC6CD"/>
    <a:srgbClr val="C61E1D"/>
    <a:srgbClr val="348BD0"/>
    <a:srgbClr val="348BCF"/>
    <a:srgbClr val="2872AE"/>
    <a:srgbClr val="D0E3F4"/>
    <a:srgbClr val="FFE2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9A3A80-2953-C04C-BAF5-F8E9400F9069}" v="36" dt="2026-09-29T08:28:21.973"/>
  </p1510:revLst>
</p1510:revInfo>
</file>

<file path=ppt/tableStyles.xml><?xml version="1.0" encoding="utf-8"?>
<a:tblStyleLst xmlns:a="http://schemas.openxmlformats.org/drawingml/2006/main" def="{5C22544A-7EE6-4342-B048-85BDC9FD1C3A}">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675"/>
    <p:restoredTop sz="94613"/>
  </p:normalViewPr>
  <p:slideViewPr>
    <p:cSldViewPr snapToGrid="0">
      <p:cViewPr varScale="1">
        <p:scale>
          <a:sx n="115" d="100"/>
          <a:sy n="115" d="100"/>
        </p:scale>
        <p:origin x="376" y="184"/>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microsoft.com/office/2015/10/relationships/revisionInfo" Target="revisionInfo.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28" Type="http://schemas.openxmlformats.org/officeDocument/2006/relationships/slide" Target="slides/slide123.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134" Type="http://schemas.openxmlformats.org/officeDocument/2006/relationships/viewProps" Target="viewProps.xml"/><Relationship Id="rId139" Type="http://schemas.microsoft.com/office/2018/10/relationships/authors" Target="authors.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slide" Target="slides/slide124.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notesMaster" Target="notesMasters/notesMaster1.xml"/><Relationship Id="rId135" Type="http://schemas.openxmlformats.org/officeDocument/2006/relationships/theme" Target="theme/theme1.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handoutMaster" Target="handoutMasters/handoutMaster1.xml"/><Relationship Id="rId136" Type="http://schemas.openxmlformats.org/officeDocument/2006/relationships/tableStyles" Target="tableStyles.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microsoft.com/office/2016/11/relationships/changesInfo" Target="changesInfos/changesInfo1.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commentAuthors" Target="commentAuthors.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 Grimsrud" userId="f85a3dff-7d89-4dbf-9104-c8b3290d15ec" providerId="ADAL" clId="{2099FBB6-524C-5C16-8A65-5B8CC4111125}"/>
    <pc:docChg chg="undo custSel addSld delSld modSld sldOrd">
      <pc:chgData name="Anna Grimsrud" userId="f85a3dff-7d89-4dbf-9104-c8b3290d15ec" providerId="ADAL" clId="{2099FBB6-524C-5C16-8A65-5B8CC4111125}" dt="2026-09-29T08:28:21.973" v="1749"/>
      <pc:docMkLst>
        <pc:docMk/>
      </pc:docMkLst>
      <pc:sldChg chg="del">
        <pc:chgData name="Anna Grimsrud" userId="f85a3dff-7d89-4dbf-9104-c8b3290d15ec" providerId="ADAL" clId="{2099FBB6-524C-5C16-8A65-5B8CC4111125}" dt="2026-09-28T07:29:14.075" v="1114" actId="2696"/>
        <pc:sldMkLst>
          <pc:docMk/>
          <pc:sldMk cId="0" sldId="257"/>
        </pc:sldMkLst>
      </pc:sldChg>
      <pc:sldChg chg="del">
        <pc:chgData name="Anna Grimsrud" userId="f85a3dff-7d89-4dbf-9104-c8b3290d15ec" providerId="ADAL" clId="{2099FBB6-524C-5C16-8A65-5B8CC4111125}" dt="2026-09-28T07:29:14.085" v="1120" actId="2696"/>
        <pc:sldMkLst>
          <pc:docMk/>
          <pc:sldMk cId="0" sldId="259"/>
        </pc:sldMkLst>
      </pc:sldChg>
      <pc:sldChg chg="del">
        <pc:chgData name="Anna Grimsrud" userId="f85a3dff-7d89-4dbf-9104-c8b3290d15ec" providerId="ADAL" clId="{2099FBB6-524C-5C16-8A65-5B8CC4111125}" dt="2026-09-28T07:29:13.979" v="1081" actId="2696"/>
        <pc:sldMkLst>
          <pc:docMk/>
          <pc:sldMk cId="0" sldId="260"/>
        </pc:sldMkLst>
      </pc:sldChg>
      <pc:sldChg chg="add">
        <pc:chgData name="Anna Grimsrud" userId="f85a3dff-7d89-4dbf-9104-c8b3290d15ec" providerId="ADAL" clId="{2099FBB6-524C-5C16-8A65-5B8CC4111125}" dt="2026-09-28T13:46:26.846" v="1697"/>
        <pc:sldMkLst>
          <pc:docMk/>
          <pc:sldMk cId="1073308215" sldId="269"/>
        </pc:sldMkLst>
      </pc:sldChg>
      <pc:sldChg chg="add">
        <pc:chgData name="Anna Grimsrud" userId="f85a3dff-7d89-4dbf-9104-c8b3290d15ec" providerId="ADAL" clId="{2099FBB6-524C-5C16-8A65-5B8CC4111125}" dt="2026-09-28T11:09:39.794" v="1494"/>
        <pc:sldMkLst>
          <pc:docMk/>
          <pc:sldMk cId="2466563637" sldId="273"/>
        </pc:sldMkLst>
      </pc:sldChg>
      <pc:sldChg chg="del">
        <pc:chgData name="Anna Grimsrud" userId="f85a3dff-7d89-4dbf-9104-c8b3290d15ec" providerId="ADAL" clId="{2099FBB6-524C-5C16-8A65-5B8CC4111125}" dt="2026-09-28T07:29:14.014" v="1091" actId="2696"/>
        <pc:sldMkLst>
          <pc:docMk/>
          <pc:sldMk cId="0" sldId="274"/>
        </pc:sldMkLst>
      </pc:sldChg>
      <pc:sldChg chg="add">
        <pc:chgData name="Anna Grimsrud" userId="f85a3dff-7d89-4dbf-9104-c8b3290d15ec" providerId="ADAL" clId="{2099FBB6-524C-5C16-8A65-5B8CC4111125}" dt="2026-09-28T13:46:26.846" v="1697"/>
        <pc:sldMkLst>
          <pc:docMk/>
          <pc:sldMk cId="4203433023" sldId="274"/>
        </pc:sldMkLst>
      </pc:sldChg>
      <pc:sldChg chg="add">
        <pc:chgData name="Anna Grimsrud" userId="f85a3dff-7d89-4dbf-9104-c8b3290d15ec" providerId="ADAL" clId="{2099FBB6-524C-5C16-8A65-5B8CC4111125}" dt="2026-09-28T11:02:28.412" v="1294"/>
        <pc:sldMkLst>
          <pc:docMk/>
          <pc:sldMk cId="3940327467" sldId="275"/>
        </pc:sldMkLst>
      </pc:sldChg>
      <pc:sldChg chg="add">
        <pc:chgData name="Anna Grimsrud" userId="f85a3dff-7d89-4dbf-9104-c8b3290d15ec" providerId="ADAL" clId="{2099FBB6-524C-5C16-8A65-5B8CC4111125}" dt="2026-09-28T11:03:25.907" v="1323"/>
        <pc:sldMkLst>
          <pc:docMk/>
          <pc:sldMk cId="1996988643" sldId="284"/>
        </pc:sldMkLst>
      </pc:sldChg>
      <pc:sldChg chg="add">
        <pc:chgData name="Anna Grimsrud" userId="f85a3dff-7d89-4dbf-9104-c8b3290d15ec" providerId="ADAL" clId="{2099FBB6-524C-5C16-8A65-5B8CC4111125}" dt="2026-09-28T11:02:28.412" v="1294"/>
        <pc:sldMkLst>
          <pc:docMk/>
          <pc:sldMk cId="1689077881" sldId="285"/>
        </pc:sldMkLst>
      </pc:sldChg>
      <pc:sldChg chg="add">
        <pc:chgData name="Anna Grimsrud" userId="f85a3dff-7d89-4dbf-9104-c8b3290d15ec" providerId="ADAL" clId="{2099FBB6-524C-5C16-8A65-5B8CC4111125}" dt="2026-09-28T11:02:28.412" v="1294"/>
        <pc:sldMkLst>
          <pc:docMk/>
          <pc:sldMk cId="3592092444" sldId="286"/>
        </pc:sldMkLst>
      </pc:sldChg>
      <pc:sldChg chg="add">
        <pc:chgData name="Anna Grimsrud" userId="f85a3dff-7d89-4dbf-9104-c8b3290d15ec" providerId="ADAL" clId="{2099FBB6-524C-5C16-8A65-5B8CC4111125}" dt="2026-09-28T11:01:09.142" v="1276"/>
        <pc:sldMkLst>
          <pc:docMk/>
          <pc:sldMk cId="1019027211" sldId="287"/>
        </pc:sldMkLst>
      </pc:sldChg>
      <pc:sldChg chg="add">
        <pc:chgData name="Anna Grimsrud" userId="f85a3dff-7d89-4dbf-9104-c8b3290d15ec" providerId="ADAL" clId="{2099FBB6-524C-5C16-8A65-5B8CC4111125}" dt="2026-09-28T11:02:28.412" v="1294"/>
        <pc:sldMkLst>
          <pc:docMk/>
          <pc:sldMk cId="181465397" sldId="288"/>
        </pc:sldMkLst>
      </pc:sldChg>
      <pc:sldChg chg="add">
        <pc:chgData name="Anna Grimsrud" userId="f85a3dff-7d89-4dbf-9104-c8b3290d15ec" providerId="ADAL" clId="{2099FBB6-524C-5C16-8A65-5B8CC4111125}" dt="2026-09-28T11:03:25.907" v="1323"/>
        <pc:sldMkLst>
          <pc:docMk/>
          <pc:sldMk cId="800444522" sldId="289"/>
        </pc:sldMkLst>
      </pc:sldChg>
      <pc:sldChg chg="add">
        <pc:chgData name="Anna Grimsrud" userId="f85a3dff-7d89-4dbf-9104-c8b3290d15ec" providerId="ADAL" clId="{2099FBB6-524C-5C16-8A65-5B8CC4111125}" dt="2026-09-28T11:02:28.412" v="1294"/>
        <pc:sldMkLst>
          <pc:docMk/>
          <pc:sldMk cId="3313664770" sldId="290"/>
        </pc:sldMkLst>
      </pc:sldChg>
      <pc:sldChg chg="add">
        <pc:chgData name="Anna Grimsrud" userId="f85a3dff-7d89-4dbf-9104-c8b3290d15ec" providerId="ADAL" clId="{2099FBB6-524C-5C16-8A65-5B8CC4111125}" dt="2026-09-28T11:03:25.907" v="1323"/>
        <pc:sldMkLst>
          <pc:docMk/>
          <pc:sldMk cId="2153779717" sldId="291"/>
        </pc:sldMkLst>
      </pc:sldChg>
      <pc:sldChg chg="del">
        <pc:chgData name="Anna Grimsrud" userId="f85a3dff-7d89-4dbf-9104-c8b3290d15ec" providerId="ADAL" clId="{2099FBB6-524C-5C16-8A65-5B8CC4111125}" dt="2026-09-28T07:29:14.075" v="1115" actId="2696"/>
        <pc:sldMkLst>
          <pc:docMk/>
          <pc:sldMk cId="0" sldId="292"/>
        </pc:sldMkLst>
      </pc:sldChg>
      <pc:sldChg chg="add">
        <pc:chgData name="Anna Grimsrud" userId="f85a3dff-7d89-4dbf-9104-c8b3290d15ec" providerId="ADAL" clId="{2099FBB6-524C-5C16-8A65-5B8CC4111125}" dt="2026-09-28T11:02:28.412" v="1294"/>
        <pc:sldMkLst>
          <pc:docMk/>
          <pc:sldMk cId="2956303606" sldId="292"/>
        </pc:sldMkLst>
      </pc:sldChg>
      <pc:sldChg chg="add">
        <pc:chgData name="Anna Grimsrud" userId="f85a3dff-7d89-4dbf-9104-c8b3290d15ec" providerId="ADAL" clId="{2099FBB6-524C-5C16-8A65-5B8CC4111125}" dt="2026-09-28T11:10:59.510" v="1497"/>
        <pc:sldMkLst>
          <pc:docMk/>
          <pc:sldMk cId="2100991444" sldId="293"/>
        </pc:sldMkLst>
      </pc:sldChg>
      <pc:sldChg chg="add del">
        <pc:chgData name="Anna Grimsrud" userId="f85a3dff-7d89-4dbf-9104-c8b3290d15ec" providerId="ADAL" clId="{2099FBB6-524C-5C16-8A65-5B8CC4111125}" dt="2026-09-28T11:03:23.876" v="1322" actId="2696"/>
        <pc:sldMkLst>
          <pc:docMk/>
          <pc:sldMk cId="2379177449" sldId="294"/>
        </pc:sldMkLst>
      </pc:sldChg>
      <pc:sldChg chg="add">
        <pc:chgData name="Anna Grimsrud" userId="f85a3dff-7d89-4dbf-9104-c8b3290d15ec" providerId="ADAL" clId="{2099FBB6-524C-5C16-8A65-5B8CC4111125}" dt="2026-09-28T11:10:59.510" v="1497"/>
        <pc:sldMkLst>
          <pc:docMk/>
          <pc:sldMk cId="3632796203" sldId="294"/>
        </pc:sldMkLst>
      </pc:sldChg>
      <pc:sldChg chg="del">
        <pc:chgData name="Anna Grimsrud" userId="f85a3dff-7d89-4dbf-9104-c8b3290d15ec" providerId="ADAL" clId="{2099FBB6-524C-5C16-8A65-5B8CC4111125}" dt="2026-09-28T07:29:14.024" v="1096" actId="2696"/>
        <pc:sldMkLst>
          <pc:docMk/>
          <pc:sldMk cId="0" sldId="295"/>
        </pc:sldMkLst>
      </pc:sldChg>
      <pc:sldChg chg="add">
        <pc:chgData name="Anna Grimsrud" userId="f85a3dff-7d89-4dbf-9104-c8b3290d15ec" providerId="ADAL" clId="{2099FBB6-524C-5C16-8A65-5B8CC4111125}" dt="2026-09-28T11:02:28.412" v="1294"/>
        <pc:sldMkLst>
          <pc:docMk/>
          <pc:sldMk cId="3206811517" sldId="295"/>
        </pc:sldMkLst>
      </pc:sldChg>
      <pc:sldChg chg="add">
        <pc:chgData name="Anna Grimsrud" userId="f85a3dff-7d89-4dbf-9104-c8b3290d15ec" providerId="ADAL" clId="{2099FBB6-524C-5C16-8A65-5B8CC4111125}" dt="2026-09-28T11:02:28.412" v="1294"/>
        <pc:sldMkLst>
          <pc:docMk/>
          <pc:sldMk cId="732184837" sldId="296"/>
        </pc:sldMkLst>
      </pc:sldChg>
      <pc:sldChg chg="add">
        <pc:chgData name="Anna Grimsrud" userId="f85a3dff-7d89-4dbf-9104-c8b3290d15ec" providerId="ADAL" clId="{2099FBB6-524C-5C16-8A65-5B8CC4111125}" dt="2026-09-28T11:02:28.412" v="1294"/>
        <pc:sldMkLst>
          <pc:docMk/>
          <pc:sldMk cId="746631638" sldId="297"/>
        </pc:sldMkLst>
      </pc:sldChg>
      <pc:sldChg chg="del">
        <pc:chgData name="Anna Grimsrud" userId="f85a3dff-7d89-4dbf-9104-c8b3290d15ec" providerId="ADAL" clId="{2099FBB6-524C-5C16-8A65-5B8CC4111125}" dt="2026-09-28T07:29:14.055" v="1109" actId="2696"/>
        <pc:sldMkLst>
          <pc:docMk/>
          <pc:sldMk cId="0" sldId="298"/>
        </pc:sldMkLst>
      </pc:sldChg>
      <pc:sldChg chg="add">
        <pc:chgData name="Anna Grimsrud" userId="f85a3dff-7d89-4dbf-9104-c8b3290d15ec" providerId="ADAL" clId="{2099FBB6-524C-5C16-8A65-5B8CC4111125}" dt="2026-09-28T11:10:59.510" v="1497"/>
        <pc:sldMkLst>
          <pc:docMk/>
          <pc:sldMk cId="4214728338" sldId="298"/>
        </pc:sldMkLst>
      </pc:sldChg>
      <pc:sldChg chg="del">
        <pc:chgData name="Anna Grimsrud" userId="f85a3dff-7d89-4dbf-9104-c8b3290d15ec" providerId="ADAL" clId="{2099FBB6-524C-5C16-8A65-5B8CC4111125}" dt="2026-09-28T07:29:14.045" v="1104" actId="2696"/>
        <pc:sldMkLst>
          <pc:docMk/>
          <pc:sldMk cId="0" sldId="300"/>
        </pc:sldMkLst>
      </pc:sldChg>
      <pc:sldChg chg="add">
        <pc:chgData name="Anna Grimsrud" userId="f85a3dff-7d89-4dbf-9104-c8b3290d15ec" providerId="ADAL" clId="{2099FBB6-524C-5C16-8A65-5B8CC4111125}" dt="2026-09-28T11:10:59.510" v="1497"/>
        <pc:sldMkLst>
          <pc:docMk/>
          <pc:sldMk cId="2683183824" sldId="300"/>
        </pc:sldMkLst>
      </pc:sldChg>
      <pc:sldChg chg="del">
        <pc:chgData name="Anna Grimsrud" userId="f85a3dff-7d89-4dbf-9104-c8b3290d15ec" providerId="ADAL" clId="{2099FBB6-524C-5C16-8A65-5B8CC4111125}" dt="2026-09-28T07:29:13.993" v="1086" actId="2696"/>
        <pc:sldMkLst>
          <pc:docMk/>
          <pc:sldMk cId="0" sldId="301"/>
        </pc:sldMkLst>
      </pc:sldChg>
      <pc:sldChg chg="del">
        <pc:chgData name="Anna Grimsrud" userId="f85a3dff-7d89-4dbf-9104-c8b3290d15ec" providerId="ADAL" clId="{2099FBB6-524C-5C16-8A65-5B8CC4111125}" dt="2026-09-28T07:29:14.020" v="1094" actId="2696"/>
        <pc:sldMkLst>
          <pc:docMk/>
          <pc:sldMk cId="0" sldId="302"/>
        </pc:sldMkLst>
      </pc:sldChg>
      <pc:sldChg chg="del">
        <pc:chgData name="Anna Grimsrud" userId="f85a3dff-7d89-4dbf-9104-c8b3290d15ec" providerId="ADAL" clId="{2099FBB6-524C-5C16-8A65-5B8CC4111125}" dt="2026-09-28T07:29:14.089" v="1123" actId="2696"/>
        <pc:sldMkLst>
          <pc:docMk/>
          <pc:sldMk cId="0" sldId="306"/>
        </pc:sldMkLst>
      </pc:sldChg>
      <pc:sldChg chg="del">
        <pc:chgData name="Anna Grimsrud" userId="f85a3dff-7d89-4dbf-9104-c8b3290d15ec" providerId="ADAL" clId="{2099FBB6-524C-5C16-8A65-5B8CC4111125}" dt="2026-09-28T07:29:14.078" v="1117" actId="2696"/>
        <pc:sldMkLst>
          <pc:docMk/>
          <pc:sldMk cId="0" sldId="309"/>
        </pc:sldMkLst>
      </pc:sldChg>
      <pc:sldChg chg="modSp mod">
        <pc:chgData name="Anna Grimsrud" userId="f85a3dff-7d89-4dbf-9104-c8b3290d15ec" providerId="ADAL" clId="{2099FBB6-524C-5C16-8A65-5B8CC4111125}" dt="2026-09-29T08:27:57.779" v="1741" actId="20577"/>
        <pc:sldMkLst>
          <pc:docMk/>
          <pc:sldMk cId="660478310" sldId="2140918794"/>
        </pc:sldMkLst>
        <pc:spChg chg="mod">
          <ac:chgData name="Anna Grimsrud" userId="f85a3dff-7d89-4dbf-9104-c8b3290d15ec" providerId="ADAL" clId="{2099FBB6-524C-5C16-8A65-5B8CC4111125}" dt="2026-09-29T08:27:57.779" v="1741" actId="20577"/>
          <ac:spMkLst>
            <pc:docMk/>
            <pc:sldMk cId="660478310" sldId="2140918794"/>
            <ac:spMk id="3" creationId="{BB3C1C46-A697-4F61-B415-46A47B124A3B}"/>
          </ac:spMkLst>
        </pc:spChg>
      </pc:sldChg>
      <pc:sldChg chg="modSp mod">
        <pc:chgData name="Anna Grimsrud" userId="f85a3dff-7d89-4dbf-9104-c8b3290d15ec" providerId="ADAL" clId="{2099FBB6-524C-5C16-8A65-5B8CC4111125}" dt="2026-09-28T11:00:16.608" v="1275" actId="20577"/>
        <pc:sldMkLst>
          <pc:docMk/>
          <pc:sldMk cId="1487454318" sldId="2140918795"/>
        </pc:sldMkLst>
        <pc:spChg chg="mod">
          <ac:chgData name="Anna Grimsrud" userId="f85a3dff-7d89-4dbf-9104-c8b3290d15ec" providerId="ADAL" clId="{2099FBB6-524C-5C16-8A65-5B8CC4111125}" dt="2026-09-28T10:57:29.461" v="1168" actId="20577"/>
          <ac:spMkLst>
            <pc:docMk/>
            <pc:sldMk cId="1487454318" sldId="2140918795"/>
            <ac:spMk id="2" creationId="{70610B4C-B3E2-477D-7956-0824320E359B}"/>
          </ac:spMkLst>
        </pc:spChg>
        <pc:spChg chg="mod">
          <ac:chgData name="Anna Grimsrud" userId="f85a3dff-7d89-4dbf-9104-c8b3290d15ec" providerId="ADAL" clId="{2099FBB6-524C-5C16-8A65-5B8CC4111125}" dt="2026-09-28T11:00:16.608" v="1275" actId="20577"/>
          <ac:spMkLst>
            <pc:docMk/>
            <pc:sldMk cId="1487454318" sldId="2140918795"/>
            <ac:spMk id="3" creationId="{29514F09-2E80-137C-DD77-F62E105B9153}"/>
          </ac:spMkLst>
        </pc:spChg>
      </pc:sldChg>
      <pc:sldChg chg="modSp mod">
        <pc:chgData name="Anna Grimsrud" userId="f85a3dff-7d89-4dbf-9104-c8b3290d15ec" providerId="ADAL" clId="{2099FBB6-524C-5C16-8A65-5B8CC4111125}" dt="2026-09-28T07:12:51.256" v="442" actId="20577"/>
        <pc:sldMkLst>
          <pc:docMk/>
          <pc:sldMk cId="317728463" sldId="2140918796"/>
        </pc:sldMkLst>
        <pc:spChg chg="mod">
          <ac:chgData name="Anna Grimsrud" userId="f85a3dff-7d89-4dbf-9104-c8b3290d15ec" providerId="ADAL" clId="{2099FBB6-524C-5C16-8A65-5B8CC4111125}" dt="2026-09-28T07:12:51.256" v="442" actId="20577"/>
          <ac:spMkLst>
            <pc:docMk/>
            <pc:sldMk cId="317728463" sldId="2140918796"/>
            <ac:spMk id="3" creationId="{E2CA8F3F-DB64-9E8D-A22C-82A30B71CCCD}"/>
          </ac:spMkLst>
        </pc:spChg>
      </pc:sldChg>
      <pc:sldChg chg="add">
        <pc:chgData name="Anna Grimsrud" userId="f85a3dff-7d89-4dbf-9104-c8b3290d15ec" providerId="ADAL" clId="{2099FBB6-524C-5C16-8A65-5B8CC4111125}" dt="2026-09-28T13:46:26.846" v="1697"/>
        <pc:sldMkLst>
          <pc:docMk/>
          <pc:sldMk cId="279967198" sldId="2140919595"/>
        </pc:sldMkLst>
      </pc:sldChg>
      <pc:sldChg chg="add">
        <pc:chgData name="Anna Grimsrud" userId="f85a3dff-7d89-4dbf-9104-c8b3290d15ec" providerId="ADAL" clId="{2099FBB6-524C-5C16-8A65-5B8CC4111125}" dt="2026-09-28T13:46:26.846" v="1697"/>
        <pc:sldMkLst>
          <pc:docMk/>
          <pc:sldMk cId="4146814556" sldId="2145707099"/>
        </pc:sldMkLst>
      </pc:sldChg>
      <pc:sldChg chg="del">
        <pc:chgData name="Anna Grimsrud" userId="f85a3dff-7d89-4dbf-9104-c8b3290d15ec" providerId="ADAL" clId="{2099FBB6-524C-5C16-8A65-5B8CC4111125}" dt="2026-09-28T07:29:14.072" v="1112" actId="2696"/>
        <pc:sldMkLst>
          <pc:docMk/>
          <pc:sldMk cId="848943385" sldId="2147375655"/>
        </pc:sldMkLst>
      </pc:sldChg>
      <pc:sldChg chg="add">
        <pc:chgData name="Anna Grimsrud" userId="f85a3dff-7d89-4dbf-9104-c8b3290d15ec" providerId="ADAL" clId="{2099FBB6-524C-5C16-8A65-5B8CC4111125}" dt="2026-09-28T13:46:26.846" v="1697"/>
        <pc:sldMkLst>
          <pc:docMk/>
          <pc:sldMk cId="39563715" sldId="2147474767"/>
        </pc:sldMkLst>
      </pc:sldChg>
      <pc:sldChg chg="add">
        <pc:chgData name="Anna Grimsrud" userId="f85a3dff-7d89-4dbf-9104-c8b3290d15ec" providerId="ADAL" clId="{2099FBB6-524C-5C16-8A65-5B8CC4111125}" dt="2026-09-28T13:46:26.846" v="1697"/>
        <pc:sldMkLst>
          <pc:docMk/>
          <pc:sldMk cId="2877467197" sldId="2147474769"/>
        </pc:sldMkLst>
      </pc:sldChg>
      <pc:sldChg chg="add">
        <pc:chgData name="Anna Grimsrud" userId="f85a3dff-7d89-4dbf-9104-c8b3290d15ec" providerId="ADAL" clId="{2099FBB6-524C-5C16-8A65-5B8CC4111125}" dt="2026-09-28T13:46:26.846" v="1697"/>
        <pc:sldMkLst>
          <pc:docMk/>
          <pc:sldMk cId="0" sldId="2147474770"/>
        </pc:sldMkLst>
      </pc:sldChg>
      <pc:sldChg chg="add">
        <pc:chgData name="Anna Grimsrud" userId="f85a3dff-7d89-4dbf-9104-c8b3290d15ec" providerId="ADAL" clId="{2099FBB6-524C-5C16-8A65-5B8CC4111125}" dt="2026-09-28T13:46:26.846" v="1697"/>
        <pc:sldMkLst>
          <pc:docMk/>
          <pc:sldMk cId="0" sldId="2147474771"/>
        </pc:sldMkLst>
      </pc:sldChg>
      <pc:sldChg chg="add">
        <pc:chgData name="Anna Grimsrud" userId="f85a3dff-7d89-4dbf-9104-c8b3290d15ec" providerId="ADAL" clId="{2099FBB6-524C-5C16-8A65-5B8CC4111125}" dt="2026-09-28T13:46:26.846" v="1697"/>
        <pc:sldMkLst>
          <pc:docMk/>
          <pc:sldMk cId="1236569256" sldId="2147474773"/>
        </pc:sldMkLst>
      </pc:sldChg>
      <pc:sldChg chg="add">
        <pc:chgData name="Anna Grimsrud" userId="f85a3dff-7d89-4dbf-9104-c8b3290d15ec" providerId="ADAL" clId="{2099FBB6-524C-5C16-8A65-5B8CC4111125}" dt="2026-09-28T13:46:26.846" v="1697"/>
        <pc:sldMkLst>
          <pc:docMk/>
          <pc:sldMk cId="1716842075" sldId="2147474774"/>
        </pc:sldMkLst>
      </pc:sldChg>
      <pc:sldChg chg="add">
        <pc:chgData name="Anna Grimsrud" userId="f85a3dff-7d89-4dbf-9104-c8b3290d15ec" providerId="ADAL" clId="{2099FBB6-524C-5C16-8A65-5B8CC4111125}" dt="2026-09-28T13:46:26.846" v="1697"/>
        <pc:sldMkLst>
          <pc:docMk/>
          <pc:sldMk cId="474310911" sldId="2147474776"/>
        </pc:sldMkLst>
      </pc:sldChg>
      <pc:sldChg chg="add">
        <pc:chgData name="Anna Grimsrud" userId="f85a3dff-7d89-4dbf-9104-c8b3290d15ec" providerId="ADAL" clId="{2099FBB6-524C-5C16-8A65-5B8CC4111125}" dt="2026-09-28T13:46:26.846" v="1697"/>
        <pc:sldMkLst>
          <pc:docMk/>
          <pc:sldMk cId="3356586365" sldId="2147474780"/>
        </pc:sldMkLst>
      </pc:sldChg>
      <pc:sldChg chg="add">
        <pc:chgData name="Anna Grimsrud" userId="f85a3dff-7d89-4dbf-9104-c8b3290d15ec" providerId="ADAL" clId="{2099FBB6-524C-5C16-8A65-5B8CC4111125}" dt="2026-09-28T13:46:26.846" v="1697"/>
        <pc:sldMkLst>
          <pc:docMk/>
          <pc:sldMk cId="1286748958" sldId="2147474781"/>
        </pc:sldMkLst>
      </pc:sldChg>
      <pc:sldChg chg="add">
        <pc:chgData name="Anna Grimsrud" userId="f85a3dff-7d89-4dbf-9104-c8b3290d15ec" providerId="ADAL" clId="{2099FBB6-524C-5C16-8A65-5B8CC4111125}" dt="2026-09-28T11:05:27.764" v="1367"/>
        <pc:sldMkLst>
          <pc:docMk/>
          <pc:sldMk cId="8474689" sldId="2147483232"/>
        </pc:sldMkLst>
      </pc:sldChg>
      <pc:sldChg chg="add">
        <pc:chgData name="Anna Grimsrud" userId="f85a3dff-7d89-4dbf-9104-c8b3290d15ec" providerId="ADAL" clId="{2099FBB6-524C-5C16-8A65-5B8CC4111125}" dt="2026-09-28T11:05:27.764" v="1367"/>
        <pc:sldMkLst>
          <pc:docMk/>
          <pc:sldMk cId="4219639693" sldId="2147483233"/>
        </pc:sldMkLst>
      </pc:sldChg>
      <pc:sldChg chg="add">
        <pc:chgData name="Anna Grimsrud" userId="f85a3dff-7d89-4dbf-9104-c8b3290d15ec" providerId="ADAL" clId="{2099FBB6-524C-5C16-8A65-5B8CC4111125}" dt="2026-09-28T11:05:27.764" v="1367"/>
        <pc:sldMkLst>
          <pc:docMk/>
          <pc:sldMk cId="3703232244" sldId="2147483234"/>
        </pc:sldMkLst>
      </pc:sldChg>
      <pc:sldChg chg="add">
        <pc:chgData name="Anna Grimsrud" userId="f85a3dff-7d89-4dbf-9104-c8b3290d15ec" providerId="ADAL" clId="{2099FBB6-524C-5C16-8A65-5B8CC4111125}" dt="2026-09-28T11:05:27.764" v="1367"/>
        <pc:sldMkLst>
          <pc:docMk/>
          <pc:sldMk cId="599630265" sldId="2147483235"/>
        </pc:sldMkLst>
      </pc:sldChg>
      <pc:sldChg chg="add">
        <pc:chgData name="Anna Grimsrud" userId="f85a3dff-7d89-4dbf-9104-c8b3290d15ec" providerId="ADAL" clId="{2099FBB6-524C-5C16-8A65-5B8CC4111125}" dt="2026-09-28T11:05:27.764" v="1367"/>
        <pc:sldMkLst>
          <pc:docMk/>
          <pc:sldMk cId="754885040" sldId="2147483236"/>
        </pc:sldMkLst>
      </pc:sldChg>
      <pc:sldChg chg="add">
        <pc:chgData name="Anna Grimsrud" userId="f85a3dff-7d89-4dbf-9104-c8b3290d15ec" providerId="ADAL" clId="{2099FBB6-524C-5C16-8A65-5B8CC4111125}" dt="2026-09-28T11:05:27.764" v="1367"/>
        <pc:sldMkLst>
          <pc:docMk/>
          <pc:sldMk cId="3877599525" sldId="2147483237"/>
        </pc:sldMkLst>
      </pc:sldChg>
      <pc:sldChg chg="add">
        <pc:chgData name="Anna Grimsrud" userId="f85a3dff-7d89-4dbf-9104-c8b3290d15ec" providerId="ADAL" clId="{2099FBB6-524C-5C16-8A65-5B8CC4111125}" dt="2026-09-28T11:05:27.764" v="1367"/>
        <pc:sldMkLst>
          <pc:docMk/>
          <pc:sldMk cId="3281725511" sldId="2147483238"/>
        </pc:sldMkLst>
      </pc:sldChg>
      <pc:sldChg chg="add">
        <pc:chgData name="Anna Grimsrud" userId="f85a3dff-7d89-4dbf-9104-c8b3290d15ec" providerId="ADAL" clId="{2099FBB6-524C-5C16-8A65-5B8CC4111125}" dt="2026-09-28T11:05:27.764" v="1367"/>
        <pc:sldMkLst>
          <pc:docMk/>
          <pc:sldMk cId="1329716644" sldId="2147483239"/>
        </pc:sldMkLst>
      </pc:sldChg>
      <pc:sldChg chg="add">
        <pc:chgData name="Anna Grimsrud" userId="f85a3dff-7d89-4dbf-9104-c8b3290d15ec" providerId="ADAL" clId="{2099FBB6-524C-5C16-8A65-5B8CC4111125}" dt="2026-09-28T11:05:27.764" v="1367"/>
        <pc:sldMkLst>
          <pc:docMk/>
          <pc:sldMk cId="2911991149" sldId="2147483240"/>
        </pc:sldMkLst>
      </pc:sldChg>
      <pc:sldChg chg="add">
        <pc:chgData name="Anna Grimsrud" userId="f85a3dff-7d89-4dbf-9104-c8b3290d15ec" providerId="ADAL" clId="{2099FBB6-524C-5C16-8A65-5B8CC4111125}" dt="2026-09-28T11:05:27.764" v="1367"/>
        <pc:sldMkLst>
          <pc:docMk/>
          <pc:sldMk cId="2108188807" sldId="2147483241"/>
        </pc:sldMkLst>
      </pc:sldChg>
      <pc:sldChg chg="add">
        <pc:chgData name="Anna Grimsrud" userId="f85a3dff-7d89-4dbf-9104-c8b3290d15ec" providerId="ADAL" clId="{2099FBB6-524C-5C16-8A65-5B8CC4111125}" dt="2026-09-28T11:05:27.764" v="1367"/>
        <pc:sldMkLst>
          <pc:docMk/>
          <pc:sldMk cId="909886979" sldId="2147483242"/>
        </pc:sldMkLst>
      </pc:sldChg>
      <pc:sldChg chg="add">
        <pc:chgData name="Anna Grimsrud" userId="f85a3dff-7d89-4dbf-9104-c8b3290d15ec" providerId="ADAL" clId="{2099FBB6-524C-5C16-8A65-5B8CC4111125}" dt="2026-09-28T11:05:27.764" v="1367"/>
        <pc:sldMkLst>
          <pc:docMk/>
          <pc:sldMk cId="1251313079" sldId="2147483243"/>
        </pc:sldMkLst>
      </pc:sldChg>
      <pc:sldChg chg="add">
        <pc:chgData name="Anna Grimsrud" userId="f85a3dff-7d89-4dbf-9104-c8b3290d15ec" providerId="ADAL" clId="{2099FBB6-524C-5C16-8A65-5B8CC4111125}" dt="2026-09-28T11:05:27.764" v="1367"/>
        <pc:sldMkLst>
          <pc:docMk/>
          <pc:sldMk cId="1145789276" sldId="2147483244"/>
        </pc:sldMkLst>
      </pc:sldChg>
      <pc:sldChg chg="add">
        <pc:chgData name="Anna Grimsrud" userId="f85a3dff-7d89-4dbf-9104-c8b3290d15ec" providerId="ADAL" clId="{2099FBB6-524C-5C16-8A65-5B8CC4111125}" dt="2026-09-28T11:05:27.764" v="1367"/>
        <pc:sldMkLst>
          <pc:docMk/>
          <pc:sldMk cId="2183823089" sldId="2147483245"/>
        </pc:sldMkLst>
      </pc:sldChg>
      <pc:sldChg chg="add">
        <pc:chgData name="Anna Grimsrud" userId="f85a3dff-7d89-4dbf-9104-c8b3290d15ec" providerId="ADAL" clId="{2099FBB6-524C-5C16-8A65-5B8CC4111125}" dt="2026-09-28T11:05:27.764" v="1367"/>
        <pc:sldMkLst>
          <pc:docMk/>
          <pc:sldMk cId="1864093493" sldId="2147483246"/>
        </pc:sldMkLst>
      </pc:sldChg>
      <pc:sldChg chg="add">
        <pc:chgData name="Anna Grimsrud" userId="f85a3dff-7d89-4dbf-9104-c8b3290d15ec" providerId="ADAL" clId="{2099FBB6-524C-5C16-8A65-5B8CC4111125}" dt="2026-09-28T11:05:27.764" v="1367"/>
        <pc:sldMkLst>
          <pc:docMk/>
          <pc:sldMk cId="1656628510" sldId="2147483247"/>
        </pc:sldMkLst>
      </pc:sldChg>
      <pc:sldChg chg="add">
        <pc:chgData name="Anna Grimsrud" userId="f85a3dff-7d89-4dbf-9104-c8b3290d15ec" providerId="ADAL" clId="{2099FBB6-524C-5C16-8A65-5B8CC4111125}" dt="2026-09-28T11:04:41.186" v="1354"/>
        <pc:sldMkLst>
          <pc:docMk/>
          <pc:sldMk cId="3642785901" sldId="2147483249"/>
        </pc:sldMkLst>
      </pc:sldChg>
      <pc:sldChg chg="add">
        <pc:chgData name="Anna Grimsrud" userId="f85a3dff-7d89-4dbf-9104-c8b3290d15ec" providerId="ADAL" clId="{2099FBB6-524C-5C16-8A65-5B8CC4111125}" dt="2026-09-28T11:01:09.142" v="1276"/>
        <pc:sldMkLst>
          <pc:docMk/>
          <pc:sldMk cId="1281255332" sldId="2147483250"/>
        </pc:sldMkLst>
      </pc:sldChg>
      <pc:sldChg chg="add">
        <pc:chgData name="Anna Grimsrud" userId="f85a3dff-7d89-4dbf-9104-c8b3290d15ec" providerId="ADAL" clId="{2099FBB6-524C-5C16-8A65-5B8CC4111125}" dt="2026-09-28T11:01:09.142" v="1276"/>
        <pc:sldMkLst>
          <pc:docMk/>
          <pc:sldMk cId="1560582989" sldId="2147483251"/>
        </pc:sldMkLst>
      </pc:sldChg>
      <pc:sldChg chg="add">
        <pc:chgData name="Anna Grimsrud" userId="f85a3dff-7d89-4dbf-9104-c8b3290d15ec" providerId="ADAL" clId="{2099FBB6-524C-5C16-8A65-5B8CC4111125}" dt="2026-09-28T11:04:41.186" v="1354"/>
        <pc:sldMkLst>
          <pc:docMk/>
          <pc:sldMk cId="201249771" sldId="2147483252"/>
        </pc:sldMkLst>
      </pc:sldChg>
      <pc:sldChg chg="add del">
        <pc:chgData name="Anna Grimsrud" userId="f85a3dff-7d89-4dbf-9104-c8b3290d15ec" providerId="ADAL" clId="{2099FBB6-524C-5C16-8A65-5B8CC4111125}" dt="2026-09-28T11:01:11.255" v="1277" actId="2696"/>
        <pc:sldMkLst>
          <pc:docMk/>
          <pc:sldMk cId="1135021524" sldId="2147483252"/>
        </pc:sldMkLst>
      </pc:sldChg>
      <pc:sldChg chg="add">
        <pc:chgData name="Anna Grimsrud" userId="f85a3dff-7d89-4dbf-9104-c8b3290d15ec" providerId="ADAL" clId="{2099FBB6-524C-5C16-8A65-5B8CC4111125}" dt="2026-09-28T11:01:09.142" v="1276"/>
        <pc:sldMkLst>
          <pc:docMk/>
          <pc:sldMk cId="2784944548" sldId="2147483253"/>
        </pc:sldMkLst>
      </pc:sldChg>
      <pc:sldChg chg="add">
        <pc:chgData name="Anna Grimsrud" userId="f85a3dff-7d89-4dbf-9104-c8b3290d15ec" providerId="ADAL" clId="{2099FBB6-524C-5C16-8A65-5B8CC4111125}" dt="2026-09-28T11:01:09.142" v="1276"/>
        <pc:sldMkLst>
          <pc:docMk/>
          <pc:sldMk cId="3635638166" sldId="2147483254"/>
        </pc:sldMkLst>
      </pc:sldChg>
      <pc:sldChg chg="add">
        <pc:chgData name="Anna Grimsrud" userId="f85a3dff-7d89-4dbf-9104-c8b3290d15ec" providerId="ADAL" clId="{2099FBB6-524C-5C16-8A65-5B8CC4111125}" dt="2026-09-28T11:01:09.142" v="1276"/>
        <pc:sldMkLst>
          <pc:docMk/>
          <pc:sldMk cId="1890203360" sldId="2147483255"/>
        </pc:sldMkLst>
      </pc:sldChg>
      <pc:sldChg chg="add">
        <pc:chgData name="Anna Grimsrud" userId="f85a3dff-7d89-4dbf-9104-c8b3290d15ec" providerId="ADAL" clId="{2099FBB6-524C-5C16-8A65-5B8CC4111125}" dt="2026-09-28T11:01:09.142" v="1276"/>
        <pc:sldMkLst>
          <pc:docMk/>
          <pc:sldMk cId="3305666603" sldId="2147483256"/>
        </pc:sldMkLst>
      </pc:sldChg>
      <pc:sldChg chg="add">
        <pc:chgData name="Anna Grimsrud" userId="f85a3dff-7d89-4dbf-9104-c8b3290d15ec" providerId="ADAL" clId="{2099FBB6-524C-5C16-8A65-5B8CC4111125}" dt="2026-09-28T11:01:09.142" v="1276"/>
        <pc:sldMkLst>
          <pc:docMk/>
          <pc:sldMk cId="206970363" sldId="2147483257"/>
        </pc:sldMkLst>
      </pc:sldChg>
      <pc:sldChg chg="add">
        <pc:chgData name="Anna Grimsrud" userId="f85a3dff-7d89-4dbf-9104-c8b3290d15ec" providerId="ADAL" clId="{2099FBB6-524C-5C16-8A65-5B8CC4111125}" dt="2026-09-28T11:06:04.214" v="1369"/>
        <pc:sldMkLst>
          <pc:docMk/>
          <pc:sldMk cId="68527642" sldId="2147483258"/>
        </pc:sldMkLst>
      </pc:sldChg>
      <pc:sldChg chg="add">
        <pc:chgData name="Anna Grimsrud" userId="f85a3dff-7d89-4dbf-9104-c8b3290d15ec" providerId="ADAL" clId="{2099FBB6-524C-5C16-8A65-5B8CC4111125}" dt="2026-09-28T11:06:04.214" v="1369"/>
        <pc:sldMkLst>
          <pc:docMk/>
          <pc:sldMk cId="4070645920" sldId="2147483260"/>
        </pc:sldMkLst>
      </pc:sldChg>
      <pc:sldChg chg="add">
        <pc:chgData name="Anna Grimsrud" userId="f85a3dff-7d89-4dbf-9104-c8b3290d15ec" providerId="ADAL" clId="{2099FBB6-524C-5C16-8A65-5B8CC4111125}" dt="2026-09-28T11:06:04.214" v="1369"/>
        <pc:sldMkLst>
          <pc:docMk/>
          <pc:sldMk cId="3272421640" sldId="2147483261"/>
        </pc:sldMkLst>
      </pc:sldChg>
      <pc:sldChg chg="add">
        <pc:chgData name="Anna Grimsrud" userId="f85a3dff-7d89-4dbf-9104-c8b3290d15ec" providerId="ADAL" clId="{2099FBB6-524C-5C16-8A65-5B8CC4111125}" dt="2026-09-28T11:06:04.214" v="1369"/>
        <pc:sldMkLst>
          <pc:docMk/>
          <pc:sldMk cId="630866620" sldId="2147483262"/>
        </pc:sldMkLst>
      </pc:sldChg>
      <pc:sldChg chg="modSp mod">
        <pc:chgData name="Anna Grimsrud" userId="f85a3dff-7d89-4dbf-9104-c8b3290d15ec" providerId="ADAL" clId="{2099FBB6-524C-5C16-8A65-5B8CC4111125}" dt="2026-09-28T07:29:43.680" v="1143" actId="20577"/>
        <pc:sldMkLst>
          <pc:docMk/>
          <pc:sldMk cId="3401239225" sldId="2147483347"/>
        </pc:sldMkLst>
        <pc:spChg chg="mod">
          <ac:chgData name="Anna Grimsrud" userId="f85a3dff-7d89-4dbf-9104-c8b3290d15ec" providerId="ADAL" clId="{2099FBB6-524C-5C16-8A65-5B8CC4111125}" dt="2026-09-28T07:29:43.680" v="1143" actId="20577"/>
          <ac:spMkLst>
            <pc:docMk/>
            <pc:sldMk cId="3401239225" sldId="2147483347"/>
            <ac:spMk id="2" creationId="{CDDF0465-89FB-A10C-D975-720A0E3BC5CE}"/>
          </ac:spMkLst>
        </pc:spChg>
      </pc:sldChg>
      <pc:sldChg chg="del">
        <pc:chgData name="Anna Grimsrud" userId="f85a3dff-7d89-4dbf-9104-c8b3290d15ec" providerId="ADAL" clId="{2099FBB6-524C-5C16-8A65-5B8CC4111125}" dt="2026-09-28T07:29:14.108" v="1127" actId="2696"/>
        <pc:sldMkLst>
          <pc:docMk/>
          <pc:sldMk cId="1425410267" sldId="2147483350"/>
        </pc:sldMkLst>
      </pc:sldChg>
      <pc:sldChg chg="del">
        <pc:chgData name="Anna Grimsrud" userId="f85a3dff-7d89-4dbf-9104-c8b3290d15ec" providerId="ADAL" clId="{2099FBB6-524C-5C16-8A65-5B8CC4111125}" dt="2026-09-28T07:29:14.044" v="1103" actId="2696"/>
        <pc:sldMkLst>
          <pc:docMk/>
          <pc:sldMk cId="1019421062" sldId="2147483362"/>
        </pc:sldMkLst>
      </pc:sldChg>
      <pc:sldChg chg="del">
        <pc:chgData name="Anna Grimsrud" userId="f85a3dff-7d89-4dbf-9104-c8b3290d15ec" providerId="ADAL" clId="{2099FBB6-524C-5C16-8A65-5B8CC4111125}" dt="2026-09-28T07:29:14.046" v="1106" actId="2696"/>
        <pc:sldMkLst>
          <pc:docMk/>
          <pc:sldMk cId="1143289148" sldId="2147483363"/>
        </pc:sldMkLst>
      </pc:sldChg>
      <pc:sldChg chg="del">
        <pc:chgData name="Anna Grimsrud" userId="f85a3dff-7d89-4dbf-9104-c8b3290d15ec" providerId="ADAL" clId="{2099FBB6-524C-5C16-8A65-5B8CC4111125}" dt="2026-09-28T07:29:14.023" v="1095" actId="2696"/>
        <pc:sldMkLst>
          <pc:docMk/>
          <pc:sldMk cId="1957826375" sldId="2147483364"/>
        </pc:sldMkLst>
      </pc:sldChg>
      <pc:sldChg chg="del">
        <pc:chgData name="Anna Grimsrud" userId="f85a3dff-7d89-4dbf-9104-c8b3290d15ec" providerId="ADAL" clId="{2099FBB6-524C-5C16-8A65-5B8CC4111125}" dt="2026-09-28T07:29:14.082" v="1118" actId="2696"/>
        <pc:sldMkLst>
          <pc:docMk/>
          <pc:sldMk cId="2791012627" sldId="2147483365"/>
        </pc:sldMkLst>
      </pc:sldChg>
      <pc:sldChg chg="del">
        <pc:chgData name="Anna Grimsrud" userId="f85a3dff-7d89-4dbf-9104-c8b3290d15ec" providerId="ADAL" clId="{2099FBB6-524C-5C16-8A65-5B8CC4111125}" dt="2026-09-28T07:29:14.101" v="1126" actId="2696"/>
        <pc:sldMkLst>
          <pc:docMk/>
          <pc:sldMk cId="1440324939" sldId="2147483366"/>
        </pc:sldMkLst>
      </pc:sldChg>
      <pc:sldChg chg="del">
        <pc:chgData name="Anna Grimsrud" userId="f85a3dff-7d89-4dbf-9104-c8b3290d15ec" providerId="ADAL" clId="{2099FBB6-524C-5C16-8A65-5B8CC4111125}" dt="2026-09-28T07:29:14.088" v="1122" actId="2696"/>
        <pc:sldMkLst>
          <pc:docMk/>
          <pc:sldMk cId="949811519" sldId="2147483367"/>
        </pc:sldMkLst>
      </pc:sldChg>
      <pc:sldChg chg="del">
        <pc:chgData name="Anna Grimsrud" userId="f85a3dff-7d89-4dbf-9104-c8b3290d15ec" providerId="ADAL" clId="{2099FBB6-524C-5C16-8A65-5B8CC4111125}" dt="2026-09-28T07:29:13.975" v="1079" actId="2696"/>
        <pc:sldMkLst>
          <pc:docMk/>
          <pc:sldMk cId="631876943" sldId="2147483368"/>
        </pc:sldMkLst>
      </pc:sldChg>
      <pc:sldChg chg="del">
        <pc:chgData name="Anna Grimsrud" userId="f85a3dff-7d89-4dbf-9104-c8b3290d15ec" providerId="ADAL" clId="{2099FBB6-524C-5C16-8A65-5B8CC4111125}" dt="2026-09-28T07:29:13.981" v="1082" actId="2696"/>
        <pc:sldMkLst>
          <pc:docMk/>
          <pc:sldMk cId="3274363006" sldId="2147483369"/>
        </pc:sldMkLst>
      </pc:sldChg>
      <pc:sldChg chg="del">
        <pc:chgData name="Anna Grimsrud" userId="f85a3dff-7d89-4dbf-9104-c8b3290d15ec" providerId="ADAL" clId="{2099FBB6-524C-5C16-8A65-5B8CC4111125}" dt="2026-09-28T07:29:14.009" v="1089" actId="2696"/>
        <pc:sldMkLst>
          <pc:docMk/>
          <pc:sldMk cId="4025217623" sldId="2147483370"/>
        </pc:sldMkLst>
      </pc:sldChg>
      <pc:sldChg chg="del">
        <pc:chgData name="Anna Grimsrud" userId="f85a3dff-7d89-4dbf-9104-c8b3290d15ec" providerId="ADAL" clId="{2099FBB6-524C-5C16-8A65-5B8CC4111125}" dt="2026-09-28T07:29:14.037" v="1098" actId="2696"/>
        <pc:sldMkLst>
          <pc:docMk/>
          <pc:sldMk cId="2950595267" sldId="2147483371"/>
        </pc:sldMkLst>
      </pc:sldChg>
      <pc:sldChg chg="del">
        <pc:chgData name="Anna Grimsrud" userId="f85a3dff-7d89-4dbf-9104-c8b3290d15ec" providerId="ADAL" clId="{2099FBB6-524C-5C16-8A65-5B8CC4111125}" dt="2026-09-28T07:29:13.989" v="1085" actId="2696"/>
        <pc:sldMkLst>
          <pc:docMk/>
          <pc:sldMk cId="2161524563" sldId="2147483372"/>
        </pc:sldMkLst>
      </pc:sldChg>
      <pc:sldChg chg="del">
        <pc:chgData name="Anna Grimsrud" userId="f85a3dff-7d89-4dbf-9104-c8b3290d15ec" providerId="ADAL" clId="{2099FBB6-524C-5C16-8A65-5B8CC4111125}" dt="2026-09-28T07:29:13.970" v="1078" actId="2696"/>
        <pc:sldMkLst>
          <pc:docMk/>
          <pc:sldMk cId="2783672159" sldId="2147483373"/>
        </pc:sldMkLst>
      </pc:sldChg>
      <pc:sldChg chg="del">
        <pc:chgData name="Anna Grimsrud" userId="f85a3dff-7d89-4dbf-9104-c8b3290d15ec" providerId="ADAL" clId="{2099FBB6-524C-5C16-8A65-5B8CC4111125}" dt="2026-09-28T07:29:14.053" v="1108" actId="2696"/>
        <pc:sldMkLst>
          <pc:docMk/>
          <pc:sldMk cId="429852160" sldId="2147483374"/>
        </pc:sldMkLst>
      </pc:sldChg>
      <pc:sldChg chg="del">
        <pc:chgData name="Anna Grimsrud" userId="f85a3dff-7d89-4dbf-9104-c8b3290d15ec" providerId="ADAL" clId="{2099FBB6-524C-5C16-8A65-5B8CC4111125}" dt="2026-09-28T07:29:14.028" v="1097" actId="2696"/>
        <pc:sldMkLst>
          <pc:docMk/>
          <pc:sldMk cId="786426529" sldId="2147483375"/>
        </pc:sldMkLst>
      </pc:sldChg>
      <pc:sldChg chg="del">
        <pc:chgData name="Anna Grimsrud" userId="f85a3dff-7d89-4dbf-9104-c8b3290d15ec" providerId="ADAL" clId="{2099FBB6-524C-5C16-8A65-5B8CC4111125}" dt="2026-09-28T07:29:14.013" v="1090" actId="2696"/>
        <pc:sldMkLst>
          <pc:docMk/>
          <pc:sldMk cId="161187935" sldId="2147483376"/>
        </pc:sldMkLst>
      </pc:sldChg>
      <pc:sldChg chg="del">
        <pc:chgData name="Anna Grimsrud" userId="f85a3dff-7d89-4dbf-9104-c8b3290d15ec" providerId="ADAL" clId="{2099FBB6-524C-5C16-8A65-5B8CC4111125}" dt="2026-09-28T07:29:14" v="1088" actId="2696"/>
        <pc:sldMkLst>
          <pc:docMk/>
          <pc:sldMk cId="247996297" sldId="2147483377"/>
        </pc:sldMkLst>
      </pc:sldChg>
      <pc:sldChg chg="del">
        <pc:chgData name="Anna Grimsrud" userId="f85a3dff-7d89-4dbf-9104-c8b3290d15ec" providerId="ADAL" clId="{2099FBB6-524C-5C16-8A65-5B8CC4111125}" dt="2026-09-28T07:29:14.045" v="1105" actId="2696"/>
        <pc:sldMkLst>
          <pc:docMk/>
          <pc:sldMk cId="326770899" sldId="2147483378"/>
        </pc:sldMkLst>
      </pc:sldChg>
      <pc:sldChg chg="del">
        <pc:chgData name="Anna Grimsrud" userId="f85a3dff-7d89-4dbf-9104-c8b3290d15ec" providerId="ADAL" clId="{2099FBB6-524C-5C16-8A65-5B8CC4111125}" dt="2026-09-28T07:29:14.086" v="1121" actId="2696"/>
        <pc:sldMkLst>
          <pc:docMk/>
          <pc:sldMk cId="3501080089" sldId="2147483379"/>
        </pc:sldMkLst>
      </pc:sldChg>
      <pc:sldChg chg="del">
        <pc:chgData name="Anna Grimsrud" userId="f85a3dff-7d89-4dbf-9104-c8b3290d15ec" providerId="ADAL" clId="{2099FBB6-524C-5C16-8A65-5B8CC4111125}" dt="2026-09-28T07:29:14.090" v="1124" actId="2696"/>
        <pc:sldMkLst>
          <pc:docMk/>
          <pc:sldMk cId="1415965551" sldId="2147483380"/>
        </pc:sldMkLst>
      </pc:sldChg>
      <pc:sldChg chg="del">
        <pc:chgData name="Anna Grimsrud" userId="f85a3dff-7d89-4dbf-9104-c8b3290d15ec" providerId="ADAL" clId="{2099FBB6-524C-5C16-8A65-5B8CC4111125}" dt="2026-09-28T07:29:14.083" v="1119" actId="2696"/>
        <pc:sldMkLst>
          <pc:docMk/>
          <pc:sldMk cId="2707221879" sldId="2147483381"/>
        </pc:sldMkLst>
      </pc:sldChg>
      <pc:sldChg chg="del">
        <pc:chgData name="Anna Grimsrud" userId="f85a3dff-7d89-4dbf-9104-c8b3290d15ec" providerId="ADAL" clId="{2099FBB6-524C-5C16-8A65-5B8CC4111125}" dt="2026-09-28T07:29:14.039" v="1099" actId="2696"/>
        <pc:sldMkLst>
          <pc:docMk/>
          <pc:sldMk cId="2077858667" sldId="2147483382"/>
        </pc:sldMkLst>
      </pc:sldChg>
      <pc:sldChg chg="del">
        <pc:chgData name="Anna Grimsrud" userId="f85a3dff-7d89-4dbf-9104-c8b3290d15ec" providerId="ADAL" clId="{2099FBB6-524C-5C16-8A65-5B8CC4111125}" dt="2026-09-28T07:29:13.976" v="1080" actId="2696"/>
        <pc:sldMkLst>
          <pc:docMk/>
          <pc:sldMk cId="1233205497" sldId="2147483383"/>
        </pc:sldMkLst>
      </pc:sldChg>
      <pc:sldChg chg="del">
        <pc:chgData name="Anna Grimsrud" userId="f85a3dff-7d89-4dbf-9104-c8b3290d15ec" providerId="ADAL" clId="{2099FBB6-524C-5C16-8A65-5B8CC4111125}" dt="2026-09-28T07:29:13.996" v="1087" actId="2696"/>
        <pc:sldMkLst>
          <pc:docMk/>
          <pc:sldMk cId="1841033087" sldId="2147483384"/>
        </pc:sldMkLst>
      </pc:sldChg>
      <pc:sldChg chg="del">
        <pc:chgData name="Anna Grimsrud" userId="f85a3dff-7d89-4dbf-9104-c8b3290d15ec" providerId="ADAL" clId="{2099FBB6-524C-5C16-8A65-5B8CC4111125}" dt="2026-09-28T07:29:14.042" v="1102" actId="2696"/>
        <pc:sldMkLst>
          <pc:docMk/>
          <pc:sldMk cId="661452206" sldId="2147483387"/>
        </pc:sldMkLst>
      </pc:sldChg>
      <pc:sldChg chg="del">
        <pc:chgData name="Anna Grimsrud" userId="f85a3dff-7d89-4dbf-9104-c8b3290d15ec" providerId="ADAL" clId="{2099FBB6-524C-5C16-8A65-5B8CC4111125}" dt="2026-09-28T07:29:14.073" v="1113" actId="2696"/>
        <pc:sldMkLst>
          <pc:docMk/>
          <pc:sldMk cId="1214927277" sldId="2147483389"/>
        </pc:sldMkLst>
      </pc:sldChg>
      <pc:sldChg chg="addSp delSp modSp add del mod">
        <pc:chgData name="Anna Grimsrud" userId="f85a3dff-7d89-4dbf-9104-c8b3290d15ec" providerId="ADAL" clId="{2099FBB6-524C-5C16-8A65-5B8CC4111125}" dt="2026-09-28T07:19:49.775" v="721" actId="20577"/>
        <pc:sldMkLst>
          <pc:docMk/>
          <pc:sldMk cId="40576343" sldId="2147483405"/>
        </pc:sldMkLst>
        <pc:spChg chg="mod">
          <ac:chgData name="Anna Grimsrud" userId="f85a3dff-7d89-4dbf-9104-c8b3290d15ec" providerId="ADAL" clId="{2099FBB6-524C-5C16-8A65-5B8CC4111125}" dt="2026-09-28T07:15:03.053" v="476" actId="26606"/>
          <ac:spMkLst>
            <pc:docMk/>
            <pc:sldMk cId="40576343" sldId="2147483405"/>
            <ac:spMk id="2" creationId="{A93F0B96-60F8-DE4A-1609-0528C2EE3959}"/>
          </ac:spMkLst>
        </pc:spChg>
        <pc:spChg chg="del mod">
          <ac:chgData name="Anna Grimsrud" userId="f85a3dff-7d89-4dbf-9104-c8b3290d15ec" providerId="ADAL" clId="{2099FBB6-524C-5C16-8A65-5B8CC4111125}" dt="2026-09-28T07:13:23.024" v="473" actId="478"/>
          <ac:spMkLst>
            <pc:docMk/>
            <pc:sldMk cId="40576343" sldId="2147483405"/>
            <ac:spMk id="3" creationId="{175D6EF7-4551-AD7D-AE1C-7C9D09F099C5}"/>
          </ac:spMkLst>
        </pc:spChg>
        <pc:spChg chg="add del mod">
          <ac:chgData name="Anna Grimsrud" userId="f85a3dff-7d89-4dbf-9104-c8b3290d15ec" providerId="ADAL" clId="{2099FBB6-524C-5C16-8A65-5B8CC4111125}" dt="2026-09-28T07:14:47.392" v="475"/>
          <ac:spMkLst>
            <pc:docMk/>
            <pc:sldMk cId="40576343" sldId="2147483405"/>
            <ac:spMk id="5" creationId="{3CF1D9F5-C106-8C92-859B-43CBFEBD7785}"/>
          </ac:spMkLst>
        </pc:spChg>
        <pc:spChg chg="add mod">
          <ac:chgData name="Anna Grimsrud" userId="f85a3dff-7d89-4dbf-9104-c8b3290d15ec" providerId="ADAL" clId="{2099FBB6-524C-5C16-8A65-5B8CC4111125}" dt="2026-09-28T07:19:49.775" v="721" actId="20577"/>
          <ac:spMkLst>
            <pc:docMk/>
            <pc:sldMk cId="40576343" sldId="2147483405"/>
            <ac:spMk id="8" creationId="{64012631-6984-0F9B-A4D2-5984B9623696}"/>
          </ac:spMkLst>
        </pc:spChg>
        <pc:spChg chg="add del">
          <ac:chgData name="Anna Grimsrud" userId="f85a3dff-7d89-4dbf-9104-c8b3290d15ec" providerId="ADAL" clId="{2099FBB6-524C-5C16-8A65-5B8CC4111125}" dt="2026-09-28T07:15:11.092" v="479" actId="478"/>
          <ac:spMkLst>
            <pc:docMk/>
            <pc:sldMk cId="40576343" sldId="2147483405"/>
            <ac:spMk id="12" creationId="{75211743-1956-6131-1875-E342082B73AA}"/>
          </ac:spMkLst>
        </pc:spChg>
        <pc:spChg chg="add del">
          <ac:chgData name="Anna Grimsrud" userId="f85a3dff-7d89-4dbf-9104-c8b3290d15ec" providerId="ADAL" clId="{2099FBB6-524C-5C16-8A65-5B8CC4111125}" dt="2026-09-28T07:15:10.334" v="478" actId="478"/>
          <ac:spMkLst>
            <pc:docMk/>
            <pc:sldMk cId="40576343" sldId="2147483405"/>
            <ac:spMk id="14" creationId="{39F36629-B8EC-39D2-179E-0D2EE8758811}"/>
          </ac:spMkLst>
        </pc:spChg>
        <pc:picChg chg="add mod ord modCrop">
          <ac:chgData name="Anna Grimsrud" userId="f85a3dff-7d89-4dbf-9104-c8b3290d15ec" providerId="ADAL" clId="{2099FBB6-524C-5C16-8A65-5B8CC4111125}" dt="2026-09-28T07:15:07.219" v="477" actId="732"/>
          <ac:picMkLst>
            <pc:docMk/>
            <pc:sldMk cId="40576343" sldId="2147483405"/>
            <ac:picMk id="7" creationId="{8E71D6BB-0B72-2238-05ED-BB156D8E326E}"/>
          </ac:picMkLst>
        </pc:picChg>
      </pc:sldChg>
      <pc:sldChg chg="del">
        <pc:chgData name="Anna Grimsrud" userId="f85a3dff-7d89-4dbf-9104-c8b3290d15ec" providerId="ADAL" clId="{2099FBB6-524C-5C16-8A65-5B8CC4111125}" dt="2026-09-28T07:29:13.961" v="1077" actId="2696"/>
        <pc:sldMkLst>
          <pc:docMk/>
          <pc:sldMk cId="2606550748" sldId="2147483406"/>
        </pc:sldMkLst>
      </pc:sldChg>
      <pc:sldChg chg="del">
        <pc:chgData name="Anna Grimsrud" userId="f85a3dff-7d89-4dbf-9104-c8b3290d15ec" providerId="ADAL" clId="{2099FBB6-524C-5C16-8A65-5B8CC4111125}" dt="2026-09-28T07:29:14.069" v="1110" actId="2696"/>
        <pc:sldMkLst>
          <pc:docMk/>
          <pc:sldMk cId="4279426795" sldId="2147483407"/>
        </pc:sldMkLst>
      </pc:sldChg>
      <pc:sldChg chg="del">
        <pc:chgData name="Anna Grimsrud" userId="f85a3dff-7d89-4dbf-9104-c8b3290d15ec" providerId="ADAL" clId="{2099FBB6-524C-5C16-8A65-5B8CC4111125}" dt="2026-09-28T07:29:14.040" v="1100" actId="2696"/>
        <pc:sldMkLst>
          <pc:docMk/>
          <pc:sldMk cId="3924361552" sldId="2147483408"/>
        </pc:sldMkLst>
      </pc:sldChg>
      <pc:sldChg chg="del">
        <pc:chgData name="Anna Grimsrud" userId="f85a3dff-7d89-4dbf-9104-c8b3290d15ec" providerId="ADAL" clId="{2099FBB6-524C-5C16-8A65-5B8CC4111125}" dt="2026-09-28T07:29:14.018" v="1093" actId="2696"/>
        <pc:sldMkLst>
          <pc:docMk/>
          <pc:sldMk cId="1272580562" sldId="2147483409"/>
        </pc:sldMkLst>
      </pc:sldChg>
      <pc:sldChg chg="del">
        <pc:chgData name="Anna Grimsrud" userId="f85a3dff-7d89-4dbf-9104-c8b3290d15ec" providerId="ADAL" clId="{2099FBB6-524C-5C16-8A65-5B8CC4111125}" dt="2026-09-28T07:29:14.016" v="1092" actId="2696"/>
        <pc:sldMkLst>
          <pc:docMk/>
          <pc:sldMk cId="944020856" sldId="2147483410"/>
        </pc:sldMkLst>
      </pc:sldChg>
      <pc:sldChg chg="del">
        <pc:chgData name="Anna Grimsrud" userId="f85a3dff-7d89-4dbf-9104-c8b3290d15ec" providerId="ADAL" clId="{2099FBB6-524C-5C16-8A65-5B8CC4111125}" dt="2026-09-28T07:29:13.982" v="1083" actId="2696"/>
        <pc:sldMkLst>
          <pc:docMk/>
          <pc:sldMk cId="2220183877" sldId="2147483411"/>
        </pc:sldMkLst>
      </pc:sldChg>
      <pc:sldChg chg="del">
        <pc:chgData name="Anna Grimsrud" userId="f85a3dff-7d89-4dbf-9104-c8b3290d15ec" providerId="ADAL" clId="{2099FBB6-524C-5C16-8A65-5B8CC4111125}" dt="2026-09-28T07:29:14.047" v="1107" actId="2696"/>
        <pc:sldMkLst>
          <pc:docMk/>
          <pc:sldMk cId="735880498" sldId="2147483412"/>
        </pc:sldMkLst>
      </pc:sldChg>
      <pc:sldChg chg="del">
        <pc:chgData name="Anna Grimsrud" userId="f85a3dff-7d89-4dbf-9104-c8b3290d15ec" providerId="ADAL" clId="{2099FBB6-524C-5C16-8A65-5B8CC4111125}" dt="2026-09-28T07:29:14.041" v="1101" actId="2696"/>
        <pc:sldMkLst>
          <pc:docMk/>
          <pc:sldMk cId="2984506282" sldId="2147483413"/>
        </pc:sldMkLst>
      </pc:sldChg>
      <pc:sldChg chg="del">
        <pc:chgData name="Anna Grimsrud" userId="f85a3dff-7d89-4dbf-9104-c8b3290d15ec" providerId="ADAL" clId="{2099FBB6-524C-5C16-8A65-5B8CC4111125}" dt="2026-09-28T07:29:14.100" v="1125" actId="2696"/>
        <pc:sldMkLst>
          <pc:docMk/>
          <pc:sldMk cId="1204484143" sldId="2147483414"/>
        </pc:sldMkLst>
      </pc:sldChg>
      <pc:sldChg chg="del">
        <pc:chgData name="Anna Grimsrud" userId="f85a3dff-7d89-4dbf-9104-c8b3290d15ec" providerId="ADAL" clId="{2099FBB6-524C-5C16-8A65-5B8CC4111125}" dt="2026-09-28T07:29:14.070" v="1111" actId="2696"/>
        <pc:sldMkLst>
          <pc:docMk/>
          <pc:sldMk cId="2035949939" sldId="2147483415"/>
        </pc:sldMkLst>
      </pc:sldChg>
      <pc:sldChg chg="del">
        <pc:chgData name="Anna Grimsrud" userId="f85a3dff-7d89-4dbf-9104-c8b3290d15ec" providerId="ADAL" clId="{2099FBB6-524C-5C16-8A65-5B8CC4111125}" dt="2026-09-28T07:29:14.076" v="1116" actId="2696"/>
        <pc:sldMkLst>
          <pc:docMk/>
          <pc:sldMk cId="1153704063" sldId="2147483416"/>
        </pc:sldMkLst>
      </pc:sldChg>
      <pc:sldChg chg="del">
        <pc:chgData name="Anna Grimsrud" userId="f85a3dff-7d89-4dbf-9104-c8b3290d15ec" providerId="ADAL" clId="{2099FBB6-524C-5C16-8A65-5B8CC4111125}" dt="2026-09-28T07:29:13.984" v="1084" actId="2696"/>
        <pc:sldMkLst>
          <pc:docMk/>
          <pc:sldMk cId="1997834170" sldId="2147483417"/>
        </pc:sldMkLst>
      </pc:sldChg>
      <pc:sldChg chg="addSp delSp modSp add mod ord modClrScheme chgLayout">
        <pc:chgData name="Anna Grimsrud" userId="f85a3dff-7d89-4dbf-9104-c8b3290d15ec" providerId="ADAL" clId="{2099FBB6-524C-5C16-8A65-5B8CC4111125}" dt="2026-09-28T07:17:33.141" v="679" actId="20578"/>
        <pc:sldMkLst>
          <pc:docMk/>
          <pc:sldMk cId="1784301747" sldId="2147483418"/>
        </pc:sldMkLst>
        <pc:spChg chg="mod">
          <ac:chgData name="Anna Grimsrud" userId="f85a3dff-7d89-4dbf-9104-c8b3290d15ec" providerId="ADAL" clId="{2099FBB6-524C-5C16-8A65-5B8CC4111125}" dt="2026-09-28T07:16:40.147" v="486" actId="26606"/>
          <ac:spMkLst>
            <pc:docMk/>
            <pc:sldMk cId="1784301747" sldId="2147483418"/>
            <ac:spMk id="2" creationId="{65866931-6094-A66E-41E0-13AAA422A92D}"/>
          </ac:spMkLst>
        </pc:spChg>
        <pc:spChg chg="add del mod">
          <ac:chgData name="Anna Grimsrud" userId="f85a3dff-7d89-4dbf-9104-c8b3290d15ec" providerId="ADAL" clId="{2099FBB6-524C-5C16-8A65-5B8CC4111125}" dt="2026-09-28T07:16:28.738" v="485"/>
          <ac:spMkLst>
            <pc:docMk/>
            <pc:sldMk cId="1784301747" sldId="2147483418"/>
            <ac:spMk id="4" creationId="{44B5C0AF-07A5-F60C-3355-36E646E88C5E}"/>
          </ac:spMkLst>
        </pc:spChg>
        <pc:spChg chg="add mod">
          <ac:chgData name="Anna Grimsrud" userId="f85a3dff-7d89-4dbf-9104-c8b3290d15ec" providerId="ADAL" clId="{2099FBB6-524C-5C16-8A65-5B8CC4111125}" dt="2026-09-28T07:17:30.441" v="678" actId="20577"/>
          <ac:spMkLst>
            <pc:docMk/>
            <pc:sldMk cId="1784301747" sldId="2147483418"/>
            <ac:spMk id="11" creationId="{23BD7E4D-263C-6894-E9CE-A030FFAE924B}"/>
          </ac:spMkLst>
        </pc:spChg>
        <pc:spChg chg="add del mod">
          <ac:chgData name="Anna Grimsrud" userId="f85a3dff-7d89-4dbf-9104-c8b3290d15ec" providerId="ADAL" clId="{2099FBB6-524C-5C16-8A65-5B8CC4111125}" dt="2026-09-28T07:16:51.182" v="488" actId="478"/>
          <ac:spMkLst>
            <pc:docMk/>
            <pc:sldMk cId="1784301747" sldId="2147483418"/>
            <ac:spMk id="13" creationId="{31124284-9ECA-0613-A06D-0C1091919364}"/>
          </ac:spMkLst>
        </pc:spChg>
        <pc:spChg chg="add del mod">
          <ac:chgData name="Anna Grimsrud" userId="f85a3dff-7d89-4dbf-9104-c8b3290d15ec" providerId="ADAL" clId="{2099FBB6-524C-5C16-8A65-5B8CC4111125}" dt="2026-09-28T07:16:50.682" v="487" actId="478"/>
          <ac:spMkLst>
            <pc:docMk/>
            <pc:sldMk cId="1784301747" sldId="2147483418"/>
            <ac:spMk id="15" creationId="{EB09F7D4-0985-2034-E526-75B7147FD28A}"/>
          </ac:spMkLst>
        </pc:spChg>
        <pc:picChg chg="add mod ord">
          <ac:chgData name="Anna Grimsrud" userId="f85a3dff-7d89-4dbf-9104-c8b3290d15ec" providerId="ADAL" clId="{2099FBB6-524C-5C16-8A65-5B8CC4111125}" dt="2026-09-28T07:16:40.147" v="486" actId="26606"/>
          <ac:picMkLst>
            <pc:docMk/>
            <pc:sldMk cId="1784301747" sldId="2147483418"/>
            <ac:picMk id="6" creationId="{FB145B63-0476-B049-9AE0-D3E69D35B461}"/>
          </ac:picMkLst>
        </pc:picChg>
        <pc:picChg chg="del">
          <ac:chgData name="Anna Grimsrud" userId="f85a3dff-7d89-4dbf-9104-c8b3290d15ec" providerId="ADAL" clId="{2099FBB6-524C-5C16-8A65-5B8CC4111125}" dt="2026-09-28T07:16:07.719" v="483" actId="478"/>
          <ac:picMkLst>
            <pc:docMk/>
            <pc:sldMk cId="1784301747" sldId="2147483418"/>
            <ac:picMk id="7" creationId="{FD52B8D8-A99D-2E2F-1C4C-CA2D771A2A02}"/>
          </ac:picMkLst>
        </pc:picChg>
      </pc:sldChg>
      <pc:sldChg chg="addSp delSp modSp add mod modClrScheme chgLayout">
        <pc:chgData name="Anna Grimsrud" userId="f85a3dff-7d89-4dbf-9104-c8b3290d15ec" providerId="ADAL" clId="{2099FBB6-524C-5C16-8A65-5B8CC4111125}" dt="2026-09-28T13:35:36.272" v="1652" actId="1076"/>
        <pc:sldMkLst>
          <pc:docMk/>
          <pc:sldMk cId="2713794773" sldId="2147483419"/>
        </pc:sldMkLst>
        <pc:spChg chg="mod">
          <ac:chgData name="Anna Grimsrud" userId="f85a3dff-7d89-4dbf-9104-c8b3290d15ec" providerId="ADAL" clId="{2099FBB6-524C-5C16-8A65-5B8CC4111125}" dt="2026-09-28T07:23:40.395" v="844" actId="26606"/>
          <ac:spMkLst>
            <pc:docMk/>
            <pc:sldMk cId="2713794773" sldId="2147483419"/>
            <ac:spMk id="2" creationId="{F0DD2640-5E29-26A5-DB78-2E760426DC7A}"/>
          </ac:spMkLst>
        </pc:spChg>
        <pc:spChg chg="add mod">
          <ac:chgData name="Anna Grimsrud" userId="f85a3dff-7d89-4dbf-9104-c8b3290d15ec" providerId="ADAL" clId="{2099FBB6-524C-5C16-8A65-5B8CC4111125}" dt="2026-09-28T13:35:36.272" v="1652" actId="1076"/>
          <ac:spMkLst>
            <pc:docMk/>
            <pc:sldMk cId="2713794773" sldId="2147483419"/>
            <ac:spMk id="4" creationId="{2D14E3B0-4333-1020-512B-395C2C2EECCE}"/>
          </ac:spMkLst>
        </pc:spChg>
        <pc:spChg chg="del mod">
          <ac:chgData name="Anna Grimsrud" userId="f85a3dff-7d89-4dbf-9104-c8b3290d15ec" providerId="ADAL" clId="{2099FBB6-524C-5C16-8A65-5B8CC4111125}" dt="2026-09-28T07:20:02.811" v="754" actId="478"/>
          <ac:spMkLst>
            <pc:docMk/>
            <pc:sldMk cId="2713794773" sldId="2147483419"/>
            <ac:spMk id="8" creationId="{5BA15EB1-9F7A-F626-6C14-DFE4DAB6FE5E}"/>
          </ac:spMkLst>
        </pc:spChg>
        <pc:graphicFrameChg chg="add mod">
          <ac:chgData name="Anna Grimsrud" userId="f85a3dff-7d89-4dbf-9104-c8b3290d15ec" providerId="ADAL" clId="{2099FBB6-524C-5C16-8A65-5B8CC4111125}" dt="2026-09-28T07:23:02.509" v="799"/>
          <ac:graphicFrameMkLst>
            <pc:docMk/>
            <pc:sldMk cId="2713794773" sldId="2147483419"/>
            <ac:graphicFrameMk id="6" creationId="{057EF541-C417-3EFD-3AC3-D520821DE22D}"/>
          </ac:graphicFrameMkLst>
        </pc:graphicFrameChg>
        <pc:picChg chg="add mod modCrop">
          <ac:chgData name="Anna Grimsrud" userId="f85a3dff-7d89-4dbf-9104-c8b3290d15ec" providerId="ADAL" clId="{2099FBB6-524C-5C16-8A65-5B8CC4111125}" dt="2026-09-28T07:23:40.395" v="844" actId="26606"/>
          <ac:picMkLst>
            <pc:docMk/>
            <pc:sldMk cId="2713794773" sldId="2147483419"/>
            <ac:picMk id="5" creationId="{3A2855BB-BAEF-0B6D-BB3D-B1DA19C8ECBD}"/>
          </ac:picMkLst>
        </pc:picChg>
        <pc:picChg chg="del">
          <ac:chgData name="Anna Grimsrud" userId="f85a3dff-7d89-4dbf-9104-c8b3290d15ec" providerId="ADAL" clId="{2099FBB6-524C-5C16-8A65-5B8CC4111125}" dt="2026-09-28T07:20:03.746" v="755" actId="478"/>
          <ac:picMkLst>
            <pc:docMk/>
            <pc:sldMk cId="2713794773" sldId="2147483419"/>
            <ac:picMk id="7" creationId="{0242738F-9241-B810-CEAA-938854778EED}"/>
          </ac:picMkLst>
        </pc:picChg>
      </pc:sldChg>
      <pc:sldChg chg="addSp modSp add mod">
        <pc:chgData name="Anna Grimsrud" userId="f85a3dff-7d89-4dbf-9104-c8b3290d15ec" providerId="ADAL" clId="{2099FBB6-524C-5C16-8A65-5B8CC4111125}" dt="2026-09-29T08:28:21.973" v="1749"/>
        <pc:sldMkLst>
          <pc:docMk/>
          <pc:sldMk cId="2812745545" sldId="2147483420"/>
        </pc:sldMkLst>
        <pc:spChg chg="mod">
          <ac:chgData name="Anna Grimsrud" userId="f85a3dff-7d89-4dbf-9104-c8b3290d15ec" providerId="ADAL" clId="{2099FBB6-524C-5C16-8A65-5B8CC4111125}" dt="2026-09-29T08:28:21.973" v="1749"/>
          <ac:spMkLst>
            <pc:docMk/>
            <pc:sldMk cId="2812745545" sldId="2147483420"/>
            <ac:spMk id="4" creationId="{7D7F216D-DF75-8946-F2E2-5DCC870E049A}"/>
          </ac:spMkLst>
        </pc:spChg>
        <pc:graphicFrameChg chg="add mod">
          <ac:chgData name="Anna Grimsrud" userId="f85a3dff-7d89-4dbf-9104-c8b3290d15ec" providerId="ADAL" clId="{2099FBB6-524C-5C16-8A65-5B8CC4111125}" dt="2026-09-28T07:24:21.231" v="860"/>
          <ac:graphicFrameMkLst>
            <pc:docMk/>
            <pc:sldMk cId="2812745545" sldId="2147483420"/>
            <ac:graphicFrameMk id="3" creationId="{156A1938-C167-705D-5C01-32498ECE9163}"/>
          </ac:graphicFrameMkLst>
        </pc:graphicFrameChg>
        <pc:graphicFrameChg chg="add mod">
          <ac:chgData name="Anna Grimsrud" userId="f85a3dff-7d89-4dbf-9104-c8b3290d15ec" providerId="ADAL" clId="{2099FBB6-524C-5C16-8A65-5B8CC4111125}" dt="2026-09-28T07:26:35.870" v="963"/>
          <ac:graphicFrameMkLst>
            <pc:docMk/>
            <pc:sldMk cId="2812745545" sldId="2147483420"/>
            <ac:graphicFrameMk id="6" creationId="{97EEA519-0200-B365-C9F3-1B47B34C802B}"/>
          </ac:graphicFrameMkLst>
        </pc:graphicFrameChg>
      </pc:sldChg>
      <pc:sldChg chg="modSp add mod ord">
        <pc:chgData name="Anna Grimsrud" userId="f85a3dff-7d89-4dbf-9104-c8b3290d15ec" providerId="ADAL" clId="{2099FBB6-524C-5C16-8A65-5B8CC4111125}" dt="2026-09-29T08:28:09.558" v="1744" actId="14100"/>
        <pc:sldMkLst>
          <pc:docMk/>
          <pc:sldMk cId="496851889" sldId="2147483421"/>
        </pc:sldMkLst>
        <pc:spChg chg="mod">
          <ac:chgData name="Anna Grimsrud" userId="f85a3dff-7d89-4dbf-9104-c8b3290d15ec" providerId="ADAL" clId="{2099FBB6-524C-5C16-8A65-5B8CC4111125}" dt="2026-09-29T08:28:09.558" v="1744" actId="14100"/>
          <ac:spMkLst>
            <pc:docMk/>
            <pc:sldMk cId="496851889" sldId="2147483421"/>
            <ac:spMk id="4" creationId="{B9049805-AB87-A2C0-0A6D-8878B3D88D7C}"/>
          </ac:spMkLst>
        </pc:spChg>
      </pc:sldChg>
      <pc:sldChg chg="add del">
        <pc:chgData name="Anna Grimsrud" userId="f85a3dff-7d89-4dbf-9104-c8b3290d15ec" providerId="ADAL" clId="{2099FBB6-524C-5C16-8A65-5B8CC4111125}" dt="2026-09-28T07:26:20.153" v="957" actId="2696"/>
        <pc:sldMkLst>
          <pc:docMk/>
          <pc:sldMk cId="727095235" sldId="2147483422"/>
        </pc:sldMkLst>
      </pc:sldChg>
      <pc:sldChg chg="new del">
        <pc:chgData name="Anna Grimsrud" userId="f85a3dff-7d89-4dbf-9104-c8b3290d15ec" providerId="ADAL" clId="{2099FBB6-524C-5C16-8A65-5B8CC4111125}" dt="2026-09-28T07:29:40.025" v="1142" actId="2696"/>
        <pc:sldMkLst>
          <pc:docMk/>
          <pc:sldMk cId="1750700067" sldId="2147483422"/>
        </pc:sldMkLst>
      </pc:sldChg>
      <pc:sldChg chg="delSp modSp new mod">
        <pc:chgData name="Anna Grimsrud" userId="f85a3dff-7d89-4dbf-9104-c8b3290d15ec" providerId="ADAL" clId="{2099FBB6-524C-5C16-8A65-5B8CC4111125}" dt="2026-09-28T07:29:30.793" v="1141" actId="478"/>
        <pc:sldMkLst>
          <pc:docMk/>
          <pc:sldMk cId="282001145" sldId="2147483423"/>
        </pc:sldMkLst>
        <pc:spChg chg="mod">
          <ac:chgData name="Anna Grimsrud" userId="f85a3dff-7d89-4dbf-9104-c8b3290d15ec" providerId="ADAL" clId="{2099FBB6-524C-5C16-8A65-5B8CC4111125}" dt="2026-09-28T07:29:28.722" v="1139" actId="20577"/>
          <ac:spMkLst>
            <pc:docMk/>
            <pc:sldMk cId="282001145" sldId="2147483423"/>
            <ac:spMk id="2" creationId="{31EBC6D5-6AC7-2F9C-E33B-B30009D51192}"/>
          </ac:spMkLst>
        </pc:spChg>
        <pc:spChg chg="del">
          <ac:chgData name="Anna Grimsrud" userId="f85a3dff-7d89-4dbf-9104-c8b3290d15ec" providerId="ADAL" clId="{2099FBB6-524C-5C16-8A65-5B8CC4111125}" dt="2026-09-28T07:29:30.307" v="1140" actId="478"/>
          <ac:spMkLst>
            <pc:docMk/>
            <pc:sldMk cId="282001145" sldId="2147483423"/>
            <ac:spMk id="4" creationId="{B8BB5950-1B5C-C974-58AF-8DB9A3A69862}"/>
          </ac:spMkLst>
        </pc:spChg>
        <pc:spChg chg="del">
          <ac:chgData name="Anna Grimsrud" userId="f85a3dff-7d89-4dbf-9104-c8b3290d15ec" providerId="ADAL" clId="{2099FBB6-524C-5C16-8A65-5B8CC4111125}" dt="2026-09-28T07:29:30.793" v="1141" actId="478"/>
          <ac:spMkLst>
            <pc:docMk/>
            <pc:sldMk cId="282001145" sldId="2147483423"/>
            <ac:spMk id="5" creationId="{2855F19C-13BF-DAF4-F885-9BB381DF2D5E}"/>
          </ac:spMkLst>
        </pc:spChg>
      </pc:sldChg>
      <pc:sldChg chg="add">
        <pc:chgData name="Anna Grimsrud" userId="f85a3dff-7d89-4dbf-9104-c8b3290d15ec" providerId="ADAL" clId="{2099FBB6-524C-5C16-8A65-5B8CC4111125}" dt="2026-09-28T11:02:28.412" v="1294"/>
        <pc:sldMkLst>
          <pc:docMk/>
          <pc:sldMk cId="1192829259" sldId="2147483424"/>
        </pc:sldMkLst>
      </pc:sldChg>
      <pc:sldChg chg="add">
        <pc:chgData name="Anna Grimsrud" userId="f85a3dff-7d89-4dbf-9104-c8b3290d15ec" providerId="ADAL" clId="{2099FBB6-524C-5C16-8A65-5B8CC4111125}" dt="2026-09-28T11:03:25.907" v="1323"/>
        <pc:sldMkLst>
          <pc:docMk/>
          <pc:sldMk cId="14203296" sldId="2147483425"/>
        </pc:sldMkLst>
      </pc:sldChg>
      <pc:sldChg chg="add">
        <pc:chgData name="Anna Grimsrud" userId="f85a3dff-7d89-4dbf-9104-c8b3290d15ec" providerId="ADAL" clId="{2099FBB6-524C-5C16-8A65-5B8CC4111125}" dt="2026-09-28T11:03:25.907" v="1323"/>
        <pc:sldMkLst>
          <pc:docMk/>
          <pc:sldMk cId="613618093" sldId="2147483426"/>
        </pc:sldMkLst>
      </pc:sldChg>
      <pc:sldChg chg="add">
        <pc:chgData name="Anna Grimsrud" userId="f85a3dff-7d89-4dbf-9104-c8b3290d15ec" providerId="ADAL" clId="{2099FBB6-524C-5C16-8A65-5B8CC4111125}" dt="2026-09-28T11:03:25.907" v="1323"/>
        <pc:sldMkLst>
          <pc:docMk/>
          <pc:sldMk cId="414833993" sldId="2147483427"/>
        </pc:sldMkLst>
      </pc:sldChg>
      <pc:sldChg chg="add">
        <pc:chgData name="Anna Grimsrud" userId="f85a3dff-7d89-4dbf-9104-c8b3290d15ec" providerId="ADAL" clId="{2099FBB6-524C-5C16-8A65-5B8CC4111125}" dt="2026-09-28T11:03:25.907" v="1323"/>
        <pc:sldMkLst>
          <pc:docMk/>
          <pc:sldMk cId="1669080727" sldId="2147483428"/>
        </pc:sldMkLst>
      </pc:sldChg>
      <pc:sldChg chg="add">
        <pc:chgData name="Anna Grimsrud" userId="f85a3dff-7d89-4dbf-9104-c8b3290d15ec" providerId="ADAL" clId="{2099FBB6-524C-5C16-8A65-5B8CC4111125}" dt="2026-09-28T11:03:25.907" v="1323"/>
        <pc:sldMkLst>
          <pc:docMk/>
          <pc:sldMk cId="4090754087" sldId="2147483429"/>
        </pc:sldMkLst>
      </pc:sldChg>
      <pc:sldChg chg="add">
        <pc:chgData name="Anna Grimsrud" userId="f85a3dff-7d89-4dbf-9104-c8b3290d15ec" providerId="ADAL" clId="{2099FBB6-524C-5C16-8A65-5B8CC4111125}" dt="2026-09-28T11:04:41.186" v="1354"/>
        <pc:sldMkLst>
          <pc:docMk/>
          <pc:sldMk cId="2870686089" sldId="2147483430"/>
        </pc:sldMkLst>
      </pc:sldChg>
      <pc:sldChg chg="add">
        <pc:chgData name="Anna Grimsrud" userId="f85a3dff-7d89-4dbf-9104-c8b3290d15ec" providerId="ADAL" clId="{2099FBB6-524C-5C16-8A65-5B8CC4111125}" dt="2026-09-28T11:04:41.186" v="1354"/>
        <pc:sldMkLst>
          <pc:docMk/>
          <pc:sldMk cId="566318854" sldId="2147483431"/>
        </pc:sldMkLst>
      </pc:sldChg>
      <pc:sldChg chg="add">
        <pc:chgData name="Anna Grimsrud" userId="f85a3dff-7d89-4dbf-9104-c8b3290d15ec" providerId="ADAL" clId="{2099FBB6-524C-5C16-8A65-5B8CC4111125}" dt="2026-09-28T11:04:41.186" v="1354"/>
        <pc:sldMkLst>
          <pc:docMk/>
          <pc:sldMk cId="3315362883" sldId="2147483432"/>
        </pc:sldMkLst>
      </pc:sldChg>
      <pc:sldChg chg="add">
        <pc:chgData name="Anna Grimsrud" userId="f85a3dff-7d89-4dbf-9104-c8b3290d15ec" providerId="ADAL" clId="{2099FBB6-524C-5C16-8A65-5B8CC4111125}" dt="2026-09-28T11:04:41.186" v="1354"/>
        <pc:sldMkLst>
          <pc:docMk/>
          <pc:sldMk cId="525454001" sldId="2147483433"/>
        </pc:sldMkLst>
      </pc:sldChg>
      <pc:sldChg chg="add">
        <pc:chgData name="Anna Grimsrud" userId="f85a3dff-7d89-4dbf-9104-c8b3290d15ec" providerId="ADAL" clId="{2099FBB6-524C-5C16-8A65-5B8CC4111125}" dt="2026-09-28T11:04:41.186" v="1354"/>
        <pc:sldMkLst>
          <pc:docMk/>
          <pc:sldMk cId="1412802443" sldId="2147483434"/>
        </pc:sldMkLst>
      </pc:sldChg>
      <pc:sldChg chg="add">
        <pc:chgData name="Anna Grimsrud" userId="f85a3dff-7d89-4dbf-9104-c8b3290d15ec" providerId="ADAL" clId="{2099FBB6-524C-5C16-8A65-5B8CC4111125}" dt="2026-09-28T11:04:41.186" v="1354"/>
        <pc:sldMkLst>
          <pc:docMk/>
          <pc:sldMk cId="1895920597" sldId="2147483435"/>
        </pc:sldMkLst>
      </pc:sldChg>
      <pc:sldChg chg="add">
        <pc:chgData name="Anna Grimsrud" userId="f85a3dff-7d89-4dbf-9104-c8b3290d15ec" providerId="ADAL" clId="{2099FBB6-524C-5C16-8A65-5B8CC4111125}" dt="2026-09-28T11:05:27.764" v="1367"/>
        <pc:sldMkLst>
          <pc:docMk/>
          <pc:sldMk cId="644874895" sldId="2147483436"/>
        </pc:sldMkLst>
      </pc:sldChg>
      <pc:sldChg chg="add">
        <pc:chgData name="Anna Grimsrud" userId="f85a3dff-7d89-4dbf-9104-c8b3290d15ec" providerId="ADAL" clId="{2099FBB6-524C-5C16-8A65-5B8CC4111125}" dt="2026-09-28T11:05:27.764" v="1367"/>
        <pc:sldMkLst>
          <pc:docMk/>
          <pc:sldMk cId="3063740602" sldId="2147483437"/>
        </pc:sldMkLst>
      </pc:sldChg>
      <pc:sldChg chg="add">
        <pc:chgData name="Anna Grimsrud" userId="f85a3dff-7d89-4dbf-9104-c8b3290d15ec" providerId="ADAL" clId="{2099FBB6-524C-5C16-8A65-5B8CC4111125}" dt="2026-09-28T11:06:04.214" v="1369"/>
        <pc:sldMkLst>
          <pc:docMk/>
          <pc:sldMk cId="3047303001" sldId="2147483438"/>
        </pc:sldMkLst>
      </pc:sldChg>
      <pc:sldChg chg="add">
        <pc:chgData name="Anna Grimsrud" userId="f85a3dff-7d89-4dbf-9104-c8b3290d15ec" providerId="ADAL" clId="{2099FBB6-524C-5C16-8A65-5B8CC4111125}" dt="2026-09-28T11:06:04.214" v="1369"/>
        <pc:sldMkLst>
          <pc:docMk/>
          <pc:sldMk cId="1787954413" sldId="2147483439"/>
        </pc:sldMkLst>
      </pc:sldChg>
      <pc:sldChg chg="add">
        <pc:chgData name="Anna Grimsrud" userId="f85a3dff-7d89-4dbf-9104-c8b3290d15ec" providerId="ADAL" clId="{2099FBB6-524C-5C16-8A65-5B8CC4111125}" dt="2026-09-28T11:06:04.214" v="1369"/>
        <pc:sldMkLst>
          <pc:docMk/>
          <pc:sldMk cId="3320839350" sldId="2147483440"/>
        </pc:sldMkLst>
      </pc:sldChg>
      <pc:sldChg chg="add">
        <pc:chgData name="Anna Grimsrud" userId="f85a3dff-7d89-4dbf-9104-c8b3290d15ec" providerId="ADAL" clId="{2099FBB6-524C-5C16-8A65-5B8CC4111125}" dt="2026-09-28T11:06:04.214" v="1369"/>
        <pc:sldMkLst>
          <pc:docMk/>
          <pc:sldMk cId="3955943153" sldId="2147483441"/>
        </pc:sldMkLst>
      </pc:sldChg>
      <pc:sldChg chg="add">
        <pc:chgData name="Anna Grimsrud" userId="f85a3dff-7d89-4dbf-9104-c8b3290d15ec" providerId="ADAL" clId="{2099FBB6-524C-5C16-8A65-5B8CC4111125}" dt="2026-09-28T11:06:53.437" v="1396"/>
        <pc:sldMkLst>
          <pc:docMk/>
          <pc:sldMk cId="1084616903" sldId="2147483442"/>
        </pc:sldMkLst>
      </pc:sldChg>
      <pc:sldChg chg="add">
        <pc:chgData name="Anna Grimsrud" userId="f85a3dff-7d89-4dbf-9104-c8b3290d15ec" providerId="ADAL" clId="{2099FBB6-524C-5C16-8A65-5B8CC4111125}" dt="2026-09-28T11:06:53.437" v="1396"/>
        <pc:sldMkLst>
          <pc:docMk/>
          <pc:sldMk cId="1968728889" sldId="2147483443"/>
        </pc:sldMkLst>
      </pc:sldChg>
      <pc:sldChg chg="add">
        <pc:chgData name="Anna Grimsrud" userId="f85a3dff-7d89-4dbf-9104-c8b3290d15ec" providerId="ADAL" clId="{2099FBB6-524C-5C16-8A65-5B8CC4111125}" dt="2026-09-28T11:06:53.437" v="1396"/>
        <pc:sldMkLst>
          <pc:docMk/>
          <pc:sldMk cId="2041436059" sldId="2147483444"/>
        </pc:sldMkLst>
      </pc:sldChg>
      <pc:sldChg chg="add">
        <pc:chgData name="Anna Grimsrud" userId="f85a3dff-7d89-4dbf-9104-c8b3290d15ec" providerId="ADAL" clId="{2099FBB6-524C-5C16-8A65-5B8CC4111125}" dt="2026-09-28T11:06:53.437" v="1396"/>
        <pc:sldMkLst>
          <pc:docMk/>
          <pc:sldMk cId="1063399787" sldId="2147483445"/>
        </pc:sldMkLst>
      </pc:sldChg>
      <pc:sldChg chg="add">
        <pc:chgData name="Anna Grimsrud" userId="f85a3dff-7d89-4dbf-9104-c8b3290d15ec" providerId="ADAL" clId="{2099FBB6-524C-5C16-8A65-5B8CC4111125}" dt="2026-09-28T11:06:53.437" v="1396"/>
        <pc:sldMkLst>
          <pc:docMk/>
          <pc:sldMk cId="2513317656" sldId="2147483446"/>
        </pc:sldMkLst>
      </pc:sldChg>
      <pc:sldChg chg="add">
        <pc:chgData name="Anna Grimsrud" userId="f85a3dff-7d89-4dbf-9104-c8b3290d15ec" providerId="ADAL" clId="{2099FBB6-524C-5C16-8A65-5B8CC4111125}" dt="2026-09-28T11:06:53.437" v="1396"/>
        <pc:sldMkLst>
          <pc:docMk/>
          <pc:sldMk cId="1965657136" sldId="2147483447"/>
        </pc:sldMkLst>
      </pc:sldChg>
      <pc:sldChg chg="add">
        <pc:chgData name="Anna Grimsrud" userId="f85a3dff-7d89-4dbf-9104-c8b3290d15ec" providerId="ADAL" clId="{2099FBB6-524C-5C16-8A65-5B8CC4111125}" dt="2026-09-28T11:06:53.437" v="1396"/>
        <pc:sldMkLst>
          <pc:docMk/>
          <pc:sldMk cId="1096036771" sldId="2147483448"/>
        </pc:sldMkLst>
      </pc:sldChg>
      <pc:sldChg chg="add">
        <pc:chgData name="Anna Grimsrud" userId="f85a3dff-7d89-4dbf-9104-c8b3290d15ec" providerId="ADAL" clId="{2099FBB6-524C-5C16-8A65-5B8CC4111125}" dt="2026-09-28T11:06:53.437" v="1396"/>
        <pc:sldMkLst>
          <pc:docMk/>
          <pc:sldMk cId="1177822952" sldId="2147483449"/>
        </pc:sldMkLst>
      </pc:sldChg>
      <pc:sldChg chg="delSp modSp add del mod">
        <pc:chgData name="Anna Grimsrud" userId="f85a3dff-7d89-4dbf-9104-c8b3290d15ec" providerId="ADAL" clId="{2099FBB6-524C-5C16-8A65-5B8CC4111125}" dt="2026-09-28T13:46:24.125" v="1696" actId="2696"/>
        <pc:sldMkLst>
          <pc:docMk/>
          <pc:sldMk cId="1984862934" sldId="2147483450"/>
        </pc:sldMkLst>
        <pc:spChg chg="del">
          <ac:chgData name="Anna Grimsrud" userId="f85a3dff-7d89-4dbf-9104-c8b3290d15ec" providerId="ADAL" clId="{2099FBB6-524C-5C16-8A65-5B8CC4111125}" dt="2026-09-28T13:40:26.874" v="1694" actId="478"/>
          <ac:spMkLst>
            <pc:docMk/>
            <pc:sldMk cId="1984862934" sldId="2147483450"/>
            <ac:spMk id="2" creationId="{CBEF2F77-46C6-A3E3-7CB2-261B193801DD}"/>
          </ac:spMkLst>
        </pc:spChg>
        <pc:spChg chg="del">
          <ac:chgData name="Anna Grimsrud" userId="f85a3dff-7d89-4dbf-9104-c8b3290d15ec" providerId="ADAL" clId="{2099FBB6-524C-5C16-8A65-5B8CC4111125}" dt="2026-09-28T13:40:27.593" v="1695" actId="478"/>
          <ac:spMkLst>
            <pc:docMk/>
            <pc:sldMk cId="1984862934" sldId="2147483450"/>
            <ac:spMk id="3" creationId="{04585396-3595-ECFF-7B38-AEC79F93B948}"/>
          </ac:spMkLst>
        </pc:spChg>
        <pc:spChg chg="mod">
          <ac:chgData name="Anna Grimsrud" userId="f85a3dff-7d89-4dbf-9104-c8b3290d15ec" providerId="ADAL" clId="{2099FBB6-524C-5C16-8A65-5B8CC4111125}" dt="2026-09-28T13:40:20.732" v="1693" actId="20577"/>
          <ac:spMkLst>
            <pc:docMk/>
            <pc:sldMk cId="1984862934" sldId="2147483450"/>
            <ac:spMk id="4" creationId="{063B3B83-2ED4-147D-F9EB-3686AF5E2A1E}"/>
          </ac:spMkLst>
        </pc:spChg>
      </pc:sldChg>
      <pc:sldChg chg="modSp new del mod">
        <pc:chgData name="Anna Grimsrud" userId="f85a3dff-7d89-4dbf-9104-c8b3290d15ec" providerId="ADAL" clId="{2099FBB6-524C-5C16-8A65-5B8CC4111125}" dt="2026-09-28T13:40:12.919" v="1685" actId="2696"/>
        <pc:sldMkLst>
          <pc:docMk/>
          <pc:sldMk cId="3267148207" sldId="2147483450"/>
        </pc:sldMkLst>
        <pc:spChg chg="mod">
          <ac:chgData name="Anna Grimsrud" userId="f85a3dff-7d89-4dbf-9104-c8b3290d15ec" providerId="ADAL" clId="{2099FBB6-524C-5C16-8A65-5B8CC4111125}" dt="2026-09-28T11:08:39.337" v="1488" actId="20577"/>
          <ac:spMkLst>
            <pc:docMk/>
            <pc:sldMk cId="3267148207" sldId="2147483450"/>
            <ac:spMk id="4" creationId="{063B3B83-2ED4-147D-F9EB-3686AF5E2A1E}"/>
          </ac:spMkLst>
        </pc:spChg>
      </pc:sldChg>
      <pc:sldChg chg="add">
        <pc:chgData name="Anna Grimsrud" userId="f85a3dff-7d89-4dbf-9104-c8b3290d15ec" providerId="ADAL" clId="{2099FBB6-524C-5C16-8A65-5B8CC4111125}" dt="2026-09-28T11:09:08.941" v="1489"/>
        <pc:sldMkLst>
          <pc:docMk/>
          <pc:sldMk cId="1245663488" sldId="2147483451"/>
        </pc:sldMkLst>
      </pc:sldChg>
      <pc:sldChg chg="add">
        <pc:chgData name="Anna Grimsrud" userId="f85a3dff-7d89-4dbf-9104-c8b3290d15ec" providerId="ADAL" clId="{2099FBB6-524C-5C16-8A65-5B8CC4111125}" dt="2026-09-28T11:09:08.941" v="1489"/>
        <pc:sldMkLst>
          <pc:docMk/>
          <pc:sldMk cId="2520253193" sldId="2147483452"/>
        </pc:sldMkLst>
      </pc:sldChg>
      <pc:sldChg chg="add">
        <pc:chgData name="Anna Grimsrud" userId="f85a3dff-7d89-4dbf-9104-c8b3290d15ec" providerId="ADAL" clId="{2099FBB6-524C-5C16-8A65-5B8CC4111125}" dt="2026-09-28T11:09:08.941" v="1489"/>
        <pc:sldMkLst>
          <pc:docMk/>
          <pc:sldMk cId="1156149805" sldId="2147483453"/>
        </pc:sldMkLst>
      </pc:sldChg>
      <pc:sldChg chg="add">
        <pc:chgData name="Anna Grimsrud" userId="f85a3dff-7d89-4dbf-9104-c8b3290d15ec" providerId="ADAL" clId="{2099FBB6-524C-5C16-8A65-5B8CC4111125}" dt="2026-09-28T11:09:08.941" v="1489"/>
        <pc:sldMkLst>
          <pc:docMk/>
          <pc:sldMk cId="4179352114" sldId="2147483454"/>
        </pc:sldMkLst>
      </pc:sldChg>
      <pc:sldChg chg="add">
        <pc:chgData name="Anna Grimsrud" userId="f85a3dff-7d89-4dbf-9104-c8b3290d15ec" providerId="ADAL" clId="{2099FBB6-524C-5C16-8A65-5B8CC4111125}" dt="2026-09-28T11:09:08.941" v="1489"/>
        <pc:sldMkLst>
          <pc:docMk/>
          <pc:sldMk cId="4034637703" sldId="2147483455"/>
        </pc:sldMkLst>
      </pc:sldChg>
      <pc:sldChg chg="add">
        <pc:chgData name="Anna Grimsrud" userId="f85a3dff-7d89-4dbf-9104-c8b3290d15ec" providerId="ADAL" clId="{2099FBB6-524C-5C16-8A65-5B8CC4111125}" dt="2026-09-28T11:09:08.941" v="1489"/>
        <pc:sldMkLst>
          <pc:docMk/>
          <pc:sldMk cId="3303891632" sldId="2147483456"/>
        </pc:sldMkLst>
      </pc:sldChg>
      <pc:sldChg chg="add">
        <pc:chgData name="Anna Grimsrud" userId="f85a3dff-7d89-4dbf-9104-c8b3290d15ec" providerId="ADAL" clId="{2099FBB6-524C-5C16-8A65-5B8CC4111125}" dt="2026-09-28T11:09:39.794" v="1494"/>
        <pc:sldMkLst>
          <pc:docMk/>
          <pc:sldMk cId="412345204" sldId="2147483457"/>
        </pc:sldMkLst>
      </pc:sldChg>
      <pc:sldChg chg="add">
        <pc:chgData name="Anna Grimsrud" userId="f85a3dff-7d89-4dbf-9104-c8b3290d15ec" providerId="ADAL" clId="{2099FBB6-524C-5C16-8A65-5B8CC4111125}" dt="2026-09-28T11:09:39.794" v="1494"/>
        <pc:sldMkLst>
          <pc:docMk/>
          <pc:sldMk cId="1522795919" sldId="2147483458"/>
        </pc:sldMkLst>
      </pc:sldChg>
      <pc:sldChg chg="add">
        <pc:chgData name="Anna Grimsrud" userId="f85a3dff-7d89-4dbf-9104-c8b3290d15ec" providerId="ADAL" clId="{2099FBB6-524C-5C16-8A65-5B8CC4111125}" dt="2026-09-28T11:09:39.794" v="1494"/>
        <pc:sldMkLst>
          <pc:docMk/>
          <pc:sldMk cId="3415648885" sldId="2147483459"/>
        </pc:sldMkLst>
      </pc:sldChg>
      <pc:sldChg chg="add">
        <pc:chgData name="Anna Grimsrud" userId="f85a3dff-7d89-4dbf-9104-c8b3290d15ec" providerId="ADAL" clId="{2099FBB6-524C-5C16-8A65-5B8CC4111125}" dt="2026-09-28T11:09:39.794" v="1494"/>
        <pc:sldMkLst>
          <pc:docMk/>
          <pc:sldMk cId="1491437062" sldId="2147483460"/>
        </pc:sldMkLst>
      </pc:sldChg>
      <pc:sldChg chg="add">
        <pc:chgData name="Anna Grimsrud" userId="f85a3dff-7d89-4dbf-9104-c8b3290d15ec" providerId="ADAL" clId="{2099FBB6-524C-5C16-8A65-5B8CC4111125}" dt="2026-09-28T11:09:39.794" v="1494"/>
        <pc:sldMkLst>
          <pc:docMk/>
          <pc:sldMk cId="481543852" sldId="2147483461"/>
        </pc:sldMkLst>
      </pc:sldChg>
      <pc:sldChg chg="add">
        <pc:chgData name="Anna Grimsrud" userId="f85a3dff-7d89-4dbf-9104-c8b3290d15ec" providerId="ADAL" clId="{2099FBB6-524C-5C16-8A65-5B8CC4111125}" dt="2026-09-28T11:09:39.794" v="1494"/>
        <pc:sldMkLst>
          <pc:docMk/>
          <pc:sldMk cId="1223869641" sldId="2147483462"/>
        </pc:sldMkLst>
      </pc:sldChg>
      <pc:sldChg chg="add">
        <pc:chgData name="Anna Grimsrud" userId="f85a3dff-7d89-4dbf-9104-c8b3290d15ec" providerId="ADAL" clId="{2099FBB6-524C-5C16-8A65-5B8CC4111125}" dt="2026-09-28T11:10:59.510" v="1497"/>
        <pc:sldMkLst>
          <pc:docMk/>
          <pc:sldMk cId="418800758" sldId="2147483463"/>
        </pc:sldMkLst>
      </pc:sldChg>
      <pc:sldChg chg="add">
        <pc:chgData name="Anna Grimsrud" userId="f85a3dff-7d89-4dbf-9104-c8b3290d15ec" providerId="ADAL" clId="{2099FBB6-524C-5C16-8A65-5B8CC4111125}" dt="2026-09-28T11:10:59.510" v="1497"/>
        <pc:sldMkLst>
          <pc:docMk/>
          <pc:sldMk cId="1988414288" sldId="2147483464"/>
        </pc:sldMkLst>
      </pc:sldChg>
      <pc:sldChg chg="add">
        <pc:chgData name="Anna Grimsrud" userId="f85a3dff-7d89-4dbf-9104-c8b3290d15ec" providerId="ADAL" clId="{2099FBB6-524C-5C16-8A65-5B8CC4111125}" dt="2026-09-28T11:10:59.510" v="1497"/>
        <pc:sldMkLst>
          <pc:docMk/>
          <pc:sldMk cId="3543359129" sldId="2147483465"/>
        </pc:sldMkLst>
      </pc:sldChg>
      <pc:sldChg chg="add">
        <pc:chgData name="Anna Grimsrud" userId="f85a3dff-7d89-4dbf-9104-c8b3290d15ec" providerId="ADAL" clId="{2099FBB6-524C-5C16-8A65-5B8CC4111125}" dt="2026-09-28T11:10:59.510" v="1497"/>
        <pc:sldMkLst>
          <pc:docMk/>
          <pc:sldMk cId="1476288106" sldId="2147483466"/>
        </pc:sldMkLst>
      </pc:sldChg>
      <pc:sldChg chg="add">
        <pc:chgData name="Anna Grimsrud" userId="f85a3dff-7d89-4dbf-9104-c8b3290d15ec" providerId="ADAL" clId="{2099FBB6-524C-5C16-8A65-5B8CC4111125}" dt="2026-09-28T11:10:59.510" v="1497"/>
        <pc:sldMkLst>
          <pc:docMk/>
          <pc:sldMk cId="2713054836" sldId="2147483467"/>
        </pc:sldMkLst>
      </pc:sldChg>
      <pc:sldChg chg="add">
        <pc:chgData name="Anna Grimsrud" userId="f85a3dff-7d89-4dbf-9104-c8b3290d15ec" providerId="ADAL" clId="{2099FBB6-524C-5C16-8A65-5B8CC4111125}" dt="2026-09-28T11:10:59.510" v="1497"/>
        <pc:sldMkLst>
          <pc:docMk/>
          <pc:sldMk cId="458560838" sldId="2147483468"/>
        </pc:sldMkLst>
      </pc:sldChg>
      <pc:sldChg chg="add">
        <pc:chgData name="Anna Grimsrud" userId="f85a3dff-7d89-4dbf-9104-c8b3290d15ec" providerId="ADAL" clId="{2099FBB6-524C-5C16-8A65-5B8CC4111125}" dt="2026-09-28T11:10:59.510" v="1497"/>
        <pc:sldMkLst>
          <pc:docMk/>
          <pc:sldMk cId="4205368373" sldId="2147483469"/>
        </pc:sldMkLst>
      </pc:sldChg>
      <pc:sldChg chg="add">
        <pc:chgData name="Anna Grimsrud" userId="f85a3dff-7d89-4dbf-9104-c8b3290d15ec" providerId="ADAL" clId="{2099FBB6-524C-5C16-8A65-5B8CC4111125}" dt="2026-09-28T11:10:59.510" v="1497"/>
        <pc:sldMkLst>
          <pc:docMk/>
          <pc:sldMk cId="2922447452" sldId="2147483470"/>
        </pc:sldMkLst>
      </pc:sldChg>
      <pc:sldChg chg="add">
        <pc:chgData name="Anna Grimsrud" userId="f85a3dff-7d89-4dbf-9104-c8b3290d15ec" providerId="ADAL" clId="{2099FBB6-524C-5C16-8A65-5B8CC4111125}" dt="2026-09-28T11:10:59.510" v="1497"/>
        <pc:sldMkLst>
          <pc:docMk/>
          <pc:sldMk cId="694260553" sldId="2147483471"/>
        </pc:sldMkLst>
      </pc:sldChg>
      <pc:sldChg chg="add">
        <pc:chgData name="Anna Grimsrud" userId="f85a3dff-7d89-4dbf-9104-c8b3290d15ec" providerId="ADAL" clId="{2099FBB6-524C-5C16-8A65-5B8CC4111125}" dt="2026-09-28T11:10:59.510" v="1497"/>
        <pc:sldMkLst>
          <pc:docMk/>
          <pc:sldMk cId="183558499" sldId="2147483472"/>
        </pc:sldMkLst>
      </pc:sldChg>
      <pc:sldChg chg="addSp delSp modSp new mod modClrScheme chgLayout">
        <pc:chgData name="Anna Grimsrud" userId="f85a3dff-7d89-4dbf-9104-c8b3290d15ec" providerId="ADAL" clId="{2099FBB6-524C-5C16-8A65-5B8CC4111125}" dt="2026-09-28T11:18:17.763" v="1573" actId="1076"/>
        <pc:sldMkLst>
          <pc:docMk/>
          <pc:sldMk cId="3552619721" sldId="2147483473"/>
        </pc:sldMkLst>
        <pc:spChg chg="del">
          <ac:chgData name="Anna Grimsrud" userId="f85a3dff-7d89-4dbf-9104-c8b3290d15ec" providerId="ADAL" clId="{2099FBB6-524C-5C16-8A65-5B8CC4111125}" dt="2026-09-28T11:14:23.718" v="1502" actId="478"/>
          <ac:spMkLst>
            <pc:docMk/>
            <pc:sldMk cId="3552619721" sldId="2147483473"/>
            <ac:spMk id="2" creationId="{8AB607C9-AA64-BB8F-31C4-AA5F1F168DE3}"/>
          </ac:spMkLst>
        </pc:spChg>
        <pc:spChg chg="del">
          <ac:chgData name="Anna Grimsrud" userId="f85a3dff-7d89-4dbf-9104-c8b3290d15ec" providerId="ADAL" clId="{2099FBB6-524C-5C16-8A65-5B8CC4111125}" dt="2026-09-28T11:14:24.646" v="1503" actId="478"/>
          <ac:spMkLst>
            <pc:docMk/>
            <pc:sldMk cId="3552619721" sldId="2147483473"/>
            <ac:spMk id="3" creationId="{5022B009-108A-1CDD-77C6-7223F97DEC37}"/>
          </ac:spMkLst>
        </pc:spChg>
        <pc:spChg chg="add mod">
          <ac:chgData name="Anna Grimsrud" userId="f85a3dff-7d89-4dbf-9104-c8b3290d15ec" providerId="ADAL" clId="{2099FBB6-524C-5C16-8A65-5B8CC4111125}" dt="2026-09-28T11:18:02.459" v="1565" actId="14100"/>
          <ac:spMkLst>
            <pc:docMk/>
            <pc:sldMk cId="3552619721" sldId="2147483473"/>
            <ac:spMk id="4" creationId="{FB513D32-E28C-E8D7-3617-39F39D593B2F}"/>
          </ac:spMkLst>
        </pc:spChg>
        <pc:spChg chg="add del mod">
          <ac:chgData name="Anna Grimsrud" userId="f85a3dff-7d89-4dbf-9104-c8b3290d15ec" providerId="ADAL" clId="{2099FBB6-524C-5C16-8A65-5B8CC4111125}" dt="2026-09-28T11:15:35.773" v="1556" actId="478"/>
          <ac:spMkLst>
            <pc:docMk/>
            <pc:sldMk cId="3552619721" sldId="2147483473"/>
            <ac:spMk id="5" creationId="{491EA1B1-AB9C-D208-3C58-F28E4F3FAABB}"/>
          </ac:spMkLst>
        </pc:spChg>
        <pc:spChg chg="add del mod">
          <ac:chgData name="Anna Grimsrud" userId="f85a3dff-7d89-4dbf-9104-c8b3290d15ec" providerId="ADAL" clId="{2099FBB6-524C-5C16-8A65-5B8CC4111125}" dt="2026-09-28T11:18:06.859" v="1568" actId="478"/>
          <ac:spMkLst>
            <pc:docMk/>
            <pc:sldMk cId="3552619721" sldId="2147483473"/>
            <ac:spMk id="12" creationId="{57E270B6-D52C-380B-D3DB-EEB72C6CCCFC}"/>
          </ac:spMkLst>
        </pc:spChg>
        <pc:spChg chg="add del mod">
          <ac:chgData name="Anna Grimsrud" userId="f85a3dff-7d89-4dbf-9104-c8b3290d15ec" providerId="ADAL" clId="{2099FBB6-524C-5C16-8A65-5B8CC4111125}" dt="2026-09-28T11:18:08.079" v="1569" actId="478"/>
          <ac:spMkLst>
            <pc:docMk/>
            <pc:sldMk cId="3552619721" sldId="2147483473"/>
            <ac:spMk id="14" creationId="{08C6AB72-1974-4F5D-1C9B-72F20DB13AA6}"/>
          </ac:spMkLst>
        </pc:spChg>
        <pc:picChg chg="add del mod">
          <ac:chgData name="Anna Grimsrud" userId="f85a3dff-7d89-4dbf-9104-c8b3290d15ec" providerId="ADAL" clId="{2099FBB6-524C-5C16-8A65-5B8CC4111125}" dt="2026-09-28T11:17:51.158" v="1563" actId="478"/>
          <ac:picMkLst>
            <pc:docMk/>
            <pc:sldMk cId="3552619721" sldId="2147483473"/>
            <ac:picMk id="6" creationId="{449DE48C-8500-94CF-5B59-777E69A7AA1C}"/>
          </ac:picMkLst>
        </pc:picChg>
        <pc:picChg chg="add mod">
          <ac:chgData name="Anna Grimsrud" userId="f85a3dff-7d89-4dbf-9104-c8b3290d15ec" providerId="ADAL" clId="{2099FBB6-524C-5C16-8A65-5B8CC4111125}" dt="2026-09-28T11:18:17.763" v="1573" actId="1076"/>
          <ac:picMkLst>
            <pc:docMk/>
            <pc:sldMk cId="3552619721" sldId="2147483473"/>
            <ac:picMk id="7" creationId="{6C1C8166-AA46-CADE-0F43-A0F088A3E45E}"/>
          </ac:picMkLst>
        </pc:picChg>
      </pc:sldChg>
      <pc:sldChg chg="add">
        <pc:chgData name="Anna Grimsrud" userId="f85a3dff-7d89-4dbf-9104-c8b3290d15ec" providerId="ADAL" clId="{2099FBB6-524C-5C16-8A65-5B8CC4111125}" dt="2026-09-28T13:46:26.846" v="1697"/>
        <pc:sldMkLst>
          <pc:docMk/>
          <pc:sldMk cId="392254803" sldId="2147483474"/>
        </pc:sldMkLst>
      </pc:sldChg>
      <pc:sldChg chg="modSp add">
        <pc:chgData name="Anna Grimsrud" userId="f85a3dff-7d89-4dbf-9104-c8b3290d15ec" providerId="ADAL" clId="{2099FBB6-524C-5C16-8A65-5B8CC4111125}" dt="2026-09-28T13:46:41.443" v="1698" actId="18331"/>
        <pc:sldMkLst>
          <pc:docMk/>
          <pc:sldMk cId="477959322" sldId="2147483475"/>
        </pc:sldMkLst>
        <pc:grpChg chg="mod">
          <ac:chgData name="Anna Grimsrud" userId="f85a3dff-7d89-4dbf-9104-c8b3290d15ec" providerId="ADAL" clId="{2099FBB6-524C-5C16-8A65-5B8CC4111125}" dt="2026-09-28T13:46:41.443" v="1698" actId="18331"/>
          <ac:grpSpMkLst>
            <pc:docMk/>
            <pc:sldMk cId="477959322" sldId="2147483475"/>
            <ac:grpSpMk id="11" creationId="{36DA7347-0C7D-AE79-4B61-EFB8AADF3680}"/>
          </ac:grpSpMkLst>
        </pc:grpChg>
      </pc:sldChg>
      <pc:sldChg chg="add">
        <pc:chgData name="Anna Grimsrud" userId="f85a3dff-7d89-4dbf-9104-c8b3290d15ec" providerId="ADAL" clId="{2099FBB6-524C-5C16-8A65-5B8CC4111125}" dt="2026-09-28T13:46:26.846" v="1697"/>
        <pc:sldMkLst>
          <pc:docMk/>
          <pc:sldMk cId="3095372573" sldId="2147483476"/>
        </pc:sldMkLst>
      </pc:sldChg>
      <pc:sldChg chg="add">
        <pc:chgData name="Anna Grimsrud" userId="f85a3dff-7d89-4dbf-9104-c8b3290d15ec" providerId="ADAL" clId="{2099FBB6-524C-5C16-8A65-5B8CC4111125}" dt="2026-09-28T13:46:26.846" v="1697"/>
        <pc:sldMkLst>
          <pc:docMk/>
          <pc:sldMk cId="3739307384" sldId="2147483477"/>
        </pc:sldMkLst>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oleObject" Target="file:///C:\Users\elizabethk\Dropbox\RETAIN6\PHASE%202\South%20Africa\9.%20Manuscripts\Quantitative%20fidelity%20outcomes%20paper\Excel%20workbook%20for%20GF%20graphs.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7.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9.xml.rels><?xml version="1.0" encoding="UTF-8" standalone="yes"?>
<Relationships xmlns="http://schemas.openxmlformats.org/package/2006/relationships"><Relationship Id="rId3" Type="http://schemas.openxmlformats.org/officeDocument/2006/relationships/oleObject" Target="file:///C:\Users\Haroo\OneDrive%20-%20University%20of%20Cape%20Town\Desktop\PhD\W7)%20TB%20Incidence%20Analysis\Working%20and%20Results.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Share of cohort</c:v>
                </c:pt>
              </c:strCache>
            </c:strRef>
          </c:tx>
          <c:spPr>
            <a:solidFill>
              <a:schemeClr val="accent6"/>
            </a:solidFill>
            <a:effectLst/>
          </c:spPr>
          <c:invertIfNegative val="0"/>
          <c:dLbls>
            <c:numFmt formatCode="0.0&quot;%&quot;" sourceLinked="0"/>
            <c:spPr>
              <a:noFill/>
              <a:ln>
                <a:noFill/>
              </a:ln>
              <a:effectLst/>
            </c:spPr>
            <c:txPr>
              <a:bodyPr/>
              <a:lstStyle/>
              <a:p>
                <a:pPr>
                  <a:defRPr sz="1100" b="0" i="0" u="none" strike="noStrike">
                    <a:solidFill>
                      <a:srgbClr val="0B2545"/>
                    </a:solidFill>
                    <a:latin typeface="Arial"/>
                  </a:defRPr>
                </a:pPr>
                <a:endParaRPr lang="en-ZM"/>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9 months</c:v>
                </c:pt>
                <c:pt idx="1">
                  <c:v>12 months</c:v>
                </c:pt>
                <c:pt idx="2">
                  <c:v>13+ months</c:v>
                </c:pt>
              </c:strCache>
            </c:strRef>
          </c:cat>
          <c:val>
            <c:numRef>
              <c:f>Sheet1!$B$2:$B$4</c:f>
              <c:numCache>
                <c:formatCode>General</c:formatCode>
                <c:ptCount val="3"/>
                <c:pt idx="0">
                  <c:v>73.5</c:v>
                </c:pt>
                <c:pt idx="1">
                  <c:v>16.899999999999999</c:v>
                </c:pt>
                <c:pt idx="2">
                  <c:v>9.6</c:v>
                </c:pt>
              </c:numCache>
            </c:numRef>
          </c:val>
          <c:extLst>
            <c:ext xmlns:c16="http://schemas.microsoft.com/office/drawing/2014/chart" uri="{C3380CC4-5D6E-409C-BE32-E72D297353CC}">
              <c16:uniqueId val="{00000000-905F-784B-AFCC-86DBEC7A8CEC}"/>
            </c:ext>
          </c:extLst>
        </c:ser>
        <c:dLbls>
          <c:showLegendKey val="0"/>
          <c:showVal val="1"/>
          <c:showCatName val="0"/>
          <c:showSerName val="0"/>
          <c:showPercent val="0"/>
          <c:showBubbleSize val="0"/>
        </c:dLbls>
        <c:gapWidth val="4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13293D"/>
                </a:solidFill>
                <a:latin typeface="Arial"/>
              </a:defRPr>
            </a:pPr>
            <a:endParaRPr lang="en-US"/>
          </a:p>
        </c:txPr>
        <c:crossAx val="2094734552"/>
        <c:crosses val="autoZero"/>
        <c:auto val="1"/>
        <c:lblAlgn val="ctr"/>
        <c:lblOffset val="100"/>
        <c:noMultiLvlLbl val="1"/>
      </c:catAx>
      <c:valAx>
        <c:axId val="2094734552"/>
        <c:scaling>
          <c:orientation val="minMax"/>
        </c:scaling>
        <c:delete val="1"/>
        <c:axPos val="b"/>
        <c:numFmt formatCode="General" sourceLinked="0"/>
        <c:majorTickMark val="out"/>
        <c:minorTickMark val="none"/>
        <c:tickLblPos val="low"/>
        <c:crossAx val="2094734554"/>
        <c:crosses val="autoZero"/>
        <c:crossBetween val="between"/>
      </c:valAx>
      <c:spPr>
        <a:solidFill>
          <a:srgbClr val="FFFFFF"/>
        </a:solid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Probability of remaining suppressed</c:v>
                </c:pt>
              </c:strCache>
            </c:strRef>
          </c:tx>
          <c:spPr>
            <a:ln w="31750" cap="flat">
              <a:solidFill>
                <a:schemeClr val="accent6"/>
              </a:solidFill>
              <a:prstDash val="solid"/>
              <a:round/>
            </a:ln>
            <a:effectLst/>
          </c:spPr>
          <c:marker>
            <c:symbol val="circle"/>
            <c:size val="5"/>
            <c:spPr>
              <a:solidFill>
                <a:srgbClr val="065A82"/>
              </a:solidFill>
              <a:ln w="9525" cap="flat">
                <a:solidFill>
                  <a:srgbClr val="065A82"/>
                </a:solidFill>
                <a:prstDash val="solid"/>
                <a:round/>
              </a:ln>
              <a:effectLst/>
            </c:spPr>
          </c:marker>
          <c:cat>
            <c:strRef>
              <c:f>Sheet1!$A$2:$A$6</c:f>
              <c:strCache>
                <c:ptCount val="5"/>
                <c:pt idx="0">
                  <c:v>0</c:v>
                </c:pt>
                <c:pt idx="1">
                  <c:v>0.5 yr</c:v>
                </c:pt>
                <c:pt idx="2">
                  <c:v>1.0 yr</c:v>
                </c:pt>
                <c:pt idx="3">
                  <c:v>1.5 yr</c:v>
                </c:pt>
                <c:pt idx="4">
                  <c:v>2.0 yr</c:v>
                </c:pt>
              </c:strCache>
            </c:strRef>
          </c:cat>
          <c:val>
            <c:numRef>
              <c:f>Sheet1!$B$2:$B$6</c:f>
              <c:numCache>
                <c:formatCode>General</c:formatCode>
                <c:ptCount val="5"/>
                <c:pt idx="0">
                  <c:v>1</c:v>
                </c:pt>
                <c:pt idx="1">
                  <c:v>0.98499999999999999</c:v>
                </c:pt>
                <c:pt idx="2">
                  <c:v>0.96799999999999997</c:v>
                </c:pt>
                <c:pt idx="3">
                  <c:v>0.95799999999999996</c:v>
                </c:pt>
                <c:pt idx="4">
                  <c:v>0.95399999999999996</c:v>
                </c:pt>
              </c:numCache>
            </c:numRef>
          </c:val>
          <c:smooth val="0"/>
          <c:extLst>
            <c:ext xmlns:c16="http://schemas.microsoft.com/office/drawing/2014/chart" uri="{C3380CC4-5D6E-409C-BE32-E72D297353CC}">
              <c16:uniqueId val="{00000000-EE2A-624F-99B6-56EB1E9ACCAE}"/>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950" b="0" i="0" u="none" strike="noStrike">
                <a:solidFill>
                  <a:srgbClr val="13293D"/>
                </a:solidFill>
                <a:latin typeface="Arial"/>
              </a:defRPr>
            </a:pPr>
            <a:endParaRPr lang="en-US"/>
          </a:p>
        </c:txPr>
        <c:crossAx val="2094734552"/>
        <c:crosses val="autoZero"/>
        <c:auto val="1"/>
        <c:lblAlgn val="ctr"/>
        <c:lblOffset val="100"/>
        <c:noMultiLvlLbl val="1"/>
      </c:catAx>
      <c:valAx>
        <c:axId val="2094734552"/>
        <c:scaling>
          <c:orientation val="minMax"/>
          <c:max val="1"/>
          <c:min val="0.9"/>
        </c:scaling>
        <c:delete val="0"/>
        <c:axPos val="l"/>
        <c:majorGridlines>
          <c:spPr>
            <a:ln w="9525" cap="flat">
              <a:solidFill>
                <a:srgbClr val="DCE6EA"/>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950" b="0" i="0" u="none" strike="noStrike">
                <a:solidFill>
                  <a:srgbClr val="13293D"/>
                </a:solidFill>
                <a:latin typeface="Arial"/>
              </a:defRPr>
            </a:pPr>
            <a:endParaRPr lang="en-US"/>
          </a:p>
        </c:txPr>
        <c:crossAx val="2094734554"/>
        <c:crosses val="autoZero"/>
        <c:crossBetween val="between"/>
        <c:majorUnit val="0.05"/>
      </c:valAx>
      <c:spPr>
        <a:solidFill>
          <a:srgbClr val="FFFFFF"/>
        </a:solidFill>
        <a:ln>
          <a:noFill/>
        </a:ln>
        <a:effectLst/>
      </c:spPr>
    </c:plotArea>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Share of cohort</c:v>
                </c:pt>
              </c:strCache>
            </c:strRef>
          </c:tx>
          <c:spPr>
            <a:solidFill>
              <a:schemeClr val="accent2"/>
            </a:solidFill>
            <a:effectLst/>
          </c:spPr>
          <c:invertIfNegative val="0"/>
          <c:dLbls>
            <c:numFmt formatCode="0.0&quot;%&quot;" sourceLinked="0"/>
            <c:spPr>
              <a:noFill/>
              <a:ln>
                <a:noFill/>
              </a:ln>
              <a:effectLst/>
            </c:spPr>
            <c:txPr>
              <a:bodyPr/>
              <a:lstStyle/>
              <a:p>
                <a:pPr>
                  <a:defRPr sz="1100" b="0" i="0" u="none" strike="noStrike">
                    <a:solidFill>
                      <a:srgbClr val="0B2545"/>
                    </a:solidFill>
                    <a:latin typeface="Arial"/>
                  </a:defRPr>
                </a:pPr>
                <a:endParaRPr lang="en-ZM"/>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24–35 months</c:v>
                </c:pt>
                <c:pt idx="1">
                  <c:v>36–48 months</c:v>
                </c:pt>
              </c:strCache>
            </c:strRef>
          </c:cat>
          <c:val>
            <c:numRef>
              <c:f>Sheet1!$B$2:$B$3</c:f>
              <c:numCache>
                <c:formatCode>General</c:formatCode>
                <c:ptCount val="2"/>
                <c:pt idx="0">
                  <c:v>90.4</c:v>
                </c:pt>
                <c:pt idx="1">
                  <c:v>9.6</c:v>
                </c:pt>
              </c:numCache>
            </c:numRef>
          </c:val>
          <c:extLst>
            <c:ext xmlns:c16="http://schemas.microsoft.com/office/drawing/2014/chart" uri="{C3380CC4-5D6E-409C-BE32-E72D297353CC}">
              <c16:uniqueId val="{00000000-914F-E540-9947-A4172113D94D}"/>
            </c:ext>
          </c:extLst>
        </c:ser>
        <c:dLbls>
          <c:showLegendKey val="0"/>
          <c:showVal val="1"/>
          <c:showCatName val="0"/>
          <c:showSerName val="0"/>
          <c:showPercent val="0"/>
          <c:showBubbleSize val="0"/>
        </c:dLbls>
        <c:gapWidth val="5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13293D"/>
                </a:solidFill>
                <a:latin typeface="Arial"/>
              </a:defRPr>
            </a:pPr>
            <a:endParaRPr lang="en-US"/>
          </a:p>
        </c:txPr>
        <c:crossAx val="2094734552"/>
        <c:crosses val="autoZero"/>
        <c:auto val="1"/>
        <c:lblAlgn val="ctr"/>
        <c:lblOffset val="100"/>
        <c:noMultiLvlLbl val="1"/>
      </c:catAx>
      <c:valAx>
        <c:axId val="2094734552"/>
        <c:scaling>
          <c:orientation val="minMax"/>
        </c:scaling>
        <c:delete val="1"/>
        <c:axPos val="b"/>
        <c:numFmt formatCode="General" sourceLinked="0"/>
        <c:majorTickMark val="out"/>
        <c:minorTickMark val="none"/>
        <c:tickLblPos val="low"/>
        <c:crossAx val="2094734554"/>
        <c:crosses val="autoZero"/>
        <c:crossBetween val="between"/>
      </c:valAx>
      <c:spPr>
        <a:solidFill>
          <a:srgbClr val="FFFFFF"/>
        </a:solidFill>
        <a:ln>
          <a:noFill/>
        </a:ln>
        <a:effectLst/>
      </c:spPr>
    </c:plotArea>
    <c:plotVisOnly val="1"/>
    <c:dispBlanksAs val="span"/>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Probability of remaining suppressed</c:v>
                </c:pt>
              </c:strCache>
            </c:strRef>
          </c:tx>
          <c:spPr>
            <a:ln w="31750" cap="flat">
              <a:solidFill>
                <a:schemeClr val="accent2"/>
              </a:solidFill>
              <a:prstDash val="solid"/>
              <a:round/>
            </a:ln>
            <a:effectLst/>
          </c:spPr>
          <c:marker>
            <c:symbol val="circle"/>
            <c:size val="5"/>
            <c:spPr>
              <a:solidFill>
                <a:srgbClr val="02C39A"/>
              </a:solidFill>
              <a:ln w="9525" cap="flat">
                <a:solidFill>
                  <a:srgbClr val="02C39A"/>
                </a:solidFill>
                <a:prstDash val="solid"/>
                <a:round/>
              </a:ln>
              <a:effectLst/>
            </c:spPr>
          </c:marker>
          <c:cat>
            <c:strRef>
              <c:f>Sheet1!$A$2:$A$6</c:f>
              <c:strCache>
                <c:ptCount val="5"/>
                <c:pt idx="0">
                  <c:v>0</c:v>
                </c:pt>
                <c:pt idx="1">
                  <c:v>0.5 yr</c:v>
                </c:pt>
                <c:pt idx="2">
                  <c:v>1.0 yr</c:v>
                </c:pt>
                <c:pt idx="3">
                  <c:v>1.5 yr</c:v>
                </c:pt>
                <c:pt idx="4">
                  <c:v>2.0 yr</c:v>
                </c:pt>
              </c:strCache>
            </c:strRef>
          </c:cat>
          <c:val>
            <c:numRef>
              <c:f>Sheet1!$B$2:$B$6</c:f>
              <c:numCache>
                <c:formatCode>General</c:formatCode>
                <c:ptCount val="5"/>
                <c:pt idx="0">
                  <c:v>1</c:v>
                </c:pt>
                <c:pt idx="1">
                  <c:v>0.99299999999999999</c:v>
                </c:pt>
                <c:pt idx="2">
                  <c:v>0.98799999999999999</c:v>
                </c:pt>
                <c:pt idx="3">
                  <c:v>0.98499999999999999</c:v>
                </c:pt>
                <c:pt idx="4">
                  <c:v>0.98399999999999999</c:v>
                </c:pt>
              </c:numCache>
            </c:numRef>
          </c:val>
          <c:smooth val="0"/>
          <c:extLst>
            <c:ext xmlns:c16="http://schemas.microsoft.com/office/drawing/2014/chart" uri="{C3380CC4-5D6E-409C-BE32-E72D297353CC}">
              <c16:uniqueId val="{00000000-325D-1A4D-A994-C75268A4455D}"/>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950" b="0" i="0" u="none" strike="noStrike">
                <a:solidFill>
                  <a:srgbClr val="13293D"/>
                </a:solidFill>
                <a:latin typeface="Arial"/>
              </a:defRPr>
            </a:pPr>
            <a:endParaRPr lang="en-US"/>
          </a:p>
        </c:txPr>
        <c:crossAx val="2094734552"/>
        <c:crosses val="autoZero"/>
        <c:auto val="1"/>
        <c:lblAlgn val="ctr"/>
        <c:lblOffset val="100"/>
        <c:noMultiLvlLbl val="1"/>
      </c:catAx>
      <c:valAx>
        <c:axId val="2094734552"/>
        <c:scaling>
          <c:orientation val="minMax"/>
          <c:max val="1"/>
          <c:min val="0.9"/>
        </c:scaling>
        <c:delete val="0"/>
        <c:axPos val="l"/>
        <c:majorGridlines>
          <c:spPr>
            <a:ln w="9525" cap="flat">
              <a:solidFill>
                <a:srgbClr val="DCE6EA"/>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950" b="0" i="0" u="none" strike="noStrike">
                <a:solidFill>
                  <a:srgbClr val="13293D"/>
                </a:solidFill>
                <a:latin typeface="Arial"/>
              </a:defRPr>
            </a:pPr>
            <a:endParaRPr lang="en-US"/>
          </a:p>
        </c:txPr>
        <c:crossAx val="2094734554"/>
        <c:crosses val="autoZero"/>
        <c:crossBetween val="between"/>
        <c:majorUnit val="0.05"/>
      </c:valAx>
      <c:spPr>
        <a:solidFill>
          <a:srgbClr val="FFFFFF"/>
        </a:solidFill>
        <a:ln>
          <a:noFill/>
        </a:ln>
        <a:effectLst/>
      </c:spPr>
    </c:plotArea>
    <c:plotVisOnly val="1"/>
    <c:dispBlanksAs val="span"/>
    <c:showDLblsOverMax val="1"/>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0" u="none" strike="noStrike" kern="1200" spc="0" baseline="0">
                <a:solidFill>
                  <a:schemeClr val="tx1">
                    <a:lumMod val="65000"/>
                    <a:lumOff val="35000"/>
                  </a:schemeClr>
                </a:solidFill>
                <a:latin typeface="+mn-lt"/>
                <a:ea typeface="+mn-ea"/>
                <a:cs typeface="+mn-cs"/>
              </a:defRPr>
            </a:pPr>
            <a:r>
              <a:rPr lang="en-ZA" sz="1100" dirty="0"/>
              <a:t>Uptake of 3-months VL testing</a:t>
            </a: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7540064083611812"/>
          <c:y val="0.19264591997120525"/>
          <c:w val="0.79807057784961655"/>
          <c:h val="0.58886024831597339"/>
        </c:manualLayout>
      </c:layout>
      <c:lineChart>
        <c:grouping val="standard"/>
        <c:varyColors val="0"/>
        <c:ser>
          <c:idx val="0"/>
          <c:order val="0"/>
          <c:tx>
            <c:strRef>
              <c:f>'Plot of 3-mo VL'!$A$3</c:f>
              <c:strCache>
                <c:ptCount val="1"/>
                <c:pt idx="0">
                  <c:v>Ehlanzeni</c:v>
                </c:pt>
              </c:strCache>
            </c:strRef>
          </c:tx>
          <c:spPr>
            <a:ln w="38100" cap="rnd">
              <a:solidFill>
                <a:schemeClr val="accent6"/>
              </a:solidFill>
              <a:round/>
            </a:ln>
            <a:effectLst/>
          </c:spPr>
          <c:marker>
            <c:symbol val="none"/>
          </c:marker>
          <c:dLbls>
            <c:dLbl>
              <c:idx val="12"/>
              <c:tx>
                <c:rich>
                  <a:bodyPr/>
                  <a:lstStyle/>
                  <a:p>
                    <a:fld id="{9E14F52D-58D1-4DAC-9CF6-58DD0315043A}" type="VALUE">
                      <a:rPr lang="en-US" smtClean="0"/>
                      <a:pPr/>
                      <a:t>[VALUE]</a:t>
                    </a:fld>
                    <a:r>
                      <a:rPr lang="en-US" dirty="0"/>
                      <a:t>%</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6F45-44D3-985B-47590A20E147}"/>
                </c:ext>
              </c:extLst>
            </c:dLbl>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'Plot of 3-mo VL'!$C$2:$P$2</c:f>
              <c:strCache>
                <c:ptCount val="13"/>
                <c:pt idx="0">
                  <c:v>2022_q2</c:v>
                </c:pt>
                <c:pt idx="1">
                  <c:v>2022_q3</c:v>
                </c:pt>
                <c:pt idx="2">
                  <c:v>2022_q4</c:v>
                </c:pt>
                <c:pt idx="3">
                  <c:v>2023_q1</c:v>
                </c:pt>
                <c:pt idx="4">
                  <c:v>2023_q2</c:v>
                </c:pt>
                <c:pt idx="5">
                  <c:v>2023_q3</c:v>
                </c:pt>
                <c:pt idx="6">
                  <c:v>2023_q4</c:v>
                </c:pt>
                <c:pt idx="7">
                  <c:v>2024_q1</c:v>
                </c:pt>
                <c:pt idx="8">
                  <c:v>2024_q2</c:v>
                </c:pt>
                <c:pt idx="9">
                  <c:v>2024_q3</c:v>
                </c:pt>
                <c:pt idx="10">
                  <c:v>2024_q4</c:v>
                </c:pt>
                <c:pt idx="11">
                  <c:v>2025_q1</c:v>
                </c:pt>
                <c:pt idx="12">
                  <c:v>2025_q2</c:v>
                </c:pt>
              </c:strCache>
            </c:strRef>
          </c:cat>
          <c:val>
            <c:numRef>
              <c:f>'Plot of 3-mo VL'!$C$3:$P$3</c:f>
              <c:numCache>
                <c:formatCode>0</c:formatCode>
                <c:ptCount val="14"/>
                <c:pt idx="0">
                  <c:v>20.571429999999999</c:v>
                </c:pt>
                <c:pt idx="1">
                  <c:v>19.246490000000001</c:v>
                </c:pt>
                <c:pt idx="2">
                  <c:v>19.07339</c:v>
                </c:pt>
                <c:pt idx="3">
                  <c:v>17.595859999999998</c:v>
                </c:pt>
                <c:pt idx="4">
                  <c:v>44.28152</c:v>
                </c:pt>
                <c:pt idx="5">
                  <c:v>76.415090000000006</c:v>
                </c:pt>
                <c:pt idx="6">
                  <c:v>65.758489999999995</c:v>
                </c:pt>
                <c:pt idx="7">
                  <c:v>65.780529999999999</c:v>
                </c:pt>
                <c:pt idx="8">
                  <c:v>57.07094</c:v>
                </c:pt>
                <c:pt idx="9">
                  <c:v>69.9101</c:v>
                </c:pt>
                <c:pt idx="10">
                  <c:v>66.904340000000005</c:v>
                </c:pt>
                <c:pt idx="11">
                  <c:v>68.657939999999996</c:v>
                </c:pt>
                <c:pt idx="12">
                  <c:v>74.898790000000005</c:v>
                </c:pt>
              </c:numCache>
            </c:numRef>
          </c:val>
          <c:smooth val="0"/>
          <c:extLst>
            <c:ext xmlns:c16="http://schemas.microsoft.com/office/drawing/2014/chart" uri="{C3380CC4-5D6E-409C-BE32-E72D297353CC}">
              <c16:uniqueId val="{00000001-6F45-44D3-985B-47590A20E147}"/>
            </c:ext>
          </c:extLst>
        </c:ser>
        <c:ser>
          <c:idx val="1"/>
          <c:order val="1"/>
          <c:tx>
            <c:strRef>
              <c:f>'Plot of 3-mo VL'!$A$4</c:f>
              <c:strCache>
                <c:ptCount val="1"/>
                <c:pt idx="0">
                  <c:v>King Cetshwayo</c:v>
                </c:pt>
              </c:strCache>
            </c:strRef>
          </c:tx>
          <c:spPr>
            <a:ln w="38100" cap="rnd">
              <a:solidFill>
                <a:schemeClr val="accent5"/>
              </a:solidFill>
              <a:round/>
            </a:ln>
            <a:effectLst/>
          </c:spPr>
          <c:marker>
            <c:symbol val="none"/>
          </c:marker>
          <c:dLbls>
            <c:dLbl>
              <c:idx val="12"/>
              <c:tx>
                <c:rich>
                  <a:bodyPr/>
                  <a:lstStyle/>
                  <a:p>
                    <a:fld id="{64E73AC4-8C7A-424E-97D6-27037DB05158}" type="VALUE">
                      <a:rPr lang="en-US" smtClean="0"/>
                      <a:pPr/>
                      <a:t>[VALUE]</a:t>
                    </a:fld>
                    <a:r>
                      <a:rPr lang="en-US" dirty="0"/>
                      <a:t>%</a:t>
                    </a:r>
                  </a:p>
                </c:rich>
              </c:tx>
              <c:dLblPos val="b"/>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6F45-44D3-985B-47590A20E147}"/>
                </c:ext>
              </c:extLst>
            </c:dLbl>
            <c:spPr>
              <a:noFill/>
              <a:ln>
                <a:noFill/>
              </a:ln>
              <a:effectLst/>
            </c:spPr>
            <c:txPr>
              <a:bodyPr rot="0" spcFirstLastPara="1" vertOverflow="ellipsis" vert="horz" wrap="square" anchor="ctr" anchorCtr="1"/>
              <a:lstStyle/>
              <a:p>
                <a:pPr>
                  <a:defRPr sz="1400" b="1" i="0" u="none" strike="noStrike" kern="1200" baseline="0">
                    <a:solidFill>
                      <a:schemeClr val="accent5">
                        <a:lumMod val="75000"/>
                      </a:schemeClr>
                    </a:solidFill>
                    <a:latin typeface="+mn-lt"/>
                    <a:ea typeface="+mn-ea"/>
                    <a:cs typeface="+mn-cs"/>
                  </a:defRPr>
                </a:pPr>
                <a:endParaRPr lang="en-US"/>
              </a:p>
            </c:txPr>
            <c:dLblPos val="b"/>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'Plot of 3-mo VL'!$C$2:$P$2</c:f>
              <c:strCache>
                <c:ptCount val="13"/>
                <c:pt idx="0">
                  <c:v>2022_q2</c:v>
                </c:pt>
                <c:pt idx="1">
                  <c:v>2022_q3</c:v>
                </c:pt>
                <c:pt idx="2">
                  <c:v>2022_q4</c:v>
                </c:pt>
                <c:pt idx="3">
                  <c:v>2023_q1</c:v>
                </c:pt>
                <c:pt idx="4">
                  <c:v>2023_q2</c:v>
                </c:pt>
                <c:pt idx="5">
                  <c:v>2023_q3</c:v>
                </c:pt>
                <c:pt idx="6">
                  <c:v>2023_q4</c:v>
                </c:pt>
                <c:pt idx="7">
                  <c:v>2024_q1</c:v>
                </c:pt>
                <c:pt idx="8">
                  <c:v>2024_q2</c:v>
                </c:pt>
                <c:pt idx="9">
                  <c:v>2024_q3</c:v>
                </c:pt>
                <c:pt idx="10">
                  <c:v>2024_q4</c:v>
                </c:pt>
                <c:pt idx="11">
                  <c:v>2025_q1</c:v>
                </c:pt>
                <c:pt idx="12">
                  <c:v>2025_q2</c:v>
                </c:pt>
              </c:strCache>
            </c:strRef>
          </c:cat>
          <c:val>
            <c:numRef>
              <c:f>'Plot of 3-mo VL'!$C$4:$P$4</c:f>
              <c:numCache>
                <c:formatCode>0</c:formatCode>
                <c:ptCount val="14"/>
                <c:pt idx="0">
                  <c:v>11.979889999999999</c:v>
                </c:pt>
                <c:pt idx="1">
                  <c:v>6.4162330000000001</c:v>
                </c:pt>
                <c:pt idx="2">
                  <c:v>9.6218769999999996</c:v>
                </c:pt>
                <c:pt idx="3">
                  <c:v>24.394390000000001</c:v>
                </c:pt>
                <c:pt idx="4">
                  <c:v>60.313800000000001</c:v>
                </c:pt>
                <c:pt idx="5">
                  <c:v>57.99427</c:v>
                </c:pt>
                <c:pt idx="6">
                  <c:v>63.243630000000003</c:v>
                </c:pt>
                <c:pt idx="7">
                  <c:v>70.734909999999999</c:v>
                </c:pt>
                <c:pt idx="8">
                  <c:v>61.544119999999999</c:v>
                </c:pt>
                <c:pt idx="9">
                  <c:v>60.424709999999997</c:v>
                </c:pt>
                <c:pt idx="10">
                  <c:v>65.923169999999999</c:v>
                </c:pt>
                <c:pt idx="11">
                  <c:v>70.175439999999995</c:v>
                </c:pt>
                <c:pt idx="12">
                  <c:v>71.511629999999997</c:v>
                </c:pt>
              </c:numCache>
            </c:numRef>
          </c:val>
          <c:smooth val="0"/>
          <c:extLst>
            <c:ext xmlns:c16="http://schemas.microsoft.com/office/drawing/2014/chart" uri="{C3380CC4-5D6E-409C-BE32-E72D297353CC}">
              <c16:uniqueId val="{00000003-6F45-44D3-985B-47590A20E147}"/>
            </c:ext>
          </c:extLst>
        </c:ser>
        <c:ser>
          <c:idx val="2"/>
          <c:order val="2"/>
          <c:tx>
            <c:strRef>
              <c:f>'Plot of 3-mo VL'!$A$5</c:f>
              <c:strCache>
                <c:ptCount val="1"/>
                <c:pt idx="0">
                  <c:v>West Rand</c:v>
                </c:pt>
              </c:strCache>
            </c:strRef>
          </c:tx>
          <c:spPr>
            <a:ln w="38100" cap="rnd">
              <a:solidFill>
                <a:schemeClr val="accent4"/>
              </a:solidFill>
              <a:round/>
            </a:ln>
            <a:effectLst/>
          </c:spPr>
          <c:marker>
            <c:symbol val="none"/>
          </c:marker>
          <c:dLbls>
            <c:dLbl>
              <c:idx val="11"/>
              <c:tx>
                <c:rich>
                  <a:bodyPr/>
                  <a:lstStyle/>
                  <a:p>
                    <a:fld id="{BEBC8D67-D059-4F2C-937B-B39F056DA1E7}" type="VALUE">
                      <a:rPr lang="en-US" smtClean="0"/>
                      <a:pPr/>
                      <a:t>[VALUE]</a:t>
                    </a:fld>
                    <a:r>
                      <a:rPr lang="en-US" dirty="0"/>
                      <a:t>%</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6F45-44D3-985B-47590A20E147}"/>
                </c:ext>
              </c:extLst>
            </c:dLbl>
            <c:spPr>
              <a:noFill/>
              <a:ln>
                <a:noFill/>
              </a:ln>
              <a:effectLst/>
            </c:spPr>
            <c:txPr>
              <a:bodyPr rot="0" spcFirstLastPara="1" vertOverflow="ellipsis" vert="horz" wrap="square" anchor="ctr" anchorCtr="1"/>
              <a:lstStyle/>
              <a:p>
                <a:pPr>
                  <a:defRPr sz="1400" b="1" i="0" u="none" strike="noStrike" kern="1200" baseline="0">
                    <a:solidFill>
                      <a:schemeClr val="accent4">
                        <a:lumMod val="7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'Plot of 3-mo VL'!$C$2:$P$2</c:f>
              <c:strCache>
                <c:ptCount val="13"/>
                <c:pt idx="0">
                  <c:v>2022_q2</c:v>
                </c:pt>
                <c:pt idx="1">
                  <c:v>2022_q3</c:v>
                </c:pt>
                <c:pt idx="2">
                  <c:v>2022_q4</c:v>
                </c:pt>
                <c:pt idx="3">
                  <c:v>2023_q1</c:v>
                </c:pt>
                <c:pt idx="4">
                  <c:v>2023_q2</c:v>
                </c:pt>
                <c:pt idx="5">
                  <c:v>2023_q3</c:v>
                </c:pt>
                <c:pt idx="6">
                  <c:v>2023_q4</c:v>
                </c:pt>
                <c:pt idx="7">
                  <c:v>2024_q1</c:v>
                </c:pt>
                <c:pt idx="8">
                  <c:v>2024_q2</c:v>
                </c:pt>
                <c:pt idx="9">
                  <c:v>2024_q3</c:v>
                </c:pt>
                <c:pt idx="10">
                  <c:v>2024_q4</c:v>
                </c:pt>
                <c:pt idx="11">
                  <c:v>2025_q1</c:v>
                </c:pt>
                <c:pt idx="12">
                  <c:v>2025_q2</c:v>
                </c:pt>
              </c:strCache>
            </c:strRef>
          </c:cat>
          <c:val>
            <c:numRef>
              <c:f>'Plot of 3-mo VL'!$C$5:$P$5</c:f>
              <c:numCache>
                <c:formatCode>0</c:formatCode>
                <c:ptCount val="14"/>
                <c:pt idx="0">
                  <c:v>15.88814</c:v>
                </c:pt>
                <c:pt idx="1">
                  <c:v>25.053999999999998</c:v>
                </c:pt>
                <c:pt idx="2">
                  <c:v>12.3538</c:v>
                </c:pt>
                <c:pt idx="3">
                  <c:v>22.640789999999999</c:v>
                </c:pt>
                <c:pt idx="4">
                  <c:v>31.475840000000002</c:v>
                </c:pt>
                <c:pt idx="5">
                  <c:v>47.658790000000003</c:v>
                </c:pt>
                <c:pt idx="6">
                  <c:v>62.280700000000003</c:v>
                </c:pt>
                <c:pt idx="7">
                  <c:v>71.122259999999997</c:v>
                </c:pt>
                <c:pt idx="8">
                  <c:v>72.957340000000002</c:v>
                </c:pt>
                <c:pt idx="9">
                  <c:v>84.929079999999999</c:v>
                </c:pt>
                <c:pt idx="10">
                  <c:v>80.730900000000005</c:v>
                </c:pt>
                <c:pt idx="11">
                  <c:v>84.787480000000002</c:v>
                </c:pt>
              </c:numCache>
            </c:numRef>
          </c:val>
          <c:smooth val="0"/>
          <c:extLst>
            <c:ext xmlns:c16="http://schemas.microsoft.com/office/drawing/2014/chart" uri="{C3380CC4-5D6E-409C-BE32-E72D297353CC}">
              <c16:uniqueId val="{00000005-6F45-44D3-985B-47590A20E147}"/>
            </c:ext>
          </c:extLst>
        </c:ser>
        <c:dLbls>
          <c:showLegendKey val="0"/>
          <c:showVal val="0"/>
          <c:showCatName val="0"/>
          <c:showSerName val="0"/>
          <c:showPercent val="0"/>
          <c:showBubbleSize val="0"/>
        </c:dLbls>
        <c:smooth val="0"/>
        <c:axId val="195354607"/>
        <c:axId val="133922127"/>
      </c:lineChart>
      <c:catAx>
        <c:axId val="1953546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1" i="0" u="none" strike="noStrike" kern="1200" baseline="0">
                <a:solidFill>
                  <a:schemeClr val="tx1">
                    <a:lumMod val="65000"/>
                    <a:lumOff val="35000"/>
                  </a:schemeClr>
                </a:solidFill>
                <a:latin typeface="+mn-lt"/>
                <a:ea typeface="+mn-ea"/>
                <a:cs typeface="+mn-cs"/>
              </a:defRPr>
            </a:pPr>
            <a:endParaRPr lang="en-US"/>
          </a:p>
        </c:txPr>
        <c:crossAx val="133922127"/>
        <c:crosses val="autoZero"/>
        <c:auto val="1"/>
        <c:lblAlgn val="ctr"/>
        <c:lblOffset val="100"/>
        <c:noMultiLvlLbl val="0"/>
      </c:catAx>
      <c:valAx>
        <c:axId val="133922127"/>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r>
                  <a:rPr lang="en-ZA" dirty="0"/>
                  <a:t>(%)</a:t>
                </a:r>
              </a:p>
            </c:rich>
          </c:tx>
          <c:layout>
            <c:manualLayout>
              <c:xMode val="edge"/>
              <c:yMode val="edge"/>
              <c:x val="1.8827500885614152E-3"/>
              <c:y val="0.46661122759877049"/>
            </c:manualLayout>
          </c:layout>
          <c:overlay val="0"/>
          <c:spPr>
            <a:noFill/>
            <a:ln>
              <a:noFill/>
            </a:ln>
            <a:effectLst/>
          </c:spPr>
          <c:txPr>
            <a:bodyPr rot="-54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title>
        <c:numFmt formatCode="0&quot;%&quot;" sourceLinked="0"/>
        <c:majorTickMark val="none"/>
        <c:minorTickMark val="none"/>
        <c:tickLblPos val="nextTo"/>
        <c:spPr>
          <a:noFill/>
          <a:ln>
            <a:noFill/>
          </a:ln>
          <a:effectLst/>
        </c:spPr>
        <c:txPr>
          <a:bodyPr rot="-60000000" spcFirstLastPara="1" vertOverflow="ellipsis" vert="horz" wrap="square" anchor="ctr" anchorCtr="1"/>
          <a:lstStyle/>
          <a:p>
            <a:pPr>
              <a:defRPr sz="800" b="1" i="0" u="none" strike="noStrike" kern="1200" baseline="0">
                <a:solidFill>
                  <a:schemeClr val="tx1">
                    <a:lumMod val="65000"/>
                    <a:lumOff val="35000"/>
                  </a:schemeClr>
                </a:solidFill>
                <a:latin typeface="+mn-lt"/>
                <a:ea typeface="+mn-ea"/>
                <a:cs typeface="+mn-cs"/>
              </a:defRPr>
            </a:pPr>
            <a:endParaRPr lang="en-US"/>
          </a:p>
        </c:txPr>
        <c:crossAx val="195354607"/>
        <c:crosses val="autoZero"/>
        <c:crossBetween val="between"/>
        <c:majorUnit val="20"/>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2">
        <a:lumMod val="95000"/>
      </a:schemeClr>
    </a:solidFill>
    <a:ln>
      <a:noFill/>
    </a:ln>
    <a:effectLst/>
  </c:spPr>
  <c:txPr>
    <a:bodyPr/>
    <a:lstStyle/>
    <a:p>
      <a:pPr>
        <a:defRPr sz="1100" b="1" i="0"/>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1" i="0" u="none" strike="noStrike" kern="1200" spc="0" baseline="0">
                <a:solidFill>
                  <a:schemeClr val="tx1">
                    <a:lumMod val="65000"/>
                    <a:lumOff val="35000"/>
                  </a:schemeClr>
                </a:solidFill>
                <a:latin typeface="+mn-lt"/>
                <a:ea typeface="+mn-ea"/>
                <a:cs typeface="+mn-cs"/>
              </a:defRPr>
            </a:pPr>
            <a:r>
              <a:rPr lang="en-ZA" sz="1050" dirty="0"/>
              <a:t>Proportion</a:t>
            </a:r>
            <a:r>
              <a:rPr lang="en-ZA" sz="1050" baseline="0" dirty="0"/>
              <a:t> assigned to </a:t>
            </a:r>
            <a:r>
              <a:rPr lang="en-GB" sz="1050" b="1" i="0" u="none" strike="noStrike" baseline="0" dirty="0">
                <a:effectLst/>
              </a:rPr>
              <a:t>≥6-month visit intervals after suppressed 3-month VL</a:t>
            </a:r>
            <a:r>
              <a:rPr lang="en-ZA" sz="1050" baseline="0" dirty="0"/>
              <a:t> </a:t>
            </a:r>
            <a:endParaRPr lang="en-ZA" sz="1050" dirty="0"/>
          </a:p>
        </c:rich>
      </c:tx>
      <c:layout>
        <c:manualLayout>
          <c:xMode val="edge"/>
          <c:yMode val="edge"/>
          <c:x val="0.13486985915554561"/>
          <c:y val="2.4456532204952159E-2"/>
        </c:manualLayout>
      </c:layout>
      <c:overlay val="0"/>
      <c:spPr>
        <a:noFill/>
        <a:ln>
          <a:noFill/>
        </a:ln>
        <a:effectLst/>
      </c:spPr>
      <c:txPr>
        <a:bodyPr rot="0" spcFirstLastPara="1" vertOverflow="ellipsis" vert="horz" wrap="square" anchor="ctr" anchorCtr="1"/>
        <a:lstStyle/>
        <a:p>
          <a:pPr>
            <a:defRPr sz="1050" b="1" i="0" u="none" strike="noStrike" kern="1200" spc="0" baseline="0">
              <a:solidFill>
                <a:schemeClr val="tx1">
                  <a:lumMod val="65000"/>
                  <a:lumOff val="35000"/>
                </a:schemeClr>
              </a:solidFill>
              <a:latin typeface="+mn-lt"/>
              <a:ea typeface="+mn-ea"/>
              <a:cs typeface="+mn-cs"/>
            </a:defRPr>
          </a:pPr>
          <a:endParaRPr lang="en-ZA"/>
        </a:p>
      </c:txPr>
    </c:title>
    <c:autoTitleDeleted val="0"/>
    <c:plotArea>
      <c:layout>
        <c:manualLayout>
          <c:layoutTarget val="inner"/>
          <c:xMode val="edge"/>
          <c:yMode val="edge"/>
          <c:x val="0.21693642030217045"/>
          <c:y val="0.16950010132518534"/>
          <c:w val="0.75995355301234557"/>
          <c:h val="0.56053129560211679"/>
        </c:manualLayout>
      </c:layout>
      <c:lineChart>
        <c:grouping val="standard"/>
        <c:varyColors val="0"/>
        <c:ser>
          <c:idx val="0"/>
          <c:order val="0"/>
          <c:tx>
            <c:strRef>
              <c:f>'plot of 4-mo decant'!$A$2</c:f>
              <c:strCache>
                <c:ptCount val="1"/>
                <c:pt idx="0">
                  <c:v>Ehlanzeni</c:v>
                </c:pt>
              </c:strCache>
            </c:strRef>
          </c:tx>
          <c:spPr>
            <a:ln w="38100" cap="rnd">
              <a:solidFill>
                <a:schemeClr val="accent6"/>
              </a:solidFill>
              <a:round/>
            </a:ln>
            <a:effectLst/>
          </c:spPr>
          <c:marker>
            <c:symbol val="none"/>
          </c:marker>
          <c:dLbls>
            <c:dLbl>
              <c:idx val="13"/>
              <c:tx>
                <c:rich>
                  <a:bodyPr/>
                  <a:lstStyle/>
                  <a:p>
                    <a:fld id="{DBB13591-F4F3-4864-B54D-F831033CAAD3}" type="VALUE">
                      <a:rPr lang="en-US" smtClean="0"/>
                      <a:pPr/>
                      <a:t>[VALUE]</a:t>
                    </a:fld>
                    <a:r>
                      <a:rPr lang="en-US" dirty="0"/>
                      <a:t>%</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5840-42C6-AD27-BC7D5B8858D0}"/>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'plot of 4-mo decant'!$B$1:$O$1</c:f>
              <c:strCache>
                <c:ptCount val="14"/>
                <c:pt idx="0">
                  <c:v>2022_q1</c:v>
                </c:pt>
                <c:pt idx="1">
                  <c:v>2022_q2</c:v>
                </c:pt>
                <c:pt idx="2">
                  <c:v>2022_q3</c:v>
                </c:pt>
                <c:pt idx="3">
                  <c:v>2022_q4</c:v>
                </c:pt>
                <c:pt idx="4">
                  <c:v>2023_q1</c:v>
                </c:pt>
                <c:pt idx="5">
                  <c:v>2023_q2</c:v>
                </c:pt>
                <c:pt idx="6">
                  <c:v>2023_q3</c:v>
                </c:pt>
                <c:pt idx="7">
                  <c:v>2023_q4</c:v>
                </c:pt>
                <c:pt idx="8">
                  <c:v>2024_q1</c:v>
                </c:pt>
                <c:pt idx="9">
                  <c:v>2024_q2</c:v>
                </c:pt>
                <c:pt idx="10">
                  <c:v>2024_q3</c:v>
                </c:pt>
                <c:pt idx="11">
                  <c:v>2024_q4</c:v>
                </c:pt>
                <c:pt idx="12">
                  <c:v>2025_q1</c:v>
                </c:pt>
                <c:pt idx="13">
                  <c:v>2025_q2</c:v>
                </c:pt>
              </c:strCache>
            </c:strRef>
          </c:cat>
          <c:val>
            <c:numRef>
              <c:f>'plot of 4-mo decant'!$B$2:$O$2</c:f>
              <c:numCache>
                <c:formatCode>0</c:formatCode>
                <c:ptCount val="14"/>
                <c:pt idx="0">
                  <c:v>17.64706</c:v>
                </c:pt>
                <c:pt idx="1">
                  <c:v>38.888890000000004</c:v>
                </c:pt>
                <c:pt idx="2">
                  <c:v>30.61225</c:v>
                </c:pt>
                <c:pt idx="3">
                  <c:v>8.3333329999999997</c:v>
                </c:pt>
                <c:pt idx="4">
                  <c:v>15.625</c:v>
                </c:pt>
                <c:pt idx="5">
                  <c:v>39.090910000000001</c:v>
                </c:pt>
                <c:pt idx="6">
                  <c:v>44.137929999999997</c:v>
                </c:pt>
                <c:pt idx="7">
                  <c:v>45.859870000000001</c:v>
                </c:pt>
                <c:pt idx="8">
                  <c:v>48.965519999999998</c:v>
                </c:pt>
                <c:pt idx="9">
                  <c:v>46.808509999999998</c:v>
                </c:pt>
                <c:pt idx="10">
                  <c:v>53.333329999999997</c:v>
                </c:pt>
                <c:pt idx="11">
                  <c:v>54.744529999999997</c:v>
                </c:pt>
                <c:pt idx="12">
                  <c:v>55.118110000000001</c:v>
                </c:pt>
                <c:pt idx="13">
                  <c:v>47.747750000000003</c:v>
                </c:pt>
              </c:numCache>
            </c:numRef>
          </c:val>
          <c:smooth val="0"/>
          <c:extLst>
            <c:ext xmlns:c16="http://schemas.microsoft.com/office/drawing/2014/chart" uri="{C3380CC4-5D6E-409C-BE32-E72D297353CC}">
              <c16:uniqueId val="{00000001-5840-42C6-AD27-BC7D5B8858D0}"/>
            </c:ext>
          </c:extLst>
        </c:ser>
        <c:ser>
          <c:idx val="1"/>
          <c:order val="1"/>
          <c:tx>
            <c:strRef>
              <c:f>'plot of 4-mo decant'!$A$3</c:f>
              <c:strCache>
                <c:ptCount val="1"/>
                <c:pt idx="0">
                  <c:v>King Cetshwayo</c:v>
                </c:pt>
              </c:strCache>
            </c:strRef>
          </c:tx>
          <c:spPr>
            <a:ln w="38100" cap="rnd">
              <a:solidFill>
                <a:schemeClr val="accent5"/>
              </a:solidFill>
              <a:round/>
            </a:ln>
            <a:effectLst/>
          </c:spPr>
          <c:marker>
            <c:symbol val="none"/>
          </c:marker>
          <c:dLbls>
            <c:dLbl>
              <c:idx val="13"/>
              <c:tx>
                <c:rich>
                  <a:bodyPr/>
                  <a:lstStyle/>
                  <a:p>
                    <a:fld id="{2FBCA52A-E5BF-4A79-BCC5-CBD0C5BF39EC}" type="VALUE">
                      <a:rPr lang="en-US" smtClean="0"/>
                      <a:pPr/>
                      <a:t>[VALUE]</a:t>
                    </a:fld>
                    <a:r>
                      <a:rPr lang="en-US" dirty="0"/>
                      <a:t>%</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5840-42C6-AD27-BC7D5B8858D0}"/>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6">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'plot of 4-mo decant'!$B$1:$O$1</c:f>
              <c:strCache>
                <c:ptCount val="14"/>
                <c:pt idx="0">
                  <c:v>2022_q1</c:v>
                </c:pt>
                <c:pt idx="1">
                  <c:v>2022_q2</c:v>
                </c:pt>
                <c:pt idx="2">
                  <c:v>2022_q3</c:v>
                </c:pt>
                <c:pt idx="3">
                  <c:v>2022_q4</c:v>
                </c:pt>
                <c:pt idx="4">
                  <c:v>2023_q1</c:v>
                </c:pt>
                <c:pt idx="5">
                  <c:v>2023_q2</c:v>
                </c:pt>
                <c:pt idx="6">
                  <c:v>2023_q3</c:v>
                </c:pt>
                <c:pt idx="7">
                  <c:v>2023_q4</c:v>
                </c:pt>
                <c:pt idx="8">
                  <c:v>2024_q1</c:v>
                </c:pt>
                <c:pt idx="9">
                  <c:v>2024_q2</c:v>
                </c:pt>
                <c:pt idx="10">
                  <c:v>2024_q3</c:v>
                </c:pt>
                <c:pt idx="11">
                  <c:v>2024_q4</c:v>
                </c:pt>
                <c:pt idx="12">
                  <c:v>2025_q1</c:v>
                </c:pt>
                <c:pt idx="13">
                  <c:v>2025_q2</c:v>
                </c:pt>
              </c:strCache>
            </c:strRef>
          </c:cat>
          <c:val>
            <c:numRef>
              <c:f>'plot of 4-mo decant'!$B$3:$O$3</c:f>
              <c:numCache>
                <c:formatCode>0</c:formatCode>
                <c:ptCount val="14"/>
                <c:pt idx="0">
                  <c:v>0</c:v>
                </c:pt>
                <c:pt idx="1">
                  <c:v>4.5454549999999996</c:v>
                </c:pt>
                <c:pt idx="2">
                  <c:v>10</c:v>
                </c:pt>
                <c:pt idx="3">
                  <c:v>18.75</c:v>
                </c:pt>
                <c:pt idx="4">
                  <c:v>31.818180000000002</c:v>
                </c:pt>
                <c:pt idx="5">
                  <c:v>55.882350000000002</c:v>
                </c:pt>
                <c:pt idx="6">
                  <c:v>57.692309999999999</c:v>
                </c:pt>
                <c:pt idx="7">
                  <c:v>65.957440000000005</c:v>
                </c:pt>
                <c:pt idx="8">
                  <c:v>61.832059999999998</c:v>
                </c:pt>
                <c:pt idx="9">
                  <c:v>60.747669999999999</c:v>
                </c:pt>
                <c:pt idx="10">
                  <c:v>62.5</c:v>
                </c:pt>
                <c:pt idx="11">
                  <c:v>74.44444</c:v>
                </c:pt>
                <c:pt idx="12">
                  <c:v>65.822779999999995</c:v>
                </c:pt>
                <c:pt idx="13">
                  <c:v>71.186440000000005</c:v>
                </c:pt>
              </c:numCache>
            </c:numRef>
          </c:val>
          <c:smooth val="0"/>
          <c:extLst>
            <c:ext xmlns:c16="http://schemas.microsoft.com/office/drawing/2014/chart" uri="{C3380CC4-5D6E-409C-BE32-E72D297353CC}">
              <c16:uniqueId val="{00000003-5840-42C6-AD27-BC7D5B8858D0}"/>
            </c:ext>
          </c:extLst>
        </c:ser>
        <c:ser>
          <c:idx val="2"/>
          <c:order val="2"/>
          <c:tx>
            <c:strRef>
              <c:f>'plot of 4-mo decant'!$A$4</c:f>
              <c:strCache>
                <c:ptCount val="1"/>
                <c:pt idx="0">
                  <c:v>West Rand</c:v>
                </c:pt>
              </c:strCache>
            </c:strRef>
          </c:tx>
          <c:spPr>
            <a:ln w="38100" cap="rnd">
              <a:solidFill>
                <a:schemeClr val="accent4"/>
              </a:solidFill>
              <a:round/>
            </a:ln>
            <a:effectLst/>
          </c:spPr>
          <c:marker>
            <c:symbol val="none"/>
          </c:marker>
          <c:dLbls>
            <c:dLbl>
              <c:idx val="11"/>
              <c:tx>
                <c:rich>
                  <a:bodyPr/>
                  <a:lstStyle/>
                  <a:p>
                    <a:fld id="{A82E729F-DA43-466C-996B-FF110653C2C4}" type="VALUE">
                      <a:rPr lang="en-US" smtClean="0"/>
                      <a:pPr/>
                      <a:t>[VALUE]</a:t>
                    </a:fld>
                    <a:r>
                      <a:rPr lang="en-US" dirty="0"/>
                      <a:t> %</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5840-42C6-AD27-BC7D5B8858D0}"/>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4">
                        <a:lumMod val="7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'plot of 4-mo decant'!$B$1:$O$1</c:f>
              <c:strCache>
                <c:ptCount val="14"/>
                <c:pt idx="0">
                  <c:v>2022_q1</c:v>
                </c:pt>
                <c:pt idx="1">
                  <c:v>2022_q2</c:v>
                </c:pt>
                <c:pt idx="2">
                  <c:v>2022_q3</c:v>
                </c:pt>
                <c:pt idx="3">
                  <c:v>2022_q4</c:v>
                </c:pt>
                <c:pt idx="4">
                  <c:v>2023_q1</c:v>
                </c:pt>
                <c:pt idx="5">
                  <c:v>2023_q2</c:v>
                </c:pt>
                <c:pt idx="6">
                  <c:v>2023_q3</c:v>
                </c:pt>
                <c:pt idx="7">
                  <c:v>2023_q4</c:v>
                </c:pt>
                <c:pt idx="8">
                  <c:v>2024_q1</c:v>
                </c:pt>
                <c:pt idx="9">
                  <c:v>2024_q2</c:v>
                </c:pt>
                <c:pt idx="10">
                  <c:v>2024_q3</c:v>
                </c:pt>
                <c:pt idx="11">
                  <c:v>2024_q4</c:v>
                </c:pt>
                <c:pt idx="12">
                  <c:v>2025_q1</c:v>
                </c:pt>
                <c:pt idx="13">
                  <c:v>2025_q2</c:v>
                </c:pt>
              </c:strCache>
            </c:strRef>
          </c:cat>
          <c:val>
            <c:numRef>
              <c:f>'plot of 4-mo decant'!$B$4:$O$4</c:f>
              <c:numCache>
                <c:formatCode>0</c:formatCode>
                <c:ptCount val="14"/>
                <c:pt idx="0">
                  <c:v>7.6923069999999996</c:v>
                </c:pt>
                <c:pt idx="1">
                  <c:v>8.3333329999999997</c:v>
                </c:pt>
                <c:pt idx="2">
                  <c:v>3.8461539999999999</c:v>
                </c:pt>
                <c:pt idx="3">
                  <c:v>0</c:v>
                </c:pt>
                <c:pt idx="4">
                  <c:v>14.705880000000001</c:v>
                </c:pt>
                <c:pt idx="5">
                  <c:v>20.408159999999999</c:v>
                </c:pt>
                <c:pt idx="6">
                  <c:v>52.808990000000001</c:v>
                </c:pt>
                <c:pt idx="7">
                  <c:v>30</c:v>
                </c:pt>
                <c:pt idx="8">
                  <c:v>37.142859999999999</c:v>
                </c:pt>
                <c:pt idx="9">
                  <c:v>44</c:v>
                </c:pt>
                <c:pt idx="10">
                  <c:v>45.454540000000001</c:v>
                </c:pt>
                <c:pt idx="11">
                  <c:v>56.896549999999998</c:v>
                </c:pt>
              </c:numCache>
            </c:numRef>
          </c:val>
          <c:smooth val="0"/>
          <c:extLst>
            <c:ext xmlns:c16="http://schemas.microsoft.com/office/drawing/2014/chart" uri="{C3380CC4-5D6E-409C-BE32-E72D297353CC}">
              <c16:uniqueId val="{00000005-5840-42C6-AD27-BC7D5B8858D0}"/>
            </c:ext>
          </c:extLst>
        </c:ser>
        <c:dLbls>
          <c:showLegendKey val="0"/>
          <c:showVal val="0"/>
          <c:showCatName val="0"/>
          <c:showSerName val="0"/>
          <c:showPercent val="0"/>
          <c:showBubbleSize val="0"/>
        </c:dLbls>
        <c:smooth val="0"/>
        <c:axId val="874155855"/>
        <c:axId val="695087871"/>
      </c:lineChart>
      <c:catAx>
        <c:axId val="8741558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1" i="0" u="none" strike="noStrike" kern="1200" baseline="0">
                <a:solidFill>
                  <a:schemeClr val="tx1">
                    <a:lumMod val="65000"/>
                    <a:lumOff val="35000"/>
                  </a:schemeClr>
                </a:solidFill>
                <a:latin typeface="+mn-lt"/>
                <a:ea typeface="+mn-ea"/>
                <a:cs typeface="+mn-cs"/>
              </a:defRPr>
            </a:pPr>
            <a:endParaRPr lang="en-US"/>
          </a:p>
        </c:txPr>
        <c:crossAx val="695087871"/>
        <c:crosses val="autoZero"/>
        <c:auto val="1"/>
        <c:lblAlgn val="ctr"/>
        <c:lblOffset val="100"/>
        <c:noMultiLvlLbl val="0"/>
      </c:catAx>
      <c:valAx>
        <c:axId val="695087871"/>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r>
                  <a:rPr lang="en-ZA" dirty="0"/>
                  <a:t> (%)</a:t>
                </a:r>
              </a:p>
            </c:rich>
          </c:tx>
          <c:layout>
            <c:manualLayout>
              <c:xMode val="edge"/>
              <c:yMode val="edge"/>
              <c:x val="4.7430286213819624E-2"/>
              <c:y val="0.41472180534140934"/>
            </c:manualLayout>
          </c:layout>
          <c:overlay val="0"/>
          <c:spPr>
            <a:noFill/>
            <a:ln>
              <a:noFill/>
            </a:ln>
            <a:effectLst/>
          </c:spPr>
          <c:txPr>
            <a:bodyPr rot="-54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title>
        <c:numFmt formatCode="0&quot;%&quot;" sourceLinked="0"/>
        <c:majorTickMark val="none"/>
        <c:minorTickMark val="none"/>
        <c:tickLblPos val="nextTo"/>
        <c:spPr>
          <a:noFill/>
          <a:ln>
            <a:noFill/>
          </a:ln>
          <a:effectLst/>
        </c:spPr>
        <c:txPr>
          <a:bodyPr rot="-60000000" spcFirstLastPara="1" vertOverflow="ellipsis" vert="horz" wrap="square" anchor="ctr" anchorCtr="1"/>
          <a:lstStyle/>
          <a:p>
            <a:pPr>
              <a:defRPr sz="800" b="1" i="0" u="none" strike="noStrike" kern="1200" baseline="0">
                <a:solidFill>
                  <a:schemeClr val="tx1">
                    <a:lumMod val="65000"/>
                    <a:lumOff val="35000"/>
                  </a:schemeClr>
                </a:solidFill>
                <a:latin typeface="+mn-lt"/>
                <a:ea typeface="+mn-ea"/>
                <a:cs typeface="+mn-cs"/>
              </a:defRPr>
            </a:pPr>
            <a:endParaRPr lang="en-US"/>
          </a:p>
        </c:txPr>
        <c:crossAx val="874155855"/>
        <c:crosses val="autoZero"/>
        <c:crossBetween val="between"/>
        <c:majorUnit val="20"/>
      </c:valAx>
      <c:spPr>
        <a:noFill/>
        <a:ln>
          <a:noFill/>
        </a:ln>
        <a:effectLst/>
      </c:spPr>
    </c:plotArea>
    <c:legend>
      <c:legendPos val="b"/>
      <c:layout>
        <c:manualLayout>
          <c:xMode val="edge"/>
          <c:yMode val="edge"/>
          <c:x val="0.17651163907841491"/>
          <c:y val="0.90403292744654073"/>
          <c:w val="0.64697655619770778"/>
          <c:h val="3.9558092643606477E-2"/>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2">
        <a:lumMod val="95000"/>
      </a:schemeClr>
    </a:solidFill>
    <a:ln>
      <a:noFill/>
    </a:ln>
    <a:effectLst/>
  </c:spPr>
  <c:txPr>
    <a:bodyPr/>
    <a:lstStyle/>
    <a:p>
      <a:pPr>
        <a:defRPr sz="1100" b="1"/>
      </a:pPr>
      <a:endParaRPr lang="en-US"/>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924-1346-A035-CD0B38BF4B44}"/>
              </c:ext>
            </c:extLst>
          </c:dPt>
          <c:dPt>
            <c:idx val="1"/>
            <c:bubble3D val="0"/>
            <c:spPr>
              <a:solidFill>
                <a:schemeClr val="accent5"/>
              </a:solidFill>
              <a:ln w="19050">
                <a:solidFill>
                  <a:schemeClr val="accent5"/>
                </a:solidFill>
              </a:ln>
              <a:effectLst/>
            </c:spPr>
            <c:extLst>
              <c:ext xmlns:c16="http://schemas.microsoft.com/office/drawing/2014/chart" uri="{C3380CC4-5D6E-409C-BE32-E72D297353CC}">
                <c16:uniqueId val="{00000003-0924-1346-A035-CD0B38BF4B44}"/>
              </c:ext>
            </c:extLst>
          </c:dPt>
          <c:dPt>
            <c:idx val="2"/>
            <c:bubble3D val="0"/>
            <c:spPr>
              <a:solidFill>
                <a:schemeClr val="accent3"/>
              </a:solidFill>
              <a:ln w="19050">
                <a:solidFill>
                  <a:schemeClr val="accent3"/>
                </a:solidFill>
              </a:ln>
              <a:effectLst/>
            </c:spPr>
            <c:extLst>
              <c:ext xmlns:c16="http://schemas.microsoft.com/office/drawing/2014/chart" uri="{C3380CC4-5D6E-409C-BE32-E72D297353CC}">
                <c16:uniqueId val="{00000005-0924-1346-A035-CD0B38BF4B44}"/>
              </c:ext>
            </c:extLst>
          </c:dPt>
          <c:dPt>
            <c:idx val="3"/>
            <c:bubble3D val="0"/>
            <c:spPr>
              <a:solidFill>
                <a:schemeClr val="accent4"/>
              </a:solidFill>
              <a:ln w="19050">
                <a:solidFill>
                  <a:schemeClr val="accent4"/>
                </a:solidFill>
              </a:ln>
              <a:effectLst/>
            </c:spPr>
            <c:extLst>
              <c:ext xmlns:c16="http://schemas.microsoft.com/office/drawing/2014/chart" uri="{C3380CC4-5D6E-409C-BE32-E72D297353CC}">
                <c16:uniqueId val="{00000007-0924-1346-A035-CD0B38BF4B44}"/>
              </c:ext>
            </c:extLst>
          </c:dPt>
          <c:dLbls>
            <c:dLbl>
              <c:idx val="0"/>
              <c:tx>
                <c:rich>
                  <a:bodyPr/>
                  <a:lstStyle/>
                  <a:p>
                    <a:fld id="{9AAF96D0-B380-504E-BF67-631AC34ACEC7}" type="CATEGORYNAME">
                      <a:rPr lang="en-US" b="0"/>
                      <a:pPr/>
                      <a:t>[CATEGORY NAME]</a:t>
                    </a:fld>
                    <a:endParaRPr lang="en-US" b="0" baseline="0" dirty="0"/>
                  </a:p>
                  <a:p>
                    <a:fld id="{EAE573CC-3E66-024D-A0B0-0053102E48E2}" type="VALUE">
                      <a:rPr lang="en-US"/>
                      <a:pPr/>
                      <a:t>[VALUE]</a:t>
                    </a:fld>
                    <a:endParaRPr lang="en-US"/>
                  </a:p>
                </c:rich>
              </c:tx>
              <c:dLblPos val="ctr"/>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0924-1346-A035-CD0B38BF4B44}"/>
                </c:ext>
              </c:extLst>
            </c:dLbl>
            <c:dLbl>
              <c:idx val="1"/>
              <c:layout>
                <c:manualLayout>
                  <c:x val="-5.6785651793525758E-2"/>
                  <c:y val="-0.12711650627004975"/>
                </c:manualLayout>
              </c:layout>
              <c:tx>
                <c:rich>
                  <a:bodyPr/>
                  <a:lstStyle/>
                  <a:p>
                    <a:fld id="{C1ACA323-D309-164F-82A4-03CE8A27C970}" type="CATEGORYNAME">
                      <a:rPr lang="en-US" b="0"/>
                      <a:pPr/>
                      <a:t>[CATEGORY NAME]</a:t>
                    </a:fld>
                    <a:endParaRPr lang="en-US" b="0" baseline="0" dirty="0"/>
                  </a:p>
                  <a:p>
                    <a:fld id="{6FAB5B78-92D4-8B48-AF35-6D3DBBB07059}" type="VALUE">
                      <a:rPr lang="en-US"/>
                      <a:pPr/>
                      <a:t>[VALUE]</a:t>
                    </a:fld>
                    <a:endParaRPr lang="en-US"/>
                  </a:p>
                </c:rich>
              </c:tx>
              <c:dLblPos val="bestFit"/>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0924-1346-A035-CD0B38BF4B44}"/>
                </c:ext>
              </c:extLst>
            </c:dLbl>
            <c:dLbl>
              <c:idx val="2"/>
              <c:layout>
                <c:manualLayout>
                  <c:x val="0.16815069991251086"/>
                  <c:y val="-0.16321303587051619"/>
                </c:manualLayout>
              </c:layout>
              <c:tx>
                <c:rich>
                  <a:bodyPr rot="0" spcFirstLastPara="1" vertOverflow="ellipsis" vert="horz" wrap="square" lIns="38100" tIns="19050" rIns="38100" bIns="19050" anchor="ctr" anchorCtr="1">
                    <a:noAutofit/>
                  </a:bodyPr>
                  <a:lstStyle/>
                  <a:p>
                    <a:pPr>
                      <a:defRPr sz="1050" b="1" i="0" u="none" strike="noStrike" kern="1200" baseline="0">
                        <a:solidFill>
                          <a:schemeClr val="bg2"/>
                        </a:solidFill>
                        <a:latin typeface="+mn-lt"/>
                        <a:ea typeface="+mn-ea"/>
                        <a:cs typeface="+mn-cs"/>
                      </a:defRPr>
                    </a:pPr>
                    <a:fld id="{BA5D99DD-2861-1D4C-ADFF-7BE74B13D965}" type="CATEGORYNAME">
                      <a:rPr lang="en-US" b="0"/>
                      <a:pPr>
                        <a:defRPr sz="1050" b="1">
                          <a:solidFill>
                            <a:schemeClr val="bg2"/>
                          </a:solidFill>
                        </a:defRPr>
                      </a:pPr>
                      <a:t>[CATEGORY NAME]</a:t>
                    </a:fld>
                    <a:endParaRPr lang="en-US" b="0" baseline="0" dirty="0"/>
                  </a:p>
                  <a:p>
                    <a:pPr>
                      <a:defRPr sz="1050" b="1">
                        <a:solidFill>
                          <a:schemeClr val="bg2"/>
                        </a:solidFill>
                      </a:defRPr>
                    </a:pPr>
                    <a:fld id="{3F40A8DC-A6E3-8645-8B7F-5BE1DA093FF5}" type="VALUE">
                      <a:rPr lang="en-US"/>
                      <a:pPr>
                        <a:defRPr sz="1050" b="1">
                          <a:solidFill>
                            <a:schemeClr val="bg2"/>
                          </a:solidFill>
                        </a:defRPr>
                      </a:pPr>
                      <a:t>[VALUE]</a:t>
                    </a:fld>
                    <a:endParaRPr lang="en-US"/>
                  </a:p>
                </c:rich>
              </c:tx>
              <c:spPr>
                <a:noFill/>
                <a:ln>
                  <a:noFill/>
                </a:ln>
                <a:effectLst/>
              </c:spPr>
              <c:txPr>
                <a:bodyPr rot="0" spcFirstLastPara="1" vertOverflow="ellipsis" vert="horz" wrap="square" lIns="38100" tIns="19050" rIns="38100" bIns="19050" anchor="ctr" anchorCtr="1">
                  <a:noAutofit/>
                </a:bodyPr>
                <a:lstStyle/>
                <a:p>
                  <a:pPr>
                    <a:defRPr sz="1050" b="1" i="0" u="none" strike="noStrike" kern="1200" baseline="0">
                      <a:solidFill>
                        <a:schemeClr val="bg2"/>
                      </a:solidFill>
                      <a:latin typeface="+mn-lt"/>
                      <a:ea typeface="+mn-ea"/>
                      <a:cs typeface="+mn-cs"/>
                    </a:defRPr>
                  </a:pPr>
                  <a:endParaRPr lang="en-US"/>
                </a:p>
              </c:txPr>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1782915573053368"/>
                      <c:h val="0.25937518226888306"/>
                    </c:manualLayout>
                  </c15:layout>
                  <c15:dlblFieldTable/>
                  <c15:showDataLabelsRange val="0"/>
                </c:ext>
                <c:ext xmlns:c16="http://schemas.microsoft.com/office/drawing/2014/chart" uri="{C3380CC4-5D6E-409C-BE32-E72D297353CC}">
                  <c16:uniqueId val="{00000005-0924-1346-A035-CD0B38BF4B44}"/>
                </c:ext>
              </c:extLst>
            </c:dLbl>
            <c:dLbl>
              <c:idx val="3"/>
              <c:tx>
                <c:rich>
                  <a:bodyPr/>
                  <a:lstStyle/>
                  <a:p>
                    <a:fld id="{429AA280-D564-7C45-B3C5-F42A0C026DC0}" type="CATEGORYNAME">
                      <a:rPr lang="en-US" b="0"/>
                      <a:pPr/>
                      <a:t>[CATEGORY NAME]</a:t>
                    </a:fld>
                    <a:endParaRPr lang="en-US" b="0" baseline="0" dirty="0"/>
                  </a:p>
                  <a:p>
                    <a:fld id="{A4288C8C-66F7-E24F-B24C-8F0AF0756F79}" type="VALUE">
                      <a:rPr lang="en-US"/>
                      <a:pPr/>
                      <a:t>[VALUE]</a:t>
                    </a:fld>
                    <a:endParaRPr lang="en-US"/>
                  </a:p>
                </c:rich>
              </c:tx>
              <c:dLblPos val="ctr"/>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0924-1346-A035-CD0B38BF4B44}"/>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2"/>
                    </a:solidFill>
                    <a:latin typeface="+mn-lt"/>
                    <a:ea typeface="+mn-ea"/>
                    <a:cs typeface="+mn-cs"/>
                  </a:defRPr>
                </a:pPr>
                <a:endParaRPr lang="en-US"/>
              </a:p>
            </c:txPr>
            <c:dLblPos val="ct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Sheet1!$B$4:$B$7</c:f>
              <c:strCache>
                <c:ptCount val="4"/>
                <c:pt idx="0">
                  <c:v>Nurses</c:v>
                </c:pt>
                <c:pt idx="1">
                  <c:v>Outreach team staff</c:v>
                </c:pt>
                <c:pt idx="2">
                  <c:v>Social support staff</c:v>
                </c:pt>
                <c:pt idx="3">
                  <c:v>Other</c:v>
                </c:pt>
              </c:strCache>
            </c:strRef>
          </c:cat>
          <c:val>
            <c:numRef>
              <c:f>Sheet1!$C$4:$C$7</c:f>
              <c:numCache>
                <c:formatCode>0%</c:formatCode>
                <c:ptCount val="4"/>
                <c:pt idx="0">
                  <c:v>0.36</c:v>
                </c:pt>
                <c:pt idx="1">
                  <c:v>0.23</c:v>
                </c:pt>
                <c:pt idx="2">
                  <c:v>0.11</c:v>
                </c:pt>
                <c:pt idx="3">
                  <c:v>0.3</c:v>
                </c:pt>
              </c:numCache>
            </c:numRef>
          </c:val>
          <c:extLst>
            <c:ext xmlns:c16="http://schemas.microsoft.com/office/drawing/2014/chart" uri="{C3380CC4-5D6E-409C-BE32-E72D297353CC}">
              <c16:uniqueId val="{00000008-0924-1346-A035-CD0B38BF4B44}"/>
            </c:ext>
          </c:extLst>
        </c:ser>
        <c:dLbls>
          <c:dLblPos val="ctr"/>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1"/>
        <c:ser>
          <c:idx val="0"/>
          <c:order val="0"/>
          <c:tx>
            <c:strRef>
              <c:f>Sheet1!$B$1</c:f>
              <c:strCache>
                <c:ptCount val="1"/>
                <c:pt idx="0">
                  <c:v>Percent</c:v>
                </c:pt>
              </c:strCache>
            </c:strRef>
          </c:tx>
          <c:spPr>
            <a:solidFill>
              <a:srgbClr val="E0001B"/>
            </a:solidFill>
            <a:ln>
              <a:noFill/>
            </a:ln>
          </c:spPr>
          <c:invertIfNegative val="1"/>
          <c:dPt>
            <c:idx val="2"/>
            <c:invertIfNegative val="1"/>
            <c:bubble3D val="0"/>
            <c:spPr>
              <a:solidFill>
                <a:schemeClr val="accent2"/>
              </a:solidFill>
              <a:ln>
                <a:noFill/>
              </a:ln>
            </c:spPr>
            <c:extLst>
              <c:ext xmlns:c16="http://schemas.microsoft.com/office/drawing/2014/chart" uri="{C3380CC4-5D6E-409C-BE32-E72D297353CC}">
                <c16:uniqueId val="{00000001-F7CF-F543-9B41-16B360A1BDF6}"/>
              </c:ext>
            </c:extLst>
          </c:dPt>
          <c:dPt>
            <c:idx val="3"/>
            <c:invertIfNegative val="1"/>
            <c:bubble3D val="0"/>
            <c:spPr>
              <a:solidFill>
                <a:schemeClr val="accent2"/>
              </a:solidFill>
              <a:ln>
                <a:noFill/>
              </a:ln>
            </c:spPr>
            <c:extLst>
              <c:ext xmlns:c16="http://schemas.microsoft.com/office/drawing/2014/chart" uri="{C3380CC4-5D6E-409C-BE32-E72D297353CC}">
                <c16:uniqueId val="{00000002-F7CF-F543-9B41-16B360A1BDF6}"/>
              </c:ext>
            </c:extLst>
          </c:dPt>
          <c:dPt>
            <c:idx val="4"/>
            <c:invertIfNegative val="1"/>
            <c:bubble3D val="0"/>
            <c:spPr>
              <a:solidFill>
                <a:schemeClr val="accent2"/>
              </a:solidFill>
              <a:ln>
                <a:noFill/>
              </a:ln>
            </c:spPr>
            <c:extLst>
              <c:ext xmlns:c16="http://schemas.microsoft.com/office/drawing/2014/chart" uri="{C3380CC4-5D6E-409C-BE32-E72D297353CC}">
                <c16:uniqueId val="{00000003-F7CF-F543-9B41-16B360A1BDF6}"/>
              </c:ext>
            </c:extLst>
          </c:dPt>
          <c:dPt>
            <c:idx val="5"/>
            <c:invertIfNegative val="1"/>
            <c:bubble3D val="0"/>
            <c:spPr>
              <a:solidFill>
                <a:schemeClr val="accent2"/>
              </a:solidFill>
              <a:ln>
                <a:noFill/>
              </a:ln>
            </c:spPr>
            <c:extLst>
              <c:ext xmlns:c16="http://schemas.microsoft.com/office/drawing/2014/chart" uri="{C3380CC4-5D6E-409C-BE32-E72D297353CC}">
                <c16:uniqueId val="{00000004-F7CF-F543-9B41-16B360A1BDF6}"/>
              </c:ext>
            </c:extLst>
          </c:dPt>
          <c:dPt>
            <c:idx val="6"/>
            <c:invertIfNegative val="1"/>
            <c:bubble3D val="0"/>
            <c:spPr>
              <a:solidFill>
                <a:schemeClr val="accent2"/>
              </a:solidFill>
              <a:ln>
                <a:noFill/>
              </a:ln>
            </c:spPr>
            <c:extLst>
              <c:ext xmlns:c16="http://schemas.microsoft.com/office/drawing/2014/chart" uri="{C3380CC4-5D6E-409C-BE32-E72D297353CC}">
                <c16:uniqueId val="{00000005-F7CF-F543-9B41-16B360A1BDF6}"/>
              </c:ext>
            </c:extLst>
          </c:dPt>
          <c:dPt>
            <c:idx val="7"/>
            <c:invertIfNegative val="1"/>
            <c:bubble3D val="0"/>
            <c:spPr>
              <a:solidFill>
                <a:schemeClr val="accent2"/>
              </a:solidFill>
              <a:ln>
                <a:noFill/>
              </a:ln>
            </c:spPr>
            <c:extLst>
              <c:ext xmlns:c16="http://schemas.microsoft.com/office/drawing/2014/chart" uri="{C3380CC4-5D6E-409C-BE32-E72D297353CC}">
                <c16:uniqueId val="{00000006-F7CF-F543-9B41-16B360A1BDF6}"/>
              </c:ext>
            </c:extLst>
          </c:dPt>
          <c:dPt>
            <c:idx val="8"/>
            <c:invertIfNegative val="1"/>
            <c:bubble3D val="0"/>
            <c:spPr>
              <a:solidFill>
                <a:schemeClr val="accent2"/>
              </a:solidFill>
              <a:ln>
                <a:noFill/>
              </a:ln>
            </c:spPr>
            <c:extLst>
              <c:ext xmlns:c16="http://schemas.microsoft.com/office/drawing/2014/chart" uri="{C3380CC4-5D6E-409C-BE32-E72D297353CC}">
                <c16:uniqueId val="{00000007-F7CF-F543-9B41-16B360A1BDF6}"/>
              </c:ext>
            </c:extLst>
          </c:dPt>
          <c:dPt>
            <c:idx val="9"/>
            <c:invertIfNegative val="1"/>
            <c:bubble3D val="0"/>
            <c:spPr>
              <a:solidFill>
                <a:schemeClr val="accent2"/>
              </a:solidFill>
              <a:ln>
                <a:noFill/>
              </a:ln>
            </c:spPr>
            <c:extLst>
              <c:ext xmlns:c16="http://schemas.microsoft.com/office/drawing/2014/chart" uri="{C3380CC4-5D6E-409C-BE32-E72D297353CC}">
                <c16:uniqueId val="{00000008-F7CF-F543-9B41-16B360A1BDF6}"/>
              </c:ext>
            </c:extLst>
          </c:dPt>
          <c:dPt>
            <c:idx val="10"/>
            <c:invertIfNegative val="1"/>
            <c:bubble3D val="0"/>
            <c:spPr>
              <a:solidFill>
                <a:schemeClr val="accent2"/>
              </a:solidFill>
              <a:ln>
                <a:noFill/>
              </a:ln>
            </c:spPr>
            <c:extLst>
              <c:ext xmlns:c16="http://schemas.microsoft.com/office/drawing/2014/chart" uri="{C3380CC4-5D6E-409C-BE32-E72D297353CC}">
                <c16:uniqueId val="{00000009-F7CF-F543-9B41-16B360A1BDF6}"/>
              </c:ext>
            </c:extLst>
          </c:dPt>
          <c:dLbls>
            <c:numFmt formatCode="0%" sourceLinked="0"/>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Sheet1!$A$2:$A$12</c:f>
              <c:strCache>
                <c:ptCount val="11"/>
                <c:pt idx="0">
                  <c:v>Travel/Migration</c:v>
                </c:pt>
                <c:pt idx="1">
                  <c:v>Unavoidable life events</c:v>
                </c:pt>
                <c:pt idx="2">
                  <c:v>Forgot appointment</c:v>
                </c:pt>
                <c:pt idx="3">
                  <c:v>Work-related</c:v>
                </c:pt>
                <c:pt idx="4">
                  <c:v>Distance to the facility</c:v>
                </c:pt>
                <c:pt idx="5">
                  <c:v>I was sick</c:v>
                </c:pt>
                <c:pt idx="6">
                  <c:v>ART is not important</c:v>
                </c:pt>
                <c:pt idx="7">
                  <c:v>Religion/pressure</c:v>
                </c:pt>
                <c:pt idx="8">
                  <c:v>Fear/unplanned discouragement</c:v>
                </c:pt>
                <c:pt idx="9">
                  <c:v>Side effects</c:v>
                </c:pt>
                <c:pt idx="10">
                  <c:v>Other reasons</c:v>
                </c:pt>
              </c:strCache>
            </c:strRef>
          </c:cat>
          <c:val>
            <c:numRef>
              <c:f>Sheet1!$B$2:$B$12</c:f>
              <c:numCache>
                <c:formatCode>General</c:formatCode>
                <c:ptCount val="11"/>
                <c:pt idx="0">
                  <c:v>0.32</c:v>
                </c:pt>
                <c:pt idx="1">
                  <c:v>0.18</c:v>
                </c:pt>
                <c:pt idx="2">
                  <c:v>0.12</c:v>
                </c:pt>
                <c:pt idx="3">
                  <c:v>7.0000000000000007E-2</c:v>
                </c:pt>
                <c:pt idx="4">
                  <c:v>7.0000000000000007E-2</c:v>
                </c:pt>
                <c:pt idx="5">
                  <c:v>0.06</c:v>
                </c:pt>
                <c:pt idx="6">
                  <c:v>0.06</c:v>
                </c:pt>
                <c:pt idx="7">
                  <c:v>0.05</c:v>
                </c:pt>
                <c:pt idx="8">
                  <c:v>0.04</c:v>
                </c:pt>
                <c:pt idx="9">
                  <c:v>0.02</c:v>
                </c:pt>
                <c:pt idx="10">
                  <c:v>0.02</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0-F7CF-F543-9B41-16B360A1BDF6}"/>
            </c:ext>
          </c:extLst>
        </c:ser>
        <c:dLbls>
          <c:dLblPos val="outEnd"/>
          <c:showLegendKey val="0"/>
          <c:showVal val="1"/>
          <c:showCatName val="0"/>
          <c:showSerName val="0"/>
          <c:showPercent val="0"/>
          <c:showBubbleSize val="0"/>
        </c:dLbls>
        <c:gapWidth val="60"/>
        <c:axId val="-2068027336"/>
        <c:axId val="-2113994440"/>
      </c:barChart>
      <c:catAx>
        <c:axId val="-2068027336"/>
        <c:scaling>
          <c:orientation val="minMax"/>
        </c:scaling>
        <c:delete val="0"/>
        <c:axPos val="b"/>
        <c:numFmt formatCode="General" sourceLinked="0"/>
        <c:majorTickMark val="out"/>
        <c:minorTickMark val="none"/>
        <c:tickLblPos val="nextTo"/>
        <c:txPr>
          <a:bodyPr/>
          <a:lstStyle/>
          <a:p>
            <a:pPr>
              <a:defRPr sz="1400"/>
            </a:pPr>
            <a:endParaRPr lang="en-US"/>
          </a:p>
        </c:txPr>
        <c:crossAx val="-2113994440"/>
        <c:crosses val="autoZero"/>
        <c:auto val="1"/>
        <c:lblAlgn val="ctr"/>
        <c:lblOffset val="100"/>
        <c:noMultiLvlLbl val="0"/>
      </c:catAx>
      <c:valAx>
        <c:axId val="-2113994440"/>
        <c:scaling>
          <c:orientation val="minMax"/>
          <c:max val="0.4"/>
          <c:min val="0"/>
        </c:scaling>
        <c:delete val="0"/>
        <c:axPos val="l"/>
        <c:majorGridlines/>
        <c:numFmt formatCode="0%" sourceLinked="0"/>
        <c:majorTickMark val="out"/>
        <c:minorTickMark val="none"/>
        <c:tickLblPos val="nextTo"/>
        <c:crossAx val="-2068027336"/>
        <c:crosses val="autoZero"/>
        <c:crossBetween val="between"/>
        <c:majorUnit val="0.1"/>
        <c:minorUnit val="5.000000000000001E-2"/>
      </c:valAx>
    </c:plotArea>
    <c:plotVisOnly val="1"/>
    <c:dispBlanksAs val="gap"/>
    <c:showDLblsOverMax val="1"/>
  </c:chart>
  <c:txPr>
    <a:bodyPr/>
    <a:lstStyle/>
    <a:p>
      <a:pPr>
        <a:defRPr sz="1800">
          <a:latin typeface="Verdana" panose="020B0604030504040204" pitchFamily="34" charset="0"/>
          <a:ea typeface="Verdana" panose="020B0604030504040204" pitchFamily="34" charset="0"/>
          <a:cs typeface="Verdana" panose="020B0604030504040204" pitchFamily="34" charset="0"/>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r>
              <a:rPr lang="en-US" sz="1800" b="1" dirty="0"/>
              <a:t>P</a:t>
            </a:r>
            <a:r>
              <a:rPr lang="en-US" sz="1800" b="1" baseline="0" dirty="0"/>
              <a:t>articipants with past or current</a:t>
            </a:r>
            <a:r>
              <a:rPr lang="en-US" sz="1800" b="1" dirty="0"/>
              <a:t> ART interruptions</a:t>
            </a:r>
          </a:p>
        </c:rich>
      </c:tx>
      <c:layout>
        <c:manualLayout>
          <c:xMode val="edge"/>
          <c:yMode val="edge"/>
          <c:x val="0.12791067703320147"/>
          <c:y val="3.2555560207706183E-2"/>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3148121580141464"/>
          <c:y val="0.19200099882351834"/>
          <c:w val="0.82589166555451754"/>
          <c:h val="0.63047176958680839"/>
        </c:manualLayout>
      </c:layout>
      <c:scatterChart>
        <c:scatterStyle val="lineMarker"/>
        <c:varyColors val="0"/>
        <c:ser>
          <c:idx val="0"/>
          <c:order val="0"/>
          <c:tx>
            <c:strRef>
              <c:f>'Peripheral Stats'!$H$64</c:f>
              <c:strCache>
                <c:ptCount val="1"/>
                <c:pt idx="0">
                  <c:v>Proportion with history of ART interruption</c:v>
                </c:pt>
              </c:strCache>
            </c:strRef>
          </c:tx>
          <c:spPr>
            <a:ln w="28575" cap="rnd">
              <a:solidFill>
                <a:schemeClr val="tx2"/>
              </a:solidFill>
              <a:round/>
            </a:ln>
            <a:effectLst/>
          </c:spPr>
          <c:marker>
            <c:symbol val="none"/>
          </c:marker>
          <c:xVal>
            <c:numRef>
              <c:f>'Peripheral Stats'!$D$66:$D$73</c:f>
              <c:numCache>
                <c:formatCode>General</c:formatCode>
                <c:ptCount val="8"/>
                <c:pt idx="0">
                  <c:v>2017</c:v>
                </c:pt>
                <c:pt idx="1">
                  <c:v>2018</c:v>
                </c:pt>
                <c:pt idx="2">
                  <c:v>2019</c:v>
                </c:pt>
                <c:pt idx="3">
                  <c:v>2020</c:v>
                </c:pt>
                <c:pt idx="4">
                  <c:v>2021</c:v>
                </c:pt>
                <c:pt idx="5">
                  <c:v>2022</c:v>
                </c:pt>
                <c:pt idx="6">
                  <c:v>2023</c:v>
                </c:pt>
                <c:pt idx="7">
                  <c:v>2024</c:v>
                </c:pt>
              </c:numCache>
            </c:numRef>
          </c:xVal>
          <c:yVal>
            <c:numRef>
              <c:f>'Peripheral Stats'!$H$66:$H$73</c:f>
              <c:numCache>
                <c:formatCode>0.0%</c:formatCode>
                <c:ptCount val="8"/>
                <c:pt idx="0">
                  <c:v>0.29240928324144122</c:v>
                </c:pt>
                <c:pt idx="1">
                  <c:v>0.43222966416585806</c:v>
                </c:pt>
                <c:pt idx="2">
                  <c:v>0.50367939855372557</c:v>
                </c:pt>
                <c:pt idx="3">
                  <c:v>0.56849241938928041</c:v>
                </c:pt>
                <c:pt idx="4">
                  <c:v>0.59632277357256336</c:v>
                </c:pt>
                <c:pt idx="5">
                  <c:v>0.61229242819843344</c:v>
                </c:pt>
                <c:pt idx="6">
                  <c:v>0.62785179422347559</c:v>
                </c:pt>
                <c:pt idx="7">
                  <c:v>0.63515637499882349</c:v>
                </c:pt>
              </c:numCache>
            </c:numRef>
          </c:yVal>
          <c:smooth val="0"/>
          <c:extLst>
            <c:ext xmlns:c16="http://schemas.microsoft.com/office/drawing/2014/chart" uri="{C3380CC4-5D6E-409C-BE32-E72D297353CC}">
              <c16:uniqueId val="{00000000-D8A7-4B52-BD80-39D04E7DC4EE}"/>
            </c:ext>
          </c:extLst>
        </c:ser>
        <c:dLbls>
          <c:showLegendKey val="0"/>
          <c:showVal val="0"/>
          <c:showCatName val="0"/>
          <c:showSerName val="0"/>
          <c:showPercent val="0"/>
          <c:showBubbleSize val="0"/>
        </c:dLbls>
        <c:axId val="758786783"/>
        <c:axId val="758790623"/>
      </c:scatterChart>
      <c:valAx>
        <c:axId val="758786783"/>
        <c:scaling>
          <c:orientation val="minMax"/>
          <c:max val="2024"/>
          <c:min val="2017"/>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ZA" sz="1200" b="1"/>
                  <a:t>Year</a:t>
                </a:r>
              </a:p>
            </c:rich>
          </c:tx>
          <c:layout>
            <c:manualLayout>
              <c:xMode val="edge"/>
              <c:yMode val="edge"/>
              <c:x val="0.51725010009342054"/>
              <c:y val="0.91545696539485355"/>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758790623"/>
        <c:crosses val="autoZero"/>
        <c:crossBetween val="midCat"/>
        <c:majorUnit val="1"/>
      </c:valAx>
      <c:valAx>
        <c:axId val="758790623"/>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ZA" sz="1200" b="0" dirty="0"/>
                  <a:t>Percentage</a:t>
                </a:r>
                <a:r>
                  <a:rPr lang="en-ZA" sz="1200" b="0" baseline="0" dirty="0"/>
                  <a:t> of study participants</a:t>
                </a:r>
                <a:endParaRPr lang="en-ZA" sz="1200" b="0" dirty="0"/>
              </a:p>
            </c:rich>
          </c:tx>
          <c:layout>
            <c:manualLayout>
              <c:xMode val="edge"/>
              <c:yMode val="edge"/>
              <c:x val="1.524901807566293E-2"/>
              <c:y val="0.23443741684874145"/>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ZA"/>
            </a:p>
          </c:txPr>
        </c:title>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758786783"/>
        <c:crosses val="autoZero"/>
        <c:crossBetween val="midCat"/>
        <c:majorUnit val="0.2"/>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336DB3-5691-364B-AC0D-F767E86A5971}" type="doc">
      <dgm:prSet loTypeId="urn:microsoft.com/office/officeart/2005/8/layout/hList1" loCatId="" qsTypeId="urn:microsoft.com/office/officeart/2005/8/quickstyle/simple1" qsCatId="simple" csTypeId="urn:microsoft.com/office/officeart/2005/8/colors/colorful1" csCatId="colorful" phldr="1"/>
      <dgm:spPr/>
      <dgm:t>
        <a:bodyPr/>
        <a:lstStyle/>
        <a:p>
          <a:endParaRPr lang="en-GB"/>
        </a:p>
      </dgm:t>
    </dgm:pt>
    <dgm:pt modelId="{36A75C7D-DC6A-F042-B55A-B5B4F0FF93C6}">
      <dgm:prSet phldrT="[Text]" custT="1"/>
      <dgm:spPr/>
      <dgm:t>
        <a:bodyPr/>
        <a:lstStyle/>
        <a:p>
          <a:r>
            <a:rPr lang="en-GB" sz="3600" b="1" dirty="0"/>
            <a:t>Key findings</a:t>
          </a:r>
        </a:p>
      </dgm:t>
    </dgm:pt>
    <dgm:pt modelId="{8620BE06-2D66-6F41-B923-156D30131939}" type="parTrans" cxnId="{F7F90E5F-1BBD-AA41-A9D8-259149FD0218}">
      <dgm:prSet/>
      <dgm:spPr/>
      <dgm:t>
        <a:bodyPr/>
        <a:lstStyle/>
        <a:p>
          <a:endParaRPr lang="en-GB"/>
        </a:p>
      </dgm:t>
    </dgm:pt>
    <dgm:pt modelId="{D7B9A301-8213-6F4D-A55D-B372AA4DEB39}" type="sibTrans" cxnId="{F7F90E5F-1BBD-AA41-A9D8-259149FD0218}">
      <dgm:prSet/>
      <dgm:spPr/>
      <dgm:t>
        <a:bodyPr/>
        <a:lstStyle/>
        <a:p>
          <a:endParaRPr lang="en-GB"/>
        </a:p>
      </dgm:t>
    </dgm:pt>
    <dgm:pt modelId="{E7548B2F-857E-5C4B-B461-01F66C28F4E7}">
      <dgm:prSet phldrT="[Text]"/>
      <dgm:spPr/>
      <dgm:t>
        <a:bodyPr/>
        <a:lstStyle/>
        <a:p>
          <a:pPr>
            <a:buFont typeface="Arial" panose="020B0604020202020204" pitchFamily="34" charset="0"/>
            <a:buChar char="•"/>
          </a:pPr>
          <a:r>
            <a:rPr lang="en-US" dirty="0"/>
            <a:t>Treatment interruptions were associated with high-risk mobility</a:t>
          </a:r>
          <a:endParaRPr lang="en-GB" dirty="0"/>
        </a:p>
      </dgm:t>
    </dgm:pt>
    <dgm:pt modelId="{9EE4E957-0F50-9A48-8816-9458CA964A32}" type="parTrans" cxnId="{3EED914D-117C-CA4B-85F1-09131100824E}">
      <dgm:prSet/>
      <dgm:spPr/>
      <dgm:t>
        <a:bodyPr/>
        <a:lstStyle/>
        <a:p>
          <a:endParaRPr lang="en-GB"/>
        </a:p>
      </dgm:t>
    </dgm:pt>
    <dgm:pt modelId="{CC25FD77-7D4C-2B49-AAE9-1D95518C566A}" type="sibTrans" cxnId="{3EED914D-117C-CA4B-85F1-09131100824E}">
      <dgm:prSet/>
      <dgm:spPr/>
      <dgm:t>
        <a:bodyPr/>
        <a:lstStyle/>
        <a:p>
          <a:endParaRPr lang="en-GB"/>
        </a:p>
      </dgm:t>
    </dgm:pt>
    <dgm:pt modelId="{441339DE-9189-4A4A-ABAB-14C991E5B775}">
      <dgm:prSet phldrT="[Text]" custT="1"/>
      <dgm:spPr/>
      <dgm:t>
        <a:bodyPr/>
        <a:lstStyle/>
        <a:p>
          <a:r>
            <a:rPr lang="en-GB" sz="3600" b="1" dirty="0"/>
            <a:t>Programmatic implications</a:t>
          </a:r>
        </a:p>
      </dgm:t>
    </dgm:pt>
    <dgm:pt modelId="{A4730CC7-6ADB-3644-BEAF-18643BCFC882}" type="parTrans" cxnId="{34D27FAA-960A-AF45-BA6D-C841506B2813}">
      <dgm:prSet/>
      <dgm:spPr/>
      <dgm:t>
        <a:bodyPr/>
        <a:lstStyle/>
        <a:p>
          <a:endParaRPr lang="en-GB"/>
        </a:p>
      </dgm:t>
    </dgm:pt>
    <dgm:pt modelId="{8D44DB8F-2F83-E04D-9FA5-F512CF2F494B}" type="sibTrans" cxnId="{34D27FAA-960A-AF45-BA6D-C841506B2813}">
      <dgm:prSet/>
      <dgm:spPr/>
      <dgm:t>
        <a:bodyPr/>
        <a:lstStyle/>
        <a:p>
          <a:endParaRPr lang="en-GB"/>
        </a:p>
      </dgm:t>
    </dgm:pt>
    <dgm:pt modelId="{F3224839-B4D2-F147-A7A9-E7BD86ECBD38}">
      <dgm:prSet phldrT="[Text]"/>
      <dgm:spPr/>
      <dgm:t>
        <a:bodyPr/>
        <a:lstStyle/>
        <a:p>
          <a:pPr>
            <a:buFont typeface="Arial" panose="020B0604020202020204" pitchFamily="34" charset="0"/>
            <a:buChar char="•"/>
          </a:pPr>
          <a:r>
            <a:rPr lang="en-US" dirty="0"/>
            <a:t>DSD approaches that accommodate high-risk mobility are needed (e.g., multi-month dispensing, flexibility refill options</a:t>
          </a:r>
          <a:endParaRPr lang="en-GB" dirty="0"/>
        </a:p>
      </dgm:t>
    </dgm:pt>
    <dgm:pt modelId="{2F14D55A-C90C-6740-AD60-640BA36A5AAD}" type="parTrans" cxnId="{D5E63225-C213-5442-B5E1-DFED70EBA1C5}">
      <dgm:prSet/>
      <dgm:spPr/>
      <dgm:t>
        <a:bodyPr/>
        <a:lstStyle/>
        <a:p>
          <a:endParaRPr lang="en-GB"/>
        </a:p>
      </dgm:t>
    </dgm:pt>
    <dgm:pt modelId="{CA5C8426-2CB6-E140-82F4-9B742D06F8A1}" type="sibTrans" cxnId="{D5E63225-C213-5442-B5E1-DFED70EBA1C5}">
      <dgm:prSet/>
      <dgm:spPr/>
      <dgm:t>
        <a:bodyPr/>
        <a:lstStyle/>
        <a:p>
          <a:endParaRPr lang="en-GB"/>
        </a:p>
      </dgm:t>
    </dgm:pt>
    <dgm:pt modelId="{E6611316-59D9-7C4E-938A-2D7E5360E859}">
      <dgm:prSet/>
      <dgm:spPr/>
      <dgm:t>
        <a:bodyPr/>
        <a:lstStyle/>
        <a:p>
          <a:r>
            <a:rPr lang="en-US" dirty="0"/>
            <a:t>Travel/migration and unavoidable life events were the primary self-reported reasons for treatment interruption</a:t>
          </a:r>
        </a:p>
      </dgm:t>
    </dgm:pt>
    <dgm:pt modelId="{3B71A497-D8B9-9040-8B23-ACAA183F016B}" type="parTrans" cxnId="{EE690759-75EE-6A41-B7A7-E976A9C5AE6E}">
      <dgm:prSet/>
      <dgm:spPr/>
      <dgm:t>
        <a:bodyPr/>
        <a:lstStyle/>
        <a:p>
          <a:endParaRPr lang="en-GB"/>
        </a:p>
      </dgm:t>
    </dgm:pt>
    <dgm:pt modelId="{B74E60E3-9754-FE49-BBED-96C9407A04D3}" type="sibTrans" cxnId="{EE690759-75EE-6A41-B7A7-E976A9C5AE6E}">
      <dgm:prSet/>
      <dgm:spPr/>
      <dgm:t>
        <a:bodyPr/>
        <a:lstStyle/>
        <a:p>
          <a:endParaRPr lang="en-GB"/>
        </a:p>
      </dgm:t>
    </dgm:pt>
    <dgm:pt modelId="{81B86AB7-B453-3240-988F-962EBEE6A35B}">
      <dgm:prSet/>
      <dgm:spPr/>
      <dgm:t>
        <a:bodyPr/>
        <a:lstStyle/>
        <a:p>
          <a:r>
            <a:rPr lang="en-US" dirty="0"/>
            <a:t>Other factors (depression, suicidal ideation, drinking, marital status, number of children) were not associated with treatment interruptions </a:t>
          </a:r>
        </a:p>
      </dgm:t>
    </dgm:pt>
    <dgm:pt modelId="{7F277A71-5F74-1C46-BA22-E46891A669AF}" type="parTrans" cxnId="{1FA28FF4-CA79-8644-890F-1089DBC875BA}">
      <dgm:prSet/>
      <dgm:spPr/>
      <dgm:t>
        <a:bodyPr/>
        <a:lstStyle/>
        <a:p>
          <a:endParaRPr lang="en-GB"/>
        </a:p>
      </dgm:t>
    </dgm:pt>
    <dgm:pt modelId="{D4A1B588-2D44-2643-A308-DA79A561A747}" type="sibTrans" cxnId="{1FA28FF4-CA79-8644-890F-1089DBC875BA}">
      <dgm:prSet/>
      <dgm:spPr/>
      <dgm:t>
        <a:bodyPr/>
        <a:lstStyle/>
        <a:p>
          <a:endParaRPr lang="en-GB"/>
        </a:p>
      </dgm:t>
    </dgm:pt>
    <dgm:pt modelId="{808028CE-03B6-0A4E-BD80-6D49B40E0D84}">
      <dgm:prSet/>
      <dgm:spPr/>
      <dgm:t>
        <a:bodyPr/>
        <a:lstStyle/>
        <a:p>
          <a:r>
            <a:rPr lang="en-US" dirty="0"/>
            <a:t>Client-reported reasons for treatment interruption should inform retention and re-engagement strategies.</a:t>
          </a:r>
        </a:p>
      </dgm:t>
    </dgm:pt>
    <dgm:pt modelId="{49640F81-F3D9-4149-A346-DA81A8935860}" type="parTrans" cxnId="{8CAFBD1E-E200-9549-8ED3-499A4AEC9CF0}">
      <dgm:prSet/>
      <dgm:spPr/>
      <dgm:t>
        <a:bodyPr/>
        <a:lstStyle/>
        <a:p>
          <a:endParaRPr lang="en-GB"/>
        </a:p>
      </dgm:t>
    </dgm:pt>
    <dgm:pt modelId="{5CC860DD-F133-8541-B29D-FBFFE3949750}" type="sibTrans" cxnId="{8CAFBD1E-E200-9549-8ED3-499A4AEC9CF0}">
      <dgm:prSet/>
      <dgm:spPr/>
      <dgm:t>
        <a:bodyPr/>
        <a:lstStyle/>
        <a:p>
          <a:endParaRPr lang="en-GB"/>
        </a:p>
      </dgm:t>
    </dgm:pt>
    <dgm:pt modelId="{5FAD4323-DAF6-2C45-99FA-EBD1B56CD020}" type="pres">
      <dgm:prSet presAssocID="{39336DB3-5691-364B-AC0D-F767E86A5971}" presName="Name0" presStyleCnt="0">
        <dgm:presLayoutVars>
          <dgm:dir/>
          <dgm:animLvl val="lvl"/>
          <dgm:resizeHandles val="exact"/>
        </dgm:presLayoutVars>
      </dgm:prSet>
      <dgm:spPr/>
    </dgm:pt>
    <dgm:pt modelId="{C12BD5A3-642A-D648-8301-22972AC2A373}" type="pres">
      <dgm:prSet presAssocID="{36A75C7D-DC6A-F042-B55A-B5B4F0FF93C6}" presName="composite" presStyleCnt="0"/>
      <dgm:spPr/>
    </dgm:pt>
    <dgm:pt modelId="{929201FD-975B-7244-BD00-C7CC4413894D}" type="pres">
      <dgm:prSet presAssocID="{36A75C7D-DC6A-F042-B55A-B5B4F0FF93C6}" presName="parTx" presStyleLbl="alignNode1" presStyleIdx="0" presStyleCnt="2">
        <dgm:presLayoutVars>
          <dgm:chMax val="0"/>
          <dgm:chPref val="0"/>
          <dgm:bulletEnabled val="1"/>
        </dgm:presLayoutVars>
      </dgm:prSet>
      <dgm:spPr/>
    </dgm:pt>
    <dgm:pt modelId="{B4579AF9-6C78-1E4C-B3E9-FF6E944B808F}" type="pres">
      <dgm:prSet presAssocID="{36A75C7D-DC6A-F042-B55A-B5B4F0FF93C6}" presName="desTx" presStyleLbl="alignAccFollowNode1" presStyleIdx="0" presStyleCnt="2">
        <dgm:presLayoutVars>
          <dgm:bulletEnabled val="1"/>
        </dgm:presLayoutVars>
      </dgm:prSet>
      <dgm:spPr/>
    </dgm:pt>
    <dgm:pt modelId="{BE27C92E-36EB-C846-8EDD-40D8E81DA5F7}" type="pres">
      <dgm:prSet presAssocID="{D7B9A301-8213-6F4D-A55D-B372AA4DEB39}" presName="space" presStyleCnt="0"/>
      <dgm:spPr/>
    </dgm:pt>
    <dgm:pt modelId="{E866EDF9-156D-BE4F-AA5C-C770E3F5F61B}" type="pres">
      <dgm:prSet presAssocID="{441339DE-9189-4A4A-ABAB-14C991E5B775}" presName="composite" presStyleCnt="0"/>
      <dgm:spPr/>
    </dgm:pt>
    <dgm:pt modelId="{C2BBA2C6-E263-CE4D-B143-168DEDD5F834}" type="pres">
      <dgm:prSet presAssocID="{441339DE-9189-4A4A-ABAB-14C991E5B775}" presName="parTx" presStyleLbl="alignNode1" presStyleIdx="1" presStyleCnt="2">
        <dgm:presLayoutVars>
          <dgm:chMax val="0"/>
          <dgm:chPref val="0"/>
          <dgm:bulletEnabled val="1"/>
        </dgm:presLayoutVars>
      </dgm:prSet>
      <dgm:spPr/>
    </dgm:pt>
    <dgm:pt modelId="{F932ED80-C032-4C47-8CCA-5DB40FB3421B}" type="pres">
      <dgm:prSet presAssocID="{441339DE-9189-4A4A-ABAB-14C991E5B775}" presName="desTx" presStyleLbl="alignAccFollowNode1" presStyleIdx="1" presStyleCnt="2">
        <dgm:presLayoutVars>
          <dgm:bulletEnabled val="1"/>
        </dgm:presLayoutVars>
      </dgm:prSet>
      <dgm:spPr/>
    </dgm:pt>
  </dgm:ptLst>
  <dgm:cxnLst>
    <dgm:cxn modelId="{B1856F06-A94A-7845-8B26-497F7E6D10F7}" type="presOf" srcId="{808028CE-03B6-0A4E-BD80-6D49B40E0D84}" destId="{F932ED80-C032-4C47-8CCA-5DB40FB3421B}" srcOrd="0" destOrd="1" presId="urn:microsoft.com/office/officeart/2005/8/layout/hList1"/>
    <dgm:cxn modelId="{004DFB1D-618B-7F4D-9F5A-BF81A53C46F8}" type="presOf" srcId="{E7548B2F-857E-5C4B-B461-01F66C28F4E7}" destId="{B4579AF9-6C78-1E4C-B3E9-FF6E944B808F}" srcOrd="0" destOrd="0" presId="urn:microsoft.com/office/officeart/2005/8/layout/hList1"/>
    <dgm:cxn modelId="{8CAFBD1E-E200-9549-8ED3-499A4AEC9CF0}" srcId="{441339DE-9189-4A4A-ABAB-14C991E5B775}" destId="{808028CE-03B6-0A4E-BD80-6D49B40E0D84}" srcOrd="1" destOrd="0" parTransId="{49640F81-F3D9-4149-A346-DA81A8935860}" sibTransId="{5CC860DD-F133-8541-B29D-FBFFE3949750}"/>
    <dgm:cxn modelId="{D5E63225-C213-5442-B5E1-DFED70EBA1C5}" srcId="{441339DE-9189-4A4A-ABAB-14C991E5B775}" destId="{F3224839-B4D2-F147-A7A9-E7BD86ECBD38}" srcOrd="0" destOrd="0" parTransId="{2F14D55A-C90C-6740-AD60-640BA36A5AAD}" sibTransId="{CA5C8426-2CB6-E140-82F4-9B742D06F8A1}"/>
    <dgm:cxn modelId="{45A37B26-751A-944B-92F4-70FB238E8D32}" type="presOf" srcId="{E6611316-59D9-7C4E-938A-2D7E5360E859}" destId="{B4579AF9-6C78-1E4C-B3E9-FF6E944B808F}" srcOrd="0" destOrd="1" presId="urn:microsoft.com/office/officeart/2005/8/layout/hList1"/>
    <dgm:cxn modelId="{E5551239-1021-424D-B977-CBD78CA70641}" type="presOf" srcId="{F3224839-B4D2-F147-A7A9-E7BD86ECBD38}" destId="{F932ED80-C032-4C47-8CCA-5DB40FB3421B}" srcOrd="0" destOrd="0" presId="urn:microsoft.com/office/officeart/2005/8/layout/hList1"/>
    <dgm:cxn modelId="{542DAD40-A050-684A-941F-856287034EC6}" type="presOf" srcId="{36A75C7D-DC6A-F042-B55A-B5B4F0FF93C6}" destId="{929201FD-975B-7244-BD00-C7CC4413894D}" srcOrd="0" destOrd="0" presId="urn:microsoft.com/office/officeart/2005/8/layout/hList1"/>
    <dgm:cxn modelId="{3EED914D-117C-CA4B-85F1-09131100824E}" srcId="{36A75C7D-DC6A-F042-B55A-B5B4F0FF93C6}" destId="{E7548B2F-857E-5C4B-B461-01F66C28F4E7}" srcOrd="0" destOrd="0" parTransId="{9EE4E957-0F50-9A48-8816-9458CA964A32}" sibTransId="{CC25FD77-7D4C-2B49-AAE9-1D95518C566A}"/>
    <dgm:cxn modelId="{EE690759-75EE-6A41-B7A7-E976A9C5AE6E}" srcId="{36A75C7D-DC6A-F042-B55A-B5B4F0FF93C6}" destId="{E6611316-59D9-7C4E-938A-2D7E5360E859}" srcOrd="1" destOrd="0" parTransId="{3B71A497-D8B9-9040-8B23-ACAA183F016B}" sibTransId="{B74E60E3-9754-FE49-BBED-96C9407A04D3}"/>
    <dgm:cxn modelId="{F7F90E5F-1BBD-AA41-A9D8-259149FD0218}" srcId="{39336DB3-5691-364B-AC0D-F767E86A5971}" destId="{36A75C7D-DC6A-F042-B55A-B5B4F0FF93C6}" srcOrd="0" destOrd="0" parTransId="{8620BE06-2D66-6F41-B923-156D30131939}" sibTransId="{D7B9A301-8213-6F4D-A55D-B372AA4DEB39}"/>
    <dgm:cxn modelId="{C7C1B86E-3915-7C46-8B09-276DC19DAEFD}" type="presOf" srcId="{441339DE-9189-4A4A-ABAB-14C991E5B775}" destId="{C2BBA2C6-E263-CE4D-B143-168DEDD5F834}" srcOrd="0" destOrd="0" presId="urn:microsoft.com/office/officeart/2005/8/layout/hList1"/>
    <dgm:cxn modelId="{68F50492-FE60-0240-82CF-2B42CB916501}" type="presOf" srcId="{39336DB3-5691-364B-AC0D-F767E86A5971}" destId="{5FAD4323-DAF6-2C45-99FA-EBD1B56CD020}" srcOrd="0" destOrd="0" presId="urn:microsoft.com/office/officeart/2005/8/layout/hList1"/>
    <dgm:cxn modelId="{34D27FAA-960A-AF45-BA6D-C841506B2813}" srcId="{39336DB3-5691-364B-AC0D-F767E86A5971}" destId="{441339DE-9189-4A4A-ABAB-14C991E5B775}" srcOrd="1" destOrd="0" parTransId="{A4730CC7-6ADB-3644-BEAF-18643BCFC882}" sibTransId="{8D44DB8F-2F83-E04D-9FA5-F512CF2F494B}"/>
    <dgm:cxn modelId="{C047D6C9-DCC0-F045-84D2-EFDFC480BA20}" type="presOf" srcId="{81B86AB7-B453-3240-988F-962EBEE6A35B}" destId="{B4579AF9-6C78-1E4C-B3E9-FF6E944B808F}" srcOrd="0" destOrd="2" presId="urn:microsoft.com/office/officeart/2005/8/layout/hList1"/>
    <dgm:cxn modelId="{1FA28FF4-CA79-8644-890F-1089DBC875BA}" srcId="{36A75C7D-DC6A-F042-B55A-B5B4F0FF93C6}" destId="{81B86AB7-B453-3240-988F-962EBEE6A35B}" srcOrd="2" destOrd="0" parTransId="{7F277A71-5F74-1C46-BA22-E46891A669AF}" sibTransId="{D4A1B588-2D44-2643-A308-DA79A561A747}"/>
    <dgm:cxn modelId="{70AC8CEF-C8EF-2845-8208-87176AD2DDDF}" type="presParOf" srcId="{5FAD4323-DAF6-2C45-99FA-EBD1B56CD020}" destId="{C12BD5A3-642A-D648-8301-22972AC2A373}" srcOrd="0" destOrd="0" presId="urn:microsoft.com/office/officeart/2005/8/layout/hList1"/>
    <dgm:cxn modelId="{878EDACB-EF8A-4C43-9A11-430E436923EA}" type="presParOf" srcId="{C12BD5A3-642A-D648-8301-22972AC2A373}" destId="{929201FD-975B-7244-BD00-C7CC4413894D}" srcOrd="0" destOrd="0" presId="urn:microsoft.com/office/officeart/2005/8/layout/hList1"/>
    <dgm:cxn modelId="{71E6191B-9120-7B48-A1E7-806950FE81FE}" type="presParOf" srcId="{C12BD5A3-642A-D648-8301-22972AC2A373}" destId="{B4579AF9-6C78-1E4C-B3E9-FF6E944B808F}" srcOrd="1" destOrd="0" presId="urn:microsoft.com/office/officeart/2005/8/layout/hList1"/>
    <dgm:cxn modelId="{A47AFF2D-BCB2-224E-BA39-A3E301D79910}" type="presParOf" srcId="{5FAD4323-DAF6-2C45-99FA-EBD1B56CD020}" destId="{BE27C92E-36EB-C846-8EDD-40D8E81DA5F7}" srcOrd="1" destOrd="0" presId="urn:microsoft.com/office/officeart/2005/8/layout/hList1"/>
    <dgm:cxn modelId="{1766F955-4E33-9E42-B770-352CE57487E4}" type="presParOf" srcId="{5FAD4323-DAF6-2C45-99FA-EBD1B56CD020}" destId="{E866EDF9-156D-BE4F-AA5C-C770E3F5F61B}" srcOrd="2" destOrd="0" presId="urn:microsoft.com/office/officeart/2005/8/layout/hList1"/>
    <dgm:cxn modelId="{D165305B-DEF1-0A49-883B-9F2C147DF8BD}" type="presParOf" srcId="{E866EDF9-156D-BE4F-AA5C-C770E3F5F61B}" destId="{C2BBA2C6-E263-CE4D-B143-168DEDD5F834}" srcOrd="0" destOrd="0" presId="urn:microsoft.com/office/officeart/2005/8/layout/hList1"/>
    <dgm:cxn modelId="{AC094BAD-5BBB-DB43-8E0A-D34E03E74DFA}" type="presParOf" srcId="{E866EDF9-156D-BE4F-AA5C-C770E3F5F61B}" destId="{F932ED80-C032-4C47-8CCA-5DB40FB3421B}"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F3F5D8B-1A91-1147-8E17-B26702110942}" type="doc">
      <dgm:prSet loTypeId="urn:microsoft.com/office/officeart/2005/8/layout/radial6" loCatId="" qsTypeId="urn:microsoft.com/office/officeart/2005/8/quickstyle/simple1" qsCatId="simple" csTypeId="urn:microsoft.com/office/officeart/2005/8/colors/accent1_4" csCatId="accent1" phldr="1"/>
      <dgm:spPr/>
      <dgm:t>
        <a:bodyPr/>
        <a:lstStyle/>
        <a:p>
          <a:endParaRPr lang="en-US"/>
        </a:p>
      </dgm:t>
    </dgm:pt>
    <dgm:pt modelId="{7E4004DD-0B89-AE45-90E3-54002AAFAC55}">
      <dgm:prSet phldrT="[Text]" custT="1"/>
      <dgm:spPr/>
      <dgm:t>
        <a:bodyPr/>
        <a:lstStyle/>
        <a:p>
          <a:r>
            <a:rPr lang="en-US" sz="1200" dirty="0">
              <a:latin typeface="Calibri" panose="020F0502020204030204" pitchFamily="34" charset="0"/>
              <a:cs typeface="Calibri" panose="020F0502020204030204" pitchFamily="34" charset="0"/>
            </a:rPr>
            <a:t>Convenient</a:t>
          </a:r>
        </a:p>
      </dgm:t>
    </dgm:pt>
    <dgm:pt modelId="{34EAE217-1DF8-B944-9A8B-707C8763A10B}" type="parTrans" cxnId="{B3BD6C21-9A62-4044-9D94-0359BD5235D8}">
      <dgm:prSet/>
      <dgm:spPr/>
      <dgm:t>
        <a:bodyPr/>
        <a:lstStyle/>
        <a:p>
          <a:endParaRPr lang="en-US" sz="1100">
            <a:latin typeface="Calibri" panose="020F0502020204030204" pitchFamily="34" charset="0"/>
            <a:cs typeface="Calibri" panose="020F0502020204030204" pitchFamily="34" charset="0"/>
          </a:endParaRPr>
        </a:p>
      </dgm:t>
    </dgm:pt>
    <dgm:pt modelId="{11714768-D11D-C748-920F-399ED7A8C997}" type="sibTrans" cxnId="{B3BD6C21-9A62-4044-9D94-0359BD5235D8}">
      <dgm:prSet/>
      <dgm:spPr/>
      <dgm:t>
        <a:bodyPr/>
        <a:lstStyle/>
        <a:p>
          <a:endParaRPr lang="en-US" sz="1100">
            <a:latin typeface="Calibri" panose="020F0502020204030204" pitchFamily="34" charset="0"/>
            <a:cs typeface="Calibri" panose="020F0502020204030204" pitchFamily="34" charset="0"/>
          </a:endParaRPr>
        </a:p>
      </dgm:t>
    </dgm:pt>
    <dgm:pt modelId="{81749888-3F68-5C45-B09B-D0ED21744882}">
      <dgm:prSet phldrT="[Text]" custT="1"/>
      <dgm:spPr/>
      <dgm:t>
        <a:bodyPr/>
        <a:lstStyle/>
        <a:p>
          <a:r>
            <a:rPr lang="en-US" sz="1200" dirty="0">
              <a:latin typeface="Calibri" panose="020F0502020204030204" pitchFamily="34" charset="0"/>
              <a:cs typeface="Calibri" panose="020F0502020204030204" pitchFamily="34" charset="0"/>
            </a:rPr>
            <a:t>Convenient</a:t>
          </a:r>
        </a:p>
      </dgm:t>
    </dgm:pt>
    <dgm:pt modelId="{6EEEFAED-061D-E94A-81EA-CF7EA40D6077}" type="parTrans" cxnId="{3BC4BDAD-2EC4-1544-8E4D-1323333FA82D}">
      <dgm:prSet/>
      <dgm:spPr/>
      <dgm:t>
        <a:bodyPr/>
        <a:lstStyle/>
        <a:p>
          <a:endParaRPr lang="en-US" sz="1100">
            <a:latin typeface="Calibri" panose="020F0502020204030204" pitchFamily="34" charset="0"/>
            <a:cs typeface="Calibri" panose="020F0502020204030204" pitchFamily="34" charset="0"/>
          </a:endParaRPr>
        </a:p>
      </dgm:t>
    </dgm:pt>
    <dgm:pt modelId="{6BD10BDF-C3DF-AF41-A216-CA36C979E4FE}" type="sibTrans" cxnId="{3BC4BDAD-2EC4-1544-8E4D-1323333FA82D}">
      <dgm:prSet/>
      <dgm:spPr/>
      <dgm:t>
        <a:bodyPr/>
        <a:lstStyle/>
        <a:p>
          <a:endParaRPr lang="en-US" sz="1100">
            <a:latin typeface="Calibri" panose="020F0502020204030204" pitchFamily="34" charset="0"/>
            <a:cs typeface="Calibri" panose="020F0502020204030204" pitchFamily="34" charset="0"/>
          </a:endParaRPr>
        </a:p>
      </dgm:t>
    </dgm:pt>
    <dgm:pt modelId="{D464C4DA-4E03-3840-AB37-634B5573D3E7}">
      <dgm:prSet phldrT="[Text]" custT="1"/>
      <dgm:spPr/>
      <dgm:t>
        <a:bodyPr/>
        <a:lstStyle/>
        <a:p>
          <a:r>
            <a:rPr lang="en-US" sz="1200" dirty="0">
              <a:latin typeface="Calibri" panose="020F0502020204030204" pitchFamily="34" charset="0"/>
              <a:cs typeface="Calibri" panose="020F0502020204030204" pitchFamily="34" charset="0"/>
            </a:rPr>
            <a:t>Friendly</a:t>
          </a:r>
        </a:p>
      </dgm:t>
    </dgm:pt>
    <dgm:pt modelId="{CEAA19B3-8797-FD46-BA1A-F47B7496F0C6}" type="parTrans" cxnId="{91C23C1E-BC19-F743-B54E-67D295EAFB97}">
      <dgm:prSet/>
      <dgm:spPr/>
      <dgm:t>
        <a:bodyPr/>
        <a:lstStyle/>
        <a:p>
          <a:endParaRPr lang="en-US" sz="1100">
            <a:latin typeface="Calibri" panose="020F0502020204030204" pitchFamily="34" charset="0"/>
            <a:cs typeface="Calibri" panose="020F0502020204030204" pitchFamily="34" charset="0"/>
          </a:endParaRPr>
        </a:p>
      </dgm:t>
    </dgm:pt>
    <dgm:pt modelId="{F078458C-5A13-A14F-923D-1FEE7C6F2074}" type="sibTrans" cxnId="{91C23C1E-BC19-F743-B54E-67D295EAFB97}">
      <dgm:prSet/>
      <dgm:spPr/>
      <dgm:t>
        <a:bodyPr/>
        <a:lstStyle/>
        <a:p>
          <a:endParaRPr lang="en-US" sz="1100">
            <a:latin typeface="Calibri" panose="020F0502020204030204" pitchFamily="34" charset="0"/>
            <a:cs typeface="Calibri" panose="020F0502020204030204" pitchFamily="34" charset="0"/>
          </a:endParaRPr>
        </a:p>
      </dgm:t>
    </dgm:pt>
    <dgm:pt modelId="{D1C1D339-1E17-2D45-BDFC-CE5314A96092}">
      <dgm:prSet phldrT="[Text]" custT="1"/>
      <dgm:spPr/>
      <dgm:t>
        <a:bodyPr/>
        <a:lstStyle/>
        <a:p>
          <a:r>
            <a:rPr lang="en-US" sz="1200" dirty="0">
              <a:latin typeface="Calibri" panose="020F0502020204030204" pitchFamily="34" charset="0"/>
              <a:cs typeface="Calibri" panose="020F0502020204030204" pitchFamily="34" charset="0"/>
            </a:rPr>
            <a:t>Responsive</a:t>
          </a:r>
        </a:p>
      </dgm:t>
    </dgm:pt>
    <dgm:pt modelId="{EF56A1C1-8A71-E84A-88AA-141421ED7F4C}" type="parTrans" cxnId="{F90AD010-B4DB-CF4D-81DD-50C46A08FC9E}">
      <dgm:prSet/>
      <dgm:spPr/>
      <dgm:t>
        <a:bodyPr/>
        <a:lstStyle/>
        <a:p>
          <a:endParaRPr lang="en-US" sz="1100">
            <a:latin typeface="Calibri" panose="020F0502020204030204" pitchFamily="34" charset="0"/>
            <a:cs typeface="Calibri" panose="020F0502020204030204" pitchFamily="34" charset="0"/>
          </a:endParaRPr>
        </a:p>
      </dgm:t>
    </dgm:pt>
    <dgm:pt modelId="{1A802F0A-17CA-854B-920B-7B58FF0CB9D3}" type="sibTrans" cxnId="{F90AD010-B4DB-CF4D-81DD-50C46A08FC9E}">
      <dgm:prSet/>
      <dgm:spPr/>
      <dgm:t>
        <a:bodyPr/>
        <a:lstStyle/>
        <a:p>
          <a:endParaRPr lang="en-US" sz="1100">
            <a:latin typeface="Calibri" panose="020F0502020204030204" pitchFamily="34" charset="0"/>
            <a:cs typeface="Calibri" panose="020F0502020204030204" pitchFamily="34" charset="0"/>
          </a:endParaRPr>
        </a:p>
      </dgm:t>
    </dgm:pt>
    <dgm:pt modelId="{D7AD783A-3353-E44F-9FAA-B2D2DAAC0FD3}" type="pres">
      <dgm:prSet presAssocID="{FF3F5D8B-1A91-1147-8E17-B26702110942}" presName="Name0" presStyleCnt="0">
        <dgm:presLayoutVars>
          <dgm:chMax val="1"/>
          <dgm:dir/>
          <dgm:animLvl val="ctr"/>
          <dgm:resizeHandles val="exact"/>
        </dgm:presLayoutVars>
      </dgm:prSet>
      <dgm:spPr/>
    </dgm:pt>
    <dgm:pt modelId="{CE17FC0A-D0AA-E44B-BAF1-0D1BA1FCA41C}" type="pres">
      <dgm:prSet presAssocID="{7E4004DD-0B89-AE45-90E3-54002AAFAC55}" presName="centerShape" presStyleLbl="node0" presStyleIdx="0" presStyleCnt="1" custFlipHor="1" custScaleX="2379" custScaleY="6094" custLinFactX="28885" custLinFactNeighborX="100000" custLinFactNeighborY="46557"/>
      <dgm:spPr/>
    </dgm:pt>
    <dgm:pt modelId="{A689EBEC-0BBB-8445-B152-7FFE8A509E67}" type="pres">
      <dgm:prSet presAssocID="{81749888-3F68-5C45-B09B-D0ED21744882}" presName="node" presStyleLbl="node1" presStyleIdx="0" presStyleCnt="3" custScaleX="155066" custScaleY="137165">
        <dgm:presLayoutVars>
          <dgm:bulletEnabled val="1"/>
        </dgm:presLayoutVars>
      </dgm:prSet>
      <dgm:spPr/>
    </dgm:pt>
    <dgm:pt modelId="{AA3C62D4-4071-AE49-9A87-115853CFC9BB}" type="pres">
      <dgm:prSet presAssocID="{81749888-3F68-5C45-B09B-D0ED21744882}" presName="dummy" presStyleCnt="0"/>
      <dgm:spPr/>
    </dgm:pt>
    <dgm:pt modelId="{D5DA88B0-9776-3847-BA2B-1D31FF2A7BF6}" type="pres">
      <dgm:prSet presAssocID="{6BD10BDF-C3DF-AF41-A216-CA36C979E4FE}" presName="sibTrans" presStyleLbl="sibTrans2D1" presStyleIdx="0" presStyleCnt="3"/>
      <dgm:spPr/>
    </dgm:pt>
    <dgm:pt modelId="{5048C90C-E6D9-FB44-91C9-43827463421D}" type="pres">
      <dgm:prSet presAssocID="{D464C4DA-4E03-3840-AB37-634B5573D3E7}" presName="node" presStyleLbl="node1" presStyleIdx="1" presStyleCnt="3" custScaleX="141413" custScaleY="145412">
        <dgm:presLayoutVars>
          <dgm:bulletEnabled val="1"/>
        </dgm:presLayoutVars>
      </dgm:prSet>
      <dgm:spPr/>
    </dgm:pt>
    <dgm:pt modelId="{CDC22642-CD7C-0945-99D1-843149805485}" type="pres">
      <dgm:prSet presAssocID="{D464C4DA-4E03-3840-AB37-634B5573D3E7}" presName="dummy" presStyleCnt="0"/>
      <dgm:spPr/>
    </dgm:pt>
    <dgm:pt modelId="{A0134263-F52A-854A-9B4F-DC9EC2A178CB}" type="pres">
      <dgm:prSet presAssocID="{F078458C-5A13-A14F-923D-1FEE7C6F2074}" presName="sibTrans" presStyleLbl="sibTrans2D1" presStyleIdx="1" presStyleCnt="3"/>
      <dgm:spPr/>
    </dgm:pt>
    <dgm:pt modelId="{BF87DD05-3FA0-2348-82D2-C9736DD99609}" type="pres">
      <dgm:prSet presAssocID="{D1C1D339-1E17-2D45-BDFC-CE5314A96092}" presName="node" presStyleLbl="node1" presStyleIdx="2" presStyleCnt="3" custScaleX="159376" custScaleY="150411">
        <dgm:presLayoutVars>
          <dgm:bulletEnabled val="1"/>
        </dgm:presLayoutVars>
      </dgm:prSet>
      <dgm:spPr/>
    </dgm:pt>
    <dgm:pt modelId="{CA25493F-2456-9543-9B24-8548A63CE1D0}" type="pres">
      <dgm:prSet presAssocID="{D1C1D339-1E17-2D45-BDFC-CE5314A96092}" presName="dummy" presStyleCnt="0"/>
      <dgm:spPr/>
    </dgm:pt>
    <dgm:pt modelId="{583896E9-2D63-084B-B777-7F5F4439E892}" type="pres">
      <dgm:prSet presAssocID="{1A802F0A-17CA-854B-920B-7B58FF0CB9D3}" presName="sibTrans" presStyleLbl="sibTrans2D1" presStyleIdx="2" presStyleCnt="3"/>
      <dgm:spPr/>
    </dgm:pt>
  </dgm:ptLst>
  <dgm:cxnLst>
    <dgm:cxn modelId="{0CF5B902-A401-CC4A-8699-1927A4454B62}" type="presOf" srcId="{F078458C-5A13-A14F-923D-1FEE7C6F2074}" destId="{A0134263-F52A-854A-9B4F-DC9EC2A178CB}" srcOrd="0" destOrd="0" presId="urn:microsoft.com/office/officeart/2005/8/layout/radial6"/>
    <dgm:cxn modelId="{F90AD010-B4DB-CF4D-81DD-50C46A08FC9E}" srcId="{7E4004DD-0B89-AE45-90E3-54002AAFAC55}" destId="{D1C1D339-1E17-2D45-BDFC-CE5314A96092}" srcOrd="2" destOrd="0" parTransId="{EF56A1C1-8A71-E84A-88AA-141421ED7F4C}" sibTransId="{1A802F0A-17CA-854B-920B-7B58FF0CB9D3}"/>
    <dgm:cxn modelId="{91C23C1E-BC19-F743-B54E-67D295EAFB97}" srcId="{7E4004DD-0B89-AE45-90E3-54002AAFAC55}" destId="{D464C4DA-4E03-3840-AB37-634B5573D3E7}" srcOrd="1" destOrd="0" parTransId="{CEAA19B3-8797-FD46-BA1A-F47B7496F0C6}" sibTransId="{F078458C-5A13-A14F-923D-1FEE7C6F2074}"/>
    <dgm:cxn modelId="{B3BD6C21-9A62-4044-9D94-0359BD5235D8}" srcId="{FF3F5D8B-1A91-1147-8E17-B26702110942}" destId="{7E4004DD-0B89-AE45-90E3-54002AAFAC55}" srcOrd="0" destOrd="0" parTransId="{34EAE217-1DF8-B944-9A8B-707C8763A10B}" sibTransId="{11714768-D11D-C748-920F-399ED7A8C997}"/>
    <dgm:cxn modelId="{AF97693B-B1C9-6548-AE27-10F1163E4E9E}" type="presOf" srcId="{7E4004DD-0B89-AE45-90E3-54002AAFAC55}" destId="{CE17FC0A-D0AA-E44B-BAF1-0D1BA1FCA41C}" srcOrd="0" destOrd="0" presId="urn:microsoft.com/office/officeart/2005/8/layout/radial6"/>
    <dgm:cxn modelId="{9ADC2A4B-2034-584B-9875-2C5DFC3C09F7}" type="presOf" srcId="{FF3F5D8B-1A91-1147-8E17-B26702110942}" destId="{D7AD783A-3353-E44F-9FAA-B2D2DAAC0FD3}" srcOrd="0" destOrd="0" presId="urn:microsoft.com/office/officeart/2005/8/layout/radial6"/>
    <dgm:cxn modelId="{E0CF6A57-F8EA-C84D-8C77-4832E1E8C8A1}" type="presOf" srcId="{81749888-3F68-5C45-B09B-D0ED21744882}" destId="{A689EBEC-0BBB-8445-B152-7FFE8A509E67}" srcOrd="0" destOrd="0" presId="urn:microsoft.com/office/officeart/2005/8/layout/radial6"/>
    <dgm:cxn modelId="{24BC0F9B-CEEA-9644-93D8-2E85B6749704}" type="presOf" srcId="{D464C4DA-4E03-3840-AB37-634B5573D3E7}" destId="{5048C90C-E6D9-FB44-91C9-43827463421D}" srcOrd="0" destOrd="0" presId="urn:microsoft.com/office/officeart/2005/8/layout/radial6"/>
    <dgm:cxn modelId="{3BC4BDAD-2EC4-1544-8E4D-1323333FA82D}" srcId="{7E4004DD-0B89-AE45-90E3-54002AAFAC55}" destId="{81749888-3F68-5C45-B09B-D0ED21744882}" srcOrd="0" destOrd="0" parTransId="{6EEEFAED-061D-E94A-81EA-CF7EA40D6077}" sibTransId="{6BD10BDF-C3DF-AF41-A216-CA36C979E4FE}"/>
    <dgm:cxn modelId="{EAE26FBA-E82D-AE4F-B345-842D3AB496C9}" type="presOf" srcId="{1A802F0A-17CA-854B-920B-7B58FF0CB9D3}" destId="{583896E9-2D63-084B-B777-7F5F4439E892}" srcOrd="0" destOrd="0" presId="urn:microsoft.com/office/officeart/2005/8/layout/radial6"/>
    <dgm:cxn modelId="{EE0C00D6-0710-BA42-B2DE-5DE6E8EDB6E3}" type="presOf" srcId="{D1C1D339-1E17-2D45-BDFC-CE5314A96092}" destId="{BF87DD05-3FA0-2348-82D2-C9736DD99609}" srcOrd="0" destOrd="0" presId="urn:microsoft.com/office/officeart/2005/8/layout/radial6"/>
    <dgm:cxn modelId="{7671ADE8-044A-D94E-AE46-CDF285A9E359}" type="presOf" srcId="{6BD10BDF-C3DF-AF41-A216-CA36C979E4FE}" destId="{D5DA88B0-9776-3847-BA2B-1D31FF2A7BF6}" srcOrd="0" destOrd="0" presId="urn:microsoft.com/office/officeart/2005/8/layout/radial6"/>
    <dgm:cxn modelId="{6FCD034C-20C2-5A47-8545-876D4B19E8AD}" type="presParOf" srcId="{D7AD783A-3353-E44F-9FAA-B2D2DAAC0FD3}" destId="{CE17FC0A-D0AA-E44B-BAF1-0D1BA1FCA41C}" srcOrd="0" destOrd="0" presId="urn:microsoft.com/office/officeart/2005/8/layout/radial6"/>
    <dgm:cxn modelId="{291E0459-B37E-2347-9CC9-40BB5D7438D8}" type="presParOf" srcId="{D7AD783A-3353-E44F-9FAA-B2D2DAAC0FD3}" destId="{A689EBEC-0BBB-8445-B152-7FFE8A509E67}" srcOrd="1" destOrd="0" presId="urn:microsoft.com/office/officeart/2005/8/layout/radial6"/>
    <dgm:cxn modelId="{077A2D49-90B3-D440-AB0E-FB5A591D9CDA}" type="presParOf" srcId="{D7AD783A-3353-E44F-9FAA-B2D2DAAC0FD3}" destId="{AA3C62D4-4071-AE49-9A87-115853CFC9BB}" srcOrd="2" destOrd="0" presId="urn:microsoft.com/office/officeart/2005/8/layout/radial6"/>
    <dgm:cxn modelId="{D95567D9-8E5A-4842-8EA5-058AC5E47061}" type="presParOf" srcId="{D7AD783A-3353-E44F-9FAA-B2D2DAAC0FD3}" destId="{D5DA88B0-9776-3847-BA2B-1D31FF2A7BF6}" srcOrd="3" destOrd="0" presId="urn:microsoft.com/office/officeart/2005/8/layout/radial6"/>
    <dgm:cxn modelId="{7DC3FC90-757C-A543-8D37-04B16B5A2847}" type="presParOf" srcId="{D7AD783A-3353-E44F-9FAA-B2D2DAAC0FD3}" destId="{5048C90C-E6D9-FB44-91C9-43827463421D}" srcOrd="4" destOrd="0" presId="urn:microsoft.com/office/officeart/2005/8/layout/radial6"/>
    <dgm:cxn modelId="{9B3D21FE-7EAA-1F43-867D-870566D76AF1}" type="presParOf" srcId="{D7AD783A-3353-E44F-9FAA-B2D2DAAC0FD3}" destId="{CDC22642-CD7C-0945-99D1-843149805485}" srcOrd="5" destOrd="0" presId="urn:microsoft.com/office/officeart/2005/8/layout/radial6"/>
    <dgm:cxn modelId="{78027E8F-5B76-4A4F-BB22-28EEC51DD297}" type="presParOf" srcId="{D7AD783A-3353-E44F-9FAA-B2D2DAAC0FD3}" destId="{A0134263-F52A-854A-9B4F-DC9EC2A178CB}" srcOrd="6" destOrd="0" presId="urn:microsoft.com/office/officeart/2005/8/layout/radial6"/>
    <dgm:cxn modelId="{47982EE0-59E5-1046-9C81-B9B20B0C0118}" type="presParOf" srcId="{D7AD783A-3353-E44F-9FAA-B2D2DAAC0FD3}" destId="{BF87DD05-3FA0-2348-82D2-C9736DD99609}" srcOrd="7" destOrd="0" presId="urn:microsoft.com/office/officeart/2005/8/layout/radial6"/>
    <dgm:cxn modelId="{FF40E0F0-C1E1-6745-9590-EBC1A3A38E47}" type="presParOf" srcId="{D7AD783A-3353-E44F-9FAA-B2D2DAAC0FD3}" destId="{CA25493F-2456-9543-9B24-8548A63CE1D0}" srcOrd="8" destOrd="0" presId="urn:microsoft.com/office/officeart/2005/8/layout/radial6"/>
    <dgm:cxn modelId="{A262179A-5F45-504A-92E3-57361B75BDA2}" type="presParOf" srcId="{D7AD783A-3353-E44F-9FAA-B2D2DAAC0FD3}" destId="{583896E9-2D63-084B-B777-7F5F4439E892}" srcOrd="9" destOrd="0" presId="urn:microsoft.com/office/officeart/2005/8/layout/radial6"/>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66CFF42-8329-2849-9D89-771B4E7834EA}" type="doc">
      <dgm:prSet loTypeId="urn:microsoft.com/office/officeart/2005/8/layout/balance1" loCatId="" qsTypeId="urn:microsoft.com/office/officeart/2005/8/quickstyle/simple2" qsCatId="simple" csTypeId="urn:microsoft.com/office/officeart/2005/8/colors/accent1_3" csCatId="accent1" phldr="1"/>
      <dgm:spPr/>
      <dgm:t>
        <a:bodyPr/>
        <a:lstStyle/>
        <a:p>
          <a:endParaRPr lang="en-US"/>
        </a:p>
      </dgm:t>
    </dgm:pt>
    <dgm:pt modelId="{9BE07704-3E7B-6A44-BEB6-D00EDCAF0741}">
      <dgm:prSet phldrT="[Text]" custT="1"/>
      <dgm:spPr>
        <a:solidFill>
          <a:schemeClr val="accent1">
            <a:lumMod val="20000"/>
            <a:lumOff val="80000"/>
            <a:alpha val="90000"/>
          </a:schemeClr>
        </a:solidFill>
        <a:ln>
          <a:noFill/>
        </a:ln>
      </dgm:spPr>
      <dgm:t>
        <a:bodyPr/>
        <a:lstStyle/>
        <a:p>
          <a:r>
            <a:rPr lang="en-US" sz="2000" b="1" dirty="0">
              <a:latin typeface="Calibri" panose="020F0502020204030204" pitchFamily="34" charset="0"/>
              <a:cs typeface="Calibri" panose="020F0502020204030204" pitchFamily="34" charset="0"/>
            </a:rPr>
            <a:t>More important </a:t>
          </a:r>
        </a:p>
      </dgm:t>
    </dgm:pt>
    <dgm:pt modelId="{F8B5A7BE-B8C1-9A4B-AE57-47DA31CB43D6}" type="parTrans" cxnId="{65ACB1A1-90C7-9949-9D2A-BD8C09F477B3}">
      <dgm:prSet/>
      <dgm:spPr/>
      <dgm:t>
        <a:bodyPr/>
        <a:lstStyle/>
        <a:p>
          <a:endParaRPr lang="en-US" sz="1050" b="1">
            <a:latin typeface="Calibri" panose="020F0502020204030204" pitchFamily="34" charset="0"/>
            <a:cs typeface="Calibri" panose="020F0502020204030204" pitchFamily="34" charset="0"/>
          </a:endParaRPr>
        </a:p>
      </dgm:t>
    </dgm:pt>
    <dgm:pt modelId="{49B45B3D-F79F-1B41-A943-E264A17BBCBF}" type="sibTrans" cxnId="{65ACB1A1-90C7-9949-9D2A-BD8C09F477B3}">
      <dgm:prSet/>
      <dgm:spPr/>
      <dgm:t>
        <a:bodyPr/>
        <a:lstStyle/>
        <a:p>
          <a:endParaRPr lang="en-US" sz="1050" b="1">
            <a:latin typeface="Calibri" panose="020F0502020204030204" pitchFamily="34" charset="0"/>
            <a:cs typeface="Calibri" panose="020F0502020204030204" pitchFamily="34" charset="0"/>
          </a:endParaRPr>
        </a:p>
      </dgm:t>
    </dgm:pt>
    <dgm:pt modelId="{2542515B-40EC-6D4F-A303-FCC85B607565}">
      <dgm:prSet phldrT="[Text]" custT="1"/>
      <dgm:spPr>
        <a:solidFill>
          <a:schemeClr val="bg1"/>
        </a:solidFill>
        <a:ln>
          <a:solidFill>
            <a:schemeClr val="accent1">
              <a:lumMod val="75000"/>
            </a:schemeClr>
          </a:solidFill>
        </a:ln>
      </dgm:spPr>
      <dgm:t>
        <a:bodyPr/>
        <a:lstStyle/>
        <a:p>
          <a:r>
            <a:rPr lang="en-US" sz="1600" b="1" dirty="0">
              <a:latin typeface="Calibri" panose="020F0502020204030204" pitchFamily="34" charset="0"/>
              <a:cs typeface="Calibri" panose="020F0502020204030204" pitchFamily="34" charset="0"/>
            </a:rPr>
            <a:t>Compelling, relevant messaging</a:t>
          </a:r>
        </a:p>
      </dgm:t>
    </dgm:pt>
    <dgm:pt modelId="{0FCD2499-8738-F546-8AAE-C62B286D1273}" type="parTrans" cxnId="{A9ACEAD8-6D78-C54D-87AC-75EFFED21675}">
      <dgm:prSet/>
      <dgm:spPr/>
      <dgm:t>
        <a:bodyPr/>
        <a:lstStyle/>
        <a:p>
          <a:endParaRPr lang="en-US" sz="1600">
            <a:latin typeface="Calibri" panose="020F0502020204030204" pitchFamily="34" charset="0"/>
            <a:cs typeface="Calibri" panose="020F0502020204030204" pitchFamily="34" charset="0"/>
          </a:endParaRPr>
        </a:p>
      </dgm:t>
    </dgm:pt>
    <dgm:pt modelId="{92B5D197-46A8-5845-A446-A728E15B2C6A}" type="sibTrans" cxnId="{A9ACEAD8-6D78-C54D-87AC-75EFFED21675}">
      <dgm:prSet/>
      <dgm:spPr/>
      <dgm:t>
        <a:bodyPr/>
        <a:lstStyle/>
        <a:p>
          <a:endParaRPr lang="en-US" sz="1600">
            <a:latin typeface="Calibri" panose="020F0502020204030204" pitchFamily="34" charset="0"/>
            <a:cs typeface="Calibri" panose="020F0502020204030204" pitchFamily="34" charset="0"/>
          </a:endParaRPr>
        </a:p>
      </dgm:t>
    </dgm:pt>
    <dgm:pt modelId="{FAF5B14D-0012-5444-9F8C-37B2AEFC1C2D}">
      <dgm:prSet phldrT="[Text]" custT="1"/>
      <dgm:spPr>
        <a:solidFill>
          <a:schemeClr val="accent1">
            <a:lumMod val="20000"/>
            <a:lumOff val="80000"/>
            <a:alpha val="90000"/>
          </a:schemeClr>
        </a:solidFill>
        <a:ln>
          <a:noFill/>
        </a:ln>
      </dgm:spPr>
      <dgm:t>
        <a:bodyPr/>
        <a:lstStyle/>
        <a:p>
          <a:r>
            <a:rPr lang="en-US" sz="2000" b="1" dirty="0">
              <a:latin typeface="Calibri" panose="020F0502020204030204" pitchFamily="34" charset="0"/>
              <a:cs typeface="Calibri" panose="020F0502020204030204" pitchFamily="34" charset="0"/>
            </a:rPr>
            <a:t>Less important</a:t>
          </a:r>
        </a:p>
      </dgm:t>
    </dgm:pt>
    <dgm:pt modelId="{7A636F1F-B677-5147-ABA0-AC82B27A5E1D}" type="parTrans" cxnId="{203804FC-BF47-0545-8A4B-6EDE6B29F53B}">
      <dgm:prSet/>
      <dgm:spPr/>
      <dgm:t>
        <a:bodyPr/>
        <a:lstStyle/>
        <a:p>
          <a:endParaRPr lang="en-US" sz="1600">
            <a:latin typeface="Calibri" panose="020F0502020204030204" pitchFamily="34" charset="0"/>
            <a:cs typeface="Calibri" panose="020F0502020204030204" pitchFamily="34" charset="0"/>
          </a:endParaRPr>
        </a:p>
      </dgm:t>
    </dgm:pt>
    <dgm:pt modelId="{E960A261-E0BE-EB45-8EED-EECE3DA0353E}" type="sibTrans" cxnId="{203804FC-BF47-0545-8A4B-6EDE6B29F53B}">
      <dgm:prSet/>
      <dgm:spPr/>
      <dgm:t>
        <a:bodyPr/>
        <a:lstStyle/>
        <a:p>
          <a:endParaRPr lang="en-US" sz="1600">
            <a:latin typeface="Calibri" panose="020F0502020204030204" pitchFamily="34" charset="0"/>
            <a:cs typeface="Calibri" panose="020F0502020204030204" pitchFamily="34" charset="0"/>
          </a:endParaRPr>
        </a:p>
      </dgm:t>
    </dgm:pt>
    <dgm:pt modelId="{164F3084-E3FF-2A47-91EC-FB2EAB29DADE}">
      <dgm:prSet phldrT="[Text]" custT="1">
        <dgm:style>
          <a:lnRef idx="2">
            <a:schemeClr val="accent1"/>
          </a:lnRef>
          <a:fillRef idx="1">
            <a:schemeClr val="lt1"/>
          </a:fillRef>
          <a:effectRef idx="0">
            <a:schemeClr val="accent1"/>
          </a:effectRef>
          <a:fontRef idx="minor">
            <a:schemeClr val="dk1"/>
          </a:fontRef>
        </dgm:style>
      </dgm:prSet>
      <dgm:spPr>
        <a:ln w="19050">
          <a:solidFill>
            <a:schemeClr val="accent1">
              <a:lumMod val="75000"/>
            </a:schemeClr>
          </a:solidFill>
        </a:ln>
      </dgm:spPr>
      <dgm:t>
        <a:bodyPr/>
        <a:lstStyle/>
        <a:p>
          <a:r>
            <a:rPr lang="en-US" sz="1600" b="1">
              <a:solidFill>
                <a:schemeClr val="bg1"/>
              </a:solidFill>
              <a:latin typeface="Calibri" panose="020F0502020204030204" pitchFamily="34" charset="0"/>
              <a:cs typeface="Calibri" panose="020F0502020204030204" pitchFamily="34" charset="0"/>
            </a:rPr>
            <a:t>Positive healthcare worker interactions</a:t>
          </a:r>
          <a:endParaRPr lang="en-US" sz="1600" b="1" dirty="0">
            <a:solidFill>
              <a:schemeClr val="bg1"/>
            </a:solidFill>
            <a:latin typeface="Calibri" panose="020F0502020204030204" pitchFamily="34" charset="0"/>
            <a:cs typeface="Calibri" panose="020F0502020204030204" pitchFamily="34" charset="0"/>
          </a:endParaRPr>
        </a:p>
      </dgm:t>
    </dgm:pt>
    <dgm:pt modelId="{A5E80533-01E8-0F4A-9C6F-68A1C74E94EB}" type="parTrans" cxnId="{45EC7C47-F906-B34A-8F66-4343441833C4}">
      <dgm:prSet/>
      <dgm:spPr/>
      <dgm:t>
        <a:bodyPr/>
        <a:lstStyle/>
        <a:p>
          <a:endParaRPr lang="en-US" sz="1600">
            <a:latin typeface="Calibri" panose="020F0502020204030204" pitchFamily="34" charset="0"/>
            <a:cs typeface="Calibri" panose="020F0502020204030204" pitchFamily="34" charset="0"/>
          </a:endParaRPr>
        </a:p>
      </dgm:t>
    </dgm:pt>
    <dgm:pt modelId="{FF308E90-1BEE-8443-A5B0-2E114ED4625D}" type="sibTrans" cxnId="{45EC7C47-F906-B34A-8F66-4343441833C4}">
      <dgm:prSet/>
      <dgm:spPr/>
      <dgm:t>
        <a:bodyPr/>
        <a:lstStyle/>
        <a:p>
          <a:endParaRPr lang="en-US" sz="1600">
            <a:latin typeface="Calibri" panose="020F0502020204030204" pitchFamily="34" charset="0"/>
            <a:cs typeface="Calibri" panose="020F0502020204030204" pitchFamily="34" charset="0"/>
          </a:endParaRPr>
        </a:p>
      </dgm:t>
    </dgm:pt>
    <dgm:pt modelId="{FD9E66D0-0FA4-8C40-8666-0AE03EE8A694}">
      <dgm:prSet phldrT="[Text]" custT="1"/>
      <dgm:spPr>
        <a:noFill/>
        <a:ln>
          <a:solidFill>
            <a:schemeClr val="accent1">
              <a:lumMod val="75000"/>
            </a:schemeClr>
          </a:solidFill>
        </a:ln>
      </dgm:spPr>
      <dgm:t>
        <a:bodyPr/>
        <a:lstStyle/>
        <a:p>
          <a:r>
            <a:rPr lang="en-US" sz="1600" b="1" dirty="0">
              <a:latin typeface="Calibri" panose="020F0502020204030204" pitchFamily="34" charset="0"/>
              <a:cs typeface="Calibri" panose="020F0502020204030204" pitchFamily="34" charset="0"/>
            </a:rPr>
            <a:t>Outside-facility dispensing</a:t>
          </a:r>
        </a:p>
      </dgm:t>
    </dgm:pt>
    <dgm:pt modelId="{61E50A34-9791-2A48-9CC7-654BAF6EBBC8}" type="parTrans" cxnId="{6C306F09-5C26-AF47-8A86-E07EC227E82C}">
      <dgm:prSet/>
      <dgm:spPr/>
      <dgm:t>
        <a:bodyPr/>
        <a:lstStyle/>
        <a:p>
          <a:endParaRPr lang="en-US" sz="1600">
            <a:latin typeface="Calibri" panose="020F0502020204030204" pitchFamily="34" charset="0"/>
            <a:cs typeface="Calibri" panose="020F0502020204030204" pitchFamily="34" charset="0"/>
          </a:endParaRPr>
        </a:p>
      </dgm:t>
    </dgm:pt>
    <dgm:pt modelId="{82D90F10-89E1-AB49-B7A6-58C74286151B}" type="sibTrans" cxnId="{6C306F09-5C26-AF47-8A86-E07EC227E82C}">
      <dgm:prSet/>
      <dgm:spPr/>
      <dgm:t>
        <a:bodyPr/>
        <a:lstStyle/>
        <a:p>
          <a:endParaRPr lang="en-US" sz="1600">
            <a:latin typeface="Calibri" panose="020F0502020204030204" pitchFamily="34" charset="0"/>
            <a:cs typeface="Calibri" panose="020F0502020204030204" pitchFamily="34" charset="0"/>
          </a:endParaRPr>
        </a:p>
      </dgm:t>
    </dgm:pt>
    <dgm:pt modelId="{6EAAAC8B-9D35-8D43-BA3D-07357EF734A9}" type="pres">
      <dgm:prSet presAssocID="{566CFF42-8329-2849-9D89-771B4E7834EA}" presName="outerComposite" presStyleCnt="0">
        <dgm:presLayoutVars>
          <dgm:chMax val="2"/>
          <dgm:animLvl val="lvl"/>
          <dgm:resizeHandles val="exact"/>
        </dgm:presLayoutVars>
      </dgm:prSet>
      <dgm:spPr/>
    </dgm:pt>
    <dgm:pt modelId="{78C4BF3D-D604-854D-99CC-28F3A4A36DFD}" type="pres">
      <dgm:prSet presAssocID="{566CFF42-8329-2849-9D89-771B4E7834EA}" presName="dummyMaxCanvas" presStyleCnt="0"/>
      <dgm:spPr/>
    </dgm:pt>
    <dgm:pt modelId="{F6C5A862-D4EE-B44A-AF24-1DA8675CBC4F}" type="pres">
      <dgm:prSet presAssocID="{566CFF42-8329-2849-9D89-771B4E7834EA}" presName="parentComposite" presStyleCnt="0"/>
      <dgm:spPr/>
    </dgm:pt>
    <dgm:pt modelId="{2CA67825-E0CF-4843-B0A4-D1685537C4FE}" type="pres">
      <dgm:prSet presAssocID="{566CFF42-8329-2849-9D89-771B4E7834EA}" presName="parent1" presStyleLbl="alignAccFollowNode1" presStyleIdx="0" presStyleCnt="4" custScaleX="176393" custScaleY="50003" custLinFactNeighborX="-13518" custLinFactNeighborY="33101">
        <dgm:presLayoutVars>
          <dgm:chMax val="4"/>
        </dgm:presLayoutVars>
      </dgm:prSet>
      <dgm:spPr/>
    </dgm:pt>
    <dgm:pt modelId="{EEDBDDFD-8A09-4341-B05E-9A6F6BC977C1}" type="pres">
      <dgm:prSet presAssocID="{566CFF42-8329-2849-9D89-771B4E7834EA}" presName="parent2" presStyleLbl="alignAccFollowNode1" presStyleIdx="1" presStyleCnt="4" custScaleX="170522" custScaleY="50450" custLinFactNeighborX="21780" custLinFactNeighborY="32877">
        <dgm:presLayoutVars>
          <dgm:chMax val="4"/>
        </dgm:presLayoutVars>
      </dgm:prSet>
      <dgm:spPr/>
    </dgm:pt>
    <dgm:pt modelId="{996F9DEE-6A69-CF44-A576-1DDD381F89A4}" type="pres">
      <dgm:prSet presAssocID="{566CFF42-8329-2849-9D89-771B4E7834EA}" presName="childrenComposite" presStyleCnt="0"/>
      <dgm:spPr/>
    </dgm:pt>
    <dgm:pt modelId="{47FC7325-831E-1944-835D-4F4867BFCC50}" type="pres">
      <dgm:prSet presAssocID="{566CFF42-8329-2849-9D89-771B4E7834EA}" presName="dummyMaxCanvas_ChildArea" presStyleCnt="0"/>
      <dgm:spPr/>
    </dgm:pt>
    <dgm:pt modelId="{93E5C2DB-B19D-0C48-81B2-9C2046566464}" type="pres">
      <dgm:prSet presAssocID="{566CFF42-8329-2849-9D89-771B4E7834EA}" presName="fulcrum" presStyleLbl="alignAccFollowNode1" presStyleIdx="2" presStyleCnt="4"/>
      <dgm:spPr>
        <a:solidFill>
          <a:schemeClr val="accent1">
            <a:lumMod val="20000"/>
            <a:lumOff val="80000"/>
            <a:alpha val="90000"/>
          </a:schemeClr>
        </a:solidFill>
        <a:ln>
          <a:noFill/>
        </a:ln>
      </dgm:spPr>
    </dgm:pt>
    <dgm:pt modelId="{8320ED64-6D97-444C-B310-17E92F949086}" type="pres">
      <dgm:prSet presAssocID="{566CFF42-8329-2849-9D89-771B4E7834EA}" presName="balance_21" presStyleLbl="alignAccFollowNode1" presStyleIdx="3" presStyleCnt="4" custScaleX="224896" custScaleY="106301">
        <dgm:presLayoutVars>
          <dgm:bulletEnabled val="1"/>
        </dgm:presLayoutVars>
      </dgm:prSet>
      <dgm:spPr>
        <a:solidFill>
          <a:schemeClr val="accent1">
            <a:lumMod val="20000"/>
            <a:lumOff val="80000"/>
            <a:alpha val="90000"/>
          </a:schemeClr>
        </a:solidFill>
        <a:ln>
          <a:noFill/>
        </a:ln>
      </dgm:spPr>
    </dgm:pt>
    <dgm:pt modelId="{1D1D1620-D2AA-194A-8D1B-00B8392DC8FF}" type="pres">
      <dgm:prSet presAssocID="{566CFF42-8329-2849-9D89-771B4E7834EA}" presName="left_21_1" presStyleLbl="node1" presStyleIdx="0" presStyleCnt="3" custScaleX="115157">
        <dgm:presLayoutVars>
          <dgm:bulletEnabled val="1"/>
        </dgm:presLayoutVars>
      </dgm:prSet>
      <dgm:spPr/>
    </dgm:pt>
    <dgm:pt modelId="{F39C6224-FD33-4244-B277-95B9D592BC19}" type="pres">
      <dgm:prSet presAssocID="{566CFF42-8329-2849-9D89-771B4E7834EA}" presName="left_21_2" presStyleLbl="node1" presStyleIdx="1" presStyleCnt="3" custScaleX="120978" custLinFactNeighborY="-4974">
        <dgm:presLayoutVars>
          <dgm:bulletEnabled val="1"/>
        </dgm:presLayoutVars>
      </dgm:prSet>
      <dgm:spPr/>
    </dgm:pt>
    <dgm:pt modelId="{FF36DF8C-837B-A24B-B58B-E7E7450D441B}" type="pres">
      <dgm:prSet presAssocID="{566CFF42-8329-2849-9D89-771B4E7834EA}" presName="right_21_1" presStyleLbl="node1" presStyleIdx="2" presStyleCnt="3" custScaleX="114148">
        <dgm:presLayoutVars>
          <dgm:bulletEnabled val="1"/>
        </dgm:presLayoutVars>
      </dgm:prSet>
      <dgm:spPr/>
    </dgm:pt>
  </dgm:ptLst>
  <dgm:cxnLst>
    <dgm:cxn modelId="{943C5F01-8536-2548-B860-D2F8CE736F54}" type="presOf" srcId="{9BE07704-3E7B-6A44-BEB6-D00EDCAF0741}" destId="{2CA67825-E0CF-4843-B0A4-D1685537C4FE}" srcOrd="0" destOrd="0" presId="urn:microsoft.com/office/officeart/2005/8/layout/balance1"/>
    <dgm:cxn modelId="{6C306F09-5C26-AF47-8A86-E07EC227E82C}" srcId="{FAF5B14D-0012-5444-9F8C-37B2AEFC1C2D}" destId="{FD9E66D0-0FA4-8C40-8666-0AE03EE8A694}" srcOrd="0" destOrd="0" parTransId="{61E50A34-9791-2A48-9CC7-654BAF6EBBC8}" sibTransId="{82D90F10-89E1-AB49-B7A6-58C74286151B}"/>
    <dgm:cxn modelId="{45EC7C47-F906-B34A-8F66-4343441833C4}" srcId="{9BE07704-3E7B-6A44-BEB6-D00EDCAF0741}" destId="{164F3084-E3FF-2A47-91EC-FB2EAB29DADE}" srcOrd="1" destOrd="0" parTransId="{A5E80533-01E8-0F4A-9C6F-68A1C74E94EB}" sibTransId="{FF308E90-1BEE-8443-A5B0-2E114ED4625D}"/>
    <dgm:cxn modelId="{EF23A547-5A7E-E14B-9B6F-DD168849DA8B}" type="presOf" srcId="{164F3084-E3FF-2A47-91EC-FB2EAB29DADE}" destId="{F39C6224-FD33-4244-B277-95B9D592BC19}" srcOrd="0" destOrd="0" presId="urn:microsoft.com/office/officeart/2005/8/layout/balance1"/>
    <dgm:cxn modelId="{2F45A55B-B497-8E47-ADF2-5E3A5B3878EA}" type="presOf" srcId="{566CFF42-8329-2849-9D89-771B4E7834EA}" destId="{6EAAAC8B-9D35-8D43-BA3D-07357EF734A9}" srcOrd="0" destOrd="0" presId="urn:microsoft.com/office/officeart/2005/8/layout/balance1"/>
    <dgm:cxn modelId="{65ACB1A1-90C7-9949-9D2A-BD8C09F477B3}" srcId="{566CFF42-8329-2849-9D89-771B4E7834EA}" destId="{9BE07704-3E7B-6A44-BEB6-D00EDCAF0741}" srcOrd="0" destOrd="0" parTransId="{F8B5A7BE-B8C1-9A4B-AE57-47DA31CB43D6}" sibTransId="{49B45B3D-F79F-1B41-A943-E264A17BBCBF}"/>
    <dgm:cxn modelId="{F80C44AE-E46E-C743-B0AE-641834C85B31}" type="presOf" srcId="{FD9E66D0-0FA4-8C40-8666-0AE03EE8A694}" destId="{FF36DF8C-837B-A24B-B58B-E7E7450D441B}" srcOrd="0" destOrd="0" presId="urn:microsoft.com/office/officeart/2005/8/layout/balance1"/>
    <dgm:cxn modelId="{A9ACEAD8-6D78-C54D-87AC-75EFFED21675}" srcId="{9BE07704-3E7B-6A44-BEB6-D00EDCAF0741}" destId="{2542515B-40EC-6D4F-A303-FCC85B607565}" srcOrd="0" destOrd="0" parTransId="{0FCD2499-8738-F546-8AAE-C62B286D1273}" sibTransId="{92B5D197-46A8-5845-A446-A728E15B2C6A}"/>
    <dgm:cxn modelId="{6733A8E5-19A7-994F-9C00-12F5D9EEB7C7}" type="presOf" srcId="{FAF5B14D-0012-5444-9F8C-37B2AEFC1C2D}" destId="{EEDBDDFD-8A09-4341-B05E-9A6F6BC977C1}" srcOrd="0" destOrd="0" presId="urn:microsoft.com/office/officeart/2005/8/layout/balance1"/>
    <dgm:cxn modelId="{897507F8-85B4-554A-9B3B-9256636C7552}" type="presOf" srcId="{2542515B-40EC-6D4F-A303-FCC85B607565}" destId="{1D1D1620-D2AA-194A-8D1B-00B8392DC8FF}" srcOrd="0" destOrd="0" presId="urn:microsoft.com/office/officeart/2005/8/layout/balance1"/>
    <dgm:cxn modelId="{203804FC-BF47-0545-8A4B-6EDE6B29F53B}" srcId="{566CFF42-8329-2849-9D89-771B4E7834EA}" destId="{FAF5B14D-0012-5444-9F8C-37B2AEFC1C2D}" srcOrd="1" destOrd="0" parTransId="{7A636F1F-B677-5147-ABA0-AC82B27A5E1D}" sibTransId="{E960A261-E0BE-EB45-8EED-EECE3DA0353E}"/>
    <dgm:cxn modelId="{A9528757-899D-844B-8E77-0A62D9CBABBD}" type="presParOf" srcId="{6EAAAC8B-9D35-8D43-BA3D-07357EF734A9}" destId="{78C4BF3D-D604-854D-99CC-28F3A4A36DFD}" srcOrd="0" destOrd="0" presId="urn:microsoft.com/office/officeart/2005/8/layout/balance1"/>
    <dgm:cxn modelId="{132E7C1E-D219-C145-92F1-78CED46EB088}" type="presParOf" srcId="{6EAAAC8B-9D35-8D43-BA3D-07357EF734A9}" destId="{F6C5A862-D4EE-B44A-AF24-1DA8675CBC4F}" srcOrd="1" destOrd="0" presId="urn:microsoft.com/office/officeart/2005/8/layout/balance1"/>
    <dgm:cxn modelId="{A768A2E7-65F8-194D-A7B0-7898D7C2A14C}" type="presParOf" srcId="{F6C5A862-D4EE-B44A-AF24-1DA8675CBC4F}" destId="{2CA67825-E0CF-4843-B0A4-D1685537C4FE}" srcOrd="0" destOrd="0" presId="urn:microsoft.com/office/officeart/2005/8/layout/balance1"/>
    <dgm:cxn modelId="{37FAF2F3-A243-814D-87EB-F631F6E7E450}" type="presParOf" srcId="{F6C5A862-D4EE-B44A-AF24-1DA8675CBC4F}" destId="{EEDBDDFD-8A09-4341-B05E-9A6F6BC977C1}" srcOrd="1" destOrd="0" presId="urn:microsoft.com/office/officeart/2005/8/layout/balance1"/>
    <dgm:cxn modelId="{50CF75E0-B0A2-C747-9537-AE48A05911CF}" type="presParOf" srcId="{6EAAAC8B-9D35-8D43-BA3D-07357EF734A9}" destId="{996F9DEE-6A69-CF44-A576-1DDD381F89A4}" srcOrd="2" destOrd="0" presId="urn:microsoft.com/office/officeart/2005/8/layout/balance1"/>
    <dgm:cxn modelId="{9FD23916-4BF4-2F49-A981-7AC7FEACBDE5}" type="presParOf" srcId="{996F9DEE-6A69-CF44-A576-1DDD381F89A4}" destId="{47FC7325-831E-1944-835D-4F4867BFCC50}" srcOrd="0" destOrd="0" presId="urn:microsoft.com/office/officeart/2005/8/layout/balance1"/>
    <dgm:cxn modelId="{A4867762-E577-684C-BD56-03395F81CFA0}" type="presParOf" srcId="{996F9DEE-6A69-CF44-A576-1DDD381F89A4}" destId="{93E5C2DB-B19D-0C48-81B2-9C2046566464}" srcOrd="1" destOrd="0" presId="urn:microsoft.com/office/officeart/2005/8/layout/balance1"/>
    <dgm:cxn modelId="{29C417DC-5BD7-4840-AC08-CA33CA32C50D}" type="presParOf" srcId="{996F9DEE-6A69-CF44-A576-1DDD381F89A4}" destId="{8320ED64-6D97-444C-B310-17E92F949086}" srcOrd="2" destOrd="0" presId="urn:microsoft.com/office/officeart/2005/8/layout/balance1"/>
    <dgm:cxn modelId="{83C72F00-2E2A-4344-913B-19D565DF4EA0}" type="presParOf" srcId="{996F9DEE-6A69-CF44-A576-1DDD381F89A4}" destId="{1D1D1620-D2AA-194A-8D1B-00B8392DC8FF}" srcOrd="3" destOrd="0" presId="urn:microsoft.com/office/officeart/2005/8/layout/balance1"/>
    <dgm:cxn modelId="{1E98837C-AD5A-8D4D-81C5-E86B7DCEB062}" type="presParOf" srcId="{996F9DEE-6A69-CF44-A576-1DDD381F89A4}" destId="{F39C6224-FD33-4244-B277-95B9D592BC19}" srcOrd="4" destOrd="0" presId="urn:microsoft.com/office/officeart/2005/8/layout/balance1"/>
    <dgm:cxn modelId="{9C154B64-6702-7449-82A1-4D9718CEBCA0}" type="presParOf" srcId="{996F9DEE-6A69-CF44-A576-1DDD381F89A4}" destId="{FF36DF8C-837B-A24B-B58B-E7E7450D441B}" srcOrd="5" destOrd="0" presId="urn:microsoft.com/office/officeart/2005/8/layout/balanc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2BE09A4-A968-964C-B449-E8BAD564815A}" type="doc">
      <dgm:prSet loTypeId="urn:microsoft.com/office/officeart/2008/layout/LinedList" loCatId="list" qsTypeId="urn:microsoft.com/office/officeart/2005/8/quickstyle/simple1" qsCatId="simple" csTypeId="urn:microsoft.com/office/officeart/2005/8/colors/accent1_1" csCatId="accent1" phldr="1"/>
      <dgm:spPr/>
      <dgm:t>
        <a:bodyPr/>
        <a:lstStyle/>
        <a:p>
          <a:endParaRPr lang="en-GB"/>
        </a:p>
      </dgm:t>
    </dgm:pt>
    <dgm:pt modelId="{1733C0A0-F484-D341-88F4-08F0E3191B29}">
      <dgm:prSet phldrT="[Text]" custT="1"/>
      <dgm:spPr/>
      <dgm:t>
        <a:bodyPr/>
        <a:lstStyle/>
        <a:p>
          <a:pPr>
            <a:buNone/>
          </a:pPr>
          <a:r>
            <a:rPr lang="en-US" sz="1800" b="1" dirty="0">
              <a:latin typeface="Calibri" panose="020F0502020204030204" pitchFamily="34" charset="0"/>
              <a:cs typeface="Calibri" panose="020F0502020204030204" pitchFamily="34" charset="0"/>
            </a:rPr>
            <a:t>Funders: </a:t>
          </a:r>
          <a:br>
            <a:rPr lang="en-US" sz="1800" dirty="0">
              <a:latin typeface="Calibri" panose="020F0502020204030204" pitchFamily="34" charset="0"/>
              <a:cs typeface="Calibri" panose="020F0502020204030204" pitchFamily="34" charset="0"/>
            </a:rPr>
          </a:br>
          <a:r>
            <a:rPr lang="en-US" sz="1800" dirty="0">
              <a:latin typeface="Calibri" panose="020F0502020204030204" pitchFamily="34" charset="0"/>
              <a:cs typeface="Calibri" panose="020F0502020204030204" pitchFamily="34" charset="0"/>
            </a:rPr>
            <a:t>Gates Foundation </a:t>
          </a:r>
          <a:br>
            <a:rPr lang="en-US" sz="1800" dirty="0">
              <a:latin typeface="Calibri" panose="020F0502020204030204" pitchFamily="34" charset="0"/>
              <a:cs typeface="Calibri" panose="020F0502020204030204" pitchFamily="34" charset="0"/>
            </a:rPr>
          </a:br>
          <a:r>
            <a:rPr lang="en-US" sz="1800" dirty="0">
              <a:latin typeface="Calibri" panose="020F0502020204030204" pitchFamily="34" charset="0"/>
              <a:cs typeface="Calibri" panose="020F0502020204030204" pitchFamily="34" charset="0"/>
            </a:rPr>
            <a:t>(INV-001423). </a:t>
          </a:r>
          <a:endParaRPr lang="en-GB" sz="1800" dirty="0">
            <a:latin typeface="Calibri" panose="020F0502020204030204" pitchFamily="34" charset="0"/>
            <a:cs typeface="Calibri" panose="020F0502020204030204" pitchFamily="34" charset="0"/>
          </a:endParaRPr>
        </a:p>
      </dgm:t>
    </dgm:pt>
    <dgm:pt modelId="{556D643E-EF3D-4043-AD8B-E64C922EB4E8}" type="parTrans" cxnId="{D601A6CB-59B1-9A44-9526-8EA3EE9005E9}">
      <dgm:prSet/>
      <dgm:spPr/>
      <dgm:t>
        <a:bodyPr/>
        <a:lstStyle/>
        <a:p>
          <a:endParaRPr lang="en-GB" sz="1800">
            <a:latin typeface="Arial" panose="020B0604020202020204" pitchFamily="34" charset="0"/>
            <a:cs typeface="Arial" panose="020B0604020202020204" pitchFamily="34" charset="0"/>
          </a:endParaRPr>
        </a:p>
      </dgm:t>
    </dgm:pt>
    <dgm:pt modelId="{E158AB32-1F06-D542-975C-0CC1B3540FE5}" type="sibTrans" cxnId="{D601A6CB-59B1-9A44-9526-8EA3EE9005E9}">
      <dgm:prSet/>
      <dgm:spPr/>
      <dgm:t>
        <a:bodyPr/>
        <a:lstStyle/>
        <a:p>
          <a:endParaRPr lang="en-GB" sz="1800">
            <a:latin typeface="Arial" panose="020B0604020202020204" pitchFamily="34" charset="0"/>
            <a:cs typeface="Arial" panose="020B0604020202020204" pitchFamily="34" charset="0"/>
          </a:endParaRPr>
        </a:p>
      </dgm:t>
    </dgm:pt>
    <dgm:pt modelId="{1FA684D2-53D7-2848-A434-3B2364822F84}">
      <dgm:prSet phldrT="[Text]" custT="1"/>
      <dgm:spPr/>
      <dgm:t>
        <a:bodyPr/>
        <a:lstStyle/>
        <a:p>
          <a:pPr>
            <a:buNone/>
          </a:pPr>
          <a:r>
            <a:rPr lang="en-US" sz="1800" b="1" dirty="0">
              <a:latin typeface="Calibri" panose="020F0502020204030204" pitchFamily="34" charset="0"/>
              <a:cs typeface="Calibri" panose="020F0502020204030204" pitchFamily="34" charset="0"/>
            </a:rPr>
            <a:t>Acknowledge:</a:t>
          </a:r>
          <a:br>
            <a:rPr lang="en-US" sz="1800" b="1" dirty="0">
              <a:latin typeface="Calibri" panose="020F0502020204030204" pitchFamily="34" charset="0"/>
              <a:cs typeface="Calibri" panose="020F0502020204030204" pitchFamily="34" charset="0"/>
            </a:rPr>
          </a:br>
          <a:r>
            <a:rPr lang="en-US" sz="1800" b="0" dirty="0">
              <a:latin typeface="Calibri" panose="020F0502020204030204" pitchFamily="34" charset="0"/>
              <a:cs typeface="Calibri" panose="020F0502020204030204" pitchFamily="34" charset="0"/>
            </a:rPr>
            <a:t>Facility staff</a:t>
          </a:r>
          <a:br>
            <a:rPr lang="en-US" sz="1800" b="0" dirty="0">
              <a:latin typeface="Calibri" panose="020F0502020204030204" pitchFamily="34" charset="0"/>
              <a:cs typeface="Calibri" panose="020F0502020204030204" pitchFamily="34" charset="0"/>
            </a:rPr>
          </a:br>
          <a:r>
            <a:rPr lang="en-US" sz="1800" b="0" dirty="0">
              <a:latin typeface="Calibri" panose="020F0502020204030204" pitchFamily="34" charset="0"/>
              <a:cs typeface="Calibri" panose="020F0502020204030204" pitchFamily="34" charset="0"/>
            </a:rPr>
            <a:t>Community and client participants</a:t>
          </a:r>
          <a:r>
            <a:rPr lang="en-US" sz="1800" b="1" dirty="0">
              <a:latin typeface="Calibri" panose="020F0502020204030204" pitchFamily="34" charset="0"/>
              <a:cs typeface="Calibri" panose="020F0502020204030204" pitchFamily="34" charset="0"/>
            </a:rPr>
            <a:t> </a:t>
          </a:r>
          <a:endParaRPr lang="en-GB" sz="1800" b="1" dirty="0">
            <a:latin typeface="Calibri" panose="020F0502020204030204" pitchFamily="34" charset="0"/>
            <a:cs typeface="Calibri" panose="020F0502020204030204" pitchFamily="34" charset="0"/>
          </a:endParaRPr>
        </a:p>
      </dgm:t>
    </dgm:pt>
    <dgm:pt modelId="{B0CC5078-E092-0C48-AD0D-E21FE8406014}" type="parTrans" cxnId="{980ECE9C-8124-324D-AEC1-70F0788E0521}">
      <dgm:prSet/>
      <dgm:spPr/>
      <dgm:t>
        <a:bodyPr/>
        <a:lstStyle/>
        <a:p>
          <a:endParaRPr lang="en-US">
            <a:latin typeface="Arial" panose="020B0604020202020204" pitchFamily="34" charset="0"/>
            <a:cs typeface="Arial" panose="020B0604020202020204" pitchFamily="34" charset="0"/>
          </a:endParaRPr>
        </a:p>
      </dgm:t>
    </dgm:pt>
    <dgm:pt modelId="{4A551B8E-24F5-A64C-8382-E88BB98FF6F6}" type="sibTrans" cxnId="{980ECE9C-8124-324D-AEC1-70F0788E0521}">
      <dgm:prSet/>
      <dgm:spPr/>
      <dgm:t>
        <a:bodyPr/>
        <a:lstStyle/>
        <a:p>
          <a:endParaRPr lang="en-US">
            <a:latin typeface="Arial" panose="020B0604020202020204" pitchFamily="34" charset="0"/>
            <a:cs typeface="Arial" panose="020B0604020202020204" pitchFamily="34" charset="0"/>
          </a:endParaRPr>
        </a:p>
      </dgm:t>
    </dgm:pt>
    <dgm:pt modelId="{AD97F452-A7E7-9F44-AD91-9A64B3B52415}" type="pres">
      <dgm:prSet presAssocID="{E2BE09A4-A968-964C-B449-E8BAD564815A}" presName="vert0" presStyleCnt="0">
        <dgm:presLayoutVars>
          <dgm:dir/>
          <dgm:animOne val="branch"/>
          <dgm:animLvl val="lvl"/>
        </dgm:presLayoutVars>
      </dgm:prSet>
      <dgm:spPr/>
    </dgm:pt>
    <dgm:pt modelId="{E03B26F6-2F70-7A49-8946-40F0CB0ED3F2}" type="pres">
      <dgm:prSet presAssocID="{1733C0A0-F484-D341-88F4-08F0E3191B29}" presName="thickLine" presStyleLbl="alignNode1" presStyleIdx="0" presStyleCnt="2"/>
      <dgm:spPr/>
    </dgm:pt>
    <dgm:pt modelId="{F8177882-72C1-5C4C-BFAE-855AA857676B}" type="pres">
      <dgm:prSet presAssocID="{1733C0A0-F484-D341-88F4-08F0E3191B29}" presName="horz1" presStyleCnt="0"/>
      <dgm:spPr/>
    </dgm:pt>
    <dgm:pt modelId="{472834F5-1475-C941-A90B-957C5D70E150}" type="pres">
      <dgm:prSet presAssocID="{1733C0A0-F484-D341-88F4-08F0E3191B29}" presName="tx1" presStyleLbl="revTx" presStyleIdx="0" presStyleCnt="2" custScaleY="271244" custLinFactY="-100000" custLinFactNeighborX="98" custLinFactNeighborY="-163051"/>
      <dgm:spPr/>
    </dgm:pt>
    <dgm:pt modelId="{3CCFDAA7-EE6D-E740-986C-F46FF66CB98D}" type="pres">
      <dgm:prSet presAssocID="{1733C0A0-F484-D341-88F4-08F0E3191B29}" presName="vert1" presStyleCnt="0"/>
      <dgm:spPr/>
    </dgm:pt>
    <dgm:pt modelId="{953A9416-E5BF-D143-82B6-A80149D8A64C}" type="pres">
      <dgm:prSet presAssocID="{1FA684D2-53D7-2848-A434-3B2364822F84}" presName="thickLine" presStyleLbl="alignNode1" presStyleIdx="1" presStyleCnt="2"/>
      <dgm:spPr/>
    </dgm:pt>
    <dgm:pt modelId="{C7E45A93-9320-1C4B-8330-C12F1B73B39B}" type="pres">
      <dgm:prSet presAssocID="{1FA684D2-53D7-2848-A434-3B2364822F84}" presName="horz1" presStyleCnt="0"/>
      <dgm:spPr/>
    </dgm:pt>
    <dgm:pt modelId="{5FE20CA6-5406-B841-8050-83AEE9DD6335}" type="pres">
      <dgm:prSet presAssocID="{1FA684D2-53D7-2848-A434-3B2364822F84}" presName="tx1" presStyleLbl="revTx" presStyleIdx="1" presStyleCnt="2" custScaleY="433971"/>
      <dgm:spPr/>
    </dgm:pt>
    <dgm:pt modelId="{B9330C97-87C5-204D-9521-285564141DC5}" type="pres">
      <dgm:prSet presAssocID="{1FA684D2-53D7-2848-A434-3B2364822F84}" presName="vert1" presStyleCnt="0"/>
      <dgm:spPr/>
    </dgm:pt>
  </dgm:ptLst>
  <dgm:cxnLst>
    <dgm:cxn modelId="{43ED9E7E-0C1F-3A42-A532-AA7D2B966AB7}" type="presOf" srcId="{1FA684D2-53D7-2848-A434-3B2364822F84}" destId="{5FE20CA6-5406-B841-8050-83AEE9DD6335}" srcOrd="0" destOrd="0" presId="urn:microsoft.com/office/officeart/2008/layout/LinedList"/>
    <dgm:cxn modelId="{0605BA8F-3D1E-B649-A79C-D6B95DCD9963}" type="presOf" srcId="{E2BE09A4-A968-964C-B449-E8BAD564815A}" destId="{AD97F452-A7E7-9F44-AD91-9A64B3B52415}" srcOrd="0" destOrd="0" presId="urn:microsoft.com/office/officeart/2008/layout/LinedList"/>
    <dgm:cxn modelId="{5B54E993-55EE-3541-A2FA-7D6146A51976}" type="presOf" srcId="{1733C0A0-F484-D341-88F4-08F0E3191B29}" destId="{472834F5-1475-C941-A90B-957C5D70E150}" srcOrd="0" destOrd="0" presId="urn:microsoft.com/office/officeart/2008/layout/LinedList"/>
    <dgm:cxn modelId="{980ECE9C-8124-324D-AEC1-70F0788E0521}" srcId="{E2BE09A4-A968-964C-B449-E8BAD564815A}" destId="{1FA684D2-53D7-2848-A434-3B2364822F84}" srcOrd="1" destOrd="0" parTransId="{B0CC5078-E092-0C48-AD0D-E21FE8406014}" sibTransId="{4A551B8E-24F5-A64C-8382-E88BB98FF6F6}"/>
    <dgm:cxn modelId="{D601A6CB-59B1-9A44-9526-8EA3EE9005E9}" srcId="{E2BE09A4-A968-964C-B449-E8BAD564815A}" destId="{1733C0A0-F484-D341-88F4-08F0E3191B29}" srcOrd="0" destOrd="0" parTransId="{556D643E-EF3D-4043-AD8B-E64C922EB4E8}" sibTransId="{E158AB32-1F06-D542-975C-0CC1B3540FE5}"/>
    <dgm:cxn modelId="{190D56F0-71C1-1746-830F-00F8BEE4441E}" type="presParOf" srcId="{AD97F452-A7E7-9F44-AD91-9A64B3B52415}" destId="{E03B26F6-2F70-7A49-8946-40F0CB0ED3F2}" srcOrd="0" destOrd="0" presId="urn:microsoft.com/office/officeart/2008/layout/LinedList"/>
    <dgm:cxn modelId="{0EFD42D7-0741-884C-A3F2-017366CA4E88}" type="presParOf" srcId="{AD97F452-A7E7-9F44-AD91-9A64B3B52415}" destId="{F8177882-72C1-5C4C-BFAE-855AA857676B}" srcOrd="1" destOrd="0" presId="urn:microsoft.com/office/officeart/2008/layout/LinedList"/>
    <dgm:cxn modelId="{C7A0A19C-F77C-7B43-9E47-68C5E085E27D}" type="presParOf" srcId="{F8177882-72C1-5C4C-BFAE-855AA857676B}" destId="{472834F5-1475-C941-A90B-957C5D70E150}" srcOrd="0" destOrd="0" presId="urn:microsoft.com/office/officeart/2008/layout/LinedList"/>
    <dgm:cxn modelId="{E02D0D3A-C84C-DE48-B15C-CC619596DCBB}" type="presParOf" srcId="{F8177882-72C1-5C4C-BFAE-855AA857676B}" destId="{3CCFDAA7-EE6D-E740-986C-F46FF66CB98D}" srcOrd="1" destOrd="0" presId="urn:microsoft.com/office/officeart/2008/layout/LinedList"/>
    <dgm:cxn modelId="{741591A1-E77D-5A4D-8A16-870374A32743}" type="presParOf" srcId="{AD97F452-A7E7-9F44-AD91-9A64B3B52415}" destId="{953A9416-E5BF-D143-82B6-A80149D8A64C}" srcOrd="2" destOrd="0" presId="urn:microsoft.com/office/officeart/2008/layout/LinedList"/>
    <dgm:cxn modelId="{F0202BAB-D91B-5E4A-BC46-69DD90A0A1C3}" type="presParOf" srcId="{AD97F452-A7E7-9F44-AD91-9A64B3B52415}" destId="{C7E45A93-9320-1C4B-8330-C12F1B73B39B}" srcOrd="3" destOrd="0" presId="urn:microsoft.com/office/officeart/2008/layout/LinedList"/>
    <dgm:cxn modelId="{49C98A8A-F3F3-0F48-8C47-AD153A472338}" type="presParOf" srcId="{C7E45A93-9320-1C4B-8330-C12F1B73B39B}" destId="{5FE20CA6-5406-B841-8050-83AEE9DD6335}" srcOrd="0" destOrd="0" presId="urn:microsoft.com/office/officeart/2008/layout/LinedList"/>
    <dgm:cxn modelId="{B6137878-CA03-6F4B-BBE9-C34C124BFC33}" type="presParOf" srcId="{C7E45A93-9320-1C4B-8330-C12F1B73B39B}" destId="{B9330C97-87C5-204D-9521-285564141DC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BFE6122-A912-43E6-8FA3-70CD16C7A8F6}" type="doc">
      <dgm:prSet loTypeId="urn:microsoft.com/office/officeart/2005/8/layout/vList2" loCatId="list" qsTypeId="urn:microsoft.com/office/officeart/2005/8/quickstyle/simple1#2" qsCatId="simple" csTypeId="urn:microsoft.com/office/officeart/2005/8/colors/accent1_2#2" csCatId="accent1" phldr="1"/>
      <dgm:spPr/>
      <dgm:t>
        <a:bodyPr/>
        <a:lstStyle/>
        <a:p>
          <a:endParaRPr lang="en-ZA"/>
        </a:p>
      </dgm:t>
    </dgm:pt>
    <dgm:pt modelId="{E06DD782-DCDC-477E-B10F-396B1B817010}">
      <dgm:prSet phldrT="[Text]"/>
      <dgm:spPr>
        <a:solidFill>
          <a:srgbClr val="70AD47"/>
        </a:solidFill>
      </dgm:spPr>
      <dgm:t>
        <a:bodyPr/>
        <a:lstStyle/>
        <a:p>
          <a:r>
            <a:rPr lang="en-US"/>
            <a:t>Integrated postnatal care uses a person-centred approach that has the potential to increase access to </a:t>
          </a:r>
          <a:endParaRPr lang="en-ZA"/>
        </a:p>
      </dgm:t>
    </dgm:pt>
    <dgm:pt modelId="{B43197B1-C0EF-450D-BFC3-F0A33CDFD76C}" type="parTrans" cxnId="{79D69968-F94B-455D-9411-34EC8A156270}">
      <dgm:prSet/>
      <dgm:spPr/>
      <dgm:t>
        <a:bodyPr/>
        <a:lstStyle/>
        <a:p>
          <a:endParaRPr lang="en-ZA"/>
        </a:p>
      </dgm:t>
    </dgm:pt>
    <dgm:pt modelId="{7122079A-6D30-4F65-83D0-0C3737FDD9C5}" type="sibTrans" cxnId="{79D69968-F94B-455D-9411-34EC8A156270}">
      <dgm:prSet/>
      <dgm:spPr/>
      <dgm:t>
        <a:bodyPr/>
        <a:lstStyle/>
        <a:p>
          <a:endParaRPr lang="en-ZA"/>
        </a:p>
      </dgm:t>
    </dgm:pt>
    <dgm:pt modelId="{B5F2AAE3-80FD-47D6-93B5-7EDFEF5230C6}">
      <dgm:prSet/>
      <dgm:spPr/>
      <dgm:t>
        <a:bodyPr/>
        <a:lstStyle/>
        <a:p>
          <a:r>
            <a:rPr lang="en-US" dirty="0"/>
            <a:t>HIV prevention and treatment</a:t>
          </a:r>
        </a:p>
      </dgm:t>
    </dgm:pt>
    <dgm:pt modelId="{116BF831-FAEA-4A8A-BF7C-769BE4F9279E}" type="parTrans" cxnId="{EC3B4450-EDA7-40B8-A2B8-8126DAFFF273}">
      <dgm:prSet/>
      <dgm:spPr/>
      <dgm:t>
        <a:bodyPr/>
        <a:lstStyle/>
        <a:p>
          <a:endParaRPr lang="en-ZA"/>
        </a:p>
      </dgm:t>
    </dgm:pt>
    <dgm:pt modelId="{866BCF86-CBCD-4858-9A7C-BFBD9DF6BB56}" type="sibTrans" cxnId="{EC3B4450-EDA7-40B8-A2B8-8126DAFFF273}">
      <dgm:prSet/>
      <dgm:spPr/>
      <dgm:t>
        <a:bodyPr/>
        <a:lstStyle/>
        <a:p>
          <a:endParaRPr lang="en-ZA"/>
        </a:p>
      </dgm:t>
    </dgm:pt>
    <dgm:pt modelId="{494D01D3-91A2-49CE-A96A-EA86F0D945F2}">
      <dgm:prSet/>
      <dgm:spPr/>
      <dgm:t>
        <a:bodyPr/>
        <a:lstStyle/>
        <a:p>
          <a:r>
            <a:rPr lang="en-US"/>
            <a:t>Contraception</a:t>
          </a:r>
          <a:endParaRPr lang="en-US" dirty="0"/>
        </a:p>
      </dgm:t>
    </dgm:pt>
    <dgm:pt modelId="{442C7192-2416-4100-AE44-12C14BB201A3}" type="parTrans" cxnId="{42ABB481-F405-4096-A367-B1AB2A7E38D0}">
      <dgm:prSet/>
      <dgm:spPr/>
      <dgm:t>
        <a:bodyPr/>
        <a:lstStyle/>
        <a:p>
          <a:endParaRPr lang="en-ZA"/>
        </a:p>
      </dgm:t>
    </dgm:pt>
    <dgm:pt modelId="{5116A1BF-70B3-4151-AF62-E6FF6B6E47B2}" type="sibTrans" cxnId="{42ABB481-F405-4096-A367-B1AB2A7E38D0}">
      <dgm:prSet/>
      <dgm:spPr/>
      <dgm:t>
        <a:bodyPr/>
        <a:lstStyle/>
        <a:p>
          <a:endParaRPr lang="en-ZA"/>
        </a:p>
      </dgm:t>
    </dgm:pt>
    <dgm:pt modelId="{A287DD11-B741-4070-9C40-FFF8759773C6}">
      <dgm:prSet/>
      <dgm:spPr/>
      <dgm:t>
        <a:bodyPr/>
        <a:lstStyle/>
        <a:p>
          <a:r>
            <a:rPr lang="en-US"/>
            <a:t>Infant HIV testing, and other care</a:t>
          </a:r>
          <a:endParaRPr lang="en-US" dirty="0"/>
        </a:p>
      </dgm:t>
    </dgm:pt>
    <dgm:pt modelId="{4350DFA6-D4D2-4104-A06E-684EAA955959}" type="parTrans" cxnId="{D92A478A-6554-4E7D-BD91-8A157D2E13F7}">
      <dgm:prSet/>
      <dgm:spPr/>
      <dgm:t>
        <a:bodyPr/>
        <a:lstStyle/>
        <a:p>
          <a:endParaRPr lang="en-ZA"/>
        </a:p>
      </dgm:t>
    </dgm:pt>
    <dgm:pt modelId="{FE86E57C-515E-45E5-BC5E-EE9D3DCE1A00}" type="sibTrans" cxnId="{D92A478A-6554-4E7D-BD91-8A157D2E13F7}">
      <dgm:prSet/>
      <dgm:spPr/>
      <dgm:t>
        <a:bodyPr/>
        <a:lstStyle/>
        <a:p>
          <a:endParaRPr lang="en-ZA"/>
        </a:p>
      </dgm:t>
    </dgm:pt>
    <dgm:pt modelId="{E8A0BA4C-5190-4BF8-92CD-827473EADF88}">
      <dgm:prSet/>
      <dgm:spPr>
        <a:solidFill>
          <a:srgbClr val="ED7D31"/>
        </a:solidFill>
      </dgm:spPr>
      <dgm:t>
        <a:bodyPr/>
        <a:lstStyle/>
        <a:p>
          <a:r>
            <a:rPr lang="en-US" dirty="0"/>
            <a:t>Integration gaps are operational, rather than primarily clinical</a:t>
          </a:r>
        </a:p>
      </dgm:t>
    </dgm:pt>
    <dgm:pt modelId="{F8DA6084-EE68-45D9-9A7E-ECC0ED1AAC7A}" type="parTrans" cxnId="{2AB657B8-7781-4B9F-9B83-21466E014260}">
      <dgm:prSet/>
      <dgm:spPr/>
      <dgm:t>
        <a:bodyPr/>
        <a:lstStyle/>
        <a:p>
          <a:endParaRPr lang="en-ZA"/>
        </a:p>
      </dgm:t>
    </dgm:pt>
    <dgm:pt modelId="{D4A9B81F-EB6D-4211-B100-DD6244EB875C}" type="sibTrans" cxnId="{2AB657B8-7781-4B9F-9B83-21466E014260}">
      <dgm:prSet/>
      <dgm:spPr/>
      <dgm:t>
        <a:bodyPr/>
        <a:lstStyle/>
        <a:p>
          <a:endParaRPr lang="en-ZA"/>
        </a:p>
      </dgm:t>
    </dgm:pt>
    <dgm:pt modelId="{E9949CC5-C752-40A9-881A-F937F08D7E19}">
      <dgm:prSet/>
      <dgm:spPr>
        <a:solidFill>
          <a:srgbClr val="1F5C99"/>
        </a:solidFill>
      </dgm:spPr>
      <dgm:t>
        <a:bodyPr/>
        <a:lstStyle/>
        <a:p>
          <a:r>
            <a:rPr lang="en-US" dirty="0"/>
            <a:t>Clinical decision-support tools do change practice</a:t>
          </a:r>
        </a:p>
      </dgm:t>
    </dgm:pt>
    <dgm:pt modelId="{8633E92E-FEA7-4667-96FD-64D274D8B718}" type="parTrans" cxnId="{1988081D-097E-4EB6-9DD6-6A7CB1CE5A7D}">
      <dgm:prSet/>
      <dgm:spPr/>
      <dgm:t>
        <a:bodyPr/>
        <a:lstStyle/>
        <a:p>
          <a:endParaRPr lang="en-ZA"/>
        </a:p>
      </dgm:t>
    </dgm:pt>
    <dgm:pt modelId="{3796CC8D-BABC-4269-A7D2-C27986F23F72}" type="sibTrans" cxnId="{1988081D-097E-4EB6-9DD6-6A7CB1CE5A7D}">
      <dgm:prSet/>
      <dgm:spPr/>
      <dgm:t>
        <a:bodyPr/>
        <a:lstStyle/>
        <a:p>
          <a:endParaRPr lang="en-ZA"/>
        </a:p>
      </dgm:t>
    </dgm:pt>
    <dgm:pt modelId="{3815E59A-C719-442A-8446-1751F8EAF158}">
      <dgm:prSet/>
      <dgm:spPr>
        <a:solidFill>
          <a:srgbClr val="339966"/>
        </a:solidFill>
      </dgm:spPr>
      <dgm:t>
        <a:bodyPr/>
        <a:lstStyle/>
        <a:p>
          <a:r>
            <a:rPr lang="en-US" dirty="0"/>
            <a:t>One size does not fit all facilities</a:t>
          </a:r>
        </a:p>
      </dgm:t>
    </dgm:pt>
    <dgm:pt modelId="{9F2ECDDB-3391-4324-8479-DA6F8C1AADA1}" type="parTrans" cxnId="{B73CB5C3-7D8A-48FF-8ECC-F51567C86255}">
      <dgm:prSet/>
      <dgm:spPr/>
      <dgm:t>
        <a:bodyPr/>
        <a:lstStyle/>
        <a:p>
          <a:endParaRPr lang="en-ZA"/>
        </a:p>
      </dgm:t>
    </dgm:pt>
    <dgm:pt modelId="{D17049DD-885D-4FB5-B5AC-08486E8A20F9}" type="sibTrans" cxnId="{B73CB5C3-7D8A-48FF-8ECC-F51567C86255}">
      <dgm:prSet/>
      <dgm:spPr/>
      <dgm:t>
        <a:bodyPr/>
        <a:lstStyle/>
        <a:p>
          <a:endParaRPr lang="en-ZA"/>
        </a:p>
      </dgm:t>
    </dgm:pt>
    <dgm:pt modelId="{D1EEA704-5361-4F0A-878E-D2996D2319E5}" type="pres">
      <dgm:prSet presAssocID="{BBFE6122-A912-43E6-8FA3-70CD16C7A8F6}" presName="linear" presStyleCnt="0">
        <dgm:presLayoutVars>
          <dgm:animLvl val="lvl"/>
          <dgm:resizeHandles val="exact"/>
        </dgm:presLayoutVars>
      </dgm:prSet>
      <dgm:spPr/>
    </dgm:pt>
    <dgm:pt modelId="{1F118C80-193C-47BF-B522-3EB8697069DC}" type="pres">
      <dgm:prSet presAssocID="{E06DD782-DCDC-477E-B10F-396B1B817010}" presName="parentText" presStyleLbl="node1" presStyleIdx="0" presStyleCnt="4">
        <dgm:presLayoutVars>
          <dgm:chMax val="0"/>
          <dgm:bulletEnabled val="1"/>
        </dgm:presLayoutVars>
      </dgm:prSet>
      <dgm:spPr/>
    </dgm:pt>
    <dgm:pt modelId="{2B42C884-DA8C-410F-9B57-B55D64D09944}" type="pres">
      <dgm:prSet presAssocID="{E06DD782-DCDC-477E-B10F-396B1B817010}" presName="childText" presStyleLbl="revTx" presStyleIdx="0" presStyleCnt="1">
        <dgm:presLayoutVars>
          <dgm:bulletEnabled val="1"/>
        </dgm:presLayoutVars>
      </dgm:prSet>
      <dgm:spPr/>
    </dgm:pt>
    <dgm:pt modelId="{CDAD23F3-D5BA-4A92-B389-123540A06A52}" type="pres">
      <dgm:prSet presAssocID="{E8A0BA4C-5190-4BF8-92CD-827473EADF88}" presName="parentText" presStyleLbl="node1" presStyleIdx="1" presStyleCnt="4">
        <dgm:presLayoutVars>
          <dgm:chMax val="0"/>
          <dgm:bulletEnabled val="1"/>
        </dgm:presLayoutVars>
      </dgm:prSet>
      <dgm:spPr/>
    </dgm:pt>
    <dgm:pt modelId="{95B5BC79-BD40-43F6-8DF2-E277B8C40224}" type="pres">
      <dgm:prSet presAssocID="{D4A9B81F-EB6D-4211-B100-DD6244EB875C}" presName="spacer" presStyleCnt="0"/>
      <dgm:spPr/>
    </dgm:pt>
    <dgm:pt modelId="{9889D74C-D87D-4FC8-9DBE-BCB4DD40F6C9}" type="pres">
      <dgm:prSet presAssocID="{E9949CC5-C752-40A9-881A-F937F08D7E19}" presName="parentText" presStyleLbl="node1" presStyleIdx="2" presStyleCnt="4">
        <dgm:presLayoutVars>
          <dgm:chMax val="0"/>
          <dgm:bulletEnabled val="1"/>
        </dgm:presLayoutVars>
      </dgm:prSet>
      <dgm:spPr/>
    </dgm:pt>
    <dgm:pt modelId="{7C8E1FDB-1988-4010-8BDF-52C01BF9613B}" type="pres">
      <dgm:prSet presAssocID="{3796CC8D-BABC-4269-A7D2-C27986F23F72}" presName="spacer" presStyleCnt="0"/>
      <dgm:spPr/>
    </dgm:pt>
    <dgm:pt modelId="{6312DB68-F473-4FFE-987C-623EDD0E5284}" type="pres">
      <dgm:prSet presAssocID="{3815E59A-C719-442A-8446-1751F8EAF158}" presName="parentText" presStyleLbl="node1" presStyleIdx="3" presStyleCnt="4">
        <dgm:presLayoutVars>
          <dgm:chMax val="0"/>
          <dgm:bulletEnabled val="1"/>
        </dgm:presLayoutVars>
      </dgm:prSet>
      <dgm:spPr/>
    </dgm:pt>
  </dgm:ptLst>
  <dgm:cxnLst>
    <dgm:cxn modelId="{1988081D-097E-4EB6-9DD6-6A7CB1CE5A7D}" srcId="{BBFE6122-A912-43E6-8FA3-70CD16C7A8F6}" destId="{E9949CC5-C752-40A9-881A-F937F08D7E19}" srcOrd="2" destOrd="0" parTransId="{8633E92E-FEA7-4667-96FD-64D274D8B718}" sibTransId="{3796CC8D-BABC-4269-A7D2-C27986F23F72}"/>
    <dgm:cxn modelId="{ED6DB04C-55B3-4184-97BA-6B6E7BC1B622}" type="presOf" srcId="{E9949CC5-C752-40A9-881A-F937F08D7E19}" destId="{9889D74C-D87D-4FC8-9DBE-BCB4DD40F6C9}" srcOrd="0" destOrd="0" presId="urn:microsoft.com/office/officeart/2005/8/layout/vList2"/>
    <dgm:cxn modelId="{EC3B4450-EDA7-40B8-A2B8-8126DAFFF273}" srcId="{E06DD782-DCDC-477E-B10F-396B1B817010}" destId="{B5F2AAE3-80FD-47D6-93B5-7EDFEF5230C6}" srcOrd="0" destOrd="0" parTransId="{116BF831-FAEA-4A8A-BF7C-769BE4F9279E}" sibTransId="{866BCF86-CBCD-4858-9A7C-BFBD9DF6BB56}"/>
    <dgm:cxn modelId="{79D69968-F94B-455D-9411-34EC8A156270}" srcId="{BBFE6122-A912-43E6-8FA3-70CD16C7A8F6}" destId="{E06DD782-DCDC-477E-B10F-396B1B817010}" srcOrd="0" destOrd="0" parTransId="{B43197B1-C0EF-450D-BFC3-F0A33CDFD76C}" sibTransId="{7122079A-6D30-4F65-83D0-0C3737FDD9C5}"/>
    <dgm:cxn modelId="{07462C77-9DEB-48D3-A0DB-503754BDFDCE}" type="presOf" srcId="{494D01D3-91A2-49CE-A96A-EA86F0D945F2}" destId="{2B42C884-DA8C-410F-9B57-B55D64D09944}" srcOrd="0" destOrd="1" presId="urn:microsoft.com/office/officeart/2005/8/layout/vList2"/>
    <dgm:cxn modelId="{42ABB481-F405-4096-A367-B1AB2A7E38D0}" srcId="{E06DD782-DCDC-477E-B10F-396B1B817010}" destId="{494D01D3-91A2-49CE-A96A-EA86F0D945F2}" srcOrd="1" destOrd="0" parTransId="{442C7192-2416-4100-AE44-12C14BB201A3}" sibTransId="{5116A1BF-70B3-4151-AF62-E6FF6B6E47B2}"/>
    <dgm:cxn modelId="{3D76CD87-8197-4F4E-8608-3C9C0B49A356}" type="presOf" srcId="{A287DD11-B741-4070-9C40-FFF8759773C6}" destId="{2B42C884-DA8C-410F-9B57-B55D64D09944}" srcOrd="0" destOrd="2" presId="urn:microsoft.com/office/officeart/2005/8/layout/vList2"/>
    <dgm:cxn modelId="{D92A478A-6554-4E7D-BD91-8A157D2E13F7}" srcId="{E06DD782-DCDC-477E-B10F-396B1B817010}" destId="{A287DD11-B741-4070-9C40-FFF8759773C6}" srcOrd="2" destOrd="0" parTransId="{4350DFA6-D4D2-4104-A06E-684EAA955959}" sibTransId="{FE86E57C-515E-45E5-BC5E-EE9D3DCE1A00}"/>
    <dgm:cxn modelId="{CAAEFC8F-FE97-455F-9807-D9FBB1F98A59}" type="presOf" srcId="{3815E59A-C719-442A-8446-1751F8EAF158}" destId="{6312DB68-F473-4FFE-987C-623EDD0E5284}" srcOrd="0" destOrd="0" presId="urn:microsoft.com/office/officeart/2005/8/layout/vList2"/>
    <dgm:cxn modelId="{2AB657B8-7781-4B9F-9B83-21466E014260}" srcId="{BBFE6122-A912-43E6-8FA3-70CD16C7A8F6}" destId="{E8A0BA4C-5190-4BF8-92CD-827473EADF88}" srcOrd="1" destOrd="0" parTransId="{F8DA6084-EE68-45D9-9A7E-ECC0ED1AAC7A}" sibTransId="{D4A9B81F-EB6D-4211-B100-DD6244EB875C}"/>
    <dgm:cxn modelId="{B73CB5C3-7D8A-48FF-8ECC-F51567C86255}" srcId="{BBFE6122-A912-43E6-8FA3-70CD16C7A8F6}" destId="{3815E59A-C719-442A-8446-1751F8EAF158}" srcOrd="3" destOrd="0" parTransId="{9F2ECDDB-3391-4324-8479-DA6F8C1AADA1}" sibTransId="{D17049DD-885D-4FB5-B5AC-08486E8A20F9}"/>
    <dgm:cxn modelId="{71CC88CC-2764-4F1B-9C18-F3AE20DB1F2A}" type="presOf" srcId="{BBFE6122-A912-43E6-8FA3-70CD16C7A8F6}" destId="{D1EEA704-5361-4F0A-878E-D2996D2319E5}" srcOrd="0" destOrd="0" presId="urn:microsoft.com/office/officeart/2005/8/layout/vList2"/>
    <dgm:cxn modelId="{E980EEDC-EDE6-4D34-B14B-C8DAA0676773}" type="presOf" srcId="{E8A0BA4C-5190-4BF8-92CD-827473EADF88}" destId="{CDAD23F3-D5BA-4A92-B389-123540A06A52}" srcOrd="0" destOrd="0" presId="urn:microsoft.com/office/officeart/2005/8/layout/vList2"/>
    <dgm:cxn modelId="{A88A93E5-CE2A-4021-B902-650DFE332FDD}" type="presOf" srcId="{B5F2AAE3-80FD-47D6-93B5-7EDFEF5230C6}" destId="{2B42C884-DA8C-410F-9B57-B55D64D09944}" srcOrd="0" destOrd="0" presId="urn:microsoft.com/office/officeart/2005/8/layout/vList2"/>
    <dgm:cxn modelId="{C0AAFCEB-8561-4E66-820C-35D5F6259980}" type="presOf" srcId="{E06DD782-DCDC-477E-B10F-396B1B817010}" destId="{1F118C80-193C-47BF-B522-3EB8697069DC}" srcOrd="0" destOrd="0" presId="urn:microsoft.com/office/officeart/2005/8/layout/vList2"/>
    <dgm:cxn modelId="{FFFC3A80-7F58-45F8-89D0-CD3BFD3F70C7}" type="presParOf" srcId="{D1EEA704-5361-4F0A-878E-D2996D2319E5}" destId="{1F118C80-193C-47BF-B522-3EB8697069DC}" srcOrd="0" destOrd="0" presId="urn:microsoft.com/office/officeart/2005/8/layout/vList2"/>
    <dgm:cxn modelId="{2CD0651D-AD7B-4A3E-9E6C-8D59D54250E9}" type="presParOf" srcId="{D1EEA704-5361-4F0A-878E-D2996D2319E5}" destId="{2B42C884-DA8C-410F-9B57-B55D64D09944}" srcOrd="1" destOrd="0" presId="urn:microsoft.com/office/officeart/2005/8/layout/vList2"/>
    <dgm:cxn modelId="{5AA9AE01-AB94-4618-B174-9284C75E346E}" type="presParOf" srcId="{D1EEA704-5361-4F0A-878E-D2996D2319E5}" destId="{CDAD23F3-D5BA-4A92-B389-123540A06A52}" srcOrd="2" destOrd="0" presId="urn:microsoft.com/office/officeart/2005/8/layout/vList2"/>
    <dgm:cxn modelId="{D40C275F-BF60-425A-A255-86EA8A1FE91C}" type="presParOf" srcId="{D1EEA704-5361-4F0A-878E-D2996D2319E5}" destId="{95B5BC79-BD40-43F6-8DF2-E277B8C40224}" srcOrd="3" destOrd="0" presId="urn:microsoft.com/office/officeart/2005/8/layout/vList2"/>
    <dgm:cxn modelId="{E3062B2E-8225-447B-8877-C179A6A67F86}" type="presParOf" srcId="{D1EEA704-5361-4F0A-878E-D2996D2319E5}" destId="{9889D74C-D87D-4FC8-9DBE-BCB4DD40F6C9}" srcOrd="4" destOrd="0" presId="urn:microsoft.com/office/officeart/2005/8/layout/vList2"/>
    <dgm:cxn modelId="{F8EE2C60-A1A0-4CF8-9A31-A8DBC88DD20C}" type="presParOf" srcId="{D1EEA704-5361-4F0A-878E-D2996D2319E5}" destId="{7C8E1FDB-1988-4010-8BDF-52C01BF9613B}" srcOrd="5" destOrd="0" presId="urn:microsoft.com/office/officeart/2005/8/layout/vList2"/>
    <dgm:cxn modelId="{5D4FC80A-97F6-451A-B4A6-821C391A3ADE}" type="presParOf" srcId="{D1EEA704-5361-4F0A-878E-D2996D2319E5}" destId="{6312DB68-F473-4FFE-987C-623EDD0E5284}" srcOrd="6" destOrd="0" presId="urn:microsoft.com/office/officeart/2005/8/layout/vList2"/>
  </dgm:cxnLst>
  <dgm:bg>
    <a:effectLst>
      <a:outerShdw blurRad="63500" sx="102000" sy="102000" algn="ctr" rotWithShape="0">
        <a:prstClr val="black">
          <a:alpha val="40000"/>
        </a:prstClr>
      </a:outerShdw>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9201FD-975B-7244-BD00-C7CC4413894D}">
      <dsp:nvSpPr>
        <dsp:cNvPr id="0" name=""/>
        <dsp:cNvSpPr/>
      </dsp:nvSpPr>
      <dsp:spPr>
        <a:xfrm>
          <a:off x="56" y="129112"/>
          <a:ext cx="5402110" cy="1325632"/>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n-GB" sz="3600" b="1" kern="1200" dirty="0"/>
            <a:t>Key findings</a:t>
          </a:r>
        </a:p>
      </dsp:txBody>
      <dsp:txXfrm>
        <a:off x="56" y="129112"/>
        <a:ext cx="5402110" cy="1325632"/>
      </dsp:txXfrm>
    </dsp:sp>
    <dsp:sp modelId="{B4579AF9-6C78-1E4C-B3E9-FF6E944B808F}">
      <dsp:nvSpPr>
        <dsp:cNvPr id="0" name=""/>
        <dsp:cNvSpPr/>
      </dsp:nvSpPr>
      <dsp:spPr>
        <a:xfrm>
          <a:off x="56" y="1454745"/>
          <a:ext cx="5402110" cy="3804570"/>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Font typeface="Arial" panose="020B0604020202020204" pitchFamily="34" charset="0"/>
            <a:buChar char="•"/>
          </a:pPr>
          <a:r>
            <a:rPr lang="en-US" sz="2200" kern="1200" dirty="0"/>
            <a:t>Treatment interruptions were associated with high-risk mobility</a:t>
          </a:r>
          <a:endParaRPr lang="en-GB" sz="2200" kern="1200" dirty="0"/>
        </a:p>
        <a:p>
          <a:pPr marL="228600" lvl="1" indent="-228600" algn="l" defTabSz="977900">
            <a:lnSpc>
              <a:spcPct val="90000"/>
            </a:lnSpc>
            <a:spcBef>
              <a:spcPct val="0"/>
            </a:spcBef>
            <a:spcAft>
              <a:spcPct val="15000"/>
            </a:spcAft>
            <a:buChar char="•"/>
          </a:pPr>
          <a:r>
            <a:rPr lang="en-US" sz="2200" kern="1200" dirty="0"/>
            <a:t>Travel/migration and unavoidable life events were the primary self-reported reasons for treatment interruption</a:t>
          </a:r>
        </a:p>
        <a:p>
          <a:pPr marL="228600" lvl="1" indent="-228600" algn="l" defTabSz="977900">
            <a:lnSpc>
              <a:spcPct val="90000"/>
            </a:lnSpc>
            <a:spcBef>
              <a:spcPct val="0"/>
            </a:spcBef>
            <a:spcAft>
              <a:spcPct val="15000"/>
            </a:spcAft>
            <a:buChar char="•"/>
          </a:pPr>
          <a:r>
            <a:rPr lang="en-US" sz="2200" kern="1200" dirty="0"/>
            <a:t>Other factors (depression, suicidal ideation, drinking, marital status, number of children) were not associated with treatment interruptions </a:t>
          </a:r>
        </a:p>
      </dsp:txBody>
      <dsp:txXfrm>
        <a:off x="56" y="1454745"/>
        <a:ext cx="5402110" cy="3804570"/>
      </dsp:txXfrm>
    </dsp:sp>
    <dsp:sp modelId="{C2BBA2C6-E263-CE4D-B143-168DEDD5F834}">
      <dsp:nvSpPr>
        <dsp:cNvPr id="0" name=""/>
        <dsp:cNvSpPr/>
      </dsp:nvSpPr>
      <dsp:spPr>
        <a:xfrm>
          <a:off x="6158462" y="129112"/>
          <a:ext cx="5402110" cy="1325632"/>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n-GB" sz="3600" b="1" kern="1200" dirty="0"/>
            <a:t>Programmatic implications</a:t>
          </a:r>
        </a:p>
      </dsp:txBody>
      <dsp:txXfrm>
        <a:off x="6158462" y="129112"/>
        <a:ext cx="5402110" cy="1325632"/>
      </dsp:txXfrm>
    </dsp:sp>
    <dsp:sp modelId="{F932ED80-C032-4C47-8CCA-5DB40FB3421B}">
      <dsp:nvSpPr>
        <dsp:cNvPr id="0" name=""/>
        <dsp:cNvSpPr/>
      </dsp:nvSpPr>
      <dsp:spPr>
        <a:xfrm>
          <a:off x="6158462" y="1454745"/>
          <a:ext cx="5402110" cy="380457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Font typeface="Arial" panose="020B0604020202020204" pitchFamily="34" charset="0"/>
            <a:buChar char="•"/>
          </a:pPr>
          <a:r>
            <a:rPr lang="en-US" sz="2200" kern="1200" dirty="0"/>
            <a:t>DSD approaches that accommodate high-risk mobility are needed (e.g., multi-month dispensing, flexibility refill options</a:t>
          </a:r>
          <a:endParaRPr lang="en-GB" sz="2200" kern="1200" dirty="0"/>
        </a:p>
        <a:p>
          <a:pPr marL="228600" lvl="1" indent="-228600" algn="l" defTabSz="977900">
            <a:lnSpc>
              <a:spcPct val="90000"/>
            </a:lnSpc>
            <a:spcBef>
              <a:spcPct val="0"/>
            </a:spcBef>
            <a:spcAft>
              <a:spcPct val="15000"/>
            </a:spcAft>
            <a:buChar char="•"/>
          </a:pPr>
          <a:r>
            <a:rPr lang="en-US" sz="2200" kern="1200" dirty="0"/>
            <a:t>Client-reported reasons for treatment interruption should inform retention and re-engagement strategies.</a:t>
          </a:r>
        </a:p>
      </dsp:txBody>
      <dsp:txXfrm>
        <a:off x="6158462" y="1454745"/>
        <a:ext cx="5402110" cy="38045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3896E9-2D63-084B-B777-7F5F4439E892}">
      <dsp:nvSpPr>
        <dsp:cNvPr id="0" name=""/>
        <dsp:cNvSpPr/>
      </dsp:nvSpPr>
      <dsp:spPr>
        <a:xfrm>
          <a:off x="518851" y="621375"/>
          <a:ext cx="3448880" cy="3448880"/>
        </a:xfrm>
        <a:prstGeom prst="blockArc">
          <a:avLst>
            <a:gd name="adj1" fmla="val 9000000"/>
            <a:gd name="adj2" fmla="val 16200000"/>
            <a:gd name="adj3" fmla="val 4639"/>
          </a:avLst>
        </a:prstGeom>
        <a:solidFill>
          <a:schemeClr val="accent1">
            <a:shade val="90000"/>
            <a:hueOff val="241439"/>
            <a:satOff val="-24033"/>
            <a:lumOff val="279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0134263-F52A-854A-9B4F-DC9EC2A178CB}">
      <dsp:nvSpPr>
        <dsp:cNvPr id="0" name=""/>
        <dsp:cNvSpPr/>
      </dsp:nvSpPr>
      <dsp:spPr>
        <a:xfrm>
          <a:off x="518851" y="621375"/>
          <a:ext cx="3448880" cy="3448880"/>
        </a:xfrm>
        <a:prstGeom prst="blockArc">
          <a:avLst>
            <a:gd name="adj1" fmla="val 1800000"/>
            <a:gd name="adj2" fmla="val 9000000"/>
            <a:gd name="adj3" fmla="val 4639"/>
          </a:avLst>
        </a:prstGeom>
        <a:solidFill>
          <a:schemeClr val="accent1">
            <a:shade val="90000"/>
            <a:hueOff val="241439"/>
            <a:satOff val="-24033"/>
            <a:lumOff val="279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5DA88B0-9776-3847-BA2B-1D31FF2A7BF6}">
      <dsp:nvSpPr>
        <dsp:cNvPr id="0" name=""/>
        <dsp:cNvSpPr/>
      </dsp:nvSpPr>
      <dsp:spPr>
        <a:xfrm>
          <a:off x="518851" y="621375"/>
          <a:ext cx="3448880" cy="3448880"/>
        </a:xfrm>
        <a:prstGeom prst="blockArc">
          <a:avLst>
            <a:gd name="adj1" fmla="val 16200000"/>
            <a:gd name="adj2" fmla="val 1800000"/>
            <a:gd name="adj3" fmla="val 4639"/>
          </a:avLst>
        </a:prstGeom>
        <a:solidFill>
          <a:schemeClr val="accent1">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E17FC0A-D0AA-E44B-BAF1-0D1BA1FCA41C}">
      <dsp:nvSpPr>
        <dsp:cNvPr id="0" name=""/>
        <dsp:cNvSpPr/>
      </dsp:nvSpPr>
      <dsp:spPr>
        <a:xfrm flipH="1">
          <a:off x="4349035" y="3865904"/>
          <a:ext cx="37759" cy="96724"/>
        </a:xfrm>
        <a:prstGeom prst="ellipse">
          <a:avLst/>
        </a:prstGeom>
        <a:solidFill>
          <a:schemeClr val="accent1">
            <a:shade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Calibri" panose="020F0502020204030204" pitchFamily="34" charset="0"/>
              <a:cs typeface="Calibri" panose="020F0502020204030204" pitchFamily="34" charset="0"/>
            </a:rPr>
            <a:t>Convenient</a:t>
          </a:r>
        </a:p>
      </dsp:txBody>
      <dsp:txXfrm>
        <a:off x="4354565" y="3880069"/>
        <a:ext cx="26699" cy="68394"/>
      </dsp:txXfrm>
    </dsp:sp>
    <dsp:sp modelId="{A689EBEC-0BBB-8445-B152-7FFE8A509E67}">
      <dsp:nvSpPr>
        <dsp:cNvPr id="0" name=""/>
        <dsp:cNvSpPr/>
      </dsp:nvSpPr>
      <dsp:spPr>
        <a:xfrm>
          <a:off x="1381861" y="-100612"/>
          <a:ext cx="1722860" cy="1523971"/>
        </a:xfrm>
        <a:prstGeom prst="ellipse">
          <a:avLst/>
        </a:prstGeom>
        <a:solidFill>
          <a:schemeClr val="accent1">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Calibri" panose="020F0502020204030204" pitchFamily="34" charset="0"/>
              <a:cs typeface="Calibri" panose="020F0502020204030204" pitchFamily="34" charset="0"/>
            </a:rPr>
            <a:t>Convenient</a:t>
          </a:r>
        </a:p>
      </dsp:txBody>
      <dsp:txXfrm>
        <a:off x="1634168" y="122568"/>
        <a:ext cx="1218246" cy="1077611"/>
      </dsp:txXfrm>
    </dsp:sp>
    <dsp:sp modelId="{5048C90C-E6D9-FB44-91C9-43827463421D}">
      <dsp:nvSpPr>
        <dsp:cNvPr id="0" name=""/>
        <dsp:cNvSpPr/>
      </dsp:nvSpPr>
      <dsp:spPr>
        <a:xfrm>
          <a:off x="2916477" y="2380236"/>
          <a:ext cx="1571169" cy="1615600"/>
        </a:xfrm>
        <a:prstGeom prst="ellipse">
          <a:avLst/>
        </a:prstGeom>
        <a:solidFill>
          <a:schemeClr val="accent1">
            <a:shade val="50000"/>
            <a:hueOff val="200996"/>
            <a:satOff val="-23617"/>
            <a:lumOff val="3309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Calibri" panose="020F0502020204030204" pitchFamily="34" charset="0"/>
              <a:cs typeface="Calibri" panose="020F0502020204030204" pitchFamily="34" charset="0"/>
            </a:rPr>
            <a:t>Friendly</a:t>
          </a:r>
        </a:p>
      </dsp:txBody>
      <dsp:txXfrm>
        <a:off x="3146569" y="2616835"/>
        <a:ext cx="1110985" cy="1142402"/>
      </dsp:txXfrm>
    </dsp:sp>
    <dsp:sp modelId="{BF87DD05-3FA0-2348-82D2-C9736DD99609}">
      <dsp:nvSpPr>
        <dsp:cNvPr id="0" name=""/>
        <dsp:cNvSpPr/>
      </dsp:nvSpPr>
      <dsp:spPr>
        <a:xfrm>
          <a:off x="-100851" y="2352465"/>
          <a:ext cx="1770747" cy="1671141"/>
        </a:xfrm>
        <a:prstGeom prst="ellipse">
          <a:avLst/>
        </a:prstGeom>
        <a:solidFill>
          <a:schemeClr val="accent1">
            <a:shade val="50000"/>
            <a:hueOff val="200996"/>
            <a:satOff val="-23617"/>
            <a:lumOff val="3309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Calibri" panose="020F0502020204030204" pitchFamily="34" charset="0"/>
              <a:cs typeface="Calibri" panose="020F0502020204030204" pitchFamily="34" charset="0"/>
            </a:rPr>
            <a:t>Responsive</a:t>
          </a:r>
        </a:p>
      </dsp:txBody>
      <dsp:txXfrm>
        <a:off x="158469" y="2597198"/>
        <a:ext cx="1252107" cy="11816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A67825-E0CF-4843-B0A4-D1685537C4FE}">
      <dsp:nvSpPr>
        <dsp:cNvPr id="0" name=""/>
        <dsp:cNvSpPr/>
      </dsp:nvSpPr>
      <dsp:spPr>
        <a:xfrm>
          <a:off x="2015941" y="591531"/>
          <a:ext cx="3232655" cy="509098"/>
        </a:xfrm>
        <a:prstGeom prst="roundRect">
          <a:avLst>
            <a:gd name="adj" fmla="val 10000"/>
          </a:avLst>
        </a:prstGeom>
        <a:solidFill>
          <a:schemeClr val="accent1">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Calibri" panose="020F0502020204030204" pitchFamily="34" charset="0"/>
              <a:cs typeface="Calibri" panose="020F0502020204030204" pitchFamily="34" charset="0"/>
            </a:rPr>
            <a:t>More important </a:t>
          </a:r>
        </a:p>
      </dsp:txBody>
      <dsp:txXfrm>
        <a:off x="2030852" y="606442"/>
        <a:ext cx="3202833" cy="479276"/>
      </dsp:txXfrm>
    </dsp:sp>
    <dsp:sp modelId="{EEDBDDFD-8A09-4341-B05E-9A6F6BC977C1}">
      <dsp:nvSpPr>
        <dsp:cNvPr id="0" name=""/>
        <dsp:cNvSpPr/>
      </dsp:nvSpPr>
      <dsp:spPr>
        <a:xfrm>
          <a:off x="5363778" y="586975"/>
          <a:ext cx="3125061" cy="513649"/>
        </a:xfrm>
        <a:prstGeom prst="roundRect">
          <a:avLst>
            <a:gd name="adj" fmla="val 10000"/>
          </a:avLst>
        </a:prstGeom>
        <a:solidFill>
          <a:schemeClr val="accent1">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Calibri" panose="020F0502020204030204" pitchFamily="34" charset="0"/>
              <a:cs typeface="Calibri" panose="020F0502020204030204" pitchFamily="34" charset="0"/>
            </a:rPr>
            <a:t>Less important</a:t>
          </a:r>
        </a:p>
      </dsp:txBody>
      <dsp:txXfrm>
        <a:off x="5378822" y="602019"/>
        <a:ext cx="3094973" cy="483561"/>
      </dsp:txXfrm>
    </dsp:sp>
    <dsp:sp modelId="{93E5C2DB-B19D-0C48-81B2-9C2046566464}">
      <dsp:nvSpPr>
        <dsp:cNvPr id="0" name=""/>
        <dsp:cNvSpPr/>
      </dsp:nvSpPr>
      <dsp:spPr>
        <a:xfrm>
          <a:off x="4794883" y="4327076"/>
          <a:ext cx="763601" cy="763601"/>
        </a:xfrm>
        <a:prstGeom prst="triangle">
          <a:avLst/>
        </a:prstGeom>
        <a:solidFill>
          <a:schemeClr val="accent1">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8320ED64-6D97-444C-B310-17E92F949086}">
      <dsp:nvSpPr>
        <dsp:cNvPr id="0" name=""/>
        <dsp:cNvSpPr/>
      </dsp:nvSpPr>
      <dsp:spPr>
        <a:xfrm rot="21360000">
          <a:off x="2740791" y="3989767"/>
          <a:ext cx="4871784" cy="340668"/>
        </a:xfrm>
        <a:prstGeom prst="rect">
          <a:avLst/>
        </a:prstGeom>
        <a:solidFill>
          <a:schemeClr val="accent1">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1D1D1620-D2AA-194A-8D1B-00B8392DC8FF}">
      <dsp:nvSpPr>
        <dsp:cNvPr id="0" name=""/>
        <dsp:cNvSpPr/>
      </dsp:nvSpPr>
      <dsp:spPr>
        <a:xfrm rot="21360000">
          <a:off x="2708179" y="2721863"/>
          <a:ext cx="2188043" cy="1316692"/>
        </a:xfrm>
        <a:prstGeom prst="roundRect">
          <a:avLst/>
        </a:prstGeom>
        <a:solidFill>
          <a:schemeClr val="bg1"/>
        </a:solidFill>
        <a:ln w="19050" cap="flat" cmpd="sng" algn="ctr">
          <a:solidFill>
            <a:schemeClr val="accent1">
              <a:lumMod val="7500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Calibri" panose="020F0502020204030204" pitchFamily="34" charset="0"/>
              <a:cs typeface="Calibri" panose="020F0502020204030204" pitchFamily="34" charset="0"/>
            </a:rPr>
            <a:t>Compelling, relevant messaging</a:t>
          </a:r>
        </a:p>
      </dsp:txBody>
      <dsp:txXfrm>
        <a:off x="2772455" y="2786139"/>
        <a:ext cx="2059491" cy="1188140"/>
      </dsp:txXfrm>
    </dsp:sp>
    <dsp:sp modelId="{F39C6224-FD33-4244-B277-95B9D592BC19}">
      <dsp:nvSpPr>
        <dsp:cNvPr id="0" name=""/>
        <dsp:cNvSpPr/>
      </dsp:nvSpPr>
      <dsp:spPr>
        <a:xfrm rot="21360000">
          <a:off x="2548454" y="1268324"/>
          <a:ext cx="2303866" cy="1308593"/>
        </a:xfrm>
        <a:prstGeom prst="roundRect">
          <a:avLst/>
        </a:prstGeom>
        <a:solidFill>
          <a:schemeClr val="lt1"/>
        </a:solidFill>
        <a:ln w="19050" cap="flat" cmpd="sng" algn="ctr">
          <a:solidFill>
            <a:schemeClr val="accent1">
              <a:lumMod val="75000"/>
            </a:schemeClr>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solidFill>
                <a:schemeClr val="bg1"/>
              </a:solidFill>
              <a:latin typeface="Calibri" panose="020F0502020204030204" pitchFamily="34" charset="0"/>
              <a:cs typeface="Calibri" panose="020F0502020204030204" pitchFamily="34" charset="0"/>
            </a:rPr>
            <a:t>Positive healthcare worker interactions</a:t>
          </a:r>
          <a:endParaRPr lang="en-US" sz="1600" b="1" kern="1200" dirty="0">
            <a:solidFill>
              <a:schemeClr val="bg1"/>
            </a:solidFill>
            <a:latin typeface="Calibri" panose="020F0502020204030204" pitchFamily="34" charset="0"/>
            <a:cs typeface="Calibri" panose="020F0502020204030204" pitchFamily="34" charset="0"/>
          </a:endParaRPr>
        </a:p>
      </dsp:txBody>
      <dsp:txXfrm>
        <a:off x="2612334" y="1332204"/>
        <a:ext cx="2176106" cy="1180833"/>
      </dsp:txXfrm>
    </dsp:sp>
    <dsp:sp modelId="{FF36DF8C-837B-A24B-B58B-E7E7450D441B}">
      <dsp:nvSpPr>
        <dsp:cNvPr id="0" name=""/>
        <dsp:cNvSpPr/>
      </dsp:nvSpPr>
      <dsp:spPr>
        <a:xfrm rot="21360000">
          <a:off x="5339916" y="2537897"/>
          <a:ext cx="2167967" cy="1318096"/>
        </a:xfrm>
        <a:prstGeom prst="roundRect">
          <a:avLst/>
        </a:prstGeom>
        <a:noFill/>
        <a:ln w="19050" cap="flat" cmpd="sng" algn="ctr">
          <a:solidFill>
            <a:schemeClr val="accent1">
              <a:lumMod val="7500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Calibri" panose="020F0502020204030204" pitchFamily="34" charset="0"/>
              <a:cs typeface="Calibri" panose="020F0502020204030204" pitchFamily="34" charset="0"/>
            </a:rPr>
            <a:t>Outside-facility dispensing</a:t>
          </a:r>
        </a:p>
      </dsp:txBody>
      <dsp:txXfrm>
        <a:off x="5404260" y="2602241"/>
        <a:ext cx="2039279" cy="118940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3B26F6-2F70-7A49-8946-40F0CB0ED3F2}">
      <dsp:nvSpPr>
        <dsp:cNvPr id="0" name=""/>
        <dsp:cNvSpPr/>
      </dsp:nvSpPr>
      <dsp:spPr>
        <a:xfrm>
          <a:off x="0" y="2322"/>
          <a:ext cx="3358496" cy="0"/>
        </a:xfrm>
        <a:prstGeom prst="lin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2834F5-1475-C941-A90B-957C5D70E150}">
      <dsp:nvSpPr>
        <dsp:cNvPr id="0" name=""/>
        <dsp:cNvSpPr/>
      </dsp:nvSpPr>
      <dsp:spPr>
        <a:xfrm>
          <a:off x="3279" y="0"/>
          <a:ext cx="3355216" cy="12702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dirty="0">
              <a:latin typeface="Calibri" panose="020F0502020204030204" pitchFamily="34" charset="0"/>
              <a:cs typeface="Calibri" panose="020F0502020204030204" pitchFamily="34" charset="0"/>
            </a:rPr>
            <a:t>Funders: </a:t>
          </a:r>
          <a:br>
            <a:rPr lang="en-US" sz="1800" kern="1200" dirty="0">
              <a:latin typeface="Calibri" panose="020F0502020204030204" pitchFamily="34" charset="0"/>
              <a:cs typeface="Calibri" panose="020F0502020204030204" pitchFamily="34" charset="0"/>
            </a:rPr>
          </a:br>
          <a:r>
            <a:rPr lang="en-US" sz="1800" kern="1200" dirty="0">
              <a:latin typeface="Calibri" panose="020F0502020204030204" pitchFamily="34" charset="0"/>
              <a:cs typeface="Calibri" panose="020F0502020204030204" pitchFamily="34" charset="0"/>
            </a:rPr>
            <a:t>Gates Foundation </a:t>
          </a:r>
          <a:br>
            <a:rPr lang="en-US" sz="1800" kern="1200" dirty="0">
              <a:latin typeface="Calibri" panose="020F0502020204030204" pitchFamily="34" charset="0"/>
              <a:cs typeface="Calibri" panose="020F0502020204030204" pitchFamily="34" charset="0"/>
            </a:rPr>
          </a:br>
          <a:r>
            <a:rPr lang="en-US" sz="1800" kern="1200" dirty="0">
              <a:latin typeface="Calibri" panose="020F0502020204030204" pitchFamily="34" charset="0"/>
              <a:cs typeface="Calibri" panose="020F0502020204030204" pitchFamily="34" charset="0"/>
            </a:rPr>
            <a:t>(INV-001423). </a:t>
          </a:r>
          <a:endParaRPr lang="en-GB" sz="1800" kern="1200" dirty="0">
            <a:latin typeface="Calibri" panose="020F0502020204030204" pitchFamily="34" charset="0"/>
            <a:cs typeface="Calibri" panose="020F0502020204030204" pitchFamily="34" charset="0"/>
          </a:endParaRPr>
        </a:p>
      </dsp:txBody>
      <dsp:txXfrm>
        <a:off x="3279" y="0"/>
        <a:ext cx="3355216" cy="1270202"/>
      </dsp:txXfrm>
    </dsp:sp>
    <dsp:sp modelId="{953A9416-E5BF-D143-82B6-A80149D8A64C}">
      <dsp:nvSpPr>
        <dsp:cNvPr id="0" name=""/>
        <dsp:cNvSpPr/>
      </dsp:nvSpPr>
      <dsp:spPr>
        <a:xfrm>
          <a:off x="0" y="1272524"/>
          <a:ext cx="3358496" cy="0"/>
        </a:xfrm>
        <a:prstGeom prst="lin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E20CA6-5406-B841-8050-83AEE9DD6335}">
      <dsp:nvSpPr>
        <dsp:cNvPr id="0" name=""/>
        <dsp:cNvSpPr/>
      </dsp:nvSpPr>
      <dsp:spPr>
        <a:xfrm>
          <a:off x="0" y="1272524"/>
          <a:ext cx="3355216" cy="2032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dirty="0">
              <a:latin typeface="Calibri" panose="020F0502020204030204" pitchFamily="34" charset="0"/>
              <a:cs typeface="Calibri" panose="020F0502020204030204" pitchFamily="34" charset="0"/>
            </a:rPr>
            <a:t>Acknowledge:</a:t>
          </a:r>
          <a:br>
            <a:rPr lang="en-US" sz="1800" b="1" kern="1200" dirty="0">
              <a:latin typeface="Calibri" panose="020F0502020204030204" pitchFamily="34" charset="0"/>
              <a:cs typeface="Calibri" panose="020F0502020204030204" pitchFamily="34" charset="0"/>
            </a:rPr>
          </a:br>
          <a:r>
            <a:rPr lang="en-US" sz="1800" b="0" kern="1200" dirty="0">
              <a:latin typeface="Calibri" panose="020F0502020204030204" pitchFamily="34" charset="0"/>
              <a:cs typeface="Calibri" panose="020F0502020204030204" pitchFamily="34" charset="0"/>
            </a:rPr>
            <a:t>Facility staff</a:t>
          </a:r>
          <a:br>
            <a:rPr lang="en-US" sz="1800" b="0" kern="1200" dirty="0">
              <a:latin typeface="Calibri" panose="020F0502020204030204" pitchFamily="34" charset="0"/>
              <a:cs typeface="Calibri" panose="020F0502020204030204" pitchFamily="34" charset="0"/>
            </a:rPr>
          </a:br>
          <a:r>
            <a:rPr lang="en-US" sz="1800" b="0" kern="1200" dirty="0">
              <a:latin typeface="Calibri" panose="020F0502020204030204" pitchFamily="34" charset="0"/>
              <a:cs typeface="Calibri" panose="020F0502020204030204" pitchFamily="34" charset="0"/>
            </a:rPr>
            <a:t>Community and client participants</a:t>
          </a:r>
          <a:r>
            <a:rPr lang="en-US" sz="1800" b="1" kern="1200" dirty="0">
              <a:latin typeface="Calibri" panose="020F0502020204030204" pitchFamily="34" charset="0"/>
              <a:cs typeface="Calibri" panose="020F0502020204030204" pitchFamily="34" charset="0"/>
            </a:rPr>
            <a:t> </a:t>
          </a:r>
          <a:endParaRPr lang="en-GB" sz="1800" b="1" kern="1200" dirty="0">
            <a:latin typeface="Calibri" panose="020F0502020204030204" pitchFamily="34" charset="0"/>
            <a:cs typeface="Calibri" panose="020F0502020204030204" pitchFamily="34" charset="0"/>
          </a:endParaRPr>
        </a:p>
      </dsp:txBody>
      <dsp:txXfrm>
        <a:off x="0" y="1272524"/>
        <a:ext cx="3355216" cy="203223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118C80-193C-47BF-B522-3EB8697069DC}">
      <dsp:nvSpPr>
        <dsp:cNvPr id="0" name=""/>
        <dsp:cNvSpPr/>
      </dsp:nvSpPr>
      <dsp:spPr>
        <a:xfrm>
          <a:off x="0" y="85915"/>
          <a:ext cx="9246214" cy="835379"/>
        </a:xfrm>
        <a:prstGeom prst="roundRect">
          <a:avLst/>
        </a:prstGeom>
        <a:solidFill>
          <a:srgbClr val="70AD4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Integrated postnatal care uses a person-centred approach that has the potential to increase access to </a:t>
          </a:r>
          <a:endParaRPr lang="en-ZA" sz="2100" kern="1200"/>
        </a:p>
      </dsp:txBody>
      <dsp:txXfrm>
        <a:off x="40780" y="126695"/>
        <a:ext cx="9164654" cy="753819"/>
      </dsp:txXfrm>
    </dsp:sp>
    <dsp:sp modelId="{2B42C884-DA8C-410F-9B57-B55D64D09944}">
      <dsp:nvSpPr>
        <dsp:cNvPr id="0" name=""/>
        <dsp:cNvSpPr/>
      </dsp:nvSpPr>
      <dsp:spPr>
        <a:xfrm>
          <a:off x="0" y="921295"/>
          <a:ext cx="9246214" cy="8259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3567"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US" sz="1600" kern="1200" dirty="0"/>
            <a:t>HIV prevention and treatment</a:t>
          </a:r>
        </a:p>
        <a:p>
          <a:pPr marL="171450" lvl="1" indent="-171450" algn="l" defTabSz="711200">
            <a:lnSpc>
              <a:spcPct val="90000"/>
            </a:lnSpc>
            <a:spcBef>
              <a:spcPct val="0"/>
            </a:spcBef>
            <a:spcAft>
              <a:spcPct val="20000"/>
            </a:spcAft>
            <a:buChar char="•"/>
          </a:pPr>
          <a:r>
            <a:rPr lang="en-US" sz="1600" kern="1200"/>
            <a:t>Contraception</a:t>
          </a:r>
          <a:endParaRPr lang="en-US" sz="1600" kern="1200" dirty="0"/>
        </a:p>
        <a:p>
          <a:pPr marL="171450" lvl="1" indent="-171450" algn="l" defTabSz="711200">
            <a:lnSpc>
              <a:spcPct val="90000"/>
            </a:lnSpc>
            <a:spcBef>
              <a:spcPct val="0"/>
            </a:spcBef>
            <a:spcAft>
              <a:spcPct val="20000"/>
            </a:spcAft>
            <a:buChar char="•"/>
          </a:pPr>
          <a:r>
            <a:rPr lang="en-US" sz="1600" kern="1200"/>
            <a:t>Infant HIV testing, and other care</a:t>
          </a:r>
          <a:endParaRPr lang="en-US" sz="1600" kern="1200" dirty="0"/>
        </a:p>
      </dsp:txBody>
      <dsp:txXfrm>
        <a:off x="0" y="921295"/>
        <a:ext cx="9246214" cy="825930"/>
      </dsp:txXfrm>
    </dsp:sp>
    <dsp:sp modelId="{CDAD23F3-D5BA-4A92-B389-123540A06A52}">
      <dsp:nvSpPr>
        <dsp:cNvPr id="0" name=""/>
        <dsp:cNvSpPr/>
      </dsp:nvSpPr>
      <dsp:spPr>
        <a:xfrm>
          <a:off x="0" y="1747225"/>
          <a:ext cx="9246214" cy="835379"/>
        </a:xfrm>
        <a:prstGeom prst="roundRect">
          <a:avLst/>
        </a:prstGeom>
        <a:solidFill>
          <a:srgbClr val="ED7D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Integration gaps are operational, rather than primarily clinical</a:t>
          </a:r>
        </a:p>
      </dsp:txBody>
      <dsp:txXfrm>
        <a:off x="40780" y="1788005"/>
        <a:ext cx="9164654" cy="753819"/>
      </dsp:txXfrm>
    </dsp:sp>
    <dsp:sp modelId="{9889D74C-D87D-4FC8-9DBE-BCB4DD40F6C9}">
      <dsp:nvSpPr>
        <dsp:cNvPr id="0" name=""/>
        <dsp:cNvSpPr/>
      </dsp:nvSpPr>
      <dsp:spPr>
        <a:xfrm>
          <a:off x="0" y="2643085"/>
          <a:ext cx="9246214" cy="835379"/>
        </a:xfrm>
        <a:prstGeom prst="roundRect">
          <a:avLst/>
        </a:prstGeom>
        <a:solidFill>
          <a:srgbClr val="1F5C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Clinical decision-support tools do change practice</a:t>
          </a:r>
        </a:p>
      </dsp:txBody>
      <dsp:txXfrm>
        <a:off x="40780" y="2683865"/>
        <a:ext cx="9164654" cy="753819"/>
      </dsp:txXfrm>
    </dsp:sp>
    <dsp:sp modelId="{6312DB68-F473-4FFE-987C-623EDD0E5284}">
      <dsp:nvSpPr>
        <dsp:cNvPr id="0" name=""/>
        <dsp:cNvSpPr/>
      </dsp:nvSpPr>
      <dsp:spPr>
        <a:xfrm>
          <a:off x="0" y="3538945"/>
          <a:ext cx="9246214" cy="835379"/>
        </a:xfrm>
        <a:prstGeom prst="roundRect">
          <a:avLst/>
        </a:prstGeom>
        <a:solidFill>
          <a:srgbClr val="33996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One size does not fit all facilities</a:t>
          </a:r>
        </a:p>
      </dsp:txBody>
      <dsp:txXfrm>
        <a:off x="40780" y="3579725"/>
        <a:ext cx="9164654" cy="753819"/>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0.40251</cdr:x>
      <cdr:y>0.19224</cdr:y>
    </cdr:from>
    <cdr:to>
      <cdr:x>0.59695</cdr:x>
      <cdr:y>0.78386</cdr:y>
    </cdr:to>
    <cdr:sp macro="" textlink="">
      <cdr:nvSpPr>
        <cdr:cNvPr id="2" name="Rectangle 1">
          <a:extLst xmlns:a="http://schemas.openxmlformats.org/drawingml/2006/main">
            <a:ext uri="{FF2B5EF4-FFF2-40B4-BE49-F238E27FC236}">
              <a16:creationId xmlns:a16="http://schemas.microsoft.com/office/drawing/2014/main" id="{372460EB-F1C4-481B-B82D-B5E98DA74234}"/>
            </a:ext>
          </a:extLst>
        </cdr:cNvPr>
        <cdr:cNvSpPr/>
      </cdr:nvSpPr>
      <cdr:spPr>
        <a:xfrm xmlns:a="http://schemas.openxmlformats.org/drawingml/2006/main">
          <a:off x="2279297" y="805786"/>
          <a:ext cx="1101057" cy="2479813"/>
        </a:xfrm>
        <a:prstGeom xmlns:a="http://schemas.openxmlformats.org/drawingml/2006/main" prst="rect">
          <a:avLst/>
        </a:prstGeom>
        <a:solidFill xmlns:a="http://schemas.openxmlformats.org/drawingml/2006/main">
          <a:schemeClr val="bg2">
            <a:lumMod val="50000"/>
            <a:alpha val="15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0.4014</cdr:x>
      <cdr:y>0.19216</cdr:y>
    </cdr:from>
    <cdr:to>
      <cdr:x>0.5986</cdr:x>
      <cdr:y>0.78217</cdr:y>
    </cdr:to>
    <cdr:grpSp>
      <cdr:nvGrpSpPr>
        <cdr:cNvPr id="13" name="Group 12">
          <a:extLst xmlns:a="http://schemas.openxmlformats.org/drawingml/2006/main">
            <a:ext uri="{FF2B5EF4-FFF2-40B4-BE49-F238E27FC236}">
              <a16:creationId xmlns:a16="http://schemas.microsoft.com/office/drawing/2014/main" id="{318C621C-E59B-43AD-AEFD-1170D5F86247}"/>
            </a:ext>
          </a:extLst>
        </cdr:cNvPr>
        <cdr:cNvGrpSpPr/>
      </cdr:nvGrpSpPr>
      <cdr:grpSpPr>
        <a:xfrm xmlns:a="http://schemas.openxmlformats.org/drawingml/2006/main">
          <a:off x="2080394" y="598719"/>
          <a:ext cx="1022056" cy="1838314"/>
          <a:chOff x="2113188" y="753834"/>
          <a:chExt cx="1038224" cy="2314575"/>
        </a:xfrm>
      </cdr:grpSpPr>
      <cdr:cxnSp macro="">
        <cdr:nvCxnSpPr>
          <cdr:cNvPr id="4" name="Straight Connector 3">
            <a:extLst xmlns:a="http://schemas.openxmlformats.org/drawingml/2006/main">
              <a:ext uri="{FF2B5EF4-FFF2-40B4-BE49-F238E27FC236}">
                <a16:creationId xmlns:a16="http://schemas.microsoft.com/office/drawing/2014/main" id="{CB7A4FC2-8CAC-44C6-8BB4-B6208A9F4220}"/>
              </a:ext>
            </a:extLst>
          </cdr:cNvPr>
          <cdr:cNvCxnSpPr/>
        </cdr:nvCxnSpPr>
        <cdr:spPr>
          <a:xfrm xmlns:a="http://schemas.openxmlformats.org/drawingml/2006/main" flipH="1">
            <a:off x="2113188" y="753834"/>
            <a:ext cx="9524" cy="2295525"/>
          </a:xfrm>
          <a:prstGeom xmlns:a="http://schemas.openxmlformats.org/drawingml/2006/main" prst="line">
            <a:avLst/>
          </a:prstGeom>
          <a:ln xmlns:a="http://schemas.openxmlformats.org/drawingml/2006/main">
            <a:prstDash val="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cxnSp macro="">
        <cdr:nvCxnSpPr>
          <cdr:cNvPr id="10" name="Straight Connector 9">
            <a:extLst xmlns:a="http://schemas.openxmlformats.org/drawingml/2006/main">
              <a:ext uri="{FF2B5EF4-FFF2-40B4-BE49-F238E27FC236}">
                <a16:creationId xmlns:a16="http://schemas.microsoft.com/office/drawing/2014/main" id="{5571AE9B-257D-4D68-A2A5-11D03C885DDB}"/>
              </a:ext>
            </a:extLst>
          </cdr:cNvPr>
          <cdr:cNvCxnSpPr/>
        </cdr:nvCxnSpPr>
        <cdr:spPr>
          <a:xfrm xmlns:a="http://schemas.openxmlformats.org/drawingml/2006/main" flipH="1">
            <a:off x="3122837" y="753834"/>
            <a:ext cx="28575" cy="2314575"/>
          </a:xfrm>
          <a:prstGeom xmlns:a="http://schemas.openxmlformats.org/drawingml/2006/main" prst="line">
            <a:avLst/>
          </a:prstGeom>
          <a:ln xmlns:a="http://schemas.openxmlformats.org/drawingml/2006/main">
            <a:prstDash val="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grpSp>
  </cdr:relSizeAnchor>
</c:userShapes>
</file>

<file path=ppt/drawings/drawing2.xml><?xml version="1.0" encoding="utf-8"?>
<c:userShapes xmlns:c="http://schemas.openxmlformats.org/drawingml/2006/chart">
  <cdr:relSizeAnchor xmlns:cdr="http://schemas.openxmlformats.org/drawingml/2006/chartDrawing">
    <cdr:from>
      <cdr:x>0.62924</cdr:x>
      <cdr:y>0.16493</cdr:y>
    </cdr:from>
    <cdr:to>
      <cdr:x>0.62924</cdr:x>
      <cdr:y>0.7183</cdr:y>
    </cdr:to>
    <cdr:cxnSp macro="">
      <cdr:nvCxnSpPr>
        <cdr:cNvPr id="3" name="Straight Connector 2">
          <a:extLst xmlns:a="http://schemas.openxmlformats.org/drawingml/2006/main">
            <a:ext uri="{FF2B5EF4-FFF2-40B4-BE49-F238E27FC236}">
              <a16:creationId xmlns:a16="http://schemas.microsoft.com/office/drawing/2014/main" id="{4D2B057D-72F4-4A0B-94E0-D250BA97E2DB}"/>
            </a:ext>
          </a:extLst>
        </cdr:cNvPr>
        <cdr:cNvCxnSpPr/>
      </cdr:nvCxnSpPr>
      <cdr:spPr>
        <a:xfrm xmlns:a="http://schemas.openxmlformats.org/drawingml/2006/main">
          <a:off x="3798716" y="891186"/>
          <a:ext cx="1" cy="2990088"/>
        </a:xfrm>
        <a:prstGeom xmlns:a="http://schemas.openxmlformats.org/drawingml/2006/main" prst="line">
          <a:avLst/>
        </a:prstGeom>
        <a:ln xmlns:a="http://schemas.openxmlformats.org/drawingml/2006/main">
          <a:solidFill>
            <a:schemeClr val="bg2">
              <a:lumMod val="50000"/>
            </a:schemeClr>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0.42835</cdr:x>
      <cdr:y>0.16817</cdr:y>
    </cdr:from>
    <cdr:to>
      <cdr:x>0.62858</cdr:x>
      <cdr:y>0.73169</cdr:y>
    </cdr:to>
    <cdr:sp macro="" textlink="">
      <cdr:nvSpPr>
        <cdr:cNvPr id="4" name="Rectangle 3">
          <a:extLst xmlns:a="http://schemas.openxmlformats.org/drawingml/2006/main">
            <a:ext uri="{FF2B5EF4-FFF2-40B4-BE49-F238E27FC236}">
              <a16:creationId xmlns:a16="http://schemas.microsoft.com/office/drawing/2014/main" id="{43FB72F7-AA2E-4F14-8EFF-B11BBFF622AF}"/>
            </a:ext>
          </a:extLst>
        </cdr:cNvPr>
        <cdr:cNvSpPr/>
      </cdr:nvSpPr>
      <cdr:spPr>
        <a:xfrm xmlns:a="http://schemas.openxmlformats.org/drawingml/2006/main">
          <a:off x="2585965" y="908668"/>
          <a:ext cx="1208795" cy="3044953"/>
        </a:xfrm>
        <a:prstGeom xmlns:a="http://schemas.openxmlformats.org/drawingml/2006/main" prst="rect">
          <a:avLst/>
        </a:prstGeom>
        <a:solidFill xmlns:a="http://schemas.openxmlformats.org/drawingml/2006/main">
          <a:schemeClr val="bg2">
            <a:lumMod val="50000"/>
            <a:alpha val="15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dr:relSizeAnchor xmlns:cdr="http://schemas.openxmlformats.org/drawingml/2006/chartDrawing">
    <cdr:from>
      <cdr:x>0.42713</cdr:x>
      <cdr:y>0.16662</cdr:y>
    </cdr:from>
    <cdr:to>
      <cdr:x>0.42713</cdr:x>
      <cdr:y>0.73184</cdr:y>
    </cdr:to>
    <cdr:cxnSp macro="">
      <cdr:nvCxnSpPr>
        <cdr:cNvPr id="11" name="Straight Connector 10">
          <a:extLst xmlns:a="http://schemas.openxmlformats.org/drawingml/2006/main">
            <a:ext uri="{FF2B5EF4-FFF2-40B4-BE49-F238E27FC236}">
              <a16:creationId xmlns:a16="http://schemas.microsoft.com/office/drawing/2014/main" id="{8C28DADB-5047-4D1C-BBB0-1D50A575296D}"/>
            </a:ext>
          </a:extLst>
        </cdr:cNvPr>
        <cdr:cNvCxnSpPr/>
      </cdr:nvCxnSpPr>
      <cdr:spPr>
        <a:xfrm xmlns:a="http://schemas.openxmlformats.org/drawingml/2006/main">
          <a:off x="2578608" y="900330"/>
          <a:ext cx="0" cy="3054096"/>
        </a:xfrm>
        <a:prstGeom xmlns:a="http://schemas.openxmlformats.org/drawingml/2006/main" prst="line">
          <a:avLst/>
        </a:prstGeom>
        <a:ln xmlns:a="http://schemas.openxmlformats.org/drawingml/2006/main">
          <a:prstDash val="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F6AAA520-F2F5-4EDD-89FF-112F506DBD8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latin typeface="Verdana" panose="020B0604030504040204" pitchFamily="34" charset="0"/>
            </a:endParaRPr>
          </a:p>
        </p:txBody>
      </p:sp>
      <p:sp>
        <p:nvSpPr>
          <p:cNvPr id="3" name="Datumsplatzhalter 2">
            <a:extLst>
              <a:ext uri="{FF2B5EF4-FFF2-40B4-BE49-F238E27FC236}">
                <a16:creationId xmlns:a16="http://schemas.microsoft.com/office/drawing/2014/main" id="{16D02F3C-8EFD-4B07-80ED-B2429D54C34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662BD4C-6D77-4375-88B2-8F24E3740D1D}" type="datetimeFigureOut">
              <a:rPr lang="de-DE" smtClean="0">
                <a:latin typeface="Verdana" panose="020B0604030504040204" pitchFamily="34" charset="0"/>
              </a:rPr>
              <a:t>29.09.26</a:t>
            </a:fld>
            <a:endParaRPr lang="de-DE">
              <a:latin typeface="Verdana" panose="020B0604030504040204" pitchFamily="34" charset="0"/>
            </a:endParaRPr>
          </a:p>
        </p:txBody>
      </p:sp>
      <p:sp>
        <p:nvSpPr>
          <p:cNvPr id="4" name="Fußzeilenplatzhalter 3">
            <a:extLst>
              <a:ext uri="{FF2B5EF4-FFF2-40B4-BE49-F238E27FC236}">
                <a16:creationId xmlns:a16="http://schemas.microsoft.com/office/drawing/2014/main" id="{D51B987F-84C1-40E0-A9D7-A8F4901E467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latin typeface="Verdana" panose="020B0604030504040204" pitchFamily="34" charset="0"/>
            </a:endParaRPr>
          </a:p>
        </p:txBody>
      </p:sp>
      <p:sp>
        <p:nvSpPr>
          <p:cNvPr id="5" name="Foliennummernplatzhalter 4">
            <a:extLst>
              <a:ext uri="{FF2B5EF4-FFF2-40B4-BE49-F238E27FC236}">
                <a16:creationId xmlns:a16="http://schemas.microsoft.com/office/drawing/2014/main" id="{05432F72-438D-4B28-B0F3-2E4B8F6078C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DFC5FE3-128E-4546-A5A8-7038C4C3160C}" type="slidenum">
              <a:rPr lang="de-DE" smtClean="0">
                <a:latin typeface="Verdana" panose="020B0604030504040204" pitchFamily="34" charset="0"/>
              </a:rPr>
              <a:t>‹#›</a:t>
            </a:fld>
            <a:endParaRPr lang="de-DE">
              <a:latin typeface="Verdana" panose="020B0604030504040204" pitchFamily="34" charset="0"/>
            </a:endParaRPr>
          </a:p>
        </p:txBody>
      </p:sp>
    </p:spTree>
    <p:extLst>
      <p:ext uri="{BB962C8B-B14F-4D97-AF65-F5344CB8AC3E}">
        <p14:creationId xmlns:p14="http://schemas.microsoft.com/office/powerpoint/2010/main" val="13384655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Verdana" panose="020B0604030504040204" pitchFamily="34" charset="0"/>
              </a:defRPr>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Verdana" panose="020B0604030504040204" pitchFamily="34" charset="0"/>
              </a:defRPr>
            </a:lvl1pPr>
          </a:lstStyle>
          <a:p>
            <a:fld id="{59AF585C-AB1D-41F5-8A22-EE236ED1EB54}" type="datetimeFigureOut">
              <a:rPr lang="de-DE" smtClean="0"/>
              <a:pPr/>
              <a:t>29.09.26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Verdana" panose="020B0604030504040204" pitchFamily="34" charset="0"/>
              </a:defRPr>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Verdana" panose="020B0604030504040204" pitchFamily="34" charset="0"/>
              </a:defRPr>
            </a:lvl1pPr>
          </a:lstStyle>
          <a:p>
            <a:fld id="{F6DADB82-A706-4784-AE8E-3965AD040C7C}" type="slidenum">
              <a:rPr lang="de-DE" smtClean="0"/>
              <a:pPr/>
              <a:t>‹#›</a:t>
            </a:fld>
            <a:endParaRPr lang="de-DE"/>
          </a:p>
        </p:txBody>
      </p:sp>
    </p:spTree>
    <p:extLst>
      <p:ext uri="{BB962C8B-B14F-4D97-AF65-F5344CB8AC3E}">
        <p14:creationId xmlns:p14="http://schemas.microsoft.com/office/powerpoint/2010/main" val="860537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Verdana" panose="020B0604030504040204" pitchFamily="34" charset="0"/>
        <a:ea typeface="+mn-ea"/>
        <a:cs typeface="+mn-cs"/>
      </a:defRPr>
    </a:lvl1pPr>
    <a:lvl2pPr marL="457200" algn="l" defTabSz="914400" rtl="0" eaLnBrk="1" latinLnBrk="0" hangingPunct="1">
      <a:defRPr sz="1200" b="0" i="0" kern="1200">
        <a:solidFill>
          <a:schemeClr val="tx1"/>
        </a:solidFill>
        <a:latin typeface="Verdana" panose="020B0604030504040204" pitchFamily="34" charset="0"/>
        <a:ea typeface="+mn-ea"/>
        <a:cs typeface="+mn-cs"/>
      </a:defRPr>
    </a:lvl2pPr>
    <a:lvl3pPr marL="914400" algn="l" defTabSz="914400" rtl="0" eaLnBrk="1" latinLnBrk="0" hangingPunct="1">
      <a:defRPr sz="1200" b="0" i="0" kern="1200">
        <a:solidFill>
          <a:schemeClr val="tx1"/>
        </a:solidFill>
        <a:latin typeface="Verdana" panose="020B0604030504040204" pitchFamily="34" charset="0"/>
        <a:ea typeface="+mn-ea"/>
        <a:cs typeface="+mn-cs"/>
      </a:defRPr>
    </a:lvl3pPr>
    <a:lvl4pPr marL="1371600" algn="l" defTabSz="914400" rtl="0" eaLnBrk="1" latinLnBrk="0" hangingPunct="1">
      <a:defRPr sz="1200" b="0" i="0" kern="1200">
        <a:solidFill>
          <a:schemeClr val="tx1"/>
        </a:solidFill>
        <a:latin typeface="Verdana" panose="020B0604030504040204" pitchFamily="34" charset="0"/>
        <a:ea typeface="+mn-ea"/>
        <a:cs typeface="+mn-cs"/>
      </a:defRPr>
    </a:lvl4pPr>
    <a:lvl5pPr marL="1828800" algn="l" defTabSz="914400" rtl="0" eaLnBrk="1" latinLnBrk="0" hangingPunct="1">
      <a:defRPr sz="1200" b="0" i="0" kern="1200">
        <a:solidFill>
          <a:schemeClr val="tx1"/>
        </a:solidFill>
        <a:latin typeface="Verdana" panose="020B060403050404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H"/>
          </a:p>
        </p:txBody>
      </p:sp>
      <p:sp>
        <p:nvSpPr>
          <p:cNvPr id="3" name="Notes Placeholder 2"/>
          <p:cNvSpPr>
            <a:spLocks noGrp="1"/>
          </p:cNvSpPr>
          <p:nvPr>
            <p:ph type="body" idx="1"/>
          </p:nvPr>
        </p:nvSpPr>
        <p:spPr/>
        <p:txBody>
          <a:bodyPr/>
          <a:lstStyle/>
          <a:p>
            <a:r>
              <a:rPr lang="en-US"/>
              <a:t>AG</a:t>
            </a:r>
          </a:p>
        </p:txBody>
      </p:sp>
      <p:sp>
        <p:nvSpPr>
          <p:cNvPr id="4" name="Slide Number Placeholder 3"/>
          <p:cNvSpPr>
            <a:spLocks noGrp="1"/>
          </p:cNvSpPr>
          <p:nvPr>
            <p:ph type="sldNum" sz="quarter" idx="5"/>
          </p:nvPr>
        </p:nvSpPr>
        <p:spPr/>
        <p:txBody>
          <a:bodyPr/>
          <a:lstStyle/>
          <a:p>
            <a:fld id="{F6DADB82-A706-4784-AE8E-3965AD040C7C}" type="slidenum">
              <a:rPr lang="de-DE" smtClean="0"/>
              <a:t>1</a:t>
            </a:fld>
            <a:endParaRPr lang="de-DE"/>
          </a:p>
        </p:txBody>
      </p:sp>
    </p:spTree>
    <p:extLst>
      <p:ext uri="{BB962C8B-B14F-4D97-AF65-F5344CB8AC3E}">
        <p14:creationId xmlns:p14="http://schemas.microsoft.com/office/powerpoint/2010/main" val="1639092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H"/>
          </a:p>
        </p:txBody>
      </p:sp>
      <p:sp>
        <p:nvSpPr>
          <p:cNvPr id="3" name="Notes Placeholder 2"/>
          <p:cNvSpPr>
            <a:spLocks noGrp="1"/>
          </p:cNvSpPr>
          <p:nvPr>
            <p:ph type="body" idx="1"/>
          </p:nvPr>
        </p:nvSpPr>
        <p:spPr/>
        <p:txBody>
          <a:bodyPr/>
          <a:lstStyle/>
          <a:p>
            <a:r>
              <a:rPr lang="en-ZA"/>
              <a:t>Welcome everyone and thank you for making the time.</a:t>
            </a:r>
          </a:p>
          <a:p>
            <a:r>
              <a:rPr lang="en-ZA"/>
              <a:t>The purpose of today’s meeting is to </a:t>
            </a:r>
            <a:r>
              <a:rPr lang="en-ZA" b="1"/>
              <a:t>reconnect the global DSD research community</a:t>
            </a:r>
            <a:r>
              <a:rPr lang="en-ZA"/>
              <a:t> and take stock of where the evidence is moving.</a:t>
            </a:r>
          </a:p>
          <a:p>
            <a:r>
              <a:rPr lang="en-ZA"/>
              <a:t>We’ll cover three main things:</a:t>
            </a:r>
          </a:p>
          <a:p>
            <a:pPr lvl="1"/>
            <a:r>
              <a:rPr lang="en-ZA"/>
              <a:t>A brief </a:t>
            </a:r>
            <a:r>
              <a:rPr lang="en-ZA" b="1"/>
              <a:t>background and framing</a:t>
            </a:r>
            <a:endParaRPr lang="en-ZA"/>
          </a:p>
          <a:p>
            <a:pPr lvl="1"/>
            <a:r>
              <a:rPr lang="en-ZA" b="1"/>
              <a:t>New evidence and remaining research gaps</a:t>
            </a:r>
            <a:r>
              <a:rPr lang="en-ZA"/>
              <a:t>, particularly around eligibility for less-intensive DSD models</a:t>
            </a:r>
          </a:p>
          <a:p>
            <a:pPr lvl="1"/>
            <a:r>
              <a:rPr lang="en-ZA" b="1"/>
              <a:t>What people are currently working on</a:t>
            </a:r>
            <a:r>
              <a:rPr lang="en-ZA"/>
              <a:t>, so we can strengthen collaboration.</a:t>
            </a:r>
          </a:p>
          <a:p>
            <a:r>
              <a:rPr lang="en-ZA"/>
              <a:t>The spirit of this meeting is </a:t>
            </a:r>
            <a:r>
              <a:rPr lang="en-ZA" b="1"/>
              <a:t>informal and collaborative</a:t>
            </a:r>
            <a:r>
              <a:rPr lang="en-ZA"/>
              <a:t> — sharing work in progress and identifying where coordination can help accelerate learning.</a:t>
            </a:r>
          </a:p>
          <a:p>
            <a:endParaRPr lang="en-US"/>
          </a:p>
        </p:txBody>
      </p:sp>
      <p:sp>
        <p:nvSpPr>
          <p:cNvPr id="4" name="Slide Number Placeholder 3"/>
          <p:cNvSpPr>
            <a:spLocks noGrp="1"/>
          </p:cNvSpPr>
          <p:nvPr>
            <p:ph type="sldNum" sz="quarter" idx="5"/>
          </p:nvPr>
        </p:nvSpPr>
        <p:spPr/>
        <p:txBody>
          <a:bodyPr/>
          <a:lstStyle/>
          <a:p>
            <a:fld id="{F6DADB82-A706-4784-AE8E-3965AD040C7C}" type="slidenum">
              <a:rPr lang="de-DE" smtClean="0"/>
              <a:pPr/>
              <a:t>2</a:t>
            </a:fld>
            <a:endParaRPr lang="de-DE"/>
          </a:p>
        </p:txBody>
      </p:sp>
    </p:spTree>
    <p:extLst>
      <p:ext uri="{BB962C8B-B14F-4D97-AF65-F5344CB8AC3E}">
        <p14:creationId xmlns:p14="http://schemas.microsoft.com/office/powerpoint/2010/main" val="29342943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H"/>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6DADB82-A706-4784-AE8E-3965AD040C7C}" type="slidenum">
              <a:rPr lang="de-DE" smtClean="0"/>
              <a:pPr/>
              <a:t>3</a:t>
            </a:fld>
            <a:endParaRPr lang="de-DE"/>
          </a:p>
        </p:txBody>
      </p:sp>
    </p:spTree>
    <p:extLst>
      <p:ext uri="{BB962C8B-B14F-4D97-AF65-F5344CB8AC3E}">
        <p14:creationId xmlns:p14="http://schemas.microsoft.com/office/powerpoint/2010/main" val="10633565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6DADB82-A706-4784-AE8E-3965AD040C7C}" type="slidenum">
              <a:rPr lang="de-DE" smtClean="0"/>
              <a:pPr/>
              <a:t>10</a:t>
            </a:fld>
            <a:endParaRPr lang="de-DE" dirty="0"/>
          </a:p>
        </p:txBody>
      </p:sp>
    </p:spTree>
    <p:extLst>
      <p:ext uri="{BB962C8B-B14F-4D97-AF65-F5344CB8AC3E}">
        <p14:creationId xmlns:p14="http://schemas.microsoft.com/office/powerpoint/2010/main" val="1379460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6DADB82-A706-4784-AE8E-3965AD040C7C}" type="slidenum">
              <a:rPr lang="de-DE" smtClean="0"/>
              <a:pPr/>
              <a:t>18</a:t>
            </a:fld>
            <a:endParaRPr lang="de-DE" dirty="0"/>
          </a:p>
        </p:txBody>
      </p:sp>
    </p:spTree>
    <p:extLst>
      <p:ext uri="{BB962C8B-B14F-4D97-AF65-F5344CB8AC3E}">
        <p14:creationId xmlns:p14="http://schemas.microsoft.com/office/powerpoint/2010/main" val="1379460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6DADB82-A706-4784-AE8E-3965AD040C7C}" type="slidenum">
              <a:rPr lang="de-DE" smtClean="0"/>
              <a:pPr/>
              <a:t>19</a:t>
            </a:fld>
            <a:endParaRPr lang="de-DE" dirty="0"/>
          </a:p>
        </p:txBody>
      </p:sp>
    </p:spTree>
    <p:extLst>
      <p:ext uri="{BB962C8B-B14F-4D97-AF65-F5344CB8AC3E}">
        <p14:creationId xmlns:p14="http://schemas.microsoft.com/office/powerpoint/2010/main" val="7623097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6DADB82-A706-4784-AE8E-3965AD040C7C}" type="slidenum">
              <a:rPr lang="de-DE" smtClean="0"/>
              <a:pPr/>
              <a:t>20</a:t>
            </a:fld>
            <a:endParaRPr lang="de-DE" dirty="0"/>
          </a:p>
        </p:txBody>
      </p:sp>
    </p:spTree>
    <p:extLst>
      <p:ext uri="{BB962C8B-B14F-4D97-AF65-F5344CB8AC3E}">
        <p14:creationId xmlns:p14="http://schemas.microsoft.com/office/powerpoint/2010/main" val="18346772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6DADB82-A706-4784-AE8E-3965AD040C7C}" type="slidenum">
              <a:rPr lang="de-DE" smtClean="0"/>
              <a:pPr/>
              <a:t>21</a:t>
            </a:fld>
            <a:endParaRPr lang="de-DE" dirty="0"/>
          </a:p>
        </p:txBody>
      </p:sp>
    </p:spTree>
    <p:extLst>
      <p:ext uri="{BB962C8B-B14F-4D97-AF65-F5344CB8AC3E}">
        <p14:creationId xmlns:p14="http://schemas.microsoft.com/office/powerpoint/2010/main" val="22610942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6DADB82-A706-4784-AE8E-3965AD040C7C}" type="slidenum">
              <a:rPr lang="de-DE" smtClean="0"/>
              <a:pPr/>
              <a:t>22</a:t>
            </a:fld>
            <a:endParaRPr lang="de-DE" dirty="0"/>
          </a:p>
        </p:txBody>
      </p:sp>
    </p:spTree>
    <p:extLst>
      <p:ext uri="{BB962C8B-B14F-4D97-AF65-F5344CB8AC3E}">
        <p14:creationId xmlns:p14="http://schemas.microsoft.com/office/powerpoint/2010/main" val="6845023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6DADB82-A706-4784-AE8E-3965AD040C7C}" type="slidenum">
              <a:rPr lang="de-DE" smtClean="0"/>
              <a:pPr/>
              <a:t>28</a:t>
            </a:fld>
            <a:endParaRPr lang="de-DE" dirty="0"/>
          </a:p>
        </p:txBody>
      </p:sp>
    </p:spTree>
    <p:extLst>
      <p:ext uri="{BB962C8B-B14F-4D97-AF65-F5344CB8AC3E}">
        <p14:creationId xmlns:p14="http://schemas.microsoft.com/office/powerpoint/2010/main" val="1379460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6DADB82-A706-4784-AE8E-3965AD040C7C}" type="slidenum">
              <a:rPr lang="de-DE" smtClean="0"/>
              <a:pPr/>
              <a:t>29</a:t>
            </a:fld>
            <a:endParaRPr lang="de-DE" dirty="0"/>
          </a:p>
        </p:txBody>
      </p:sp>
    </p:spTree>
    <p:extLst>
      <p:ext uri="{BB962C8B-B14F-4D97-AF65-F5344CB8AC3E}">
        <p14:creationId xmlns:p14="http://schemas.microsoft.com/office/powerpoint/2010/main" val="5584792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6DADB82-A706-4784-AE8E-3965AD040C7C}" type="slidenum">
              <a:rPr lang="de-DE" smtClean="0"/>
              <a:pPr/>
              <a:t>30</a:t>
            </a:fld>
            <a:endParaRPr lang="de-DE" dirty="0"/>
          </a:p>
        </p:txBody>
      </p:sp>
    </p:spTree>
    <p:extLst>
      <p:ext uri="{BB962C8B-B14F-4D97-AF65-F5344CB8AC3E}">
        <p14:creationId xmlns:p14="http://schemas.microsoft.com/office/powerpoint/2010/main" val="18346772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4C601-3202-DF87-6218-B47FE8766E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169F56-4BA4-CE10-E9F3-7ACB728C0B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965251-C518-B93D-7B90-B5C21BAA1A0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046BA0E-DDC4-8335-1425-3EF76BDADD2E}"/>
              </a:ext>
            </a:extLst>
          </p:cNvPr>
          <p:cNvSpPr>
            <a:spLocks noGrp="1"/>
          </p:cNvSpPr>
          <p:nvPr>
            <p:ph type="sldNum" sz="quarter" idx="5"/>
          </p:nvPr>
        </p:nvSpPr>
        <p:spPr/>
        <p:txBody>
          <a:bodyPr/>
          <a:lstStyle/>
          <a:p>
            <a:fld id="{F6DADB82-A706-4784-AE8E-3965AD040C7C}" type="slidenum">
              <a:rPr lang="de-DE" smtClean="0"/>
              <a:pPr/>
              <a:t>31</a:t>
            </a:fld>
            <a:endParaRPr lang="de-DE" dirty="0"/>
          </a:p>
        </p:txBody>
      </p:sp>
    </p:spTree>
    <p:extLst>
      <p:ext uri="{BB962C8B-B14F-4D97-AF65-F5344CB8AC3E}">
        <p14:creationId xmlns:p14="http://schemas.microsoft.com/office/powerpoint/2010/main" val="17604694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4FD53-F699-FE83-9638-7AE41B9EEE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E0EC5C-168E-7430-16E7-FD5EE870CF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7528C3-E373-40AD-35E8-48A9D9021C4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5280F2F-BFC6-8777-E176-11F03B88C8C5}"/>
              </a:ext>
            </a:extLst>
          </p:cNvPr>
          <p:cNvSpPr>
            <a:spLocks noGrp="1"/>
          </p:cNvSpPr>
          <p:nvPr>
            <p:ph type="sldNum" sz="quarter" idx="5"/>
          </p:nvPr>
        </p:nvSpPr>
        <p:spPr/>
        <p:txBody>
          <a:bodyPr/>
          <a:lstStyle/>
          <a:p>
            <a:fld id="{F6DADB82-A706-4784-AE8E-3965AD040C7C}" type="slidenum">
              <a:rPr lang="de-DE" smtClean="0"/>
              <a:pPr/>
              <a:t>32</a:t>
            </a:fld>
            <a:endParaRPr lang="de-DE" dirty="0"/>
          </a:p>
        </p:txBody>
      </p:sp>
    </p:spTree>
    <p:extLst>
      <p:ext uri="{BB962C8B-B14F-4D97-AF65-F5344CB8AC3E}">
        <p14:creationId xmlns:p14="http://schemas.microsoft.com/office/powerpoint/2010/main" val="5957596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5D2AB-61BF-1C0B-5438-0ACCFB9987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1BDAE0-8CB6-3BF4-4327-89AA8943B3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B70E89-12C3-39C3-4232-0CB100F1B85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B1106B2-1CED-97F8-80EB-421CE984F768}"/>
              </a:ext>
            </a:extLst>
          </p:cNvPr>
          <p:cNvSpPr>
            <a:spLocks noGrp="1"/>
          </p:cNvSpPr>
          <p:nvPr>
            <p:ph type="sldNum" sz="quarter" idx="5"/>
          </p:nvPr>
        </p:nvSpPr>
        <p:spPr/>
        <p:txBody>
          <a:bodyPr/>
          <a:lstStyle/>
          <a:p>
            <a:fld id="{F6DADB82-A706-4784-AE8E-3965AD040C7C}" type="slidenum">
              <a:rPr lang="de-DE" smtClean="0"/>
              <a:pPr/>
              <a:t>33</a:t>
            </a:fld>
            <a:endParaRPr lang="de-DE" dirty="0"/>
          </a:p>
        </p:txBody>
      </p:sp>
    </p:spTree>
    <p:extLst>
      <p:ext uri="{BB962C8B-B14F-4D97-AF65-F5344CB8AC3E}">
        <p14:creationId xmlns:p14="http://schemas.microsoft.com/office/powerpoint/2010/main" val="35992774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953D4-11BE-A990-A00C-CBC75D3CF9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F0747B-9C8A-14CA-F259-C035994116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1418C2-3200-742F-B1CA-8FEE7876A69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80DE5F4-28FF-E347-104B-4647D7A27B53}"/>
              </a:ext>
            </a:extLst>
          </p:cNvPr>
          <p:cNvSpPr>
            <a:spLocks noGrp="1"/>
          </p:cNvSpPr>
          <p:nvPr>
            <p:ph type="sldNum" sz="quarter" idx="5"/>
          </p:nvPr>
        </p:nvSpPr>
        <p:spPr/>
        <p:txBody>
          <a:bodyPr/>
          <a:lstStyle/>
          <a:p>
            <a:fld id="{F6DADB82-A706-4784-AE8E-3965AD040C7C}" type="slidenum">
              <a:rPr lang="de-DE" smtClean="0"/>
              <a:pPr/>
              <a:t>34</a:t>
            </a:fld>
            <a:endParaRPr lang="de-DE" dirty="0"/>
          </a:p>
        </p:txBody>
      </p:sp>
    </p:spTree>
    <p:extLst>
      <p:ext uri="{BB962C8B-B14F-4D97-AF65-F5344CB8AC3E}">
        <p14:creationId xmlns:p14="http://schemas.microsoft.com/office/powerpoint/2010/main" val="19208680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6DADB82-A706-4784-AE8E-3965AD040C7C}" type="slidenum">
              <a:rPr lang="de-DE" smtClean="0"/>
              <a:pPr/>
              <a:t>36</a:t>
            </a:fld>
            <a:endParaRPr lang="de-DE" dirty="0"/>
          </a:p>
        </p:txBody>
      </p:sp>
    </p:spTree>
    <p:extLst>
      <p:ext uri="{BB962C8B-B14F-4D97-AF65-F5344CB8AC3E}">
        <p14:creationId xmlns:p14="http://schemas.microsoft.com/office/powerpoint/2010/main" val="1379460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6DADB82-A706-4784-AE8E-3965AD040C7C}" type="slidenum">
              <a:rPr lang="de-DE" smtClean="0"/>
              <a:pPr/>
              <a:t>44</a:t>
            </a:fld>
            <a:endParaRPr lang="de-DE" dirty="0"/>
          </a:p>
        </p:txBody>
      </p:sp>
    </p:spTree>
    <p:extLst>
      <p:ext uri="{BB962C8B-B14F-4D97-AF65-F5344CB8AC3E}">
        <p14:creationId xmlns:p14="http://schemas.microsoft.com/office/powerpoint/2010/main" val="1379460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DADB82-A706-4784-AE8E-3965AD040C7C}" type="slidenum">
              <a:rPr lang="de-DE" smtClean="0"/>
              <a:pPr/>
              <a:t>47</a:t>
            </a:fld>
            <a:endParaRPr lang="de-DE" dirty="0"/>
          </a:p>
        </p:txBody>
      </p:sp>
    </p:spTree>
    <p:extLst>
      <p:ext uri="{BB962C8B-B14F-4D97-AF65-F5344CB8AC3E}">
        <p14:creationId xmlns:p14="http://schemas.microsoft.com/office/powerpoint/2010/main" val="37066777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buFont typeface="Wingdings" pitchFamily="2" charset="2"/>
              <a:buChar char="§"/>
            </a:pPr>
            <a:r>
              <a:rPr lang="en-US" dirty="0"/>
              <a:t>Stepped vs Counseling; Stepped vs Home ART</a:t>
            </a:r>
          </a:p>
          <a:p>
            <a:pPr lvl="2">
              <a:buFont typeface="Wingdings" pitchFamily="2" charset="2"/>
              <a:buChar char="§"/>
            </a:pPr>
            <a:r>
              <a:rPr lang="en-US" dirty="0"/>
              <a:t>(Ad Hoc) Counseling vs Home ART</a:t>
            </a:r>
          </a:p>
          <a:p>
            <a:endParaRPr lang="en-US" dirty="0"/>
          </a:p>
        </p:txBody>
      </p:sp>
      <p:sp>
        <p:nvSpPr>
          <p:cNvPr id="4" name="Slide Number Placeholder 3"/>
          <p:cNvSpPr>
            <a:spLocks noGrp="1"/>
          </p:cNvSpPr>
          <p:nvPr>
            <p:ph type="sldNum" sz="quarter" idx="5"/>
          </p:nvPr>
        </p:nvSpPr>
        <p:spPr/>
        <p:txBody>
          <a:bodyPr/>
          <a:lstStyle/>
          <a:p>
            <a:fld id="{F6DADB82-A706-4784-AE8E-3965AD040C7C}" type="slidenum">
              <a:rPr lang="de-DE" smtClean="0"/>
              <a:pPr/>
              <a:t>51</a:t>
            </a:fld>
            <a:endParaRPr lang="de-DE" dirty="0"/>
          </a:p>
        </p:txBody>
      </p:sp>
    </p:spTree>
    <p:extLst>
      <p:ext uri="{BB962C8B-B14F-4D97-AF65-F5344CB8AC3E}">
        <p14:creationId xmlns:p14="http://schemas.microsoft.com/office/powerpoint/2010/main" val="40122147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6DADB82-A706-4784-AE8E-3965AD040C7C}" type="slidenum">
              <a:rPr lang="de-DE" smtClean="0"/>
              <a:pPr/>
              <a:t>62</a:t>
            </a:fld>
            <a:endParaRPr lang="de-DE" dirty="0"/>
          </a:p>
        </p:txBody>
      </p:sp>
    </p:spTree>
    <p:extLst>
      <p:ext uri="{BB962C8B-B14F-4D97-AF65-F5344CB8AC3E}">
        <p14:creationId xmlns:p14="http://schemas.microsoft.com/office/powerpoint/2010/main" val="1379460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Thanks for having me. I'm Sandile Ginindza, from Young Heroes in Eswatini where I serve as the Technical Director responsible for the design and delivery of programs across four pillars – Health, Education, Protection and Livelihoods.</a:t>
            </a:r>
          </a:p>
          <a:p>
            <a:pPr marL="171450" indent="-171450">
              <a:buFont typeface="Arial" panose="020B0604020202020204" pitchFamily="34" charset="0"/>
              <a:buChar char="•"/>
            </a:pPr>
            <a:r>
              <a:rPr lang="en-GB" dirty="0"/>
              <a:t>Today I want to share findings from our AIDS 2026 abstract on </a:t>
            </a:r>
            <a:r>
              <a:rPr lang="en-GB" i="1" dirty="0"/>
              <a:t>community-based tracking and </a:t>
            </a:r>
            <a:r>
              <a:rPr lang="en-SZ" sz="1200" b="0" i="1" dirty="0"/>
              <a:t>re-engagement in HIV treatment among people experiencing treatment interruptions: programmatic outcomes from a multi-district initiative in Eswatini</a:t>
            </a:r>
            <a:r>
              <a:rPr lang="en-US" sz="1200" b="0" i="1" dirty="0"/>
              <a:t>.</a:t>
            </a:r>
            <a:endParaRPr lang="en-GB" dirty="0"/>
          </a:p>
        </p:txBody>
      </p:sp>
      <p:sp>
        <p:nvSpPr>
          <p:cNvPr id="4" name="Slide Number Placeholder 3"/>
          <p:cNvSpPr>
            <a:spLocks noGrp="1"/>
          </p:cNvSpPr>
          <p:nvPr>
            <p:ph type="sldNum" sz="quarter" idx="5"/>
          </p:nvPr>
        </p:nvSpPr>
        <p:spPr/>
        <p:txBody>
          <a:bodyPr/>
          <a:lstStyle/>
          <a:p>
            <a:fld id="{F6DADB82-A706-4784-AE8E-3965AD040C7C}" type="slidenum">
              <a:rPr lang="de-DE" smtClean="0"/>
              <a:pPr/>
              <a:t>70</a:t>
            </a:fld>
            <a:endParaRPr lang="de-DE" dirty="0"/>
          </a:p>
        </p:txBody>
      </p:sp>
    </p:spTree>
    <p:extLst>
      <p:ext uri="{BB962C8B-B14F-4D97-AF65-F5344CB8AC3E}">
        <p14:creationId xmlns:p14="http://schemas.microsoft.com/office/powerpoint/2010/main" val="1379460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Recent published studies put the Eswatini scale of attrition in care at roughly 20%. The ratio is higher among older adults at 25% compared to younger adults at 17%.</a:t>
            </a:r>
          </a:p>
          <a:p>
            <a:pPr marL="171450" indent="-171450">
              <a:buFont typeface="Arial" panose="020B0604020202020204" pitchFamily="34" charset="0"/>
              <a:buChar char="•"/>
            </a:pPr>
            <a:r>
              <a:rPr lang="en-GB" dirty="0"/>
              <a:t>Our disengagement in care is driven by known barriers including 1) employment driven mobility; social stigma; travel costs and localized food insecurity.  </a:t>
            </a:r>
          </a:p>
          <a:p>
            <a:pPr marL="171450" indent="-171450">
              <a:buFont typeface="Arial" panose="020B0604020202020204" pitchFamily="34" charset="0"/>
              <a:buChar char="•"/>
            </a:pPr>
            <a:r>
              <a:rPr lang="en-GB" dirty="0"/>
              <a:t>While HFs have invested systems to flag client at risk of treatment interruption actively, few are able to do community tracking for return to treatment beyond phone calls and SMS reminders.</a:t>
            </a:r>
          </a:p>
          <a:p>
            <a:pPr marL="171450" indent="-171450">
              <a:buFont typeface="Arial" panose="020B0604020202020204" pitchFamily="34" charset="0"/>
              <a:buChar char="•"/>
            </a:pPr>
            <a:r>
              <a:rPr lang="en-GB" dirty="0"/>
              <a:t>This is where our model kicks in. </a:t>
            </a:r>
          </a:p>
        </p:txBody>
      </p:sp>
      <p:sp>
        <p:nvSpPr>
          <p:cNvPr id="4" name="Slide Number Placeholder 3"/>
          <p:cNvSpPr>
            <a:spLocks noGrp="1"/>
          </p:cNvSpPr>
          <p:nvPr>
            <p:ph type="sldNum" sz="quarter" idx="5"/>
          </p:nvPr>
        </p:nvSpPr>
        <p:spPr/>
        <p:txBody>
          <a:bodyPr/>
          <a:lstStyle/>
          <a:p>
            <a:fld id="{F6DADB82-A706-4784-AE8E-3965AD040C7C}" type="slidenum">
              <a:rPr lang="de-DE" smtClean="0"/>
              <a:pPr/>
              <a:t>71</a:t>
            </a:fld>
            <a:endParaRPr lang="de-DE" dirty="0"/>
          </a:p>
        </p:txBody>
      </p:sp>
    </p:spTree>
    <p:extLst>
      <p:ext uri="{BB962C8B-B14F-4D97-AF65-F5344CB8AC3E}">
        <p14:creationId xmlns:p14="http://schemas.microsoft.com/office/powerpoint/2010/main" val="7623097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developed a model that integrated active barrier removal to the stepped-up adherence counselling recommended for those returning to care. </a:t>
            </a:r>
          </a:p>
          <a:p>
            <a:r>
              <a:rPr lang="en-GB" dirty="0"/>
              <a:t>Our model included a coordinated multi-cadre response flow from facility to community and back to facility where:</a:t>
            </a:r>
          </a:p>
          <a:p>
            <a:r>
              <a:rPr lang="en-GB" dirty="0"/>
              <a:t>At facility level – Facility Linkage Facilitators </a:t>
            </a:r>
            <a:r>
              <a:rPr lang="en-SZ" dirty="0"/>
              <a:t>systematically identify missed appointments to trigger immediate action.</a:t>
            </a:r>
            <a:endParaRPr lang="en-US" dirty="0"/>
          </a:p>
          <a:p>
            <a:r>
              <a:rPr lang="en-US" dirty="0"/>
              <a:t>At community-level - </a:t>
            </a:r>
            <a:r>
              <a:rPr lang="en-SZ" dirty="0"/>
              <a:t>Community Health Workers (CHWs</a:t>
            </a:r>
            <a:r>
              <a:rPr lang="en-US" dirty="0"/>
              <a:t>/HVs</a:t>
            </a:r>
            <a:r>
              <a:rPr lang="en-SZ" dirty="0"/>
              <a:t>) conduct targeted household visits to physically locate and re-engage clients.</a:t>
            </a:r>
            <a:endParaRPr lang="en-US" dirty="0"/>
          </a:p>
          <a:p>
            <a:endParaRPr lang="en-US" dirty="0"/>
          </a:p>
          <a:p>
            <a:r>
              <a:rPr lang="en-US" dirty="0"/>
              <a:t>Direct Intervention: </a:t>
            </a:r>
            <a:r>
              <a:rPr lang="en-SZ" dirty="0"/>
              <a:t>resources are deployed to </a:t>
            </a:r>
            <a:r>
              <a:rPr lang="en-SZ" sz="1200" b="1" i="0" u="none" strike="noStrike" kern="1200" dirty="0">
                <a:solidFill>
                  <a:schemeClr val="tx1"/>
                </a:solidFill>
                <a:effectLst/>
                <a:latin typeface="Verdana" panose="020B0604030504040204" pitchFamily="34" charset="0"/>
                <a:ea typeface="+mn-ea"/>
                <a:cs typeface="+mn-cs"/>
              </a:rPr>
              <a:t>directly eliminate structural barriers</a:t>
            </a:r>
            <a:r>
              <a:rPr lang="en-SZ" dirty="0"/>
              <a:t>—such as providing </a:t>
            </a:r>
            <a:r>
              <a:rPr lang="en-SZ" sz="1200" b="1" i="0" u="none" strike="noStrike" kern="1200" dirty="0">
                <a:solidFill>
                  <a:schemeClr val="tx1"/>
                </a:solidFill>
                <a:effectLst/>
                <a:latin typeface="Verdana" panose="020B0604030504040204" pitchFamily="34" charset="0"/>
                <a:ea typeface="+mn-ea"/>
                <a:cs typeface="+mn-cs"/>
              </a:rPr>
              <a:t>transportation subsidies</a:t>
            </a:r>
            <a:r>
              <a:rPr lang="en-SZ" dirty="0"/>
              <a:t> or </a:t>
            </a:r>
            <a:r>
              <a:rPr lang="en-SZ" sz="1200" b="1" i="0" u="none" strike="noStrike" kern="1200" dirty="0">
                <a:solidFill>
                  <a:schemeClr val="tx1"/>
                </a:solidFill>
                <a:effectLst/>
                <a:latin typeface="Verdana" panose="020B0604030504040204" pitchFamily="34" charset="0"/>
                <a:ea typeface="+mn-ea"/>
                <a:cs typeface="+mn-cs"/>
              </a:rPr>
              <a:t>food assistance</a:t>
            </a:r>
            <a:r>
              <a:rPr lang="en-SZ" dirty="0"/>
              <a:t>—to secure a sustainable return to continuous care.</a:t>
            </a:r>
            <a:endParaRPr lang="en-GB" dirty="0"/>
          </a:p>
        </p:txBody>
      </p:sp>
      <p:sp>
        <p:nvSpPr>
          <p:cNvPr id="4" name="Slide Number Placeholder 3"/>
          <p:cNvSpPr>
            <a:spLocks noGrp="1"/>
          </p:cNvSpPr>
          <p:nvPr>
            <p:ph type="sldNum" sz="quarter" idx="5"/>
          </p:nvPr>
        </p:nvSpPr>
        <p:spPr/>
        <p:txBody>
          <a:bodyPr/>
          <a:lstStyle/>
          <a:p>
            <a:fld id="{F6DADB82-A706-4784-AE8E-3965AD040C7C}" type="slidenum">
              <a:rPr lang="de-DE" smtClean="0"/>
              <a:pPr/>
              <a:t>72</a:t>
            </a:fld>
            <a:endParaRPr lang="de-DE" dirty="0"/>
          </a:p>
        </p:txBody>
      </p:sp>
    </p:spTree>
    <p:extLst>
      <p:ext uri="{BB962C8B-B14F-4D97-AF65-F5344CB8AC3E}">
        <p14:creationId xmlns:p14="http://schemas.microsoft.com/office/powerpoint/2010/main" val="22610942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921 individuals identified, 755 (82%) were located in the community by CHWs. Among those located, 505 (67%) returned to active ART within 90 days — 55% of the total cohort. Median time from identification to return to care was 7 days (IQR 0–34).</a:t>
            </a:r>
          </a:p>
          <a:p>
            <a:endParaRPr lang="en-US" dirty="0"/>
          </a:p>
          <a:p>
            <a:r>
              <a:rPr lang="en-US" dirty="0"/>
              <a:t>Structural support (transport/food vouchers) was independently associated with return to care (</a:t>
            </a:r>
            <a:r>
              <a:rPr lang="en-US" dirty="0" err="1"/>
              <a:t>aOR</a:t>
            </a:r>
            <a:r>
              <a:rPr lang="en-US" dirty="0"/>
              <a:t> 1.96, 95% CI 1.34–2.86). Three-month repeat interruption was significantly lower among clients receiving full structural support than those without it (9% vs. 21%, p&lt;0.001).</a:t>
            </a:r>
          </a:p>
          <a:p>
            <a:r>
              <a:rPr lang="en-US" dirty="0"/>
              <a:t>All re-engaged clients were confirmed active on treatment in facility records.</a:t>
            </a:r>
          </a:p>
        </p:txBody>
      </p:sp>
      <p:sp>
        <p:nvSpPr>
          <p:cNvPr id="4" name="Slide Number Placeholder 3"/>
          <p:cNvSpPr>
            <a:spLocks noGrp="1"/>
          </p:cNvSpPr>
          <p:nvPr>
            <p:ph type="sldNum" sz="quarter" idx="5"/>
          </p:nvPr>
        </p:nvSpPr>
        <p:spPr/>
        <p:txBody>
          <a:bodyPr/>
          <a:lstStyle/>
          <a:p>
            <a:fld id="{F6DADB82-A706-4784-AE8E-3965AD040C7C}" type="slidenum">
              <a:rPr lang="de-DE" smtClean="0"/>
              <a:pPr/>
              <a:t>73</a:t>
            </a:fld>
            <a:endParaRPr lang="de-DE" dirty="0"/>
          </a:p>
        </p:txBody>
      </p:sp>
    </p:spTree>
    <p:extLst>
      <p:ext uri="{BB962C8B-B14F-4D97-AF65-F5344CB8AC3E}">
        <p14:creationId xmlns:p14="http://schemas.microsoft.com/office/powerpoint/2010/main" val="22610942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DADB82-A706-4784-AE8E-3965AD040C7C}" type="slidenum">
              <a:rPr lang="de-DE" smtClean="0"/>
              <a:pPr/>
              <a:t>74</a:t>
            </a:fld>
            <a:endParaRPr lang="de-DE" dirty="0"/>
          </a:p>
        </p:txBody>
      </p:sp>
    </p:spTree>
    <p:extLst>
      <p:ext uri="{BB962C8B-B14F-4D97-AF65-F5344CB8AC3E}">
        <p14:creationId xmlns:p14="http://schemas.microsoft.com/office/powerpoint/2010/main" val="22610942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7A791-64EB-139B-E7B8-C2473CFACC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E23195-D8A6-7203-7F44-32202DAD42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222765-BFFE-1563-669F-C10D617C466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08F0A46-4085-E667-7B7E-D5DA85A347AC}"/>
              </a:ext>
            </a:extLst>
          </p:cNvPr>
          <p:cNvSpPr>
            <a:spLocks noGrp="1"/>
          </p:cNvSpPr>
          <p:nvPr>
            <p:ph type="sldNum" sz="quarter" idx="5"/>
          </p:nvPr>
        </p:nvSpPr>
        <p:spPr/>
        <p:txBody>
          <a:bodyPr/>
          <a:lstStyle/>
          <a:p>
            <a:fld id="{F6DADB82-A706-4784-AE8E-3965AD040C7C}" type="slidenum">
              <a:rPr lang="de-DE" smtClean="0"/>
              <a:pPr/>
              <a:t>75</a:t>
            </a:fld>
            <a:endParaRPr lang="de-DE" dirty="0"/>
          </a:p>
        </p:txBody>
      </p:sp>
    </p:spTree>
    <p:extLst>
      <p:ext uri="{BB962C8B-B14F-4D97-AF65-F5344CB8AC3E}">
        <p14:creationId xmlns:p14="http://schemas.microsoft.com/office/powerpoint/2010/main" val="25329636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6DADB82-A706-4784-AE8E-3965AD040C7C}" type="slidenum">
              <a:rPr lang="de-DE" smtClean="0"/>
              <a:pPr/>
              <a:t>76</a:t>
            </a:fld>
            <a:endParaRPr lang="de-DE" dirty="0"/>
          </a:p>
        </p:txBody>
      </p:sp>
    </p:spTree>
    <p:extLst>
      <p:ext uri="{BB962C8B-B14F-4D97-AF65-F5344CB8AC3E}">
        <p14:creationId xmlns:p14="http://schemas.microsoft.com/office/powerpoint/2010/main" val="18346772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6DADB82-A706-4784-AE8E-3965AD040C7C}" type="slidenum">
              <a:rPr lang="de-DE" smtClean="0"/>
              <a:pPr/>
              <a:t>77</a:t>
            </a:fld>
            <a:endParaRPr lang="de-DE" dirty="0"/>
          </a:p>
        </p:txBody>
      </p:sp>
    </p:spTree>
    <p:extLst>
      <p:ext uri="{BB962C8B-B14F-4D97-AF65-F5344CB8AC3E}">
        <p14:creationId xmlns:p14="http://schemas.microsoft.com/office/powerpoint/2010/main" val="6845023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6DADB82-A706-4784-AE8E-3965AD040C7C}" type="slidenum">
              <a:rPr lang="de-DE" smtClean="0"/>
              <a:pPr/>
              <a:t>78</a:t>
            </a:fld>
            <a:endParaRPr lang="de-DE" dirty="0"/>
          </a:p>
        </p:txBody>
      </p:sp>
    </p:spTree>
    <p:extLst>
      <p:ext uri="{BB962C8B-B14F-4D97-AF65-F5344CB8AC3E}">
        <p14:creationId xmlns:p14="http://schemas.microsoft.com/office/powerpoint/2010/main" val="1379460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6DADB82-A706-4784-AE8E-3965AD040C7C}" type="slidenum">
              <a:rPr lang="de-DE" smtClean="0"/>
              <a:pPr/>
              <a:t>84</a:t>
            </a:fld>
            <a:endParaRPr lang="de-DE" dirty="0"/>
          </a:p>
        </p:txBody>
      </p:sp>
    </p:spTree>
    <p:extLst>
      <p:ext uri="{BB962C8B-B14F-4D97-AF65-F5344CB8AC3E}">
        <p14:creationId xmlns:p14="http://schemas.microsoft.com/office/powerpoint/2010/main" val="1379460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6DADB82-A706-4784-AE8E-3965AD040C7C}" type="slidenum">
              <a:rPr lang="de-DE" smtClean="0"/>
              <a:pPr/>
              <a:t>85</a:t>
            </a:fld>
            <a:endParaRPr lang="de-DE" dirty="0"/>
          </a:p>
        </p:txBody>
      </p:sp>
    </p:spTree>
    <p:extLst>
      <p:ext uri="{BB962C8B-B14F-4D97-AF65-F5344CB8AC3E}">
        <p14:creationId xmlns:p14="http://schemas.microsoft.com/office/powerpoint/2010/main" val="7623097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702F3-BB66-F5DE-C1CF-A40B5F23A6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46273B-E8C3-4F20-59C3-362A8D1AA3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EC05A9-0706-6D1E-F9F1-A0077F248C7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0B7B0A8-985F-40F6-AA5D-6F9A374F8804}"/>
              </a:ext>
            </a:extLst>
          </p:cNvPr>
          <p:cNvSpPr>
            <a:spLocks noGrp="1"/>
          </p:cNvSpPr>
          <p:nvPr>
            <p:ph type="sldNum" sz="quarter" idx="5"/>
          </p:nvPr>
        </p:nvSpPr>
        <p:spPr/>
        <p:txBody>
          <a:bodyPr/>
          <a:lstStyle/>
          <a:p>
            <a:fld id="{F6DADB82-A706-4784-AE8E-3965AD040C7C}" type="slidenum">
              <a:rPr lang="de-DE" smtClean="0"/>
              <a:pPr/>
              <a:t>86</a:t>
            </a:fld>
            <a:endParaRPr lang="de-DE" dirty="0"/>
          </a:p>
        </p:txBody>
      </p:sp>
    </p:spTree>
    <p:extLst>
      <p:ext uri="{BB962C8B-B14F-4D97-AF65-F5344CB8AC3E}">
        <p14:creationId xmlns:p14="http://schemas.microsoft.com/office/powerpoint/2010/main" val="7174679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6DADB82-A706-4784-AE8E-3965AD040C7C}" type="slidenum">
              <a:rPr lang="de-DE" smtClean="0"/>
              <a:pPr/>
              <a:t>87</a:t>
            </a:fld>
            <a:endParaRPr lang="de-DE" dirty="0"/>
          </a:p>
        </p:txBody>
      </p:sp>
    </p:spTree>
    <p:extLst>
      <p:ext uri="{BB962C8B-B14F-4D97-AF65-F5344CB8AC3E}">
        <p14:creationId xmlns:p14="http://schemas.microsoft.com/office/powerpoint/2010/main" val="18346772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6DADB82-A706-4784-AE8E-3965AD040C7C}" type="slidenum">
              <a:rPr lang="de-DE" smtClean="0"/>
              <a:pPr/>
              <a:t>88</a:t>
            </a:fld>
            <a:endParaRPr lang="de-DE" dirty="0"/>
          </a:p>
        </p:txBody>
      </p:sp>
    </p:spTree>
    <p:extLst>
      <p:ext uri="{BB962C8B-B14F-4D97-AF65-F5344CB8AC3E}">
        <p14:creationId xmlns:p14="http://schemas.microsoft.com/office/powerpoint/2010/main" val="22610942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6DADB82-A706-4784-AE8E-3965AD040C7C}" type="slidenum">
              <a:rPr lang="de-DE" smtClean="0"/>
              <a:pPr/>
              <a:t>89</a:t>
            </a:fld>
            <a:endParaRPr lang="de-DE" dirty="0"/>
          </a:p>
        </p:txBody>
      </p:sp>
    </p:spTree>
    <p:extLst>
      <p:ext uri="{BB962C8B-B14F-4D97-AF65-F5344CB8AC3E}">
        <p14:creationId xmlns:p14="http://schemas.microsoft.com/office/powerpoint/2010/main" val="6845023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6DADB82-A706-4784-AE8E-3965AD040C7C}" type="slidenum">
              <a:rPr lang="de-DE" smtClean="0"/>
              <a:pPr/>
              <a:t>91</a:t>
            </a:fld>
            <a:endParaRPr lang="de-DE" dirty="0"/>
          </a:p>
        </p:txBody>
      </p:sp>
    </p:spTree>
    <p:extLst>
      <p:ext uri="{BB962C8B-B14F-4D97-AF65-F5344CB8AC3E}">
        <p14:creationId xmlns:p14="http://schemas.microsoft.com/office/powerpoint/2010/main" val="1379460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6DADB82-A706-4784-AE8E-3965AD040C7C}" type="slidenum">
              <a:rPr lang="de-DE" smtClean="0"/>
              <a:pPr/>
              <a:t>92</a:t>
            </a:fld>
            <a:endParaRPr lang="de-DE" dirty="0"/>
          </a:p>
        </p:txBody>
      </p:sp>
    </p:spTree>
    <p:extLst>
      <p:ext uri="{BB962C8B-B14F-4D97-AF65-F5344CB8AC3E}">
        <p14:creationId xmlns:p14="http://schemas.microsoft.com/office/powerpoint/2010/main" val="7623097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6DADB82-A706-4784-AE8E-3965AD040C7C}" type="slidenum">
              <a:rPr lang="de-DE" smtClean="0"/>
              <a:pPr/>
              <a:t>93</a:t>
            </a:fld>
            <a:endParaRPr lang="de-DE" dirty="0"/>
          </a:p>
        </p:txBody>
      </p:sp>
    </p:spTree>
    <p:extLst>
      <p:ext uri="{BB962C8B-B14F-4D97-AF65-F5344CB8AC3E}">
        <p14:creationId xmlns:p14="http://schemas.microsoft.com/office/powerpoint/2010/main" val="18346772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4D0FC-5AA2-9BA3-961A-5CCAADA943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71A5C4-430A-9C05-4953-8EADD93099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C2FB87-C295-F221-D901-71B33CA67B0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CC6A87F-747B-140B-2C65-744399043EE6}"/>
              </a:ext>
            </a:extLst>
          </p:cNvPr>
          <p:cNvSpPr>
            <a:spLocks noGrp="1"/>
          </p:cNvSpPr>
          <p:nvPr>
            <p:ph type="sldNum" sz="quarter" idx="5"/>
          </p:nvPr>
        </p:nvSpPr>
        <p:spPr/>
        <p:txBody>
          <a:bodyPr/>
          <a:lstStyle/>
          <a:p>
            <a:fld id="{F6DADB82-A706-4784-AE8E-3965AD040C7C}" type="slidenum">
              <a:rPr lang="de-DE" smtClean="0"/>
              <a:pPr/>
              <a:t>94</a:t>
            </a:fld>
            <a:endParaRPr lang="de-DE" dirty="0"/>
          </a:p>
        </p:txBody>
      </p:sp>
    </p:spTree>
    <p:extLst>
      <p:ext uri="{BB962C8B-B14F-4D97-AF65-F5344CB8AC3E}">
        <p14:creationId xmlns:p14="http://schemas.microsoft.com/office/powerpoint/2010/main" val="1533920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5EAEE-4B38-CB6D-49D9-67AD9D073A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F9C558-486E-E7FD-8BF5-1A56BD3A34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12B80A-4C48-562F-81D2-CD3071B5F73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8C719C1-C442-DD15-63E0-C4BCCE345308}"/>
              </a:ext>
            </a:extLst>
          </p:cNvPr>
          <p:cNvSpPr>
            <a:spLocks noGrp="1"/>
          </p:cNvSpPr>
          <p:nvPr>
            <p:ph type="sldNum" sz="quarter" idx="5"/>
          </p:nvPr>
        </p:nvSpPr>
        <p:spPr/>
        <p:txBody>
          <a:bodyPr/>
          <a:lstStyle/>
          <a:p>
            <a:fld id="{F6DADB82-A706-4784-AE8E-3965AD040C7C}" type="slidenum">
              <a:rPr lang="de-DE" smtClean="0"/>
              <a:pPr/>
              <a:t>95</a:t>
            </a:fld>
            <a:endParaRPr lang="de-DE" dirty="0"/>
          </a:p>
        </p:txBody>
      </p:sp>
    </p:spTree>
    <p:extLst>
      <p:ext uri="{BB962C8B-B14F-4D97-AF65-F5344CB8AC3E}">
        <p14:creationId xmlns:p14="http://schemas.microsoft.com/office/powerpoint/2010/main" val="39584857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14871-A9F0-7B37-50D5-ED658562F4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D1F5A8-32BF-C923-9D65-7B91E264FB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EC6A4B-9AF9-BFC0-763B-627C1A11347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C3ACB8E-FF00-4DFC-B753-119443A08D8C}"/>
              </a:ext>
            </a:extLst>
          </p:cNvPr>
          <p:cNvSpPr>
            <a:spLocks noGrp="1"/>
          </p:cNvSpPr>
          <p:nvPr>
            <p:ph type="sldNum" sz="quarter" idx="5"/>
          </p:nvPr>
        </p:nvSpPr>
        <p:spPr/>
        <p:txBody>
          <a:bodyPr/>
          <a:lstStyle/>
          <a:p>
            <a:fld id="{F6DADB82-A706-4784-AE8E-3965AD040C7C}" type="slidenum">
              <a:rPr lang="de-DE" smtClean="0"/>
              <a:pPr/>
              <a:t>96</a:t>
            </a:fld>
            <a:endParaRPr lang="de-DE" dirty="0"/>
          </a:p>
        </p:txBody>
      </p:sp>
    </p:spTree>
    <p:extLst>
      <p:ext uri="{BB962C8B-B14F-4D97-AF65-F5344CB8AC3E}">
        <p14:creationId xmlns:p14="http://schemas.microsoft.com/office/powerpoint/2010/main" val="40726950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2593B-73C8-8244-0CED-604169B9E5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96E77C-2F73-DF61-0F8D-64AD7B5D09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C33757-7676-9A39-8131-8B4E256CF60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8FA45CC-7958-7F9C-575C-5B3DD4AC839D}"/>
              </a:ext>
            </a:extLst>
          </p:cNvPr>
          <p:cNvSpPr>
            <a:spLocks noGrp="1"/>
          </p:cNvSpPr>
          <p:nvPr>
            <p:ph type="sldNum" sz="quarter" idx="5"/>
          </p:nvPr>
        </p:nvSpPr>
        <p:spPr/>
        <p:txBody>
          <a:bodyPr/>
          <a:lstStyle/>
          <a:p>
            <a:fld id="{F6DADB82-A706-4784-AE8E-3965AD040C7C}" type="slidenum">
              <a:rPr lang="de-DE" smtClean="0"/>
              <a:pPr/>
              <a:t>97</a:t>
            </a:fld>
            <a:endParaRPr lang="de-DE" dirty="0"/>
          </a:p>
        </p:txBody>
      </p:sp>
    </p:spTree>
    <p:extLst>
      <p:ext uri="{BB962C8B-B14F-4D97-AF65-F5344CB8AC3E}">
        <p14:creationId xmlns:p14="http://schemas.microsoft.com/office/powerpoint/2010/main" val="40507190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478A2-8DD4-B6A2-A7FA-A3C192508B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0B7A1-FE47-416B-02F0-44F8D95641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1A5EE3-1D24-2C0F-B3C5-9173F284EBA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F603EE3-2ED8-07D1-9C49-31B3A24505B8}"/>
              </a:ext>
            </a:extLst>
          </p:cNvPr>
          <p:cNvSpPr>
            <a:spLocks noGrp="1"/>
          </p:cNvSpPr>
          <p:nvPr>
            <p:ph type="sldNum" sz="quarter" idx="5"/>
          </p:nvPr>
        </p:nvSpPr>
        <p:spPr/>
        <p:txBody>
          <a:bodyPr/>
          <a:lstStyle/>
          <a:p>
            <a:fld id="{F6DADB82-A706-4784-AE8E-3965AD040C7C}" type="slidenum">
              <a:rPr lang="de-DE" smtClean="0"/>
              <a:pPr/>
              <a:t>98</a:t>
            </a:fld>
            <a:endParaRPr lang="de-DE" dirty="0"/>
          </a:p>
        </p:txBody>
      </p:sp>
    </p:spTree>
    <p:extLst>
      <p:ext uri="{BB962C8B-B14F-4D97-AF65-F5344CB8AC3E}">
        <p14:creationId xmlns:p14="http://schemas.microsoft.com/office/powerpoint/2010/main" val="360893456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DCF17-019A-C9FD-8B7A-27F6B3D535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B2E905-FB90-2094-1ACE-785723DAB4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C14EF4-C8B5-9000-D4FE-FFA85EAE2C5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D002724-9EAA-9511-C914-1EE44CCD04F7}"/>
              </a:ext>
            </a:extLst>
          </p:cNvPr>
          <p:cNvSpPr>
            <a:spLocks noGrp="1"/>
          </p:cNvSpPr>
          <p:nvPr>
            <p:ph type="sldNum" sz="quarter" idx="5"/>
          </p:nvPr>
        </p:nvSpPr>
        <p:spPr/>
        <p:txBody>
          <a:bodyPr/>
          <a:lstStyle/>
          <a:p>
            <a:fld id="{F6DADB82-A706-4784-AE8E-3965AD040C7C}" type="slidenum">
              <a:rPr lang="de-DE" smtClean="0"/>
              <a:pPr/>
              <a:t>99</a:t>
            </a:fld>
            <a:endParaRPr lang="de-DE" dirty="0"/>
          </a:p>
        </p:txBody>
      </p:sp>
    </p:spTree>
    <p:extLst>
      <p:ext uri="{BB962C8B-B14F-4D97-AF65-F5344CB8AC3E}">
        <p14:creationId xmlns:p14="http://schemas.microsoft.com/office/powerpoint/2010/main" val="226761559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1D296-5495-8D24-B92B-E2229FD73F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5D2275-9263-E9B2-B15B-96B74C04D5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AFE1FD-A6D1-D492-82D1-7B6F045C2E0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0370412-96D3-4D54-7CC5-95048C77F9DA}"/>
              </a:ext>
            </a:extLst>
          </p:cNvPr>
          <p:cNvSpPr>
            <a:spLocks noGrp="1"/>
          </p:cNvSpPr>
          <p:nvPr>
            <p:ph type="sldNum" sz="quarter" idx="5"/>
          </p:nvPr>
        </p:nvSpPr>
        <p:spPr/>
        <p:txBody>
          <a:bodyPr/>
          <a:lstStyle/>
          <a:p>
            <a:fld id="{F6DADB82-A706-4784-AE8E-3965AD040C7C}" type="slidenum">
              <a:rPr lang="de-DE" smtClean="0"/>
              <a:pPr/>
              <a:t>100</a:t>
            </a:fld>
            <a:endParaRPr lang="de-DE" dirty="0"/>
          </a:p>
        </p:txBody>
      </p:sp>
    </p:spTree>
    <p:extLst>
      <p:ext uri="{BB962C8B-B14F-4D97-AF65-F5344CB8AC3E}">
        <p14:creationId xmlns:p14="http://schemas.microsoft.com/office/powerpoint/2010/main" val="126209433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FB2BB-EE55-E84B-EA44-FAC234B21D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D9CCBE-BAE6-8CEC-8C73-4DB9E1324B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0BBD74-ED4D-E363-8D2A-1B1111F47FE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B1E51C6-25CA-BC09-46E3-672CA18C3503}"/>
              </a:ext>
            </a:extLst>
          </p:cNvPr>
          <p:cNvSpPr>
            <a:spLocks noGrp="1"/>
          </p:cNvSpPr>
          <p:nvPr>
            <p:ph type="sldNum" sz="quarter" idx="5"/>
          </p:nvPr>
        </p:nvSpPr>
        <p:spPr/>
        <p:txBody>
          <a:bodyPr/>
          <a:lstStyle/>
          <a:p>
            <a:fld id="{F6DADB82-A706-4784-AE8E-3965AD040C7C}" type="slidenum">
              <a:rPr lang="de-DE" smtClean="0"/>
              <a:pPr/>
              <a:t>101</a:t>
            </a:fld>
            <a:endParaRPr lang="de-DE" dirty="0"/>
          </a:p>
        </p:txBody>
      </p:sp>
    </p:spTree>
    <p:extLst>
      <p:ext uri="{BB962C8B-B14F-4D97-AF65-F5344CB8AC3E}">
        <p14:creationId xmlns:p14="http://schemas.microsoft.com/office/powerpoint/2010/main" val="193427810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AEC23-89AF-DCAD-3F96-96CCB021A8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6A7883-6607-EF63-14B8-94A23707C4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EA3C3D-87DB-D77C-8DD9-F4C383FDE2C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79B49BB-E609-3432-4B9C-9AD2A81AF29D}"/>
              </a:ext>
            </a:extLst>
          </p:cNvPr>
          <p:cNvSpPr>
            <a:spLocks noGrp="1"/>
          </p:cNvSpPr>
          <p:nvPr>
            <p:ph type="sldNum" sz="quarter" idx="5"/>
          </p:nvPr>
        </p:nvSpPr>
        <p:spPr/>
        <p:txBody>
          <a:bodyPr/>
          <a:lstStyle/>
          <a:p>
            <a:fld id="{F6DADB82-A706-4784-AE8E-3965AD040C7C}" type="slidenum">
              <a:rPr lang="de-DE" smtClean="0"/>
              <a:pPr/>
              <a:t>102</a:t>
            </a:fld>
            <a:endParaRPr lang="de-DE" dirty="0"/>
          </a:p>
        </p:txBody>
      </p:sp>
    </p:spTree>
    <p:extLst>
      <p:ext uri="{BB962C8B-B14F-4D97-AF65-F5344CB8AC3E}">
        <p14:creationId xmlns:p14="http://schemas.microsoft.com/office/powerpoint/2010/main" val="147970321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03A64-66C2-6B31-800C-E3F4AA51D9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87CCFF-35C5-DE58-E0EA-843E4FB455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3E410C-9A44-FAF3-BE02-CD6880B6A71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38487E6-CB7A-C51C-0C6B-0A45177DD6C8}"/>
              </a:ext>
            </a:extLst>
          </p:cNvPr>
          <p:cNvSpPr>
            <a:spLocks noGrp="1"/>
          </p:cNvSpPr>
          <p:nvPr>
            <p:ph type="sldNum" sz="quarter" idx="5"/>
          </p:nvPr>
        </p:nvSpPr>
        <p:spPr/>
        <p:txBody>
          <a:bodyPr/>
          <a:lstStyle/>
          <a:p>
            <a:fld id="{F6DADB82-A706-4784-AE8E-3965AD040C7C}" type="slidenum">
              <a:rPr lang="de-DE" smtClean="0"/>
              <a:pPr/>
              <a:t>103</a:t>
            </a:fld>
            <a:endParaRPr lang="de-DE" dirty="0"/>
          </a:p>
        </p:txBody>
      </p:sp>
    </p:spTree>
    <p:extLst>
      <p:ext uri="{BB962C8B-B14F-4D97-AF65-F5344CB8AC3E}">
        <p14:creationId xmlns:p14="http://schemas.microsoft.com/office/powerpoint/2010/main" val="14379673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D617F-5D08-3646-BD1B-C3DE6E7BFE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8BA5F0-DCE5-846F-03F3-58E4D876FF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707103-3CC5-5851-7790-C49BE7491BD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B5F4BB0-9278-847B-1254-487098FF7ABD}"/>
              </a:ext>
            </a:extLst>
          </p:cNvPr>
          <p:cNvSpPr>
            <a:spLocks noGrp="1"/>
          </p:cNvSpPr>
          <p:nvPr>
            <p:ph type="sldNum" sz="quarter" idx="5"/>
          </p:nvPr>
        </p:nvSpPr>
        <p:spPr/>
        <p:txBody>
          <a:bodyPr/>
          <a:lstStyle/>
          <a:p>
            <a:fld id="{F6DADB82-A706-4784-AE8E-3965AD040C7C}" type="slidenum">
              <a:rPr lang="de-DE" smtClean="0"/>
              <a:pPr/>
              <a:t>104</a:t>
            </a:fld>
            <a:endParaRPr lang="de-DE" dirty="0"/>
          </a:p>
        </p:txBody>
      </p:sp>
    </p:spTree>
    <p:extLst>
      <p:ext uri="{BB962C8B-B14F-4D97-AF65-F5344CB8AC3E}">
        <p14:creationId xmlns:p14="http://schemas.microsoft.com/office/powerpoint/2010/main" val="39749351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6DADB82-A706-4784-AE8E-3965AD040C7C}" type="slidenum">
              <a:rPr lang="de-DE" smtClean="0"/>
              <a:pPr/>
              <a:t>105</a:t>
            </a:fld>
            <a:endParaRPr lang="de-DE" dirty="0"/>
          </a:p>
        </p:txBody>
      </p:sp>
    </p:spTree>
    <p:extLst>
      <p:ext uri="{BB962C8B-B14F-4D97-AF65-F5344CB8AC3E}">
        <p14:creationId xmlns:p14="http://schemas.microsoft.com/office/powerpoint/2010/main" val="13794606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6DADB82-A706-4784-AE8E-3965AD040C7C}" type="slidenum">
              <a:rPr lang="de-DE" smtClean="0"/>
              <a:pPr/>
              <a:t>107</a:t>
            </a:fld>
            <a:endParaRPr lang="de-DE" dirty="0"/>
          </a:p>
        </p:txBody>
      </p:sp>
    </p:spTree>
    <p:extLst>
      <p:ext uri="{BB962C8B-B14F-4D97-AF65-F5344CB8AC3E}">
        <p14:creationId xmlns:p14="http://schemas.microsoft.com/office/powerpoint/2010/main" val="76230971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Background slide: goals/policies, the problem statement (75% vertical HIV transmission during breastfeeding; fragmented postnatal care), and the Integrated Postnatal Care Model as the proposed solution with its expected benefits.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FC472-34D0-281F-9CCD-DDFC198ACC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8A1C60-F73A-42B4-8A43-93416CC0F9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8560A9-3CE6-2EA9-1812-EE82367DB643}"/>
              </a:ext>
            </a:extLst>
          </p:cNvPr>
          <p:cNvSpPr>
            <a:spLocks noGrp="1"/>
          </p:cNvSpPr>
          <p:nvPr>
            <p:ph type="body" idx="1"/>
          </p:nvPr>
        </p:nvSpPr>
        <p:spPr/>
        <p:txBody>
          <a:bodyPr/>
          <a:lstStyle/>
          <a:p>
            <a:r>
              <a:rPr lang="en-US" dirty="0"/>
              <a:t>Background slide: goals/policies, the problem statement (75% vertical HIV transmission during breastfeeding; fragmented postnatal care), and the Integrated Postnatal Care Model as the proposed solution with its expected benefits.</a:t>
            </a:r>
          </a:p>
        </p:txBody>
      </p:sp>
      <p:sp>
        <p:nvSpPr>
          <p:cNvPr id="4" name="Slide Number Placeholder 3">
            <a:extLst>
              <a:ext uri="{FF2B5EF4-FFF2-40B4-BE49-F238E27FC236}">
                <a16:creationId xmlns:a16="http://schemas.microsoft.com/office/drawing/2014/main" id="{E9759912-4695-EAC8-24B6-16B15DECB290}"/>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4218817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Methods slide: Sihamba Kunye Side-by-Side implementation science project design, proof-of-concept scope, four data-collection streams (clinical decision support tools, time-and-motion studies, structured interviews, TripleCare@6), and the two analytic approaches (descriptive analyses, CFIR).</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0F147-0F00-6C92-0399-56DA0B0A6A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E1314E-E889-0AD0-0534-E828962D98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14CB01-B882-CBCA-520E-BA176C40F0BD}"/>
              </a:ext>
            </a:extLst>
          </p:cNvPr>
          <p:cNvSpPr>
            <a:spLocks noGrp="1"/>
          </p:cNvSpPr>
          <p:nvPr>
            <p:ph type="body" idx="1"/>
          </p:nvPr>
        </p:nvSpPr>
        <p:spPr/>
        <p:txBody>
          <a:bodyPr/>
          <a:lstStyle/>
          <a:p>
            <a:r>
              <a:rPr lang="en-US" dirty="0"/>
              <a:t>Operational waste: Any activity or process that consumes resources but does not add value</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rPr>
              <a:t>Types of operational Waste </a:t>
            </a:r>
            <a:r>
              <a:rPr lang="en-US" sz="1200" dirty="0">
                <a:solidFill>
                  <a:srgbClr val="000000"/>
                </a:solidFill>
                <a:latin typeface="Arial"/>
              </a:rPr>
              <a:t>identified: waiting, extra processing, unnecessary motion, defects (e.g. incorrect prescriptions/lab MDOs)</a:t>
            </a:r>
            <a:endParaRPr kumimoji="0" lang="en-US" sz="1200" b="0" i="0" u="none" strike="noStrike" kern="1200" cap="none" spc="0" normalizeH="0" baseline="0" noProof="0" dirty="0">
              <a:ln>
                <a:noFill/>
              </a:ln>
              <a:solidFill>
                <a:srgbClr val="000000"/>
              </a:solidFill>
              <a:effectLst/>
              <a:uLnTx/>
              <a:uFillTx/>
              <a:latin typeface="Arial"/>
              <a:ea typeface="+mn-ea"/>
              <a:cs typeface="+mn-cs"/>
            </a:endParaRPr>
          </a:p>
        </p:txBody>
      </p:sp>
      <p:sp>
        <p:nvSpPr>
          <p:cNvPr id="4" name="Slide Number Placeholder 3">
            <a:extLst>
              <a:ext uri="{FF2B5EF4-FFF2-40B4-BE49-F238E27FC236}">
                <a16:creationId xmlns:a16="http://schemas.microsoft.com/office/drawing/2014/main" id="{34A153DA-D95F-35AD-F67D-8D2960B3F571}"/>
              </a:ext>
            </a:extLst>
          </p:cNvPr>
          <p:cNvSpPr>
            <a:spLocks noGrp="1"/>
          </p:cNvSpPr>
          <p:nvPr>
            <p:ph type="sldNum" sz="quarter" idx="5"/>
          </p:nvPr>
        </p:nvSpPr>
        <p:spPr/>
        <p:txBody>
          <a:bodyPr/>
          <a:lstStyle/>
          <a:p>
            <a:fld id="{5CA3C77B-960D-42AD-90D9-82623D18F68B}" type="slidenum">
              <a:rPr lang="en-ZA" smtClean="0"/>
              <a:t>112</a:t>
            </a:fld>
            <a:endParaRPr lang="en-ZA"/>
          </a:p>
        </p:txBody>
      </p:sp>
    </p:spTree>
    <p:extLst>
      <p:ext uri="{BB962C8B-B14F-4D97-AF65-F5344CB8AC3E}">
        <p14:creationId xmlns:p14="http://schemas.microsoft.com/office/powerpoint/2010/main" val="331223910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CCDBF-20D8-E1D1-34A4-0F0987459A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2C9273-0F50-1CCF-91AC-93A1BE63AA76}"/>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E2CFE426-860B-A586-682B-8AA517BBB7D2}"/>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A key facilitator of integrated postnatal care was ensuring sufficient nurse consultation time to manage increased per-visit workload when seeing mother–infant pairs at child health service points. Time-and-motion studies identified modifiable process inefficiencies reducing effective consultation time and established average consultation durations of 13m00s for well-baby visits (n=552), 26m00s for well-mother–baby visits (n=252), and 21m30s for sick-baby visits (n=249). Workload optimisation through waste reduction, task shifting, and aligning nurse capacity with under-five headcount enabled efficient one-stop care. Missed opportunities for six-month infant HIV PCR testing at measles immunisation visits declined from 81% (995/1236) at baseline to 37% (299/814) in April–December 2025 (p&lt;0.001).</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You can provide additional results during the presentation. But the results as per abstract all need to be covered systematically.</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Think around how best to “tell the story” of the results (bit more complex here than </a:t>
            </a:r>
          </a:p>
        </p:txBody>
      </p:sp>
      <p:sp>
        <p:nvSpPr>
          <p:cNvPr id="4" name="Slide Number Placeholder 3">
            <a:extLst>
              <a:ext uri="{FF2B5EF4-FFF2-40B4-BE49-F238E27FC236}">
                <a16:creationId xmlns:a16="http://schemas.microsoft.com/office/drawing/2014/main" id="{89B37F0B-3A59-9552-D851-433A7906EDD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A1C967-6FC9-48DB-8263-289FB81F7D95}" type="slidenum">
              <a:rPr kumimoji="0" lang="en-Z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Z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020655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a:extLst>
            <a:ext uri="{FF2B5EF4-FFF2-40B4-BE49-F238E27FC236}">
              <a16:creationId xmlns:a16="http://schemas.microsoft.com/office/drawing/2014/main" id="{4BA17420-DCAC-ACC4-E14E-715DBED972CD}"/>
            </a:ext>
          </a:extLst>
        </p:cNvPr>
        <p:cNvGrpSpPr/>
        <p:nvPr/>
      </p:nvGrpSpPr>
      <p:grpSpPr>
        <a:xfrm>
          <a:off x="0" y="0"/>
          <a:ext cx="0" cy="0"/>
          <a:chOff x="0" y="0"/>
          <a:chExt cx="0" cy="0"/>
        </a:xfrm>
      </p:grpSpPr>
      <p:sp>
        <p:nvSpPr>
          <p:cNvPr id="465" name="Google Shape;465;p13:notes">
            <a:extLst>
              <a:ext uri="{FF2B5EF4-FFF2-40B4-BE49-F238E27FC236}">
                <a16:creationId xmlns:a16="http://schemas.microsoft.com/office/drawing/2014/main" id="{328D202D-15C5-62E8-3C75-5E3CAEAB2DDD}"/>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6" name="Google Shape;466;p13:notes">
            <a:extLst>
              <a:ext uri="{FF2B5EF4-FFF2-40B4-BE49-F238E27FC236}">
                <a16:creationId xmlns:a16="http://schemas.microsoft.com/office/drawing/2014/main" id="{1731B24D-F4C9-C351-9FAE-544D7C7C40A1}"/>
              </a:ext>
            </a:extLst>
          </p:cNvPr>
          <p:cNvSpPr txBox="1">
            <a:spLocks noGrp="1"/>
          </p:cNvSpPr>
          <p:nvPr>
            <p:ph type="body" idx="1"/>
          </p:nvPr>
        </p:nvSpPr>
        <p:spPr>
          <a:xfrm>
            <a:off x="701040" y="4473893"/>
            <a:ext cx="5608320" cy="3660457"/>
          </a:xfrm>
          <a:prstGeom prst="rect">
            <a:avLst/>
          </a:prstGeom>
          <a:noFill/>
          <a:ln>
            <a:noFill/>
          </a:ln>
        </p:spPr>
        <p:txBody>
          <a:bodyPr spcFirstLastPara="1" wrap="square" lIns="93170" tIns="46572" rIns="93170" bIns="46572" anchor="t" anchorCtr="0">
            <a:noAutofit/>
          </a:bodyPr>
          <a:lstStyle/>
          <a:p>
            <a:endParaRPr/>
          </a:p>
        </p:txBody>
      </p:sp>
      <p:sp>
        <p:nvSpPr>
          <p:cNvPr id="467" name="Google Shape;467;p13:notes">
            <a:extLst>
              <a:ext uri="{FF2B5EF4-FFF2-40B4-BE49-F238E27FC236}">
                <a16:creationId xmlns:a16="http://schemas.microsoft.com/office/drawing/2014/main" id="{E02BFECE-CFA2-50A0-DDDB-0CD5A4E441DB}"/>
              </a:ext>
            </a:extLst>
          </p:cNvPr>
          <p:cNvSpPr txBox="1">
            <a:spLocks noGrp="1"/>
          </p:cNvSpPr>
          <p:nvPr>
            <p:ph type="sldNum" idx="12"/>
          </p:nvPr>
        </p:nvSpPr>
        <p:spPr>
          <a:xfrm>
            <a:off x="3970938" y="8829967"/>
            <a:ext cx="3037840" cy="466433"/>
          </a:xfrm>
          <a:prstGeom prst="rect">
            <a:avLst/>
          </a:prstGeom>
          <a:noFill/>
          <a:ln>
            <a:noFill/>
          </a:ln>
        </p:spPr>
        <p:txBody>
          <a:bodyPr spcFirstLastPara="1" wrap="square" lIns="93170" tIns="46572" rIns="93170" bIns="46572" anchor="b" anchorCtr="0">
            <a:noAutofit/>
          </a:bodyPr>
          <a:lstStyle/>
          <a:p>
            <a:pPr marL="0" marR="0" lvl="0" indent="0" algn="r" defTabSz="904159"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04159" rtl="0" eaLnBrk="1" fontAlgn="auto" latinLnBrk="0" hangingPunct="1">
                <a:lnSpc>
                  <a:spcPct val="100000"/>
                </a:lnSpc>
                <a:spcBef>
                  <a:spcPts val="0"/>
                </a:spcBef>
                <a:spcAft>
                  <a:spcPts val="0"/>
                </a:spcAft>
                <a:buClr>
                  <a:srgbClr val="000000"/>
                </a:buClr>
                <a:buSzTx/>
                <a:buFontTx/>
                <a:buNone/>
                <a:tabLst/>
                <a:defRPr/>
              </a:pPr>
              <a:t>115</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173857131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DADB82-A706-4784-AE8E-3965AD040C7C}" type="slidenum">
              <a:rPr lang="de-DE" smtClean="0"/>
              <a:pPr/>
              <a:t>117</a:t>
            </a:fld>
            <a:endParaRPr lang="de-DE" dirty="0"/>
          </a:p>
        </p:txBody>
      </p:sp>
    </p:spTree>
    <p:extLst>
      <p:ext uri="{BB962C8B-B14F-4D97-AF65-F5344CB8AC3E}">
        <p14:creationId xmlns:p14="http://schemas.microsoft.com/office/powerpoint/2010/main" val="348846180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40B8C-E84F-179A-73AA-7FC31EB1B9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6194EB-E301-1906-4867-2C3052D54396}"/>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E991C6BC-5928-9FB2-0BCA-6A945BD7F236}"/>
              </a:ext>
            </a:extLst>
          </p:cNvPr>
          <p:cNvSpPr>
            <a:spLocks noGrp="1"/>
          </p:cNvSpPr>
          <p:nvPr>
            <p:ph type="body" idx="1"/>
          </p:nvPr>
        </p:nvSpPr>
        <p:spPr/>
        <p:txBody>
          <a:bodyPr/>
          <a:lstStyle/>
          <a:p>
            <a:r>
              <a:rPr lang="en-GB" b="0"/>
              <a:t>SK data on reasons people don’t take PrEP</a:t>
            </a:r>
          </a:p>
          <a:p>
            <a:endParaRPr lang="en-GB" b="0"/>
          </a:p>
          <a:p>
            <a:endParaRPr lang="en-ZA" b="0"/>
          </a:p>
        </p:txBody>
      </p:sp>
      <p:sp>
        <p:nvSpPr>
          <p:cNvPr id="4" name="Slide Number Placeholder 3">
            <a:extLst>
              <a:ext uri="{FF2B5EF4-FFF2-40B4-BE49-F238E27FC236}">
                <a16:creationId xmlns:a16="http://schemas.microsoft.com/office/drawing/2014/main" id="{59E2259C-A4DF-BCC2-51ED-D34136D3458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A63A33-CE71-4D7F-873A-37458466A3FA}" type="slidenum">
              <a:rPr kumimoji="0" lang="en-Z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Z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7624485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EC758-CDB0-CC3B-DFA1-1827F92C65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4253B8-3B5C-8358-0378-EAC8F4FAEF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1C01B7-4A78-5173-1D54-3190A67F0893}"/>
              </a:ext>
            </a:extLst>
          </p:cNvPr>
          <p:cNvSpPr>
            <a:spLocks noGrp="1"/>
          </p:cNvSpPr>
          <p:nvPr>
            <p:ph type="body" idx="1"/>
          </p:nvPr>
        </p:nvSpPr>
        <p:spPr/>
        <p:txBody>
          <a:bodyPr/>
          <a:lstStyle/>
          <a:p>
            <a:r>
              <a:rPr lang="en-US" dirty="0"/>
              <a:t>Conclusions: Integrated postnatal care provides a person-centered, scalable model that strengthens HIV prevention and treatment during breastfeeding by improving access to PrEP, contraception, ART, maternal VL monitoring, and infant HIV testing, supporting elimination of vertical transmission and the Global </a:t>
            </a:r>
          </a:p>
          <a:p>
            <a:r>
              <a:rPr lang="en-US" dirty="0"/>
              <a:t>Alliance goal to end AIDS in children.</a:t>
            </a:r>
          </a:p>
          <a:p>
            <a:r>
              <a:rPr lang="en-US" dirty="0"/>
              <a:t>IPNC is a vehicle to move us closer to the VTP elimination </a:t>
            </a:r>
            <a:r>
              <a:rPr lang="en-US" dirty="0" err="1"/>
              <a:t>tagrgets</a:t>
            </a:r>
            <a:r>
              <a:rPr lang="en-US" dirty="0"/>
              <a:t> and the SDG targets for mothers and babies</a:t>
            </a:r>
          </a:p>
        </p:txBody>
      </p:sp>
      <p:sp>
        <p:nvSpPr>
          <p:cNvPr id="4" name="Slide Number Placeholder 3">
            <a:extLst>
              <a:ext uri="{FF2B5EF4-FFF2-40B4-BE49-F238E27FC236}">
                <a16:creationId xmlns:a16="http://schemas.microsoft.com/office/drawing/2014/main" id="{E7223329-C524-AEF8-5DAE-C5AFB28CB2C7}"/>
              </a:ext>
            </a:extLst>
          </p:cNvPr>
          <p:cNvSpPr>
            <a:spLocks noGrp="1"/>
          </p:cNvSpPr>
          <p:nvPr>
            <p:ph type="sldNum" sz="quarter" idx="5"/>
          </p:nvPr>
        </p:nvSpPr>
        <p:spPr/>
        <p:txBody>
          <a:bodyPr/>
          <a:lstStyle/>
          <a:p>
            <a:fld id="{5CA3C77B-960D-42AD-90D9-82623D18F68B}" type="slidenum">
              <a:rPr lang="en-ZA" smtClean="0"/>
              <a:t>120</a:t>
            </a:fld>
            <a:endParaRPr lang="en-ZA"/>
          </a:p>
        </p:txBody>
      </p:sp>
    </p:spTree>
    <p:extLst>
      <p:ext uri="{BB962C8B-B14F-4D97-AF65-F5344CB8AC3E}">
        <p14:creationId xmlns:p14="http://schemas.microsoft.com/office/powerpoint/2010/main" val="11222200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2.xml"/><Relationship Id="rId1" Type="http://schemas.openxmlformats.org/officeDocument/2006/relationships/tags" Target="../tags/tag1.xml"/><Relationship Id="rId5" Type="http://schemas.openxmlformats.org/officeDocument/2006/relationships/image" Target="../media/image7.png"/><Relationship Id="rId4" Type="http://schemas.openxmlformats.org/officeDocument/2006/relationships/image" Target="../media/image6.e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bwMode="gray">
      <p:bgRef idx="1001">
        <a:schemeClr val="bg1"/>
      </p:bgRef>
    </p:bg>
    <p:spTree>
      <p:nvGrpSpPr>
        <p:cNvPr id="1" name=""/>
        <p:cNvGrpSpPr/>
        <p:nvPr/>
      </p:nvGrpSpPr>
      <p:grpSpPr>
        <a:xfrm>
          <a:off x="0" y="0"/>
          <a:ext cx="0" cy="0"/>
          <a:chOff x="0" y="0"/>
          <a:chExt cx="0" cy="0"/>
        </a:xfrm>
      </p:grpSpPr>
      <p:sp>
        <p:nvSpPr>
          <p:cNvPr id="9" name="Titel 8">
            <a:extLst>
              <a:ext uri="{FF2B5EF4-FFF2-40B4-BE49-F238E27FC236}">
                <a16:creationId xmlns:a16="http://schemas.microsoft.com/office/drawing/2014/main" id="{9140E9AE-AB8C-45D2-8169-8A8F93E9393A}"/>
              </a:ext>
            </a:extLst>
          </p:cNvPr>
          <p:cNvSpPr>
            <a:spLocks noGrp="1"/>
          </p:cNvSpPr>
          <p:nvPr>
            <p:ph type="title"/>
          </p:nvPr>
        </p:nvSpPr>
        <p:spPr>
          <a:xfrm>
            <a:off x="3719512" y="1294944"/>
            <a:ext cx="8137526" cy="4762956"/>
          </a:xfrm>
        </p:spPr>
        <p:txBody>
          <a:bodyPr/>
          <a:lstStyle>
            <a:lvl1pPr>
              <a:lnSpc>
                <a:spcPct val="85000"/>
              </a:lnSpc>
              <a:defRPr sz="7500">
                <a:solidFill>
                  <a:schemeClr val="accent1"/>
                </a:solidFill>
              </a:defRPr>
            </a:lvl1pPr>
          </a:lstStyle>
          <a:p>
            <a:r>
              <a:rPr lang="en-US"/>
              <a:t>Click to edit Master title style</a:t>
            </a:r>
            <a:endParaRPr lang="de-DE"/>
          </a:p>
        </p:txBody>
      </p:sp>
      <p:pic>
        <p:nvPicPr>
          <p:cNvPr id="34" name="Grafik 33">
            <a:extLst>
              <a:ext uri="{FF2B5EF4-FFF2-40B4-BE49-F238E27FC236}">
                <a16:creationId xmlns:a16="http://schemas.microsoft.com/office/drawing/2014/main" id="{0583FDD7-9A57-49D6-92B5-D5F33EBBFF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1963" y="454977"/>
            <a:ext cx="1233487" cy="450502"/>
          </a:xfrm>
          <a:prstGeom prst="rect">
            <a:avLst/>
          </a:prstGeom>
        </p:spPr>
      </p:pic>
      <p:sp>
        <p:nvSpPr>
          <p:cNvPr id="35" name="Textplatzhalter 34">
            <a:extLst>
              <a:ext uri="{FF2B5EF4-FFF2-40B4-BE49-F238E27FC236}">
                <a16:creationId xmlns:a16="http://schemas.microsoft.com/office/drawing/2014/main" id="{03A5B761-8BC0-42AF-81B9-7B9A73AAEDFA}"/>
              </a:ext>
            </a:extLst>
          </p:cNvPr>
          <p:cNvSpPr>
            <a:spLocks noGrp="1"/>
          </p:cNvSpPr>
          <p:nvPr>
            <p:ph type="body" sz="quarter" idx="10"/>
          </p:nvPr>
        </p:nvSpPr>
        <p:spPr>
          <a:xfrm>
            <a:off x="3719512" y="6248400"/>
            <a:ext cx="8137526" cy="396240"/>
          </a:xfrm>
        </p:spPr>
        <p:txBody>
          <a:bodyPr/>
          <a:lstStyle>
            <a:lvl1pPr marL="0" indent="0">
              <a:buNone/>
              <a:defRPr sz="1000"/>
            </a:lvl1pPr>
          </a:lstStyle>
          <a:p>
            <a:pPr lvl="0"/>
            <a:r>
              <a:rPr lang="en-US"/>
              <a:t>Click to edit Master text styles</a:t>
            </a:r>
          </a:p>
        </p:txBody>
      </p:sp>
      <p:sp>
        <p:nvSpPr>
          <p:cNvPr id="37" name="Textfeld 36">
            <a:extLst>
              <a:ext uri="{FF2B5EF4-FFF2-40B4-BE49-F238E27FC236}">
                <a16:creationId xmlns:a16="http://schemas.microsoft.com/office/drawing/2014/main" id="{98BC6A7D-A966-48AF-8316-B852FFDEEF66}"/>
              </a:ext>
            </a:extLst>
          </p:cNvPr>
          <p:cNvSpPr txBox="1"/>
          <p:nvPr/>
        </p:nvSpPr>
        <p:spPr>
          <a:xfrm>
            <a:off x="3733801" y="444583"/>
            <a:ext cx="1471612" cy="184067"/>
          </a:xfrm>
          <a:prstGeom prst="rect">
            <a:avLst/>
          </a:prstGeom>
          <a:noFill/>
        </p:spPr>
        <p:txBody>
          <a:bodyPr wrap="square" lIns="0" tIns="0" rIns="0" bIns="0">
            <a:noAutofit/>
          </a:bodyPr>
          <a:lstStyle/>
          <a:p>
            <a:r>
              <a:rPr lang="en-GB" sz="750" noProof="0"/>
              <a:t>International AIDS Society</a:t>
            </a:r>
          </a:p>
        </p:txBody>
      </p:sp>
      <p:sp>
        <p:nvSpPr>
          <p:cNvPr id="38" name="Textfeld 37">
            <a:extLst>
              <a:ext uri="{FF2B5EF4-FFF2-40B4-BE49-F238E27FC236}">
                <a16:creationId xmlns:a16="http://schemas.microsoft.com/office/drawing/2014/main" id="{855D9016-FECC-4E5D-ADF2-7843F8F8B2A1}"/>
              </a:ext>
            </a:extLst>
          </p:cNvPr>
          <p:cNvSpPr txBox="1"/>
          <p:nvPr/>
        </p:nvSpPr>
        <p:spPr>
          <a:xfrm>
            <a:off x="5360194" y="444583"/>
            <a:ext cx="1275556" cy="184067"/>
          </a:xfrm>
          <a:prstGeom prst="rect">
            <a:avLst/>
          </a:prstGeom>
          <a:noFill/>
        </p:spPr>
        <p:txBody>
          <a:bodyPr wrap="square" lIns="0" tIns="0" rIns="0" bIns="0">
            <a:noAutofit/>
          </a:bodyPr>
          <a:lstStyle/>
          <a:p>
            <a:r>
              <a:rPr lang="en-GB" sz="750" noProof="0" err="1"/>
              <a:t>iasociety.org</a:t>
            </a:r>
            <a:endParaRPr lang="en-GB" sz="750" noProof="0"/>
          </a:p>
        </p:txBody>
      </p:sp>
    </p:spTree>
    <p:extLst>
      <p:ext uri="{BB962C8B-B14F-4D97-AF65-F5344CB8AC3E}">
        <p14:creationId xmlns:p14="http://schemas.microsoft.com/office/powerpoint/2010/main" val="3955130105"/>
      </p:ext>
    </p:extLst>
  </p:cSld>
  <p:clrMapOvr>
    <a:masterClrMapping/>
  </p:clrMapOvr>
  <p:hf sldNum="0" hdr="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slide with image">
    <p:bg bwMode="gray">
      <p:bgRef idx="1001">
        <a:schemeClr val="bg1"/>
      </p:bgRef>
    </p:bg>
    <p:spTree>
      <p:nvGrpSpPr>
        <p:cNvPr id="1" name=""/>
        <p:cNvGrpSpPr/>
        <p:nvPr/>
      </p:nvGrpSpPr>
      <p:grpSpPr>
        <a:xfrm>
          <a:off x="0" y="0"/>
          <a:ext cx="0" cy="0"/>
          <a:chOff x="0" y="0"/>
          <a:chExt cx="0" cy="0"/>
        </a:xfrm>
      </p:grpSpPr>
      <p:pic>
        <p:nvPicPr>
          <p:cNvPr id="34" name="Grafik 33">
            <a:extLst>
              <a:ext uri="{FF2B5EF4-FFF2-40B4-BE49-F238E27FC236}">
                <a16:creationId xmlns:a16="http://schemas.microsoft.com/office/drawing/2014/main" id="{0583FDD7-9A57-49D6-92B5-D5F33EBBFF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1963" y="454977"/>
            <a:ext cx="1233487" cy="450502"/>
          </a:xfrm>
          <a:prstGeom prst="rect">
            <a:avLst/>
          </a:prstGeom>
        </p:spPr>
      </p:pic>
      <p:sp>
        <p:nvSpPr>
          <p:cNvPr id="37" name="Textfeld 36">
            <a:extLst>
              <a:ext uri="{FF2B5EF4-FFF2-40B4-BE49-F238E27FC236}">
                <a16:creationId xmlns:a16="http://schemas.microsoft.com/office/drawing/2014/main" id="{98BC6A7D-A966-48AF-8316-B852FFDEEF66}"/>
              </a:ext>
            </a:extLst>
          </p:cNvPr>
          <p:cNvSpPr txBox="1"/>
          <p:nvPr/>
        </p:nvSpPr>
        <p:spPr>
          <a:xfrm>
            <a:off x="3733801" y="444583"/>
            <a:ext cx="1471612" cy="184067"/>
          </a:xfrm>
          <a:prstGeom prst="rect">
            <a:avLst/>
          </a:prstGeom>
          <a:noFill/>
        </p:spPr>
        <p:txBody>
          <a:bodyPr wrap="square" lIns="0" tIns="0" rIns="0" bIns="0">
            <a:noAutofit/>
          </a:bodyPr>
          <a:lstStyle/>
          <a:p>
            <a:r>
              <a:rPr lang="en-GB" sz="750" noProof="0"/>
              <a:t>International AIDS Society</a:t>
            </a:r>
          </a:p>
        </p:txBody>
      </p:sp>
      <p:sp>
        <p:nvSpPr>
          <p:cNvPr id="38" name="Textfeld 37">
            <a:extLst>
              <a:ext uri="{FF2B5EF4-FFF2-40B4-BE49-F238E27FC236}">
                <a16:creationId xmlns:a16="http://schemas.microsoft.com/office/drawing/2014/main" id="{855D9016-FECC-4E5D-ADF2-7843F8F8B2A1}"/>
              </a:ext>
            </a:extLst>
          </p:cNvPr>
          <p:cNvSpPr txBox="1"/>
          <p:nvPr/>
        </p:nvSpPr>
        <p:spPr>
          <a:xfrm>
            <a:off x="5360194" y="444583"/>
            <a:ext cx="1275556" cy="184067"/>
          </a:xfrm>
          <a:prstGeom prst="rect">
            <a:avLst/>
          </a:prstGeom>
          <a:noFill/>
        </p:spPr>
        <p:txBody>
          <a:bodyPr wrap="square" lIns="0" tIns="0" rIns="0" bIns="0">
            <a:noAutofit/>
          </a:bodyPr>
          <a:lstStyle/>
          <a:p>
            <a:r>
              <a:rPr lang="en-GB" sz="750" noProof="0" err="1"/>
              <a:t>iasociety.org</a:t>
            </a:r>
            <a:endParaRPr lang="en-GB" sz="750" noProof="0"/>
          </a:p>
        </p:txBody>
      </p:sp>
      <p:sp>
        <p:nvSpPr>
          <p:cNvPr id="2" name="Titel 1">
            <a:extLst>
              <a:ext uri="{FF2B5EF4-FFF2-40B4-BE49-F238E27FC236}">
                <a16:creationId xmlns:a16="http://schemas.microsoft.com/office/drawing/2014/main" id="{933EC23C-51C9-47E8-9EC0-51E75A9906EB}"/>
              </a:ext>
            </a:extLst>
          </p:cNvPr>
          <p:cNvSpPr>
            <a:spLocks noGrp="1"/>
          </p:cNvSpPr>
          <p:nvPr>
            <p:ph type="title"/>
          </p:nvPr>
        </p:nvSpPr>
        <p:spPr>
          <a:xfrm>
            <a:off x="442913" y="1401624"/>
            <a:ext cx="6192838" cy="1151076"/>
          </a:xfrm>
        </p:spPr>
        <p:txBody>
          <a:bodyPr/>
          <a:lstStyle>
            <a:lvl1pPr>
              <a:defRPr>
                <a:solidFill>
                  <a:schemeClr val="accent1"/>
                </a:solidFill>
              </a:defRPr>
            </a:lvl1pPr>
          </a:lstStyle>
          <a:p>
            <a:r>
              <a:rPr lang="en-US"/>
              <a:t>Click to edit Master title style</a:t>
            </a:r>
            <a:endParaRPr lang="de-DE"/>
          </a:p>
        </p:txBody>
      </p:sp>
      <p:sp>
        <p:nvSpPr>
          <p:cNvPr id="4" name="Textplatzhalter 3">
            <a:extLst>
              <a:ext uri="{FF2B5EF4-FFF2-40B4-BE49-F238E27FC236}">
                <a16:creationId xmlns:a16="http://schemas.microsoft.com/office/drawing/2014/main" id="{F79E4F12-16AF-4CA2-9394-804A19491551}"/>
              </a:ext>
            </a:extLst>
          </p:cNvPr>
          <p:cNvSpPr>
            <a:spLocks noGrp="1"/>
          </p:cNvSpPr>
          <p:nvPr>
            <p:ph type="body" sz="quarter" idx="11"/>
          </p:nvPr>
        </p:nvSpPr>
        <p:spPr>
          <a:xfrm>
            <a:off x="442912" y="2552700"/>
            <a:ext cx="6192837" cy="3505200"/>
          </a:xfrm>
        </p:spPr>
        <p:txBody>
          <a:bodyPr/>
          <a:lstStyle>
            <a:lvl1pPr marL="0" indent="0">
              <a:lnSpc>
                <a:spcPct val="90000"/>
              </a:lnSpc>
              <a:buNone/>
              <a:defRPr sz="4200"/>
            </a:lvl1pPr>
          </a:lstStyle>
          <a:p>
            <a:pPr lvl="0"/>
            <a:r>
              <a:rPr lang="en-US"/>
              <a:t>Click to edit Master text styles</a:t>
            </a:r>
          </a:p>
        </p:txBody>
      </p:sp>
      <p:sp>
        <p:nvSpPr>
          <p:cNvPr id="11" name="Bildplatzhalter 7">
            <a:extLst>
              <a:ext uri="{FF2B5EF4-FFF2-40B4-BE49-F238E27FC236}">
                <a16:creationId xmlns:a16="http://schemas.microsoft.com/office/drawing/2014/main" id="{0222BDBD-0C76-472C-A496-F0F76AC3E687}"/>
              </a:ext>
            </a:extLst>
          </p:cNvPr>
          <p:cNvSpPr>
            <a:spLocks noGrp="1"/>
          </p:cNvSpPr>
          <p:nvPr>
            <p:ph type="pic" sz="quarter" idx="12"/>
          </p:nvPr>
        </p:nvSpPr>
        <p:spPr bwMode="gray">
          <a:xfrm>
            <a:off x="6996113" y="0"/>
            <a:ext cx="5195887" cy="6858000"/>
          </a:xfrm>
          <a:solidFill>
            <a:schemeClr val="bg1">
              <a:lumMod val="85000"/>
            </a:schemeClr>
          </a:solidFill>
        </p:spPr>
        <p:txBody>
          <a:bodyPr anchor="ctr"/>
          <a:lstStyle>
            <a:lvl1pPr algn="ctr">
              <a:buNone/>
              <a:defRPr sz="1400"/>
            </a:lvl1pPr>
          </a:lstStyle>
          <a:p>
            <a:r>
              <a:rPr lang="en-US"/>
              <a:t>Click icon to add picture</a:t>
            </a:r>
            <a:endParaRPr lang="de-DE"/>
          </a:p>
        </p:txBody>
      </p:sp>
    </p:spTree>
    <p:extLst>
      <p:ext uri="{BB962C8B-B14F-4D97-AF65-F5344CB8AC3E}">
        <p14:creationId xmlns:p14="http://schemas.microsoft.com/office/powerpoint/2010/main" val="1121346588"/>
      </p:ext>
    </p:extLst>
  </p:cSld>
  <p:clrMapOvr>
    <a:masterClrMapping/>
  </p:clrMapOvr>
  <p:hf sldNum="0" hd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bg bwMode="gray">
      <p:bgRef idx="1001">
        <a:schemeClr val="bg1"/>
      </p:bgRef>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9F3A56-2912-4F6C-B763-FA01B5A3DBD6}"/>
              </a:ext>
            </a:extLst>
          </p:cNvPr>
          <p:cNvSpPr>
            <a:spLocks noGrp="1"/>
          </p:cNvSpPr>
          <p:nvPr>
            <p:ph type="title"/>
          </p:nvPr>
        </p:nvSpPr>
        <p:spPr bwMode="gray"/>
        <p:txBody>
          <a:bodyPr/>
          <a:lstStyle/>
          <a:p>
            <a:r>
              <a:rPr lang="en-US"/>
              <a:t>Click to edit Master title style</a:t>
            </a:r>
            <a:endParaRPr lang="de-DE"/>
          </a:p>
        </p:txBody>
      </p:sp>
      <p:sp>
        <p:nvSpPr>
          <p:cNvPr id="3" name="Inhaltsplatzhalter 2">
            <a:extLst>
              <a:ext uri="{FF2B5EF4-FFF2-40B4-BE49-F238E27FC236}">
                <a16:creationId xmlns:a16="http://schemas.microsoft.com/office/drawing/2014/main" id="{A978F880-622A-4AD4-AD12-DB8ACC4A855D}"/>
              </a:ext>
            </a:extLst>
          </p:cNvPr>
          <p:cNvSpPr>
            <a:spLocks noGrp="1"/>
          </p:cNvSpPr>
          <p:nvPr>
            <p:ph idx="1"/>
          </p:nvPr>
        </p:nvSpPr>
        <p:spPr bwMode="gray"/>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a:extLst>
              <a:ext uri="{FF2B5EF4-FFF2-40B4-BE49-F238E27FC236}">
                <a16:creationId xmlns:a16="http://schemas.microsoft.com/office/drawing/2014/main" id="{C42E4203-C6EB-4A6B-B123-7F7ECE103EA1}"/>
              </a:ext>
            </a:extLst>
          </p:cNvPr>
          <p:cNvSpPr>
            <a:spLocks noGrp="1"/>
          </p:cNvSpPr>
          <p:nvPr>
            <p:ph type="dt" sz="half" idx="10"/>
          </p:nvPr>
        </p:nvSpPr>
        <p:spPr bwMode="gray"/>
        <p:txBody>
          <a:bodyPr/>
          <a:lstStyle/>
          <a:p>
            <a:r>
              <a:rPr lang="en-GB" noProof="0">
                <a:latin typeface="Verdana" panose="020B0604030504040204" pitchFamily="34" charset="0"/>
              </a:rPr>
              <a:t>Name of the Speaker</a:t>
            </a:r>
          </a:p>
        </p:txBody>
      </p:sp>
      <p:sp>
        <p:nvSpPr>
          <p:cNvPr id="5" name="Fußzeilenplatzhalter 4">
            <a:extLst>
              <a:ext uri="{FF2B5EF4-FFF2-40B4-BE49-F238E27FC236}">
                <a16:creationId xmlns:a16="http://schemas.microsoft.com/office/drawing/2014/main" id="{F5ACFDB4-E040-4C21-85D2-79A7480946FD}"/>
              </a:ext>
            </a:extLst>
          </p:cNvPr>
          <p:cNvSpPr>
            <a:spLocks noGrp="1"/>
          </p:cNvSpPr>
          <p:nvPr>
            <p:ph type="ftr" sz="quarter" idx="11"/>
          </p:nvPr>
        </p:nvSpPr>
        <p:spPr bwMode="gray"/>
        <p:txBody>
          <a:bodyPr/>
          <a:lstStyle/>
          <a:p>
            <a:r>
              <a:rPr lang="en-GB" noProof="0"/>
              <a:t>Topic Lore Ipsum</a:t>
            </a:r>
          </a:p>
        </p:txBody>
      </p:sp>
    </p:spTree>
    <p:extLst>
      <p:ext uri="{BB962C8B-B14F-4D97-AF65-F5344CB8AC3E}">
        <p14:creationId xmlns:p14="http://schemas.microsoft.com/office/powerpoint/2010/main" val="2277403974"/>
      </p:ext>
    </p:extLst>
  </p:cSld>
  <p:clrMapOvr>
    <a:masterClrMapping/>
  </p:clrMapOvr>
  <p:hf sldNum="0" hd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ext and image">
    <p:bg bwMode="gray">
      <p:bgRef idx="1001">
        <a:schemeClr val="bg1"/>
      </p:bgRef>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9F3A56-2912-4F6C-B763-FA01B5A3DBD6}"/>
              </a:ext>
            </a:extLst>
          </p:cNvPr>
          <p:cNvSpPr>
            <a:spLocks noGrp="1"/>
          </p:cNvSpPr>
          <p:nvPr>
            <p:ph type="title"/>
          </p:nvPr>
        </p:nvSpPr>
        <p:spPr bwMode="gray"/>
        <p:txBody>
          <a:bodyPr/>
          <a:lstStyle/>
          <a:p>
            <a:r>
              <a:rPr lang="en-US"/>
              <a:t>Click to edit Master title style</a:t>
            </a:r>
            <a:endParaRPr lang="de-DE"/>
          </a:p>
        </p:txBody>
      </p:sp>
      <p:sp>
        <p:nvSpPr>
          <p:cNvPr id="3" name="Inhaltsplatzhalter 2">
            <a:extLst>
              <a:ext uri="{FF2B5EF4-FFF2-40B4-BE49-F238E27FC236}">
                <a16:creationId xmlns:a16="http://schemas.microsoft.com/office/drawing/2014/main" id="{A978F880-622A-4AD4-AD12-DB8ACC4A855D}"/>
              </a:ext>
            </a:extLst>
          </p:cNvPr>
          <p:cNvSpPr>
            <a:spLocks noGrp="1"/>
          </p:cNvSpPr>
          <p:nvPr>
            <p:ph idx="1"/>
          </p:nvPr>
        </p:nvSpPr>
        <p:spPr bwMode="gray"/>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a:extLst>
              <a:ext uri="{FF2B5EF4-FFF2-40B4-BE49-F238E27FC236}">
                <a16:creationId xmlns:a16="http://schemas.microsoft.com/office/drawing/2014/main" id="{C42E4203-C6EB-4A6B-B123-7F7ECE103EA1}"/>
              </a:ext>
            </a:extLst>
          </p:cNvPr>
          <p:cNvSpPr>
            <a:spLocks noGrp="1"/>
          </p:cNvSpPr>
          <p:nvPr>
            <p:ph type="dt" sz="half" idx="10"/>
          </p:nvPr>
        </p:nvSpPr>
        <p:spPr bwMode="gray"/>
        <p:txBody>
          <a:bodyPr/>
          <a:lstStyle/>
          <a:p>
            <a:r>
              <a:rPr lang="en-GB" noProof="0">
                <a:latin typeface="Verdana" panose="020B0604030504040204" pitchFamily="34" charset="0"/>
              </a:rPr>
              <a:t>Name of the Speaker</a:t>
            </a:r>
          </a:p>
        </p:txBody>
      </p:sp>
      <p:sp>
        <p:nvSpPr>
          <p:cNvPr id="5" name="Fußzeilenplatzhalter 4">
            <a:extLst>
              <a:ext uri="{FF2B5EF4-FFF2-40B4-BE49-F238E27FC236}">
                <a16:creationId xmlns:a16="http://schemas.microsoft.com/office/drawing/2014/main" id="{F5ACFDB4-E040-4C21-85D2-79A7480946FD}"/>
              </a:ext>
            </a:extLst>
          </p:cNvPr>
          <p:cNvSpPr>
            <a:spLocks noGrp="1"/>
          </p:cNvSpPr>
          <p:nvPr>
            <p:ph type="ftr" sz="quarter" idx="11"/>
          </p:nvPr>
        </p:nvSpPr>
        <p:spPr bwMode="gray"/>
        <p:txBody>
          <a:bodyPr/>
          <a:lstStyle/>
          <a:p>
            <a:r>
              <a:rPr lang="en-GB" noProof="0"/>
              <a:t>Topic Lore Ipsum</a:t>
            </a:r>
          </a:p>
        </p:txBody>
      </p:sp>
      <p:sp>
        <p:nvSpPr>
          <p:cNvPr id="8" name="Bildplatzhalter 7">
            <a:extLst>
              <a:ext uri="{FF2B5EF4-FFF2-40B4-BE49-F238E27FC236}">
                <a16:creationId xmlns:a16="http://schemas.microsoft.com/office/drawing/2014/main" id="{F5E3B62B-CF09-471B-9761-31105E803B91}"/>
              </a:ext>
            </a:extLst>
          </p:cNvPr>
          <p:cNvSpPr>
            <a:spLocks noGrp="1"/>
          </p:cNvSpPr>
          <p:nvPr>
            <p:ph type="pic" sz="quarter" idx="12"/>
          </p:nvPr>
        </p:nvSpPr>
        <p:spPr bwMode="gray">
          <a:xfrm>
            <a:off x="6996113" y="0"/>
            <a:ext cx="5195887" cy="6858000"/>
          </a:xfrm>
          <a:solidFill>
            <a:schemeClr val="bg1">
              <a:lumMod val="85000"/>
            </a:schemeClr>
          </a:solidFill>
        </p:spPr>
        <p:txBody>
          <a:bodyPr anchor="ctr"/>
          <a:lstStyle>
            <a:lvl1pPr algn="ctr">
              <a:buNone/>
              <a:defRPr sz="1400"/>
            </a:lvl1pPr>
          </a:lstStyle>
          <a:p>
            <a:r>
              <a:rPr lang="en-US"/>
              <a:t>Click icon to add picture</a:t>
            </a:r>
            <a:endParaRPr lang="de-DE"/>
          </a:p>
        </p:txBody>
      </p:sp>
    </p:spTree>
    <p:extLst>
      <p:ext uri="{BB962C8B-B14F-4D97-AF65-F5344CB8AC3E}">
        <p14:creationId xmlns:p14="http://schemas.microsoft.com/office/powerpoint/2010/main" val="973811022"/>
      </p:ext>
    </p:extLst>
  </p:cSld>
  <p:clrMapOvr>
    <a:masterClrMapping/>
  </p:clrMapOvr>
  <p:hf sldNum="0" hdr="0"/>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bg bwMode="gray">
      <p:bgRef idx="1001">
        <a:schemeClr val="bg1"/>
      </p:bgRef>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67EA35-F68A-454D-A1CC-5E137F915BE5}"/>
              </a:ext>
            </a:extLst>
          </p:cNvPr>
          <p:cNvSpPr>
            <a:spLocks noGrp="1"/>
          </p:cNvSpPr>
          <p:nvPr>
            <p:ph type="title"/>
          </p:nvPr>
        </p:nvSpPr>
        <p:spPr bwMode="gray"/>
        <p:txBody>
          <a:bodyPr/>
          <a:lstStyle/>
          <a:p>
            <a:r>
              <a:rPr lang="en-US"/>
              <a:t>Click to edit Master title style</a:t>
            </a:r>
            <a:endParaRPr lang="de-DE"/>
          </a:p>
        </p:txBody>
      </p:sp>
      <p:sp>
        <p:nvSpPr>
          <p:cNvPr id="3" name="Datumsplatzhalter 2">
            <a:extLst>
              <a:ext uri="{FF2B5EF4-FFF2-40B4-BE49-F238E27FC236}">
                <a16:creationId xmlns:a16="http://schemas.microsoft.com/office/drawing/2014/main" id="{CEC0582F-CD7C-43A1-A31F-61C84AF5187C}"/>
              </a:ext>
            </a:extLst>
          </p:cNvPr>
          <p:cNvSpPr>
            <a:spLocks noGrp="1"/>
          </p:cNvSpPr>
          <p:nvPr>
            <p:ph type="dt" sz="half" idx="10"/>
          </p:nvPr>
        </p:nvSpPr>
        <p:spPr bwMode="gray"/>
        <p:txBody>
          <a:bodyPr/>
          <a:lstStyle/>
          <a:p>
            <a:r>
              <a:rPr lang="en-GB" noProof="0">
                <a:latin typeface="Verdana" panose="020B0604030504040204" pitchFamily="34" charset="0"/>
              </a:rPr>
              <a:t>Name of the Speaker</a:t>
            </a:r>
          </a:p>
        </p:txBody>
      </p:sp>
      <p:sp>
        <p:nvSpPr>
          <p:cNvPr id="4" name="Fußzeilenplatzhalter 3">
            <a:extLst>
              <a:ext uri="{FF2B5EF4-FFF2-40B4-BE49-F238E27FC236}">
                <a16:creationId xmlns:a16="http://schemas.microsoft.com/office/drawing/2014/main" id="{765BDC8B-AC16-40EC-9659-81A213A0A1B0}"/>
              </a:ext>
            </a:extLst>
          </p:cNvPr>
          <p:cNvSpPr>
            <a:spLocks noGrp="1"/>
          </p:cNvSpPr>
          <p:nvPr>
            <p:ph type="ftr" sz="quarter" idx="11"/>
          </p:nvPr>
        </p:nvSpPr>
        <p:spPr bwMode="gray"/>
        <p:txBody>
          <a:bodyPr/>
          <a:lstStyle/>
          <a:p>
            <a:r>
              <a:rPr lang="en-GB" noProof="0"/>
              <a:t>Topic Lore Ipsum</a:t>
            </a:r>
          </a:p>
        </p:txBody>
      </p:sp>
    </p:spTree>
    <p:extLst>
      <p:ext uri="{BB962C8B-B14F-4D97-AF65-F5344CB8AC3E}">
        <p14:creationId xmlns:p14="http://schemas.microsoft.com/office/powerpoint/2010/main" val="2873831636"/>
      </p:ext>
    </p:extLst>
  </p:cSld>
  <p:clrMapOvr>
    <a:masterClrMapping/>
  </p:clrMapOvr>
  <p:hf sldNum="0" hd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aption">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CEC0582F-CD7C-43A1-A31F-61C84AF5187C}"/>
              </a:ext>
            </a:extLst>
          </p:cNvPr>
          <p:cNvSpPr>
            <a:spLocks noGrp="1"/>
          </p:cNvSpPr>
          <p:nvPr>
            <p:ph type="dt" sz="half" idx="10"/>
          </p:nvPr>
        </p:nvSpPr>
        <p:spPr bwMode="gray"/>
        <p:txBody>
          <a:bodyPr/>
          <a:lstStyle/>
          <a:p>
            <a:r>
              <a:rPr lang="en-GB" noProof="0"/>
              <a:t>Name of the Speaker</a:t>
            </a:r>
          </a:p>
        </p:txBody>
      </p:sp>
      <p:sp>
        <p:nvSpPr>
          <p:cNvPr id="4" name="Fußzeilenplatzhalter 3">
            <a:extLst>
              <a:ext uri="{FF2B5EF4-FFF2-40B4-BE49-F238E27FC236}">
                <a16:creationId xmlns:a16="http://schemas.microsoft.com/office/drawing/2014/main" id="{765BDC8B-AC16-40EC-9659-81A213A0A1B0}"/>
              </a:ext>
            </a:extLst>
          </p:cNvPr>
          <p:cNvSpPr>
            <a:spLocks noGrp="1"/>
          </p:cNvSpPr>
          <p:nvPr>
            <p:ph type="ftr" sz="quarter" idx="11"/>
          </p:nvPr>
        </p:nvSpPr>
        <p:spPr bwMode="gray"/>
        <p:txBody>
          <a:bodyPr/>
          <a:lstStyle/>
          <a:p>
            <a:r>
              <a:rPr lang="en-GB" noProof="0"/>
              <a:t>Topic Lore Ipsum</a:t>
            </a:r>
          </a:p>
        </p:txBody>
      </p:sp>
      <p:sp>
        <p:nvSpPr>
          <p:cNvPr id="9" name="Textplatzhalter 8">
            <a:extLst>
              <a:ext uri="{FF2B5EF4-FFF2-40B4-BE49-F238E27FC236}">
                <a16:creationId xmlns:a16="http://schemas.microsoft.com/office/drawing/2014/main" id="{CA3000E4-2BD5-435D-AE69-C20EC0E3F2C1}"/>
              </a:ext>
            </a:extLst>
          </p:cNvPr>
          <p:cNvSpPr>
            <a:spLocks noGrp="1"/>
          </p:cNvSpPr>
          <p:nvPr>
            <p:ph type="body" sz="quarter" idx="12"/>
          </p:nvPr>
        </p:nvSpPr>
        <p:spPr bwMode="gray">
          <a:xfrm>
            <a:off x="3725862" y="1346515"/>
            <a:ext cx="8131175" cy="4711385"/>
          </a:xfrm>
        </p:spPr>
        <p:txBody>
          <a:bodyPr/>
          <a:lstStyle>
            <a:lvl1pPr marL="266700" indent="-266700">
              <a:lnSpc>
                <a:spcPct val="90000"/>
              </a:lnSpc>
              <a:buFont typeface="Ping LCG Light" pitchFamily="50" charset="0"/>
              <a:buChar char="»"/>
              <a:defRPr sz="4200">
                <a:solidFill>
                  <a:schemeClr val="accent1"/>
                </a:solidFill>
              </a:defRPr>
            </a:lvl1pPr>
            <a:lvl2pPr marL="182563" indent="0" algn="r">
              <a:lnSpc>
                <a:spcPct val="90000"/>
              </a:lnSpc>
              <a:buNone/>
              <a:defRPr sz="2000">
                <a:solidFill>
                  <a:schemeClr val="accent1"/>
                </a:solidFill>
              </a:defRPr>
            </a:lvl2pPr>
            <a:lvl3pPr>
              <a:lnSpc>
                <a:spcPct val="90000"/>
              </a:lnSpc>
              <a:defRPr sz="4200"/>
            </a:lvl3pPr>
            <a:lvl4pPr>
              <a:lnSpc>
                <a:spcPct val="90000"/>
              </a:lnSpc>
              <a:defRPr sz="4200"/>
            </a:lvl4pPr>
            <a:lvl5pPr>
              <a:lnSpc>
                <a:spcPct val="90000"/>
              </a:lnSpc>
              <a:defRPr sz="42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0218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bwMode="gray">
      <p:bgRef idx="1001">
        <a:schemeClr val="bg1"/>
      </p:bgRef>
    </p:bg>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82CC7437-6059-43F9-AED7-852A052197E8}"/>
              </a:ext>
            </a:extLst>
          </p:cNvPr>
          <p:cNvSpPr>
            <a:spLocks noGrp="1"/>
          </p:cNvSpPr>
          <p:nvPr>
            <p:ph type="dt" sz="half" idx="10"/>
          </p:nvPr>
        </p:nvSpPr>
        <p:spPr bwMode="gray"/>
        <p:txBody>
          <a:bodyPr/>
          <a:lstStyle/>
          <a:p>
            <a:r>
              <a:rPr lang="en-GB" noProof="0">
                <a:latin typeface="Verdana" panose="020B0604030504040204" pitchFamily="34" charset="0"/>
              </a:rPr>
              <a:t>Name of the Speaker</a:t>
            </a:r>
          </a:p>
        </p:txBody>
      </p:sp>
      <p:sp>
        <p:nvSpPr>
          <p:cNvPr id="3" name="Fußzeilenplatzhalter 2">
            <a:extLst>
              <a:ext uri="{FF2B5EF4-FFF2-40B4-BE49-F238E27FC236}">
                <a16:creationId xmlns:a16="http://schemas.microsoft.com/office/drawing/2014/main" id="{EDC35EB0-B8D6-413D-890C-D0905B12D5B2}"/>
              </a:ext>
            </a:extLst>
          </p:cNvPr>
          <p:cNvSpPr>
            <a:spLocks noGrp="1"/>
          </p:cNvSpPr>
          <p:nvPr>
            <p:ph type="ftr" sz="quarter" idx="11"/>
          </p:nvPr>
        </p:nvSpPr>
        <p:spPr bwMode="gray"/>
        <p:txBody>
          <a:bodyPr/>
          <a:lstStyle/>
          <a:p>
            <a:r>
              <a:rPr lang="en-GB" noProof="0"/>
              <a:t>Topic Lore Ipsum</a:t>
            </a:r>
          </a:p>
        </p:txBody>
      </p:sp>
    </p:spTree>
    <p:extLst>
      <p:ext uri="{BB962C8B-B14F-4D97-AF65-F5344CB8AC3E}">
        <p14:creationId xmlns:p14="http://schemas.microsoft.com/office/powerpoint/2010/main" val="14967182"/>
      </p:ext>
    </p:extLst>
  </p:cSld>
  <p:clrMapOvr>
    <a:masterClrMapping/>
  </p:clrMapOvr>
  <p:hf sldNum="0" hdr="0"/>
</p:sldLayout>
</file>

<file path=ppt/slideLayouts/slideLayout8.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6638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blue">
    <p:bg>
      <p:bgRef idx="1001">
        <a:schemeClr val="bg1"/>
      </p:bgRef>
    </p:bg>
    <p:spTree>
      <p:nvGrpSpPr>
        <p:cNvPr id="1" name=""/>
        <p:cNvGrpSpPr/>
        <p:nvPr/>
      </p:nvGrpSpPr>
      <p:grpSpPr>
        <a:xfrm>
          <a:off x="0" y="0"/>
          <a:ext cx="0" cy="0"/>
          <a:chOff x="0" y="0"/>
          <a:chExt cx="0" cy="0"/>
        </a:xfrm>
      </p:grpSpPr>
      <p:sp>
        <p:nvSpPr>
          <p:cNvPr id="61" name="Picture Placeholder 4"/>
          <p:cNvSpPr>
            <a:spLocks noGrp="1"/>
          </p:cNvSpPr>
          <p:nvPr>
            <p:ph type="pic" sz="quarter" idx="13" hasCustomPrompt="1"/>
          </p:nvPr>
        </p:nvSpPr>
        <p:spPr bwMode="gray">
          <a:xfrm>
            <a:off x="0" y="0"/>
            <a:ext cx="12192000" cy="6858000"/>
          </a:xfrm>
          <a:solidFill>
            <a:schemeClr val="bg1"/>
          </a:solidFill>
        </p:spPr>
        <p:txBody>
          <a:bodyPr bIns="1980000" anchor="ctr">
            <a:normAutofit/>
          </a:bodyPr>
          <a:lstStyle>
            <a:lvl1pPr algn="ctr">
              <a:defRPr sz="1400">
                <a:solidFill>
                  <a:schemeClr val="accent4"/>
                </a:solidFill>
              </a:defRPr>
            </a:lvl1pPr>
          </a:lstStyle>
          <a:p>
            <a:r>
              <a:rPr lang="en-GB" noProof="0"/>
              <a:t>Click on Icon to add picture, then arrange object (send to back)</a:t>
            </a:r>
            <a:br>
              <a:rPr lang="en-GB" noProof="0"/>
            </a:br>
            <a:r>
              <a:rPr lang="en-GB" noProof="0"/>
              <a:t>Change picture either by right mouse click on picture + „change picture“ </a:t>
            </a:r>
            <a:br>
              <a:rPr lang="en-GB" noProof="0"/>
            </a:br>
            <a:r>
              <a:rPr lang="en-GB" noProof="0"/>
              <a:t>or by deleting picture + resetting slide</a:t>
            </a:r>
          </a:p>
        </p:txBody>
      </p:sp>
      <p:sp>
        <p:nvSpPr>
          <p:cNvPr id="3" name="Subtitle 2"/>
          <p:cNvSpPr>
            <a:spLocks noGrp="1"/>
          </p:cNvSpPr>
          <p:nvPr>
            <p:ph type="subTitle" idx="1"/>
          </p:nvPr>
        </p:nvSpPr>
        <p:spPr bwMode="gray">
          <a:xfrm>
            <a:off x="2" y="4482003"/>
            <a:ext cx="12191999" cy="1655999"/>
          </a:xfrm>
          <a:solidFill>
            <a:schemeClr val="tx2"/>
          </a:solidFill>
        </p:spPr>
        <p:txBody>
          <a:bodyPr lIns="468000" tIns="360000" rIns="360000" bIns="828000" anchor="b">
            <a:noAutofit/>
          </a:bodyPr>
          <a:lstStyle>
            <a:lvl1pPr marL="0" indent="0" algn="l">
              <a:lnSpc>
                <a:spcPct val="90000"/>
              </a:lnSpc>
              <a:buNone/>
              <a:defRPr sz="2400" b="1">
                <a:solidFill>
                  <a:schemeClr val="bg1"/>
                </a:solidFill>
                <a:latin typeface="+mj-lt"/>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Click to edit Master subtitle style</a:t>
            </a:r>
          </a:p>
        </p:txBody>
      </p:sp>
      <p:sp>
        <p:nvSpPr>
          <p:cNvPr id="2" name="Title 1"/>
          <p:cNvSpPr>
            <a:spLocks noGrp="1"/>
          </p:cNvSpPr>
          <p:nvPr>
            <p:ph type="ctrTitle" hasCustomPrompt="1"/>
          </p:nvPr>
        </p:nvSpPr>
        <p:spPr bwMode="gray">
          <a:xfrm>
            <a:off x="0" y="485184"/>
            <a:ext cx="7344000" cy="1119158"/>
          </a:xfrm>
          <a:noFill/>
        </p:spPr>
        <p:txBody>
          <a:bodyPr lIns="468000" tIns="72000" rIns="450000" bIns="180000" anchor="t" anchorCtr="0">
            <a:noAutofit/>
          </a:bodyPr>
          <a:lstStyle>
            <a:lvl1pPr algn="l">
              <a:lnSpc>
                <a:spcPct val="85000"/>
              </a:lnSpc>
              <a:defRPr sz="4200">
                <a:solidFill>
                  <a:schemeClr val="tx2"/>
                </a:solidFill>
                <a:latin typeface="+mj-lt"/>
              </a:defRPr>
            </a:lvl1pPr>
          </a:lstStyle>
          <a:p>
            <a:r>
              <a:rPr lang="en-GB" noProof="0"/>
              <a:t>Click to edit </a:t>
            </a:r>
            <a:br>
              <a:rPr lang="en-GB" noProof="0"/>
            </a:br>
            <a:r>
              <a:rPr lang="en-GB" noProof="0"/>
              <a:t>Master title style</a:t>
            </a:r>
          </a:p>
        </p:txBody>
      </p:sp>
      <p:sp>
        <p:nvSpPr>
          <p:cNvPr id="36" name="Text Placeholder 35"/>
          <p:cNvSpPr>
            <a:spLocks noGrp="1"/>
          </p:cNvSpPr>
          <p:nvPr>
            <p:ph type="body" sz="quarter" idx="10" hasCustomPrompt="1"/>
          </p:nvPr>
        </p:nvSpPr>
        <p:spPr bwMode="gray">
          <a:xfrm>
            <a:off x="480000" y="6507006"/>
            <a:ext cx="5971600" cy="247650"/>
          </a:xfrm>
        </p:spPr>
        <p:txBody>
          <a:bodyPr lIns="0" anchor="ctr">
            <a:noAutofit/>
          </a:bodyPr>
          <a:lstStyle>
            <a:lvl1pPr>
              <a:defRPr sz="1000" b="0">
                <a:solidFill>
                  <a:schemeClr val="tx1"/>
                </a:solidFill>
                <a:latin typeface="+mn-lt"/>
                <a:cs typeface="Times New Roman" panose="02020603050405020304" pitchFamily="18" charset="0"/>
              </a:defRPr>
            </a:lvl1pPr>
            <a:lvl2pPr>
              <a:defRPr>
                <a:solidFill>
                  <a:schemeClr val="bg1"/>
                </a:solidFill>
                <a:latin typeface="Times New Roman" panose="02020603050405020304" pitchFamily="18" charset="0"/>
                <a:cs typeface="Times New Roman" panose="02020603050405020304" pitchFamily="18" charset="0"/>
              </a:defRPr>
            </a:lvl2pPr>
            <a:lvl3pPr>
              <a:defRPr>
                <a:solidFill>
                  <a:schemeClr val="bg1"/>
                </a:solidFill>
                <a:latin typeface="Times New Roman" panose="02020603050405020304" pitchFamily="18" charset="0"/>
                <a:cs typeface="Times New Roman" panose="02020603050405020304" pitchFamily="18" charset="0"/>
              </a:defRPr>
            </a:lvl3pPr>
            <a:lvl4pPr>
              <a:defRPr>
                <a:solidFill>
                  <a:schemeClr val="bg1"/>
                </a:solidFill>
                <a:latin typeface="Times New Roman" panose="02020603050405020304" pitchFamily="18" charset="0"/>
                <a:cs typeface="Times New Roman" panose="02020603050405020304" pitchFamily="18" charset="0"/>
              </a:defRPr>
            </a:lvl4pPr>
            <a:lvl5pPr>
              <a:defRPr>
                <a:solidFill>
                  <a:schemeClr val="bg1"/>
                </a:solidFill>
                <a:latin typeface="Times New Roman" panose="02020603050405020304" pitchFamily="18" charset="0"/>
                <a:cs typeface="Times New Roman" panose="02020603050405020304" pitchFamily="18" charset="0"/>
              </a:defRPr>
            </a:lvl5pPr>
          </a:lstStyle>
          <a:p>
            <a:pPr lvl="0"/>
            <a:r>
              <a:rPr lang="en-GB" noProof="0"/>
              <a:t>Name of Author  |  Function | Division | Country </a:t>
            </a:r>
          </a:p>
        </p:txBody>
      </p:sp>
      <p:sp>
        <p:nvSpPr>
          <p:cNvPr id="90" name="Text Placeholder 35"/>
          <p:cNvSpPr>
            <a:spLocks noGrp="1"/>
          </p:cNvSpPr>
          <p:nvPr>
            <p:ph type="body" sz="quarter" idx="16" hasCustomPrompt="1"/>
          </p:nvPr>
        </p:nvSpPr>
        <p:spPr bwMode="gray">
          <a:xfrm>
            <a:off x="9495913" y="6476048"/>
            <a:ext cx="2195259" cy="247650"/>
          </a:xfrm>
        </p:spPr>
        <p:txBody>
          <a:bodyPr rIns="0" anchor="ctr">
            <a:noAutofit/>
          </a:bodyPr>
          <a:lstStyle>
            <a:lvl1pPr algn="ctr">
              <a:defRPr sz="1600" b="1" spc="0" baseline="0">
                <a:solidFill>
                  <a:schemeClr val="tx2"/>
                </a:solidFill>
                <a:latin typeface="+mj-lt"/>
                <a:cs typeface="Times New Roman" panose="02020603050405020304" pitchFamily="18" charset="0"/>
              </a:defRPr>
            </a:lvl1pPr>
            <a:lvl2pPr>
              <a:defRPr>
                <a:solidFill>
                  <a:schemeClr val="bg1"/>
                </a:solidFill>
                <a:latin typeface="Times New Roman" panose="02020603050405020304" pitchFamily="18" charset="0"/>
                <a:cs typeface="Times New Roman" panose="02020603050405020304" pitchFamily="18" charset="0"/>
              </a:defRPr>
            </a:lvl2pPr>
            <a:lvl3pPr>
              <a:defRPr>
                <a:solidFill>
                  <a:schemeClr val="bg1"/>
                </a:solidFill>
                <a:latin typeface="Times New Roman" panose="02020603050405020304" pitchFamily="18" charset="0"/>
                <a:cs typeface="Times New Roman" panose="02020603050405020304" pitchFamily="18" charset="0"/>
              </a:defRPr>
            </a:lvl3pPr>
            <a:lvl4pPr>
              <a:defRPr>
                <a:solidFill>
                  <a:schemeClr val="bg1"/>
                </a:solidFill>
                <a:latin typeface="Times New Roman" panose="02020603050405020304" pitchFamily="18" charset="0"/>
                <a:cs typeface="Times New Roman" panose="02020603050405020304" pitchFamily="18" charset="0"/>
              </a:defRPr>
            </a:lvl4pPr>
            <a:lvl5pPr>
              <a:defRPr>
                <a:solidFill>
                  <a:schemeClr val="bg1"/>
                </a:solidFill>
                <a:latin typeface="Times New Roman" panose="02020603050405020304" pitchFamily="18" charset="0"/>
                <a:cs typeface="Times New Roman" panose="02020603050405020304" pitchFamily="18" charset="0"/>
              </a:defRPr>
            </a:lvl5pPr>
          </a:lstStyle>
          <a:p>
            <a:pPr lvl="0"/>
            <a:r>
              <a:rPr lang="en-GB" noProof="0"/>
              <a:t>www.who.int</a:t>
            </a:r>
          </a:p>
        </p:txBody>
      </p:sp>
      <p:sp>
        <p:nvSpPr>
          <p:cNvPr id="62" name="Text Placeholder 35"/>
          <p:cNvSpPr>
            <a:spLocks noGrp="1"/>
          </p:cNvSpPr>
          <p:nvPr>
            <p:ph type="body" sz="quarter" idx="15" hasCustomPrompt="1"/>
          </p:nvPr>
        </p:nvSpPr>
        <p:spPr bwMode="gray">
          <a:xfrm>
            <a:off x="479999" y="5440855"/>
            <a:ext cx="11211172" cy="288000"/>
          </a:xfrm>
        </p:spPr>
        <p:txBody>
          <a:bodyPr lIns="0" rIns="90000">
            <a:noAutofit/>
          </a:bodyPr>
          <a:lstStyle>
            <a:lvl1pPr algn="l">
              <a:defRPr sz="1600" b="0">
                <a:solidFill>
                  <a:schemeClr val="bg1"/>
                </a:solidFill>
                <a:latin typeface="+mj-lt"/>
                <a:cs typeface="Arial" panose="020B0604020202020204" pitchFamily="34" charset="0"/>
              </a:defRPr>
            </a:lvl1pPr>
            <a:lvl2pPr>
              <a:defRPr>
                <a:solidFill>
                  <a:schemeClr val="bg1"/>
                </a:solidFill>
                <a:latin typeface="Times New Roman" panose="02020603050405020304" pitchFamily="18" charset="0"/>
                <a:cs typeface="Times New Roman" panose="02020603050405020304" pitchFamily="18" charset="0"/>
              </a:defRPr>
            </a:lvl2pPr>
            <a:lvl3pPr>
              <a:defRPr>
                <a:solidFill>
                  <a:schemeClr val="bg1"/>
                </a:solidFill>
                <a:latin typeface="Times New Roman" panose="02020603050405020304" pitchFamily="18" charset="0"/>
                <a:cs typeface="Times New Roman" panose="02020603050405020304" pitchFamily="18" charset="0"/>
              </a:defRPr>
            </a:lvl3pPr>
            <a:lvl4pPr>
              <a:defRPr>
                <a:solidFill>
                  <a:schemeClr val="bg1"/>
                </a:solidFill>
                <a:latin typeface="Times New Roman" panose="02020603050405020304" pitchFamily="18" charset="0"/>
                <a:cs typeface="Times New Roman" panose="02020603050405020304" pitchFamily="18" charset="0"/>
              </a:defRPr>
            </a:lvl4pPr>
            <a:lvl5pPr>
              <a:defRPr>
                <a:solidFill>
                  <a:schemeClr val="bg1"/>
                </a:solidFill>
                <a:latin typeface="Times New Roman" panose="02020603050405020304" pitchFamily="18" charset="0"/>
                <a:cs typeface="Times New Roman" panose="02020603050405020304" pitchFamily="18" charset="0"/>
              </a:defRPr>
            </a:lvl5pPr>
          </a:lstStyle>
          <a:p>
            <a:pPr lvl="0"/>
            <a:r>
              <a:rPr lang="en-GB" noProof="0"/>
              <a:t>Date</a:t>
            </a:r>
          </a:p>
        </p:txBody>
      </p:sp>
      <p:sp>
        <p:nvSpPr>
          <p:cNvPr id="10" name="Picture Placeholder 8"/>
          <p:cNvSpPr>
            <a:spLocks noGrp="1"/>
          </p:cNvSpPr>
          <p:nvPr>
            <p:ph type="pic" sz="quarter" idx="22" hasCustomPrompt="1"/>
          </p:nvPr>
        </p:nvSpPr>
        <p:spPr>
          <a:xfrm>
            <a:off x="8518300" y="485184"/>
            <a:ext cx="3172871" cy="1112400"/>
          </a:xfrm>
          <a:blipFill dpi="0" rotWithShape="1">
            <a:blip r:embed="rId2" cstate="screen">
              <a:extLst>
                <a:ext uri="{28A0092B-C50C-407E-A947-70E740481C1C}">
                  <a14:useLocalDpi xmlns:a14="http://schemas.microsoft.com/office/drawing/2010/main"/>
                </a:ext>
              </a:extLst>
            </a:blip>
            <a:srcRect/>
            <a:stretch>
              <a:fillRect/>
            </a:stretch>
          </a:blipFill>
        </p:spPr>
        <p:txBody>
          <a:bodyPr/>
          <a:lstStyle>
            <a:lvl1pPr algn="ctr">
              <a:defRPr sz="100">
                <a:solidFill>
                  <a:schemeClr val="bg1"/>
                </a:solidFill>
              </a:defRPr>
            </a:lvl1pPr>
          </a:lstStyle>
          <a:p>
            <a:r>
              <a:rPr lang="en-GB" noProof="0"/>
              <a:t>.</a:t>
            </a:r>
          </a:p>
        </p:txBody>
      </p:sp>
    </p:spTree>
    <p:extLst>
      <p:ext uri="{BB962C8B-B14F-4D97-AF65-F5344CB8AC3E}">
        <p14:creationId xmlns:p14="http://schemas.microsoft.com/office/powerpoint/2010/main" val="734472610"/>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3" name="Content Placeholder 2"/>
          <p:cNvSpPr>
            <a:spLocks noGrp="1"/>
          </p:cNvSpPr>
          <p:nvPr>
            <p:ph idx="1"/>
          </p:nvPr>
        </p:nvSpPr>
        <p:spPr bwMode="invGray">
          <a:xfrm>
            <a:off x="480000" y="1800000"/>
            <a:ext cx="11232001" cy="4237200"/>
          </a:xfrm>
        </p:spPr>
        <p:txBody>
          <a:bodyPr/>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8" name="Text Placeholder 7"/>
          <p:cNvSpPr>
            <a:spLocks noGrp="1"/>
          </p:cNvSpPr>
          <p:nvPr>
            <p:ph type="body" sz="quarter" idx="13" hasCustomPrompt="1"/>
          </p:nvPr>
        </p:nvSpPr>
        <p:spPr bwMode="invGray">
          <a:xfrm>
            <a:off x="480485" y="1188003"/>
            <a:ext cx="8160000" cy="288925"/>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
        <p:nvSpPr>
          <p:cNvPr id="4" name="Date Placeholder 3"/>
          <p:cNvSpPr>
            <a:spLocks noGrp="1"/>
          </p:cNvSpPr>
          <p:nvPr>
            <p:ph type="dt" sz="half" idx="14"/>
          </p:nvPr>
        </p:nvSpPr>
        <p:spPr bwMode="invGray"/>
        <p:txBody>
          <a:bodyPr/>
          <a:lstStyle/>
          <a:p>
            <a:fld id="{DCD9F9BF-D269-4020-816F-460E917B7A74}" type="datetime1">
              <a:rPr lang="en-GB" noProof="0" smtClean="0"/>
              <a:t>29/09/2026</a:t>
            </a:fld>
            <a:endParaRPr lang="en-GB" noProof="0"/>
          </a:p>
        </p:txBody>
      </p:sp>
      <p:sp>
        <p:nvSpPr>
          <p:cNvPr id="5" name="Footer Placeholder 4"/>
          <p:cNvSpPr>
            <a:spLocks noGrp="1"/>
          </p:cNvSpPr>
          <p:nvPr>
            <p:ph type="ftr" sz="quarter" idx="15"/>
          </p:nvPr>
        </p:nvSpPr>
        <p:spPr bwMode="invGray"/>
        <p:txBody>
          <a:bodyPr/>
          <a:lstStyle/>
          <a:p>
            <a:r>
              <a:rPr lang="en-GB" noProof="0"/>
              <a:t>|     Title of the presentation</a:t>
            </a:r>
          </a:p>
        </p:txBody>
      </p:sp>
      <p:sp>
        <p:nvSpPr>
          <p:cNvPr id="6" name="Slide Number Placeholder 5"/>
          <p:cNvSpPr>
            <a:spLocks noGrp="1"/>
          </p:cNvSpPr>
          <p:nvPr>
            <p:ph type="sldNum" sz="quarter" idx="16"/>
          </p:nvPr>
        </p:nvSpPr>
        <p:spPr bwMode="invGray"/>
        <p:txBody>
          <a:bodyPr/>
          <a:lstStyle/>
          <a:p>
            <a:fld id="{A74CE0EA-F3B5-4684-BA10-C594598FDB9C}" type="slidenum">
              <a:rPr lang="en-GB" noProof="0" smtClean="0"/>
              <a:pPr/>
              <a:t>‹#›</a:t>
            </a:fld>
            <a:endParaRPr lang="en-GB" noProof="0"/>
          </a:p>
        </p:txBody>
      </p:sp>
      <p:sp>
        <p:nvSpPr>
          <p:cNvPr id="13" name="Text Placeholder 7"/>
          <p:cNvSpPr>
            <a:spLocks noGrp="1"/>
          </p:cNvSpPr>
          <p:nvPr>
            <p:ph type="body" sz="quarter" idx="21" hasCustomPrompt="1"/>
          </p:nvPr>
        </p:nvSpPr>
        <p:spPr bwMode="invGray">
          <a:xfrm>
            <a:off x="480000" y="6293651"/>
            <a:ext cx="11226365" cy="208579"/>
          </a:xfrm>
        </p:spPr>
        <p:txBody>
          <a:bodyPr anchor="t">
            <a:normAutofit/>
          </a:bodyPr>
          <a:lstStyle>
            <a:lvl1pPr>
              <a:defRPr sz="800" b="0">
                <a:solidFill>
                  <a:schemeClr val="tx1"/>
                </a:solidFill>
                <a:latin typeface="+mn-lt"/>
              </a:defRPr>
            </a:lvl1pPr>
          </a:lstStyle>
          <a:p>
            <a:pPr lvl="0"/>
            <a:r>
              <a:rPr lang="en-GB" noProof="0"/>
              <a:t>Source:</a:t>
            </a:r>
          </a:p>
        </p:txBody>
      </p:sp>
      <p:sp>
        <p:nvSpPr>
          <p:cNvPr id="7" name="Title 6"/>
          <p:cNvSpPr>
            <a:spLocks noGrp="1"/>
          </p:cNvSpPr>
          <p:nvPr>
            <p:ph type="title"/>
          </p:nvPr>
        </p:nvSpPr>
        <p:spPr bwMode="invGray">
          <a:xfrm>
            <a:off x="479999" y="359999"/>
            <a:ext cx="8160000" cy="720000"/>
          </a:xfrm>
        </p:spPr>
        <p:txBody>
          <a:bodyPr/>
          <a:lstStyle>
            <a:lvl1pPr>
              <a:defRPr/>
            </a:lvl1pPr>
          </a:lstStyle>
          <a:p>
            <a:r>
              <a:rPr lang="en-GB" noProof="0"/>
              <a:t>Click to edit Master title style</a:t>
            </a:r>
          </a:p>
        </p:txBody>
      </p:sp>
    </p:spTree>
    <p:extLst>
      <p:ext uri="{BB962C8B-B14F-4D97-AF65-F5344CB8AC3E}">
        <p14:creationId xmlns:p14="http://schemas.microsoft.com/office/powerpoint/2010/main" val="29798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blue">
    <p:spTree>
      <p:nvGrpSpPr>
        <p:cNvPr id="1" name=""/>
        <p:cNvGrpSpPr/>
        <p:nvPr/>
      </p:nvGrpSpPr>
      <p:grpSpPr>
        <a:xfrm>
          <a:off x="0" y="0"/>
          <a:ext cx="0" cy="0"/>
          <a:chOff x="0" y="0"/>
          <a:chExt cx="0" cy="0"/>
        </a:xfrm>
      </p:grpSpPr>
      <p:sp>
        <p:nvSpPr>
          <p:cNvPr id="3" name="Content Placeholder 2"/>
          <p:cNvSpPr>
            <a:spLocks noGrp="1"/>
          </p:cNvSpPr>
          <p:nvPr>
            <p:ph sz="half" idx="1"/>
          </p:nvPr>
        </p:nvSpPr>
        <p:spPr bwMode="invGray">
          <a:xfrm>
            <a:off x="479999" y="1800000"/>
            <a:ext cx="5472000" cy="4237200"/>
          </a:xfrm>
        </p:spPr>
        <p:txBody>
          <a:bodyPr/>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Content Placeholder 3"/>
          <p:cNvSpPr>
            <a:spLocks noGrp="1"/>
          </p:cNvSpPr>
          <p:nvPr>
            <p:ph sz="half" idx="2"/>
          </p:nvPr>
        </p:nvSpPr>
        <p:spPr bwMode="invGray">
          <a:xfrm>
            <a:off x="6234364" y="1800000"/>
            <a:ext cx="5472000" cy="4237200"/>
          </a:xfrm>
        </p:spPr>
        <p:txBody>
          <a:bodyPr/>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8" name="Date Placeholder 7"/>
          <p:cNvSpPr>
            <a:spLocks noGrp="1"/>
          </p:cNvSpPr>
          <p:nvPr>
            <p:ph type="dt" sz="half" idx="22"/>
          </p:nvPr>
        </p:nvSpPr>
        <p:spPr bwMode="invGray"/>
        <p:txBody>
          <a:bodyPr/>
          <a:lstStyle/>
          <a:p>
            <a:fld id="{39CDCE64-EE06-4559-BA59-FD6059702EC4}" type="datetime1">
              <a:rPr lang="en-GB" noProof="0" smtClean="0"/>
              <a:t>29/09/2026</a:t>
            </a:fld>
            <a:endParaRPr lang="en-GB" noProof="0"/>
          </a:p>
        </p:txBody>
      </p:sp>
      <p:sp>
        <p:nvSpPr>
          <p:cNvPr id="9" name="Footer Placeholder 8"/>
          <p:cNvSpPr>
            <a:spLocks noGrp="1"/>
          </p:cNvSpPr>
          <p:nvPr>
            <p:ph type="ftr" sz="quarter" idx="23"/>
          </p:nvPr>
        </p:nvSpPr>
        <p:spPr bwMode="invGray"/>
        <p:txBody>
          <a:bodyPr/>
          <a:lstStyle/>
          <a:p>
            <a:r>
              <a:rPr lang="en-GB" noProof="0"/>
              <a:t>|     Title of the presentation</a:t>
            </a:r>
          </a:p>
        </p:txBody>
      </p:sp>
      <p:sp>
        <p:nvSpPr>
          <p:cNvPr id="10" name="Slide Number Placeholder 9"/>
          <p:cNvSpPr>
            <a:spLocks noGrp="1"/>
          </p:cNvSpPr>
          <p:nvPr>
            <p:ph type="sldNum" sz="quarter" idx="24"/>
          </p:nvPr>
        </p:nvSpPr>
        <p:spPr bwMode="invGray"/>
        <p:txBody>
          <a:bodyPr/>
          <a:lstStyle/>
          <a:p>
            <a:fld id="{A74CE0EA-F3B5-4684-BA10-C594598FDB9C}" type="slidenum">
              <a:rPr lang="en-GB" noProof="0" smtClean="0"/>
              <a:pPr/>
              <a:t>‹#›</a:t>
            </a:fld>
            <a:endParaRPr lang="en-GB" noProof="0"/>
          </a:p>
        </p:txBody>
      </p:sp>
      <p:sp>
        <p:nvSpPr>
          <p:cNvPr id="21" name="Text Placeholder 7"/>
          <p:cNvSpPr>
            <a:spLocks noGrp="1"/>
          </p:cNvSpPr>
          <p:nvPr>
            <p:ph type="body" sz="quarter" idx="21" hasCustomPrompt="1"/>
          </p:nvPr>
        </p:nvSpPr>
        <p:spPr bwMode="invGray">
          <a:xfrm>
            <a:off x="480000" y="6293651"/>
            <a:ext cx="11226365" cy="208579"/>
          </a:xfrm>
        </p:spPr>
        <p:txBody>
          <a:bodyPr anchor="t">
            <a:normAutofit/>
          </a:bodyPr>
          <a:lstStyle>
            <a:lvl1pPr>
              <a:defRPr sz="800" b="0">
                <a:solidFill>
                  <a:schemeClr val="tx1"/>
                </a:solidFill>
                <a:latin typeface="+mn-lt"/>
              </a:defRPr>
            </a:lvl1pPr>
          </a:lstStyle>
          <a:p>
            <a:pPr lvl="0"/>
            <a:r>
              <a:rPr lang="en-GB" noProof="0"/>
              <a:t>Source:</a:t>
            </a:r>
          </a:p>
        </p:txBody>
      </p:sp>
      <p:sp>
        <p:nvSpPr>
          <p:cNvPr id="11" name="Title 10"/>
          <p:cNvSpPr>
            <a:spLocks noGrp="1"/>
          </p:cNvSpPr>
          <p:nvPr>
            <p:ph type="title"/>
          </p:nvPr>
        </p:nvSpPr>
        <p:spPr bwMode="invGray"/>
        <p:txBody>
          <a:bodyPr/>
          <a:lstStyle/>
          <a:p>
            <a:r>
              <a:rPr lang="en-GB" noProof="0"/>
              <a:t>Click to edit Master title style</a:t>
            </a:r>
          </a:p>
        </p:txBody>
      </p:sp>
      <p:sp>
        <p:nvSpPr>
          <p:cNvPr id="15" name="Text Placeholder 7"/>
          <p:cNvSpPr>
            <a:spLocks noGrp="1"/>
          </p:cNvSpPr>
          <p:nvPr>
            <p:ph type="body" sz="quarter" idx="13" hasCustomPrompt="1"/>
          </p:nvPr>
        </p:nvSpPr>
        <p:spPr bwMode="invGray">
          <a:xfrm>
            <a:off x="480485" y="1188003"/>
            <a:ext cx="8160000" cy="288925"/>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Tree>
    <p:extLst>
      <p:ext uri="{BB962C8B-B14F-4D97-AF65-F5344CB8AC3E}">
        <p14:creationId xmlns:p14="http://schemas.microsoft.com/office/powerpoint/2010/main" val="9781745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boxes blue">
    <p:spTree>
      <p:nvGrpSpPr>
        <p:cNvPr id="1" name=""/>
        <p:cNvGrpSpPr/>
        <p:nvPr/>
      </p:nvGrpSpPr>
      <p:grpSpPr>
        <a:xfrm>
          <a:off x="0" y="0"/>
          <a:ext cx="0" cy="0"/>
          <a:chOff x="0" y="0"/>
          <a:chExt cx="0" cy="0"/>
        </a:xfrm>
      </p:grpSpPr>
      <p:sp>
        <p:nvSpPr>
          <p:cNvPr id="8" name="Date Placeholder 7"/>
          <p:cNvSpPr>
            <a:spLocks noGrp="1"/>
          </p:cNvSpPr>
          <p:nvPr>
            <p:ph type="dt" sz="half" idx="22"/>
          </p:nvPr>
        </p:nvSpPr>
        <p:spPr bwMode="invGray"/>
        <p:txBody>
          <a:bodyPr/>
          <a:lstStyle/>
          <a:p>
            <a:fld id="{167802BA-8623-48AE-9924-9F5F6790139C}" type="datetime1">
              <a:rPr lang="en-GB" noProof="0" smtClean="0"/>
              <a:t>29/09/2026</a:t>
            </a:fld>
            <a:endParaRPr lang="en-GB" noProof="0"/>
          </a:p>
        </p:txBody>
      </p:sp>
      <p:sp>
        <p:nvSpPr>
          <p:cNvPr id="9" name="Footer Placeholder 8"/>
          <p:cNvSpPr>
            <a:spLocks noGrp="1"/>
          </p:cNvSpPr>
          <p:nvPr>
            <p:ph type="ftr" sz="quarter" idx="23"/>
          </p:nvPr>
        </p:nvSpPr>
        <p:spPr bwMode="invGray"/>
        <p:txBody>
          <a:bodyPr/>
          <a:lstStyle/>
          <a:p>
            <a:r>
              <a:rPr lang="en-GB" noProof="0"/>
              <a:t>|     Title of the presentation</a:t>
            </a:r>
          </a:p>
        </p:txBody>
      </p:sp>
      <p:sp>
        <p:nvSpPr>
          <p:cNvPr id="10" name="Slide Number Placeholder 9"/>
          <p:cNvSpPr>
            <a:spLocks noGrp="1"/>
          </p:cNvSpPr>
          <p:nvPr>
            <p:ph type="sldNum" sz="quarter" idx="24"/>
          </p:nvPr>
        </p:nvSpPr>
        <p:spPr bwMode="invGray"/>
        <p:txBody>
          <a:bodyPr/>
          <a:lstStyle/>
          <a:p>
            <a:fld id="{A74CE0EA-F3B5-4684-BA10-C594598FDB9C}" type="slidenum">
              <a:rPr lang="en-GB" noProof="0" smtClean="0"/>
              <a:pPr/>
              <a:t>‹#›</a:t>
            </a:fld>
            <a:endParaRPr lang="en-GB" noProof="0"/>
          </a:p>
        </p:txBody>
      </p:sp>
      <p:sp>
        <p:nvSpPr>
          <p:cNvPr id="21" name="Text Placeholder 7"/>
          <p:cNvSpPr>
            <a:spLocks noGrp="1"/>
          </p:cNvSpPr>
          <p:nvPr>
            <p:ph type="body" sz="quarter" idx="21" hasCustomPrompt="1"/>
          </p:nvPr>
        </p:nvSpPr>
        <p:spPr bwMode="invGray">
          <a:xfrm>
            <a:off x="480000" y="6293651"/>
            <a:ext cx="11226365" cy="208579"/>
          </a:xfrm>
        </p:spPr>
        <p:txBody>
          <a:bodyPr anchor="t">
            <a:normAutofit/>
          </a:bodyPr>
          <a:lstStyle>
            <a:lvl1pPr>
              <a:defRPr sz="800" b="0">
                <a:solidFill>
                  <a:schemeClr val="tx1"/>
                </a:solidFill>
                <a:latin typeface="+mn-lt"/>
              </a:defRPr>
            </a:lvl1pPr>
          </a:lstStyle>
          <a:p>
            <a:pPr lvl="0"/>
            <a:r>
              <a:rPr lang="en-GB" noProof="0"/>
              <a:t>Source:</a:t>
            </a:r>
          </a:p>
        </p:txBody>
      </p:sp>
      <p:sp>
        <p:nvSpPr>
          <p:cNvPr id="11" name="Title 10"/>
          <p:cNvSpPr>
            <a:spLocks noGrp="1"/>
          </p:cNvSpPr>
          <p:nvPr>
            <p:ph type="title"/>
          </p:nvPr>
        </p:nvSpPr>
        <p:spPr bwMode="invGray"/>
        <p:txBody>
          <a:bodyPr/>
          <a:lstStyle/>
          <a:p>
            <a:r>
              <a:rPr lang="en-GB" noProof="0"/>
              <a:t>Click to edit Master title style</a:t>
            </a:r>
          </a:p>
        </p:txBody>
      </p:sp>
      <p:sp>
        <p:nvSpPr>
          <p:cNvPr id="12" name="Content Placeholder 2"/>
          <p:cNvSpPr>
            <a:spLocks noGrp="1"/>
          </p:cNvSpPr>
          <p:nvPr>
            <p:ph sz="half" idx="25"/>
          </p:nvPr>
        </p:nvSpPr>
        <p:spPr bwMode="invGray">
          <a:xfrm>
            <a:off x="479999" y="2160000"/>
            <a:ext cx="5472000" cy="3877200"/>
          </a:xfrm>
        </p:spPr>
        <p:txBody>
          <a:bodyPr/>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3" name="Content Placeholder 3"/>
          <p:cNvSpPr>
            <a:spLocks noGrp="1"/>
          </p:cNvSpPr>
          <p:nvPr>
            <p:ph sz="half" idx="26"/>
          </p:nvPr>
        </p:nvSpPr>
        <p:spPr bwMode="invGray">
          <a:xfrm>
            <a:off x="6234364" y="2160000"/>
            <a:ext cx="5472000" cy="3877200"/>
          </a:xfrm>
        </p:spPr>
        <p:txBody>
          <a:bodyPr/>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8" name="Text Placeholder 7"/>
          <p:cNvSpPr>
            <a:spLocks noGrp="1"/>
          </p:cNvSpPr>
          <p:nvPr>
            <p:ph type="body" sz="quarter" idx="13" hasCustomPrompt="1"/>
          </p:nvPr>
        </p:nvSpPr>
        <p:spPr bwMode="invGray">
          <a:xfrm>
            <a:off x="480485" y="1188003"/>
            <a:ext cx="8160000" cy="288925"/>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
        <p:nvSpPr>
          <p:cNvPr id="25" name="Text Placeholder 5"/>
          <p:cNvSpPr>
            <a:spLocks noGrp="1"/>
          </p:cNvSpPr>
          <p:nvPr>
            <p:ph type="body" sz="quarter" idx="27"/>
          </p:nvPr>
        </p:nvSpPr>
        <p:spPr bwMode="invGray">
          <a:xfrm>
            <a:off x="479999" y="1800000"/>
            <a:ext cx="5472001" cy="252012"/>
          </a:xfrm>
          <a:solidFill>
            <a:srgbClr val="009CDE"/>
          </a:solidFill>
        </p:spPr>
        <p:txBody>
          <a:bodyPr vert="horz" lIns="72000" tIns="18000" rIns="72000" bIns="18000" rtlCol="0" anchor="ctr">
            <a:normAutofit/>
          </a:bodyPr>
          <a:lstStyle>
            <a:lvl1pPr>
              <a:defRPr lang="en-US" sz="1400" b="1" kern="1200" dirty="0">
                <a:solidFill>
                  <a:schemeClr val="bg1"/>
                </a:solidFill>
                <a:latin typeface="+mj-lt"/>
                <a:ea typeface="+mn-ea"/>
                <a:cs typeface="Times New Roman" panose="02020603050405020304" pitchFamily="18" charset="0"/>
              </a:defRPr>
            </a:lvl1pPr>
            <a:lvl2pPr>
              <a:defRPr lang="en-US" dirty="0" smtClean="0">
                <a:solidFill>
                  <a:schemeClr val="bg1"/>
                </a:solidFill>
              </a:defRPr>
            </a:lvl2pPr>
            <a:lvl3pPr>
              <a:defRPr lang="en-US" dirty="0" smtClean="0">
                <a:solidFill>
                  <a:schemeClr val="bg1"/>
                </a:solidFill>
              </a:defRPr>
            </a:lvl3pPr>
            <a:lvl4pPr>
              <a:defRPr lang="en-US" dirty="0" smtClean="0">
                <a:solidFill>
                  <a:schemeClr val="bg1"/>
                </a:solidFill>
              </a:defRPr>
            </a:lvl4pPr>
            <a:lvl5pPr>
              <a:defRPr lang="en-US" dirty="0">
                <a:solidFill>
                  <a:schemeClr val="bg1"/>
                </a:solidFill>
              </a:defRPr>
            </a:lvl5pPr>
          </a:lstStyle>
          <a:p>
            <a:pPr lvl="0"/>
            <a:r>
              <a:rPr lang="en-GB" noProof="0"/>
              <a:t>Edit Master text styles</a:t>
            </a:r>
          </a:p>
        </p:txBody>
      </p:sp>
      <p:sp>
        <p:nvSpPr>
          <p:cNvPr id="26" name="Text Placeholder 5"/>
          <p:cNvSpPr>
            <a:spLocks noGrp="1"/>
          </p:cNvSpPr>
          <p:nvPr>
            <p:ph type="body" sz="quarter" idx="28"/>
          </p:nvPr>
        </p:nvSpPr>
        <p:spPr bwMode="invGray">
          <a:xfrm>
            <a:off x="6234365" y="1800000"/>
            <a:ext cx="5472000" cy="252012"/>
          </a:xfrm>
          <a:solidFill>
            <a:srgbClr val="009CDE"/>
          </a:solidFill>
        </p:spPr>
        <p:txBody>
          <a:bodyPr vert="horz" lIns="72000" tIns="18000" rIns="72000" bIns="18000" rtlCol="0" anchor="ctr">
            <a:normAutofit/>
          </a:bodyPr>
          <a:lstStyle>
            <a:lvl1pPr>
              <a:defRPr lang="en-US" sz="1400" b="1" dirty="0">
                <a:solidFill>
                  <a:schemeClr val="bg1"/>
                </a:solidFill>
                <a:latin typeface="+mj-lt"/>
              </a:defRPr>
            </a:lvl1pPr>
          </a:lstStyle>
          <a:p>
            <a:pPr lvl="0"/>
            <a:r>
              <a:rPr lang="en-GB" noProof="0"/>
              <a:t>Edit Master text styles</a:t>
            </a:r>
          </a:p>
        </p:txBody>
      </p:sp>
    </p:spTree>
    <p:extLst>
      <p:ext uri="{BB962C8B-B14F-4D97-AF65-F5344CB8AC3E}">
        <p14:creationId xmlns:p14="http://schemas.microsoft.com/office/powerpoint/2010/main" val="42627853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 Boxes blue">
    <p:spTree>
      <p:nvGrpSpPr>
        <p:cNvPr id="1" name=""/>
        <p:cNvGrpSpPr/>
        <p:nvPr/>
      </p:nvGrpSpPr>
      <p:grpSpPr>
        <a:xfrm>
          <a:off x="0" y="0"/>
          <a:ext cx="0" cy="0"/>
          <a:chOff x="0" y="0"/>
          <a:chExt cx="0" cy="0"/>
        </a:xfrm>
      </p:grpSpPr>
      <p:sp>
        <p:nvSpPr>
          <p:cNvPr id="8" name="Date Placeholder 7"/>
          <p:cNvSpPr>
            <a:spLocks noGrp="1"/>
          </p:cNvSpPr>
          <p:nvPr>
            <p:ph type="dt" sz="half" idx="22"/>
          </p:nvPr>
        </p:nvSpPr>
        <p:spPr bwMode="invGray"/>
        <p:txBody>
          <a:bodyPr/>
          <a:lstStyle/>
          <a:p>
            <a:fld id="{035824F7-C870-482C-80C0-AFECF2DA260C}" type="datetime1">
              <a:rPr lang="en-GB" noProof="0" smtClean="0"/>
              <a:t>29/09/2026</a:t>
            </a:fld>
            <a:endParaRPr lang="en-GB" noProof="0"/>
          </a:p>
        </p:txBody>
      </p:sp>
      <p:sp>
        <p:nvSpPr>
          <p:cNvPr id="9" name="Footer Placeholder 8"/>
          <p:cNvSpPr>
            <a:spLocks noGrp="1"/>
          </p:cNvSpPr>
          <p:nvPr>
            <p:ph type="ftr" sz="quarter" idx="23"/>
          </p:nvPr>
        </p:nvSpPr>
        <p:spPr bwMode="invGray"/>
        <p:txBody>
          <a:bodyPr/>
          <a:lstStyle/>
          <a:p>
            <a:r>
              <a:rPr lang="en-GB" noProof="0"/>
              <a:t>|     Title of the presentation</a:t>
            </a:r>
          </a:p>
        </p:txBody>
      </p:sp>
      <p:sp>
        <p:nvSpPr>
          <p:cNvPr id="10" name="Slide Number Placeholder 9"/>
          <p:cNvSpPr>
            <a:spLocks noGrp="1"/>
          </p:cNvSpPr>
          <p:nvPr>
            <p:ph type="sldNum" sz="quarter" idx="24"/>
          </p:nvPr>
        </p:nvSpPr>
        <p:spPr bwMode="invGray"/>
        <p:txBody>
          <a:bodyPr/>
          <a:lstStyle/>
          <a:p>
            <a:fld id="{A74CE0EA-F3B5-4684-BA10-C594598FDB9C}" type="slidenum">
              <a:rPr lang="en-GB" noProof="0" smtClean="0"/>
              <a:pPr/>
              <a:t>‹#›</a:t>
            </a:fld>
            <a:endParaRPr lang="en-GB" noProof="0"/>
          </a:p>
        </p:txBody>
      </p:sp>
      <p:sp>
        <p:nvSpPr>
          <p:cNvPr id="21" name="Text Placeholder 7"/>
          <p:cNvSpPr>
            <a:spLocks noGrp="1"/>
          </p:cNvSpPr>
          <p:nvPr>
            <p:ph type="body" sz="quarter" idx="21" hasCustomPrompt="1"/>
          </p:nvPr>
        </p:nvSpPr>
        <p:spPr bwMode="invGray">
          <a:xfrm>
            <a:off x="480000" y="6293651"/>
            <a:ext cx="11226365" cy="208579"/>
          </a:xfrm>
        </p:spPr>
        <p:txBody>
          <a:bodyPr anchor="t">
            <a:normAutofit/>
          </a:bodyPr>
          <a:lstStyle>
            <a:lvl1pPr>
              <a:defRPr sz="800" b="0">
                <a:solidFill>
                  <a:schemeClr val="tx1"/>
                </a:solidFill>
                <a:latin typeface="+mn-lt"/>
              </a:defRPr>
            </a:lvl1pPr>
          </a:lstStyle>
          <a:p>
            <a:pPr lvl="0"/>
            <a:r>
              <a:rPr lang="en-GB" noProof="0"/>
              <a:t>Source:</a:t>
            </a:r>
          </a:p>
        </p:txBody>
      </p:sp>
      <p:sp>
        <p:nvSpPr>
          <p:cNvPr id="11" name="Title 10"/>
          <p:cNvSpPr>
            <a:spLocks noGrp="1"/>
          </p:cNvSpPr>
          <p:nvPr>
            <p:ph type="title"/>
          </p:nvPr>
        </p:nvSpPr>
        <p:spPr bwMode="invGray"/>
        <p:txBody>
          <a:bodyPr/>
          <a:lstStyle/>
          <a:p>
            <a:r>
              <a:rPr lang="en-GB" noProof="0"/>
              <a:t>Click to edit Master title style</a:t>
            </a:r>
          </a:p>
        </p:txBody>
      </p:sp>
      <p:sp>
        <p:nvSpPr>
          <p:cNvPr id="12" name="Content Placeholder 2"/>
          <p:cNvSpPr>
            <a:spLocks noGrp="1"/>
          </p:cNvSpPr>
          <p:nvPr>
            <p:ph sz="half" idx="25"/>
          </p:nvPr>
        </p:nvSpPr>
        <p:spPr bwMode="invGray">
          <a:xfrm>
            <a:off x="479999" y="2160000"/>
            <a:ext cx="5472000" cy="1656000"/>
          </a:xfrm>
        </p:spPr>
        <p:txBody>
          <a:bodyPr>
            <a:noAutofit/>
          </a:bodyPr>
          <a:lstStyle>
            <a:lvl1pPr>
              <a:defRPr sz="1400"/>
            </a:lvl1pPr>
            <a:lvl2pPr>
              <a:defRPr sz="1400"/>
            </a:lvl2pPr>
            <a:lvl3pPr>
              <a:defRPr sz="1400"/>
            </a:lvl3pPr>
            <a:lvl4pPr>
              <a:defRPr sz="1400"/>
            </a:lvl4pPr>
            <a:lvl5pPr>
              <a:defRPr sz="1400"/>
            </a:lvl5pPr>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3" name="Content Placeholder 3"/>
          <p:cNvSpPr>
            <a:spLocks noGrp="1"/>
          </p:cNvSpPr>
          <p:nvPr>
            <p:ph sz="half" idx="26"/>
          </p:nvPr>
        </p:nvSpPr>
        <p:spPr bwMode="invGray">
          <a:xfrm>
            <a:off x="6234364" y="2160000"/>
            <a:ext cx="5472000" cy="1656000"/>
          </a:xfrm>
        </p:spPr>
        <p:txBody>
          <a:bodyPr>
            <a:noAutofit/>
          </a:bodyPr>
          <a:lstStyle>
            <a:lvl1pPr>
              <a:defRPr sz="1400"/>
            </a:lvl1pPr>
            <a:lvl2pPr>
              <a:defRPr sz="1400"/>
            </a:lvl2pPr>
            <a:lvl3pPr>
              <a:defRPr sz="1400"/>
            </a:lvl3pPr>
            <a:lvl4pPr>
              <a:defRPr sz="1400"/>
            </a:lvl4pPr>
            <a:lvl5pPr>
              <a:defRPr sz="1400"/>
            </a:lvl5pPr>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9" name="Text Placeholder 5"/>
          <p:cNvSpPr>
            <a:spLocks noGrp="1"/>
          </p:cNvSpPr>
          <p:nvPr>
            <p:ph type="body" sz="quarter" idx="27"/>
          </p:nvPr>
        </p:nvSpPr>
        <p:spPr bwMode="invGray">
          <a:xfrm>
            <a:off x="479999" y="1800000"/>
            <a:ext cx="5472001" cy="252012"/>
          </a:xfrm>
          <a:solidFill>
            <a:srgbClr val="009CDE"/>
          </a:solidFill>
        </p:spPr>
        <p:txBody>
          <a:bodyPr vert="horz" lIns="72000" tIns="18000" rIns="72000" bIns="18000" rtlCol="0" anchor="ctr">
            <a:normAutofit/>
          </a:bodyPr>
          <a:lstStyle>
            <a:lvl1pPr>
              <a:defRPr lang="en-US" sz="1400" b="1" kern="1200" dirty="0">
                <a:solidFill>
                  <a:schemeClr val="bg1"/>
                </a:solidFill>
                <a:latin typeface="+mj-lt"/>
                <a:ea typeface="+mn-ea"/>
                <a:cs typeface="Times New Roman" panose="02020603050405020304" pitchFamily="18" charset="0"/>
              </a:defRPr>
            </a:lvl1pPr>
            <a:lvl2pPr>
              <a:defRPr lang="en-US" dirty="0" smtClean="0">
                <a:solidFill>
                  <a:schemeClr val="bg1"/>
                </a:solidFill>
              </a:defRPr>
            </a:lvl2pPr>
            <a:lvl3pPr>
              <a:defRPr lang="en-US" dirty="0" smtClean="0">
                <a:solidFill>
                  <a:schemeClr val="bg1"/>
                </a:solidFill>
              </a:defRPr>
            </a:lvl3pPr>
            <a:lvl4pPr>
              <a:defRPr lang="en-US" dirty="0" smtClean="0">
                <a:solidFill>
                  <a:schemeClr val="bg1"/>
                </a:solidFill>
              </a:defRPr>
            </a:lvl4pPr>
            <a:lvl5pPr>
              <a:defRPr lang="en-US" dirty="0">
                <a:solidFill>
                  <a:schemeClr val="bg1"/>
                </a:solidFill>
              </a:defRPr>
            </a:lvl5pPr>
          </a:lstStyle>
          <a:p>
            <a:pPr lvl="0"/>
            <a:r>
              <a:rPr lang="en-GB" noProof="0"/>
              <a:t>Edit Master text styles</a:t>
            </a:r>
          </a:p>
        </p:txBody>
      </p:sp>
      <p:sp>
        <p:nvSpPr>
          <p:cNvPr id="20" name="Text Placeholder 5"/>
          <p:cNvSpPr>
            <a:spLocks noGrp="1"/>
          </p:cNvSpPr>
          <p:nvPr>
            <p:ph type="body" sz="quarter" idx="28"/>
          </p:nvPr>
        </p:nvSpPr>
        <p:spPr bwMode="invGray">
          <a:xfrm>
            <a:off x="6234365" y="1800000"/>
            <a:ext cx="5472000" cy="252012"/>
          </a:xfrm>
          <a:solidFill>
            <a:srgbClr val="009CDE"/>
          </a:solidFill>
        </p:spPr>
        <p:txBody>
          <a:bodyPr vert="horz" lIns="72000" tIns="18000" rIns="72000" bIns="18000" rtlCol="0" anchor="ctr">
            <a:normAutofit/>
          </a:bodyPr>
          <a:lstStyle>
            <a:lvl1pPr>
              <a:defRPr lang="en-US" sz="1400" b="1" dirty="0">
                <a:solidFill>
                  <a:schemeClr val="bg1"/>
                </a:solidFill>
                <a:latin typeface="+mj-lt"/>
              </a:defRPr>
            </a:lvl1pPr>
          </a:lstStyle>
          <a:p>
            <a:pPr lvl="0"/>
            <a:r>
              <a:rPr lang="en-GB" noProof="0"/>
              <a:t>Edit Master text styles</a:t>
            </a:r>
          </a:p>
        </p:txBody>
      </p:sp>
      <p:sp>
        <p:nvSpPr>
          <p:cNvPr id="35" name="Text Placeholder 7"/>
          <p:cNvSpPr>
            <a:spLocks noGrp="1"/>
          </p:cNvSpPr>
          <p:nvPr>
            <p:ph type="body" sz="quarter" idx="13" hasCustomPrompt="1"/>
          </p:nvPr>
        </p:nvSpPr>
        <p:spPr bwMode="invGray">
          <a:xfrm>
            <a:off x="480485" y="1188003"/>
            <a:ext cx="8160000" cy="288925"/>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
        <p:nvSpPr>
          <p:cNvPr id="37" name="Content Placeholder 2"/>
          <p:cNvSpPr>
            <a:spLocks noGrp="1"/>
          </p:cNvSpPr>
          <p:nvPr>
            <p:ph sz="half" idx="30"/>
          </p:nvPr>
        </p:nvSpPr>
        <p:spPr bwMode="invGray">
          <a:xfrm>
            <a:off x="479999" y="4381200"/>
            <a:ext cx="5472000" cy="1656000"/>
          </a:xfrm>
        </p:spPr>
        <p:txBody>
          <a:bodyPr>
            <a:noAutofit/>
          </a:bodyPr>
          <a:lstStyle>
            <a:lvl1pPr>
              <a:defRPr sz="1400"/>
            </a:lvl1pPr>
            <a:lvl2pPr>
              <a:defRPr sz="1400"/>
            </a:lvl2pPr>
            <a:lvl3pPr>
              <a:defRPr sz="1400"/>
            </a:lvl3pPr>
            <a:lvl4pPr>
              <a:defRPr sz="1400"/>
            </a:lvl4pPr>
            <a:lvl5pPr>
              <a:defRPr sz="1400"/>
            </a:lvl5pPr>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38" name="Content Placeholder 3"/>
          <p:cNvSpPr>
            <a:spLocks noGrp="1"/>
          </p:cNvSpPr>
          <p:nvPr>
            <p:ph sz="half" idx="34"/>
          </p:nvPr>
        </p:nvSpPr>
        <p:spPr bwMode="invGray">
          <a:xfrm>
            <a:off x="6234364" y="4381200"/>
            <a:ext cx="5472000" cy="1656000"/>
          </a:xfrm>
        </p:spPr>
        <p:txBody>
          <a:bodyPr>
            <a:noAutofit/>
          </a:bodyPr>
          <a:lstStyle>
            <a:lvl1pPr>
              <a:defRPr sz="1400"/>
            </a:lvl1pPr>
            <a:lvl2pPr>
              <a:defRPr sz="1400"/>
            </a:lvl2pPr>
            <a:lvl3pPr>
              <a:defRPr sz="1400"/>
            </a:lvl3pPr>
            <a:lvl4pPr>
              <a:defRPr sz="1400"/>
            </a:lvl4pPr>
            <a:lvl5pPr>
              <a:defRPr sz="1400"/>
            </a:lvl5pPr>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39" name="Text Placeholder 5"/>
          <p:cNvSpPr>
            <a:spLocks noGrp="1"/>
          </p:cNvSpPr>
          <p:nvPr>
            <p:ph type="body" sz="quarter" idx="35"/>
          </p:nvPr>
        </p:nvSpPr>
        <p:spPr bwMode="invGray">
          <a:xfrm>
            <a:off x="479999" y="4039524"/>
            <a:ext cx="5472001" cy="252012"/>
          </a:xfrm>
          <a:solidFill>
            <a:srgbClr val="009CDE"/>
          </a:solidFill>
        </p:spPr>
        <p:txBody>
          <a:bodyPr vert="horz" lIns="72000" tIns="18000" rIns="72000" bIns="18000" rtlCol="0" anchor="ctr">
            <a:normAutofit/>
          </a:bodyPr>
          <a:lstStyle>
            <a:lvl1pPr>
              <a:defRPr lang="en-US" sz="1400" b="1" kern="1200" dirty="0">
                <a:solidFill>
                  <a:schemeClr val="bg1"/>
                </a:solidFill>
                <a:latin typeface="+mj-lt"/>
                <a:ea typeface="+mn-ea"/>
                <a:cs typeface="Times New Roman" panose="02020603050405020304" pitchFamily="18" charset="0"/>
              </a:defRPr>
            </a:lvl1pPr>
            <a:lvl2pPr>
              <a:defRPr lang="en-US" dirty="0" smtClean="0">
                <a:solidFill>
                  <a:schemeClr val="bg1"/>
                </a:solidFill>
              </a:defRPr>
            </a:lvl2pPr>
            <a:lvl3pPr>
              <a:defRPr lang="en-US" dirty="0" smtClean="0">
                <a:solidFill>
                  <a:schemeClr val="bg1"/>
                </a:solidFill>
              </a:defRPr>
            </a:lvl3pPr>
            <a:lvl4pPr>
              <a:defRPr lang="en-US" dirty="0" smtClean="0">
                <a:solidFill>
                  <a:schemeClr val="bg1"/>
                </a:solidFill>
              </a:defRPr>
            </a:lvl4pPr>
            <a:lvl5pPr>
              <a:defRPr lang="en-US" dirty="0">
                <a:solidFill>
                  <a:schemeClr val="bg1"/>
                </a:solidFill>
              </a:defRPr>
            </a:lvl5pPr>
          </a:lstStyle>
          <a:p>
            <a:pPr lvl="0"/>
            <a:r>
              <a:rPr lang="en-GB" noProof="0"/>
              <a:t>Edit Master text styles</a:t>
            </a:r>
          </a:p>
        </p:txBody>
      </p:sp>
      <p:sp>
        <p:nvSpPr>
          <p:cNvPr id="40" name="Text Placeholder 5"/>
          <p:cNvSpPr>
            <a:spLocks noGrp="1"/>
          </p:cNvSpPr>
          <p:nvPr>
            <p:ph type="body" sz="quarter" idx="36"/>
          </p:nvPr>
        </p:nvSpPr>
        <p:spPr bwMode="invGray">
          <a:xfrm>
            <a:off x="6234365" y="4039524"/>
            <a:ext cx="5472000" cy="252012"/>
          </a:xfrm>
          <a:solidFill>
            <a:srgbClr val="009CDE"/>
          </a:solidFill>
        </p:spPr>
        <p:txBody>
          <a:bodyPr vert="horz" lIns="72000" tIns="18000" rIns="72000" bIns="18000" rtlCol="0" anchor="ctr">
            <a:normAutofit/>
          </a:bodyPr>
          <a:lstStyle>
            <a:lvl1pPr>
              <a:defRPr lang="en-US" sz="1400" b="1" dirty="0">
                <a:solidFill>
                  <a:schemeClr val="bg1"/>
                </a:solidFill>
                <a:latin typeface="+mj-lt"/>
              </a:defRPr>
            </a:lvl1pPr>
          </a:lstStyle>
          <a:p>
            <a:pPr lvl="0"/>
            <a:r>
              <a:rPr lang="en-GB" noProof="0"/>
              <a:t>Edit Master text styles</a:t>
            </a:r>
          </a:p>
        </p:txBody>
      </p:sp>
    </p:spTree>
    <p:extLst>
      <p:ext uri="{BB962C8B-B14F-4D97-AF65-F5344CB8AC3E}">
        <p14:creationId xmlns:p14="http://schemas.microsoft.com/office/powerpoint/2010/main" val="13499162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 Columns blue">
    <p:spTree>
      <p:nvGrpSpPr>
        <p:cNvPr id="1" name=""/>
        <p:cNvGrpSpPr/>
        <p:nvPr/>
      </p:nvGrpSpPr>
      <p:grpSpPr>
        <a:xfrm>
          <a:off x="0" y="0"/>
          <a:ext cx="0" cy="0"/>
          <a:chOff x="0" y="0"/>
          <a:chExt cx="0" cy="0"/>
        </a:xfrm>
      </p:grpSpPr>
      <p:sp>
        <p:nvSpPr>
          <p:cNvPr id="8" name="Date Placeholder 7"/>
          <p:cNvSpPr>
            <a:spLocks noGrp="1"/>
          </p:cNvSpPr>
          <p:nvPr>
            <p:ph type="dt" sz="half" idx="22"/>
          </p:nvPr>
        </p:nvSpPr>
        <p:spPr bwMode="invGray"/>
        <p:txBody>
          <a:bodyPr/>
          <a:lstStyle/>
          <a:p>
            <a:fld id="{BBB6CCEC-3D0A-48BE-9958-590F11C39C0A}" type="datetime1">
              <a:rPr lang="en-GB" noProof="0" smtClean="0"/>
              <a:t>29/09/2026</a:t>
            </a:fld>
            <a:endParaRPr lang="en-GB" noProof="0"/>
          </a:p>
        </p:txBody>
      </p:sp>
      <p:sp>
        <p:nvSpPr>
          <p:cNvPr id="9" name="Footer Placeholder 8"/>
          <p:cNvSpPr>
            <a:spLocks noGrp="1"/>
          </p:cNvSpPr>
          <p:nvPr>
            <p:ph type="ftr" sz="quarter" idx="23"/>
          </p:nvPr>
        </p:nvSpPr>
        <p:spPr bwMode="invGray"/>
        <p:txBody>
          <a:bodyPr/>
          <a:lstStyle/>
          <a:p>
            <a:r>
              <a:rPr lang="en-GB" noProof="0"/>
              <a:t>|     Title of the presentation</a:t>
            </a:r>
          </a:p>
        </p:txBody>
      </p:sp>
      <p:sp>
        <p:nvSpPr>
          <p:cNvPr id="10" name="Slide Number Placeholder 9"/>
          <p:cNvSpPr>
            <a:spLocks noGrp="1"/>
          </p:cNvSpPr>
          <p:nvPr>
            <p:ph type="sldNum" sz="quarter" idx="24"/>
          </p:nvPr>
        </p:nvSpPr>
        <p:spPr bwMode="invGray"/>
        <p:txBody>
          <a:bodyPr/>
          <a:lstStyle/>
          <a:p>
            <a:fld id="{A74CE0EA-F3B5-4684-BA10-C594598FDB9C}" type="slidenum">
              <a:rPr lang="en-GB" noProof="0" smtClean="0"/>
              <a:pPr/>
              <a:t>‹#›</a:t>
            </a:fld>
            <a:endParaRPr lang="en-GB" noProof="0"/>
          </a:p>
        </p:txBody>
      </p:sp>
      <p:sp>
        <p:nvSpPr>
          <p:cNvPr id="21" name="Text Placeholder 7"/>
          <p:cNvSpPr>
            <a:spLocks noGrp="1"/>
          </p:cNvSpPr>
          <p:nvPr>
            <p:ph type="body" sz="quarter" idx="21" hasCustomPrompt="1"/>
          </p:nvPr>
        </p:nvSpPr>
        <p:spPr bwMode="invGray">
          <a:xfrm>
            <a:off x="480000" y="6293651"/>
            <a:ext cx="11226365" cy="208579"/>
          </a:xfrm>
        </p:spPr>
        <p:txBody>
          <a:bodyPr anchor="t">
            <a:normAutofit/>
          </a:bodyPr>
          <a:lstStyle>
            <a:lvl1pPr>
              <a:defRPr sz="800" b="0">
                <a:solidFill>
                  <a:schemeClr val="tx1"/>
                </a:solidFill>
                <a:latin typeface="+mn-lt"/>
              </a:defRPr>
            </a:lvl1pPr>
          </a:lstStyle>
          <a:p>
            <a:pPr lvl="0"/>
            <a:r>
              <a:rPr lang="en-GB" noProof="0"/>
              <a:t>Source:</a:t>
            </a:r>
          </a:p>
        </p:txBody>
      </p:sp>
      <p:sp>
        <p:nvSpPr>
          <p:cNvPr id="11" name="Title 10"/>
          <p:cNvSpPr>
            <a:spLocks noGrp="1"/>
          </p:cNvSpPr>
          <p:nvPr>
            <p:ph type="title"/>
          </p:nvPr>
        </p:nvSpPr>
        <p:spPr bwMode="invGray"/>
        <p:txBody>
          <a:bodyPr/>
          <a:lstStyle/>
          <a:p>
            <a:r>
              <a:rPr lang="en-GB" noProof="0"/>
              <a:t>Click to edit Master title style</a:t>
            </a:r>
          </a:p>
        </p:txBody>
      </p:sp>
      <p:sp>
        <p:nvSpPr>
          <p:cNvPr id="12" name="Content Placeholder 2"/>
          <p:cNvSpPr>
            <a:spLocks noGrp="1"/>
          </p:cNvSpPr>
          <p:nvPr>
            <p:ph sz="half" idx="25"/>
          </p:nvPr>
        </p:nvSpPr>
        <p:spPr bwMode="invGray">
          <a:xfrm>
            <a:off x="479999" y="2160000"/>
            <a:ext cx="3552000" cy="3877200"/>
          </a:xfrm>
        </p:spPr>
        <p:txBody>
          <a:bodyPr/>
          <a:lstStyle>
            <a:lvl1pPr>
              <a:defRPr sz="1400"/>
            </a:lvl1pPr>
            <a:lvl2pPr>
              <a:defRPr sz="1400"/>
            </a:lvl2pPr>
            <a:lvl3pPr>
              <a:defRPr sz="1400"/>
            </a:lvl3pPr>
            <a:lvl4pPr>
              <a:defRPr sz="1400"/>
            </a:lvl4pPr>
            <a:lvl5pPr>
              <a:defRPr sz="1400"/>
            </a:lvl5pPr>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9" name="Text Placeholder 5"/>
          <p:cNvSpPr>
            <a:spLocks noGrp="1"/>
          </p:cNvSpPr>
          <p:nvPr>
            <p:ph type="body" sz="quarter" idx="27"/>
          </p:nvPr>
        </p:nvSpPr>
        <p:spPr bwMode="invGray">
          <a:xfrm>
            <a:off x="479999" y="1800000"/>
            <a:ext cx="3552000" cy="252012"/>
          </a:xfrm>
          <a:solidFill>
            <a:srgbClr val="009CDE"/>
          </a:solidFill>
        </p:spPr>
        <p:txBody>
          <a:bodyPr vert="horz" lIns="72000" tIns="18000" rIns="72000" bIns="18000" rtlCol="0" anchor="ctr">
            <a:normAutofit/>
          </a:bodyPr>
          <a:lstStyle>
            <a:lvl1pPr>
              <a:defRPr lang="en-US" sz="1400" b="1" dirty="0">
                <a:solidFill>
                  <a:schemeClr val="bg1"/>
                </a:solidFill>
                <a:latin typeface="+mj-lt"/>
              </a:defRPr>
            </a:lvl1pPr>
          </a:lstStyle>
          <a:p>
            <a:pPr lvl="0"/>
            <a:r>
              <a:rPr lang="en-GB" noProof="0"/>
              <a:t>Edit Master text styles</a:t>
            </a:r>
          </a:p>
        </p:txBody>
      </p:sp>
      <p:sp>
        <p:nvSpPr>
          <p:cNvPr id="16" name="Content Placeholder 2"/>
          <p:cNvSpPr>
            <a:spLocks noGrp="1"/>
          </p:cNvSpPr>
          <p:nvPr>
            <p:ph sz="half" idx="29"/>
          </p:nvPr>
        </p:nvSpPr>
        <p:spPr bwMode="invGray">
          <a:xfrm>
            <a:off x="4317181" y="2160000"/>
            <a:ext cx="3552000" cy="3877200"/>
          </a:xfrm>
        </p:spPr>
        <p:txBody>
          <a:bodyPr/>
          <a:lstStyle>
            <a:lvl1pPr>
              <a:defRPr sz="1400"/>
            </a:lvl1pPr>
            <a:lvl2pPr>
              <a:defRPr sz="1400"/>
            </a:lvl2pPr>
            <a:lvl3pPr>
              <a:defRPr sz="1400"/>
            </a:lvl3pPr>
            <a:lvl4pPr>
              <a:defRPr sz="1400"/>
            </a:lvl4pPr>
            <a:lvl5pPr>
              <a:defRPr sz="1400"/>
            </a:lvl5pPr>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7" name="Text Placeholder 5"/>
          <p:cNvSpPr>
            <a:spLocks noGrp="1"/>
          </p:cNvSpPr>
          <p:nvPr>
            <p:ph type="body" sz="quarter" idx="30"/>
          </p:nvPr>
        </p:nvSpPr>
        <p:spPr bwMode="invGray">
          <a:xfrm>
            <a:off x="4317181" y="1800000"/>
            <a:ext cx="3552000" cy="252012"/>
          </a:xfrm>
          <a:solidFill>
            <a:srgbClr val="009CDE"/>
          </a:solidFill>
        </p:spPr>
        <p:txBody>
          <a:bodyPr vert="horz" lIns="72000" tIns="18000" rIns="72000" bIns="18000" rtlCol="0" anchor="ctr">
            <a:normAutofit/>
          </a:bodyPr>
          <a:lstStyle>
            <a:lvl1pPr>
              <a:defRPr lang="en-US" sz="1400" b="1" dirty="0">
                <a:solidFill>
                  <a:schemeClr val="bg1"/>
                </a:solidFill>
                <a:latin typeface="+mj-lt"/>
              </a:defRPr>
            </a:lvl1pPr>
          </a:lstStyle>
          <a:p>
            <a:pPr lvl="0"/>
            <a:r>
              <a:rPr lang="en-GB" noProof="0"/>
              <a:t>Edit Master text styles</a:t>
            </a:r>
          </a:p>
        </p:txBody>
      </p:sp>
      <p:sp>
        <p:nvSpPr>
          <p:cNvPr id="24" name="Content Placeholder 2"/>
          <p:cNvSpPr>
            <a:spLocks noGrp="1"/>
          </p:cNvSpPr>
          <p:nvPr>
            <p:ph sz="half" idx="31"/>
          </p:nvPr>
        </p:nvSpPr>
        <p:spPr bwMode="invGray">
          <a:xfrm>
            <a:off x="8154364" y="2160000"/>
            <a:ext cx="3552000" cy="3877200"/>
          </a:xfrm>
        </p:spPr>
        <p:txBody>
          <a:bodyPr/>
          <a:lstStyle>
            <a:lvl1pPr>
              <a:defRPr sz="1400"/>
            </a:lvl1pPr>
            <a:lvl2pPr>
              <a:defRPr sz="1400"/>
            </a:lvl2pPr>
            <a:lvl3pPr>
              <a:defRPr sz="1400"/>
            </a:lvl3pPr>
            <a:lvl4pPr>
              <a:defRPr sz="1400"/>
            </a:lvl4pPr>
            <a:lvl5pPr>
              <a:defRPr sz="1400"/>
            </a:lvl5pPr>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5" name="Text Placeholder 5"/>
          <p:cNvSpPr>
            <a:spLocks noGrp="1"/>
          </p:cNvSpPr>
          <p:nvPr>
            <p:ph type="body" sz="quarter" idx="32"/>
          </p:nvPr>
        </p:nvSpPr>
        <p:spPr bwMode="invGray">
          <a:xfrm>
            <a:off x="8154364" y="1800000"/>
            <a:ext cx="3552000" cy="252012"/>
          </a:xfrm>
          <a:solidFill>
            <a:srgbClr val="009CDE"/>
          </a:solidFill>
        </p:spPr>
        <p:txBody>
          <a:bodyPr vert="horz" lIns="72000" tIns="18000" rIns="72000" bIns="18000" rtlCol="0" anchor="ctr">
            <a:normAutofit/>
          </a:bodyPr>
          <a:lstStyle>
            <a:lvl1pPr>
              <a:defRPr lang="en-US" sz="1400" b="1" dirty="0">
                <a:solidFill>
                  <a:schemeClr val="bg1"/>
                </a:solidFill>
                <a:latin typeface="+mj-lt"/>
              </a:defRPr>
            </a:lvl1pPr>
          </a:lstStyle>
          <a:p>
            <a:pPr lvl="0"/>
            <a:r>
              <a:rPr lang="en-GB" noProof="0"/>
              <a:t>Edit Master text styles</a:t>
            </a:r>
          </a:p>
        </p:txBody>
      </p:sp>
      <p:sp>
        <p:nvSpPr>
          <p:cNvPr id="23" name="Text Placeholder 7"/>
          <p:cNvSpPr>
            <a:spLocks noGrp="1"/>
          </p:cNvSpPr>
          <p:nvPr>
            <p:ph type="body" sz="quarter" idx="13" hasCustomPrompt="1"/>
          </p:nvPr>
        </p:nvSpPr>
        <p:spPr bwMode="invGray">
          <a:xfrm>
            <a:off x="480485" y="1188003"/>
            <a:ext cx="8160000" cy="288925"/>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Tree>
    <p:extLst>
      <p:ext uri="{BB962C8B-B14F-4D97-AF65-F5344CB8AC3E}">
        <p14:creationId xmlns:p14="http://schemas.microsoft.com/office/powerpoint/2010/main" val="8271126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left / Text right blue">
    <p:spTree>
      <p:nvGrpSpPr>
        <p:cNvPr id="1" name=""/>
        <p:cNvGrpSpPr/>
        <p:nvPr/>
      </p:nvGrpSpPr>
      <p:grpSpPr>
        <a:xfrm>
          <a:off x="0" y="0"/>
          <a:ext cx="0" cy="0"/>
          <a:chOff x="0" y="0"/>
          <a:chExt cx="0" cy="0"/>
        </a:xfrm>
      </p:grpSpPr>
      <p:sp>
        <p:nvSpPr>
          <p:cNvPr id="4" name="Content Placeholder 3"/>
          <p:cNvSpPr>
            <a:spLocks noGrp="1"/>
          </p:cNvSpPr>
          <p:nvPr>
            <p:ph sz="half" idx="2"/>
          </p:nvPr>
        </p:nvSpPr>
        <p:spPr bwMode="invGray">
          <a:xfrm>
            <a:off x="6234364" y="1800000"/>
            <a:ext cx="5472000" cy="4237200"/>
          </a:xfrm>
        </p:spPr>
        <p:txBody>
          <a:bodyPr/>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6" name="Picture Placeholder 5"/>
          <p:cNvSpPr>
            <a:spLocks noGrp="1"/>
          </p:cNvSpPr>
          <p:nvPr>
            <p:ph type="pic" sz="quarter" idx="17" hasCustomPrompt="1"/>
          </p:nvPr>
        </p:nvSpPr>
        <p:spPr bwMode="invGray">
          <a:xfrm>
            <a:off x="479999" y="1800000"/>
            <a:ext cx="5472000" cy="4237200"/>
          </a:xfrm>
          <a:solidFill>
            <a:schemeClr val="bg1">
              <a:lumMod val="85000"/>
            </a:schemeClr>
          </a:solidFill>
        </p:spPr>
        <p:txBody>
          <a:bodyPr bIns="1980000" anchor="ctr"/>
          <a:lstStyle>
            <a:lvl1pPr marL="0" marR="0" indent="0" algn="ctr" defTabSz="914400" rtl="0" eaLnBrk="1" fontAlgn="auto" latinLnBrk="0" hangingPunct="1">
              <a:lnSpc>
                <a:spcPct val="110000"/>
              </a:lnSpc>
              <a:spcBef>
                <a:spcPts val="1000"/>
              </a:spcBef>
              <a:spcAft>
                <a:spcPts val="600"/>
              </a:spcAft>
              <a:buClr>
                <a:schemeClr val="tx1"/>
              </a:buClr>
              <a:buSzPct val="80000"/>
              <a:buFontTx/>
              <a:buNone/>
              <a:tabLst/>
              <a:defRPr sz="1400">
                <a:solidFill>
                  <a:schemeClr val="bg1"/>
                </a:solidFill>
              </a:defRPr>
            </a:lvl1pPr>
          </a:lstStyle>
          <a:p>
            <a:pPr marL="0" marR="0" lvl="0" indent="0" algn="ctr" defTabSz="914400" rtl="0" eaLnBrk="1" fontAlgn="auto" latinLnBrk="0" hangingPunct="1">
              <a:lnSpc>
                <a:spcPct val="110000"/>
              </a:lnSpc>
              <a:spcBef>
                <a:spcPts val="1000"/>
              </a:spcBef>
              <a:spcAft>
                <a:spcPts val="600"/>
              </a:spcAft>
              <a:buClr>
                <a:schemeClr val="tx1"/>
              </a:buClr>
              <a:buSzPct val="80000"/>
              <a:buFontTx/>
              <a:buNone/>
              <a:tabLst/>
              <a:defRPr/>
            </a:pPr>
            <a:r>
              <a:rPr lang="en-GB" noProof="0"/>
              <a:t>Click on Icon to add picture</a:t>
            </a:r>
            <a:br>
              <a:rPr lang="en-GB" noProof="0"/>
            </a:br>
            <a:r>
              <a:rPr lang="en-GB" noProof="0"/>
              <a:t>Change picture either by</a:t>
            </a:r>
            <a:br>
              <a:rPr lang="en-GB" noProof="0"/>
            </a:br>
            <a:r>
              <a:rPr lang="en-GB" noProof="0"/>
              <a:t>right mouse click on picture + „change picture“ </a:t>
            </a:r>
            <a:br>
              <a:rPr lang="en-GB" noProof="0"/>
            </a:br>
            <a:r>
              <a:rPr lang="en-GB" noProof="0"/>
              <a:t>or by deleting picture + resetting slide</a:t>
            </a:r>
          </a:p>
        </p:txBody>
      </p:sp>
      <p:sp>
        <p:nvSpPr>
          <p:cNvPr id="8" name="Date Placeholder 7"/>
          <p:cNvSpPr>
            <a:spLocks noGrp="1"/>
          </p:cNvSpPr>
          <p:nvPr>
            <p:ph type="dt" sz="half" idx="18"/>
          </p:nvPr>
        </p:nvSpPr>
        <p:spPr bwMode="invGray"/>
        <p:txBody>
          <a:bodyPr/>
          <a:lstStyle/>
          <a:p>
            <a:fld id="{414CCF51-8078-42ED-9407-7F055975162E}" type="datetime1">
              <a:rPr lang="en-GB" noProof="0" smtClean="0"/>
              <a:t>29/09/2026</a:t>
            </a:fld>
            <a:endParaRPr lang="en-GB" noProof="0"/>
          </a:p>
        </p:txBody>
      </p:sp>
      <p:sp>
        <p:nvSpPr>
          <p:cNvPr id="9" name="Footer Placeholder 8"/>
          <p:cNvSpPr>
            <a:spLocks noGrp="1"/>
          </p:cNvSpPr>
          <p:nvPr>
            <p:ph type="ftr" sz="quarter" idx="19"/>
          </p:nvPr>
        </p:nvSpPr>
        <p:spPr bwMode="invGray"/>
        <p:txBody>
          <a:bodyPr/>
          <a:lstStyle/>
          <a:p>
            <a:r>
              <a:rPr lang="en-GB" noProof="0"/>
              <a:t>|     Title of the presentation</a:t>
            </a:r>
          </a:p>
        </p:txBody>
      </p:sp>
      <p:sp>
        <p:nvSpPr>
          <p:cNvPr id="10" name="Slide Number Placeholder 9"/>
          <p:cNvSpPr>
            <a:spLocks noGrp="1"/>
          </p:cNvSpPr>
          <p:nvPr>
            <p:ph type="sldNum" sz="quarter" idx="20"/>
          </p:nvPr>
        </p:nvSpPr>
        <p:spPr bwMode="invGray"/>
        <p:txBody>
          <a:bodyPr/>
          <a:lstStyle/>
          <a:p>
            <a:fld id="{A74CE0EA-F3B5-4684-BA10-C594598FDB9C}" type="slidenum">
              <a:rPr lang="en-GB" noProof="0" smtClean="0"/>
              <a:pPr/>
              <a:t>‹#›</a:t>
            </a:fld>
            <a:endParaRPr lang="en-GB" noProof="0"/>
          </a:p>
        </p:txBody>
      </p:sp>
      <p:sp>
        <p:nvSpPr>
          <p:cNvPr id="23" name="Text Placeholder 7"/>
          <p:cNvSpPr>
            <a:spLocks noGrp="1"/>
          </p:cNvSpPr>
          <p:nvPr>
            <p:ph type="body" sz="quarter" idx="21" hasCustomPrompt="1"/>
          </p:nvPr>
        </p:nvSpPr>
        <p:spPr bwMode="invGray">
          <a:xfrm>
            <a:off x="480000" y="6293651"/>
            <a:ext cx="11226365" cy="208579"/>
          </a:xfrm>
        </p:spPr>
        <p:txBody>
          <a:bodyPr anchor="t">
            <a:normAutofit/>
          </a:bodyPr>
          <a:lstStyle>
            <a:lvl1pPr>
              <a:defRPr sz="800" b="0">
                <a:solidFill>
                  <a:schemeClr val="tx1"/>
                </a:solidFill>
                <a:latin typeface="+mn-lt"/>
              </a:defRPr>
            </a:lvl1pPr>
          </a:lstStyle>
          <a:p>
            <a:pPr lvl="0"/>
            <a:r>
              <a:rPr lang="en-GB" noProof="0"/>
              <a:t>Source:</a:t>
            </a:r>
          </a:p>
        </p:txBody>
      </p:sp>
      <p:sp>
        <p:nvSpPr>
          <p:cNvPr id="15" name="Title 14"/>
          <p:cNvSpPr>
            <a:spLocks noGrp="1"/>
          </p:cNvSpPr>
          <p:nvPr>
            <p:ph type="title"/>
          </p:nvPr>
        </p:nvSpPr>
        <p:spPr bwMode="invGray"/>
        <p:txBody>
          <a:bodyPr/>
          <a:lstStyle/>
          <a:p>
            <a:r>
              <a:rPr lang="en-GB" noProof="0"/>
              <a:t>Click to edit Master title style</a:t>
            </a:r>
          </a:p>
        </p:txBody>
      </p:sp>
      <p:sp>
        <p:nvSpPr>
          <p:cNvPr id="16" name="Text Placeholder 7"/>
          <p:cNvSpPr>
            <a:spLocks noGrp="1"/>
          </p:cNvSpPr>
          <p:nvPr>
            <p:ph type="body" sz="quarter" idx="13" hasCustomPrompt="1"/>
          </p:nvPr>
        </p:nvSpPr>
        <p:spPr bwMode="invGray">
          <a:xfrm>
            <a:off x="480485" y="1188003"/>
            <a:ext cx="8160000" cy="288925"/>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Tree>
    <p:extLst>
      <p:ext uri="{BB962C8B-B14F-4D97-AF65-F5344CB8AC3E}">
        <p14:creationId xmlns:p14="http://schemas.microsoft.com/office/powerpoint/2010/main" val="34591584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ation blue">
    <p:spTree>
      <p:nvGrpSpPr>
        <p:cNvPr id="1" name=""/>
        <p:cNvGrpSpPr/>
        <p:nvPr/>
      </p:nvGrpSpPr>
      <p:grpSpPr>
        <a:xfrm>
          <a:off x="0" y="0"/>
          <a:ext cx="0" cy="0"/>
          <a:chOff x="0" y="0"/>
          <a:chExt cx="0" cy="0"/>
        </a:xfrm>
      </p:grpSpPr>
      <p:sp>
        <p:nvSpPr>
          <p:cNvPr id="4" name="Content Placeholder 3"/>
          <p:cNvSpPr>
            <a:spLocks noGrp="1"/>
          </p:cNvSpPr>
          <p:nvPr>
            <p:ph sz="half" idx="2"/>
          </p:nvPr>
        </p:nvSpPr>
        <p:spPr bwMode="invGray">
          <a:xfrm>
            <a:off x="6234364" y="1800000"/>
            <a:ext cx="5472000" cy="4237200"/>
          </a:xfrm>
          <a:solidFill>
            <a:srgbClr val="009CDE"/>
          </a:solidFill>
        </p:spPr>
        <p:txBody>
          <a:bodyPr lIns="144000" tIns="144000" rIns="144000" bIns="144000"/>
          <a:lstStyle>
            <a:lvl1pPr>
              <a:defRPr sz="1400" b="1">
                <a:solidFill>
                  <a:schemeClr val="bg1"/>
                </a:solidFill>
                <a:latin typeface="+mn-lt"/>
              </a:defRPr>
            </a:lvl1pPr>
            <a:lvl2pPr>
              <a:buClr>
                <a:schemeClr val="bg1"/>
              </a:buClr>
              <a:defRPr sz="1400">
                <a:solidFill>
                  <a:schemeClr val="bg1"/>
                </a:solidFill>
                <a:latin typeface="+mn-lt"/>
              </a:defRPr>
            </a:lvl2pPr>
            <a:lvl3pPr>
              <a:buClr>
                <a:schemeClr val="bg1"/>
              </a:buClr>
              <a:defRPr sz="1400">
                <a:solidFill>
                  <a:schemeClr val="bg1"/>
                </a:solidFill>
                <a:latin typeface="+mn-lt"/>
              </a:defRPr>
            </a:lvl3pPr>
            <a:lvl4pPr>
              <a:buClr>
                <a:schemeClr val="bg1"/>
              </a:buClr>
              <a:defRPr sz="1400">
                <a:solidFill>
                  <a:schemeClr val="bg1"/>
                </a:solidFill>
                <a:latin typeface="+mn-lt"/>
              </a:defRPr>
            </a:lvl4pPr>
            <a:lvl5pPr>
              <a:buClr>
                <a:schemeClr val="bg1"/>
              </a:buClr>
              <a:defRPr sz="1400">
                <a:solidFill>
                  <a:schemeClr val="bg1"/>
                </a:solidFill>
                <a:latin typeface="+mn-lt"/>
              </a:defRPr>
            </a:lvl5pPr>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6" name="Picture Placeholder 5"/>
          <p:cNvSpPr>
            <a:spLocks noGrp="1"/>
          </p:cNvSpPr>
          <p:nvPr>
            <p:ph type="pic" sz="quarter" idx="17" hasCustomPrompt="1"/>
          </p:nvPr>
        </p:nvSpPr>
        <p:spPr bwMode="invGray">
          <a:xfrm>
            <a:off x="479999" y="1800000"/>
            <a:ext cx="5472000" cy="4237200"/>
          </a:xfrm>
          <a:solidFill>
            <a:schemeClr val="bg1">
              <a:lumMod val="85000"/>
            </a:schemeClr>
          </a:solidFill>
        </p:spPr>
        <p:txBody>
          <a:bodyPr bIns="1980000" anchor="ctr"/>
          <a:lstStyle>
            <a:lvl1pPr marL="0" marR="0" indent="0" algn="ctr" defTabSz="914400" rtl="0" eaLnBrk="1" fontAlgn="auto" latinLnBrk="0" hangingPunct="1">
              <a:lnSpc>
                <a:spcPct val="110000"/>
              </a:lnSpc>
              <a:spcBef>
                <a:spcPts val="1000"/>
              </a:spcBef>
              <a:spcAft>
                <a:spcPts val="600"/>
              </a:spcAft>
              <a:buClr>
                <a:schemeClr val="tx1"/>
              </a:buClr>
              <a:buSzPct val="80000"/>
              <a:buFontTx/>
              <a:buNone/>
              <a:tabLst/>
              <a:defRPr sz="1400">
                <a:solidFill>
                  <a:schemeClr val="bg1"/>
                </a:solidFill>
              </a:defRPr>
            </a:lvl1pPr>
          </a:lstStyle>
          <a:p>
            <a:pPr marL="0" marR="0" lvl="0" indent="0" algn="ctr" defTabSz="914400" rtl="0" eaLnBrk="1" fontAlgn="auto" latinLnBrk="0" hangingPunct="1">
              <a:lnSpc>
                <a:spcPct val="110000"/>
              </a:lnSpc>
              <a:spcBef>
                <a:spcPts val="1000"/>
              </a:spcBef>
              <a:spcAft>
                <a:spcPts val="600"/>
              </a:spcAft>
              <a:buClr>
                <a:schemeClr val="tx1"/>
              </a:buClr>
              <a:buSzPct val="80000"/>
              <a:buFontTx/>
              <a:buNone/>
              <a:tabLst/>
              <a:defRPr/>
            </a:pPr>
            <a:r>
              <a:rPr lang="en-GB" noProof="0"/>
              <a:t>Click on Icon to add picture</a:t>
            </a:r>
            <a:br>
              <a:rPr lang="en-GB" noProof="0"/>
            </a:br>
            <a:r>
              <a:rPr lang="en-GB" noProof="0"/>
              <a:t>Change picture either by</a:t>
            </a:r>
            <a:br>
              <a:rPr lang="en-GB" noProof="0"/>
            </a:br>
            <a:r>
              <a:rPr lang="en-GB" noProof="0"/>
              <a:t>right mouse click on picture + „change picture“ </a:t>
            </a:r>
            <a:br>
              <a:rPr lang="en-GB" noProof="0"/>
            </a:br>
            <a:r>
              <a:rPr lang="en-GB" noProof="0"/>
              <a:t>or by deleting picture + resetting slide</a:t>
            </a:r>
          </a:p>
        </p:txBody>
      </p:sp>
      <p:sp>
        <p:nvSpPr>
          <p:cNvPr id="8" name="Date Placeholder 7"/>
          <p:cNvSpPr>
            <a:spLocks noGrp="1"/>
          </p:cNvSpPr>
          <p:nvPr>
            <p:ph type="dt" sz="half" idx="18"/>
          </p:nvPr>
        </p:nvSpPr>
        <p:spPr bwMode="invGray"/>
        <p:txBody>
          <a:bodyPr/>
          <a:lstStyle/>
          <a:p>
            <a:fld id="{B5CB8422-2CBD-43EC-AF21-8B33A2ACAA82}" type="datetime1">
              <a:rPr lang="en-GB" noProof="0" smtClean="0"/>
              <a:t>29/09/2026</a:t>
            </a:fld>
            <a:endParaRPr lang="en-GB" noProof="0"/>
          </a:p>
        </p:txBody>
      </p:sp>
      <p:sp>
        <p:nvSpPr>
          <p:cNvPr id="9" name="Footer Placeholder 8"/>
          <p:cNvSpPr>
            <a:spLocks noGrp="1"/>
          </p:cNvSpPr>
          <p:nvPr>
            <p:ph type="ftr" sz="quarter" idx="19"/>
          </p:nvPr>
        </p:nvSpPr>
        <p:spPr bwMode="invGray"/>
        <p:txBody>
          <a:bodyPr/>
          <a:lstStyle/>
          <a:p>
            <a:r>
              <a:rPr lang="en-GB" noProof="0"/>
              <a:t>|     Title of the presentation</a:t>
            </a:r>
          </a:p>
        </p:txBody>
      </p:sp>
      <p:sp>
        <p:nvSpPr>
          <p:cNvPr id="10" name="Slide Number Placeholder 9"/>
          <p:cNvSpPr>
            <a:spLocks noGrp="1"/>
          </p:cNvSpPr>
          <p:nvPr>
            <p:ph type="sldNum" sz="quarter" idx="20"/>
          </p:nvPr>
        </p:nvSpPr>
        <p:spPr bwMode="invGray"/>
        <p:txBody>
          <a:bodyPr/>
          <a:lstStyle/>
          <a:p>
            <a:fld id="{A74CE0EA-F3B5-4684-BA10-C594598FDB9C}" type="slidenum">
              <a:rPr lang="en-GB" noProof="0" smtClean="0"/>
              <a:pPr/>
              <a:t>‹#›</a:t>
            </a:fld>
            <a:endParaRPr lang="en-GB" noProof="0"/>
          </a:p>
        </p:txBody>
      </p:sp>
      <p:sp>
        <p:nvSpPr>
          <p:cNvPr id="23" name="Text Placeholder 7"/>
          <p:cNvSpPr>
            <a:spLocks noGrp="1"/>
          </p:cNvSpPr>
          <p:nvPr>
            <p:ph type="body" sz="quarter" idx="21" hasCustomPrompt="1"/>
          </p:nvPr>
        </p:nvSpPr>
        <p:spPr bwMode="invGray">
          <a:xfrm>
            <a:off x="480000" y="6293651"/>
            <a:ext cx="11226365" cy="208579"/>
          </a:xfrm>
        </p:spPr>
        <p:txBody>
          <a:bodyPr anchor="t">
            <a:normAutofit/>
          </a:bodyPr>
          <a:lstStyle>
            <a:lvl1pPr>
              <a:defRPr sz="800" b="0">
                <a:solidFill>
                  <a:schemeClr val="tx1"/>
                </a:solidFill>
                <a:latin typeface="+mn-lt"/>
              </a:defRPr>
            </a:lvl1pPr>
          </a:lstStyle>
          <a:p>
            <a:pPr lvl="0"/>
            <a:r>
              <a:rPr lang="en-GB" noProof="0"/>
              <a:t>Source:</a:t>
            </a:r>
          </a:p>
        </p:txBody>
      </p:sp>
      <p:sp>
        <p:nvSpPr>
          <p:cNvPr id="15" name="Title 14"/>
          <p:cNvSpPr>
            <a:spLocks noGrp="1"/>
          </p:cNvSpPr>
          <p:nvPr>
            <p:ph type="title"/>
          </p:nvPr>
        </p:nvSpPr>
        <p:spPr bwMode="invGray"/>
        <p:txBody>
          <a:bodyPr/>
          <a:lstStyle/>
          <a:p>
            <a:r>
              <a:rPr lang="en-GB" noProof="0"/>
              <a:t>Click to edit Master title style</a:t>
            </a:r>
          </a:p>
        </p:txBody>
      </p:sp>
      <p:sp>
        <p:nvSpPr>
          <p:cNvPr id="16" name="Text Placeholder 7"/>
          <p:cNvSpPr>
            <a:spLocks noGrp="1"/>
          </p:cNvSpPr>
          <p:nvPr>
            <p:ph type="body" sz="quarter" idx="13" hasCustomPrompt="1"/>
          </p:nvPr>
        </p:nvSpPr>
        <p:spPr bwMode="invGray">
          <a:xfrm>
            <a:off x="480485" y="1188003"/>
            <a:ext cx="8160000" cy="288925"/>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Tree>
    <p:extLst>
      <p:ext uri="{BB962C8B-B14F-4D97-AF65-F5344CB8AC3E}">
        <p14:creationId xmlns:p14="http://schemas.microsoft.com/office/powerpoint/2010/main" val="33372933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arge Image blue">
    <p:spTree>
      <p:nvGrpSpPr>
        <p:cNvPr id="1" name=""/>
        <p:cNvGrpSpPr/>
        <p:nvPr/>
      </p:nvGrpSpPr>
      <p:grpSpPr>
        <a:xfrm>
          <a:off x="0" y="0"/>
          <a:ext cx="0" cy="0"/>
          <a:chOff x="0" y="0"/>
          <a:chExt cx="0" cy="0"/>
        </a:xfrm>
      </p:grpSpPr>
      <p:sp>
        <p:nvSpPr>
          <p:cNvPr id="6" name="Picture Placeholder 5"/>
          <p:cNvSpPr>
            <a:spLocks noGrp="1"/>
          </p:cNvSpPr>
          <p:nvPr>
            <p:ph type="pic" sz="quarter" idx="17" hasCustomPrompt="1"/>
          </p:nvPr>
        </p:nvSpPr>
        <p:spPr bwMode="invGray">
          <a:xfrm>
            <a:off x="479999" y="1800000"/>
            <a:ext cx="11226364" cy="4237200"/>
          </a:xfrm>
          <a:solidFill>
            <a:schemeClr val="bg1">
              <a:lumMod val="85000"/>
            </a:schemeClr>
          </a:solidFill>
        </p:spPr>
        <p:txBody>
          <a:bodyPr bIns="1980000" anchor="ctr"/>
          <a:lstStyle>
            <a:lvl1pPr marL="0" marR="0" indent="0" algn="ctr" defTabSz="914400" rtl="0" eaLnBrk="1" fontAlgn="auto" latinLnBrk="0" hangingPunct="1">
              <a:lnSpc>
                <a:spcPct val="110000"/>
              </a:lnSpc>
              <a:spcBef>
                <a:spcPts val="1000"/>
              </a:spcBef>
              <a:spcAft>
                <a:spcPts val="600"/>
              </a:spcAft>
              <a:buClr>
                <a:schemeClr val="tx1"/>
              </a:buClr>
              <a:buSzPct val="80000"/>
              <a:buFontTx/>
              <a:buNone/>
              <a:tabLst/>
              <a:defRPr sz="1400">
                <a:solidFill>
                  <a:schemeClr val="bg1"/>
                </a:solidFill>
              </a:defRPr>
            </a:lvl1pPr>
          </a:lstStyle>
          <a:p>
            <a:pPr marL="0" marR="0" lvl="0" indent="0" algn="ctr" defTabSz="914400" rtl="0" eaLnBrk="1" fontAlgn="auto" latinLnBrk="0" hangingPunct="1">
              <a:lnSpc>
                <a:spcPct val="110000"/>
              </a:lnSpc>
              <a:spcBef>
                <a:spcPts val="1000"/>
              </a:spcBef>
              <a:spcAft>
                <a:spcPts val="600"/>
              </a:spcAft>
              <a:buClr>
                <a:schemeClr val="tx1"/>
              </a:buClr>
              <a:buSzPct val="80000"/>
              <a:buFontTx/>
              <a:buNone/>
              <a:tabLst/>
              <a:defRPr/>
            </a:pPr>
            <a:r>
              <a:rPr lang="en-GB" noProof="0"/>
              <a:t>Click on Icon to add picture</a:t>
            </a:r>
            <a:br>
              <a:rPr lang="en-GB" noProof="0"/>
            </a:br>
            <a:r>
              <a:rPr lang="en-GB" noProof="0"/>
              <a:t>Change picture either by</a:t>
            </a:r>
            <a:br>
              <a:rPr lang="en-GB" noProof="0"/>
            </a:br>
            <a:r>
              <a:rPr lang="en-GB" noProof="0"/>
              <a:t>right mouse click on picture + „change picture“ </a:t>
            </a:r>
            <a:br>
              <a:rPr lang="en-GB" noProof="0"/>
            </a:br>
            <a:r>
              <a:rPr lang="en-GB" noProof="0"/>
              <a:t>or by deleting picture + resetting slide</a:t>
            </a:r>
          </a:p>
        </p:txBody>
      </p:sp>
      <p:sp>
        <p:nvSpPr>
          <p:cNvPr id="3" name="Date Placeholder 2"/>
          <p:cNvSpPr>
            <a:spLocks noGrp="1"/>
          </p:cNvSpPr>
          <p:nvPr>
            <p:ph type="dt" sz="half" idx="18"/>
          </p:nvPr>
        </p:nvSpPr>
        <p:spPr bwMode="invGray"/>
        <p:txBody>
          <a:bodyPr/>
          <a:lstStyle/>
          <a:p>
            <a:fld id="{6C135116-9A9A-47DA-A114-676E0C1FD8BF}" type="datetime1">
              <a:rPr lang="en-GB" noProof="0" smtClean="0"/>
              <a:t>29/09/2026</a:t>
            </a:fld>
            <a:endParaRPr lang="en-GB" noProof="0"/>
          </a:p>
        </p:txBody>
      </p:sp>
      <p:sp>
        <p:nvSpPr>
          <p:cNvPr id="4" name="Footer Placeholder 3"/>
          <p:cNvSpPr>
            <a:spLocks noGrp="1"/>
          </p:cNvSpPr>
          <p:nvPr>
            <p:ph type="ftr" sz="quarter" idx="19"/>
          </p:nvPr>
        </p:nvSpPr>
        <p:spPr bwMode="invGray"/>
        <p:txBody>
          <a:bodyPr/>
          <a:lstStyle/>
          <a:p>
            <a:r>
              <a:rPr lang="en-GB" noProof="0"/>
              <a:t>|     Title of the presentation</a:t>
            </a:r>
          </a:p>
        </p:txBody>
      </p:sp>
      <p:sp>
        <p:nvSpPr>
          <p:cNvPr id="5" name="Slide Number Placeholder 4"/>
          <p:cNvSpPr>
            <a:spLocks noGrp="1"/>
          </p:cNvSpPr>
          <p:nvPr>
            <p:ph type="sldNum" sz="quarter" idx="20"/>
          </p:nvPr>
        </p:nvSpPr>
        <p:spPr bwMode="invGray"/>
        <p:txBody>
          <a:bodyPr/>
          <a:lstStyle/>
          <a:p>
            <a:fld id="{A74CE0EA-F3B5-4684-BA10-C594598FDB9C}" type="slidenum">
              <a:rPr lang="en-GB" noProof="0" smtClean="0"/>
              <a:pPr/>
              <a:t>‹#›</a:t>
            </a:fld>
            <a:endParaRPr lang="en-GB" noProof="0"/>
          </a:p>
        </p:txBody>
      </p:sp>
      <p:sp>
        <p:nvSpPr>
          <p:cNvPr id="16" name="Text Placeholder 7"/>
          <p:cNvSpPr>
            <a:spLocks noGrp="1"/>
          </p:cNvSpPr>
          <p:nvPr>
            <p:ph type="body" sz="quarter" idx="21" hasCustomPrompt="1"/>
          </p:nvPr>
        </p:nvSpPr>
        <p:spPr bwMode="invGray">
          <a:xfrm>
            <a:off x="480000" y="6293651"/>
            <a:ext cx="11226365" cy="208579"/>
          </a:xfrm>
        </p:spPr>
        <p:txBody>
          <a:bodyPr anchor="t">
            <a:normAutofit/>
          </a:bodyPr>
          <a:lstStyle>
            <a:lvl1pPr>
              <a:defRPr sz="800" b="0">
                <a:solidFill>
                  <a:schemeClr val="tx1"/>
                </a:solidFill>
                <a:latin typeface="+mn-lt"/>
              </a:defRPr>
            </a:lvl1pPr>
          </a:lstStyle>
          <a:p>
            <a:pPr lvl="0"/>
            <a:r>
              <a:rPr lang="en-GB" noProof="0"/>
              <a:t>Source:</a:t>
            </a:r>
          </a:p>
        </p:txBody>
      </p:sp>
      <p:sp>
        <p:nvSpPr>
          <p:cNvPr id="7" name="Title 6"/>
          <p:cNvSpPr>
            <a:spLocks noGrp="1"/>
          </p:cNvSpPr>
          <p:nvPr>
            <p:ph type="title"/>
          </p:nvPr>
        </p:nvSpPr>
        <p:spPr bwMode="invGray"/>
        <p:txBody>
          <a:bodyPr/>
          <a:lstStyle/>
          <a:p>
            <a:r>
              <a:rPr lang="en-GB" noProof="0"/>
              <a:t>Click to edit Master title style</a:t>
            </a:r>
          </a:p>
        </p:txBody>
      </p:sp>
      <p:sp>
        <p:nvSpPr>
          <p:cNvPr id="14" name="Text Placeholder 7"/>
          <p:cNvSpPr>
            <a:spLocks noGrp="1"/>
          </p:cNvSpPr>
          <p:nvPr>
            <p:ph type="body" sz="quarter" idx="13" hasCustomPrompt="1"/>
          </p:nvPr>
        </p:nvSpPr>
        <p:spPr bwMode="invGray">
          <a:xfrm>
            <a:off x="480485" y="1188003"/>
            <a:ext cx="8160000" cy="288925"/>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Tree>
    <p:extLst>
      <p:ext uri="{BB962C8B-B14F-4D97-AF65-F5344CB8AC3E}">
        <p14:creationId xmlns:p14="http://schemas.microsoft.com/office/powerpoint/2010/main" val="19930729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hapter Intro large Text blue">
    <p:spTree>
      <p:nvGrpSpPr>
        <p:cNvPr id="1" name=""/>
        <p:cNvGrpSpPr/>
        <p:nvPr/>
      </p:nvGrpSpPr>
      <p:grpSpPr>
        <a:xfrm>
          <a:off x="0" y="0"/>
          <a:ext cx="0" cy="0"/>
          <a:chOff x="0" y="0"/>
          <a:chExt cx="0" cy="0"/>
        </a:xfrm>
      </p:grpSpPr>
      <p:sp>
        <p:nvSpPr>
          <p:cNvPr id="18" name="Date Placeholder 17"/>
          <p:cNvSpPr>
            <a:spLocks noGrp="1"/>
          </p:cNvSpPr>
          <p:nvPr>
            <p:ph type="dt" sz="half" idx="14"/>
          </p:nvPr>
        </p:nvSpPr>
        <p:spPr bwMode="invGray">
          <a:noFill/>
        </p:spPr>
        <p:txBody>
          <a:bodyPr/>
          <a:lstStyle>
            <a:lvl1pPr>
              <a:defRPr>
                <a:solidFill>
                  <a:schemeClr val="tx1"/>
                </a:solidFill>
              </a:defRPr>
            </a:lvl1pPr>
          </a:lstStyle>
          <a:p>
            <a:fld id="{AD0CC27D-0020-48D4-9B6C-9E6EA0640D93}" type="datetime1">
              <a:rPr lang="en-GB" smtClean="0"/>
              <a:pPr/>
              <a:t>29/09/2026</a:t>
            </a:fld>
            <a:endParaRPr lang="en-GB"/>
          </a:p>
        </p:txBody>
      </p:sp>
      <p:sp>
        <p:nvSpPr>
          <p:cNvPr id="19" name="Footer Placeholder 18"/>
          <p:cNvSpPr>
            <a:spLocks noGrp="1"/>
          </p:cNvSpPr>
          <p:nvPr>
            <p:ph type="ftr" sz="quarter" idx="15"/>
          </p:nvPr>
        </p:nvSpPr>
        <p:spPr bwMode="invGray">
          <a:noFill/>
        </p:spPr>
        <p:txBody>
          <a:bodyPr/>
          <a:lstStyle/>
          <a:p>
            <a:r>
              <a:rPr lang="en-GB" noProof="0"/>
              <a:t>|     Title of the presentation</a:t>
            </a:r>
          </a:p>
        </p:txBody>
      </p:sp>
      <p:sp>
        <p:nvSpPr>
          <p:cNvPr id="20" name="Slide Number Placeholder 19"/>
          <p:cNvSpPr>
            <a:spLocks noGrp="1"/>
          </p:cNvSpPr>
          <p:nvPr>
            <p:ph type="sldNum" sz="quarter" idx="16"/>
          </p:nvPr>
        </p:nvSpPr>
        <p:spPr bwMode="invGray">
          <a:noFill/>
        </p:spPr>
        <p:txBody>
          <a:bodyPr/>
          <a:lstStyle/>
          <a:p>
            <a:fld id="{A74CE0EA-F3B5-4684-BA10-C594598FDB9C}" type="slidenum">
              <a:rPr lang="en-GB" noProof="0" smtClean="0"/>
              <a:pPr/>
              <a:t>‹#›</a:t>
            </a:fld>
            <a:endParaRPr lang="en-GB" noProof="0"/>
          </a:p>
        </p:txBody>
      </p:sp>
      <p:sp>
        <p:nvSpPr>
          <p:cNvPr id="17" name="Text Placeholder 7"/>
          <p:cNvSpPr>
            <a:spLocks noGrp="1"/>
          </p:cNvSpPr>
          <p:nvPr>
            <p:ph type="body" sz="quarter" idx="21" hasCustomPrompt="1"/>
          </p:nvPr>
        </p:nvSpPr>
        <p:spPr bwMode="invGray">
          <a:xfrm>
            <a:off x="480000" y="6293651"/>
            <a:ext cx="11226365" cy="208579"/>
          </a:xfrm>
          <a:noFill/>
        </p:spPr>
        <p:txBody>
          <a:bodyPr anchor="t">
            <a:normAutofit/>
          </a:bodyPr>
          <a:lstStyle>
            <a:lvl1pPr>
              <a:defRPr sz="800" b="0">
                <a:solidFill>
                  <a:schemeClr val="tx1"/>
                </a:solidFill>
                <a:latin typeface="+mn-lt"/>
              </a:defRPr>
            </a:lvl1pPr>
          </a:lstStyle>
          <a:p>
            <a:pPr lvl="0"/>
            <a:r>
              <a:rPr lang="en-GB" noProof="0"/>
              <a:t>Source:</a:t>
            </a:r>
          </a:p>
        </p:txBody>
      </p:sp>
      <p:sp>
        <p:nvSpPr>
          <p:cNvPr id="4" name="Title 3"/>
          <p:cNvSpPr>
            <a:spLocks noGrp="1"/>
          </p:cNvSpPr>
          <p:nvPr>
            <p:ph type="title"/>
          </p:nvPr>
        </p:nvSpPr>
        <p:spPr bwMode="invGray">
          <a:noFill/>
        </p:spPr>
        <p:txBody>
          <a:bodyPr/>
          <a:lstStyle/>
          <a:p>
            <a:r>
              <a:rPr lang="en-GB" noProof="0"/>
              <a:t>Click to edit Master title style</a:t>
            </a:r>
          </a:p>
        </p:txBody>
      </p:sp>
      <p:sp>
        <p:nvSpPr>
          <p:cNvPr id="15" name="Text Placeholder 7"/>
          <p:cNvSpPr>
            <a:spLocks noGrp="1"/>
          </p:cNvSpPr>
          <p:nvPr>
            <p:ph type="body" sz="quarter" idx="13" hasCustomPrompt="1"/>
          </p:nvPr>
        </p:nvSpPr>
        <p:spPr bwMode="invGray">
          <a:xfrm>
            <a:off x="480485" y="1188003"/>
            <a:ext cx="8160000" cy="288925"/>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
        <p:nvSpPr>
          <p:cNvPr id="12" name="Text Placeholder 4"/>
          <p:cNvSpPr>
            <a:spLocks noGrp="1"/>
          </p:cNvSpPr>
          <p:nvPr>
            <p:ph type="body" sz="quarter" idx="18"/>
          </p:nvPr>
        </p:nvSpPr>
        <p:spPr bwMode="invGray">
          <a:xfrm>
            <a:off x="479999" y="1800000"/>
            <a:ext cx="11226365" cy="4237200"/>
          </a:xfrm>
          <a:noFill/>
        </p:spPr>
        <p:txBody>
          <a:bodyPr lIns="0" tIns="0" rIns="0" bIns="0"/>
          <a:lstStyle>
            <a:lvl1pPr>
              <a:lnSpc>
                <a:spcPct val="110000"/>
              </a:lnSpc>
              <a:defRPr sz="1400" b="1">
                <a:solidFill>
                  <a:schemeClr val="tx1"/>
                </a:solidFill>
                <a:latin typeface="+mn-lt"/>
              </a:defRPr>
            </a:lvl1pPr>
            <a:lvl2pPr>
              <a:lnSpc>
                <a:spcPct val="110000"/>
              </a:lnSpc>
              <a:defRPr sz="1400">
                <a:solidFill>
                  <a:schemeClr val="tx1"/>
                </a:solidFill>
                <a:latin typeface="+mn-lt"/>
              </a:defRPr>
            </a:lvl2pPr>
          </a:lstStyle>
          <a:p>
            <a:pPr lvl="0"/>
            <a:r>
              <a:rPr lang="en-GB" noProof="0"/>
              <a:t>Edit Master text styles</a:t>
            </a:r>
          </a:p>
          <a:p>
            <a:pPr lvl="1"/>
            <a:r>
              <a:rPr lang="en-GB" noProof="0"/>
              <a:t>Second level</a:t>
            </a:r>
          </a:p>
        </p:txBody>
      </p:sp>
    </p:spTree>
    <p:extLst>
      <p:ext uri="{BB962C8B-B14F-4D97-AF65-F5344CB8AC3E}">
        <p14:creationId xmlns:p14="http://schemas.microsoft.com/office/powerpoint/2010/main" val="6958764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Chapter Intro Image blue">
    <p:spTree>
      <p:nvGrpSpPr>
        <p:cNvPr id="1" name=""/>
        <p:cNvGrpSpPr/>
        <p:nvPr/>
      </p:nvGrpSpPr>
      <p:grpSpPr>
        <a:xfrm>
          <a:off x="0" y="0"/>
          <a:ext cx="0" cy="0"/>
          <a:chOff x="0" y="0"/>
          <a:chExt cx="0" cy="0"/>
        </a:xfrm>
      </p:grpSpPr>
      <p:sp>
        <p:nvSpPr>
          <p:cNvPr id="8" name="Picture Placeholder 5"/>
          <p:cNvSpPr>
            <a:spLocks noGrp="1"/>
          </p:cNvSpPr>
          <p:nvPr>
            <p:ph type="pic" sz="quarter" idx="17" hasCustomPrompt="1"/>
          </p:nvPr>
        </p:nvSpPr>
        <p:spPr bwMode="gray">
          <a:xfrm>
            <a:off x="0" y="0"/>
            <a:ext cx="12192000" cy="6858000"/>
          </a:xfrm>
          <a:solidFill>
            <a:schemeClr val="bg1"/>
          </a:solidFill>
        </p:spPr>
        <p:txBody>
          <a:bodyPr wrap="square" tIns="1980000" bIns="0" anchor="ctr"/>
          <a:lstStyle>
            <a:lvl1pPr marL="0" marR="0" indent="0" algn="ctr" defTabSz="914400" rtl="0" eaLnBrk="1" fontAlgn="auto" latinLnBrk="0" hangingPunct="1">
              <a:lnSpc>
                <a:spcPct val="110000"/>
              </a:lnSpc>
              <a:spcBef>
                <a:spcPts val="1000"/>
              </a:spcBef>
              <a:spcAft>
                <a:spcPts val="600"/>
              </a:spcAft>
              <a:buClr>
                <a:schemeClr val="tx1"/>
              </a:buClr>
              <a:buSzPct val="80000"/>
              <a:buFontTx/>
              <a:buNone/>
              <a:tabLst/>
              <a:defRPr sz="1400">
                <a:solidFill>
                  <a:schemeClr val="accent4"/>
                </a:solidFill>
              </a:defRPr>
            </a:lvl1pPr>
          </a:lstStyle>
          <a:p>
            <a:pPr marL="0" marR="0" lvl="0" indent="0" algn="ctr" defTabSz="914400" rtl="0" eaLnBrk="1" fontAlgn="auto" latinLnBrk="0" hangingPunct="1">
              <a:lnSpc>
                <a:spcPct val="110000"/>
              </a:lnSpc>
              <a:spcBef>
                <a:spcPts val="1000"/>
              </a:spcBef>
              <a:spcAft>
                <a:spcPts val="600"/>
              </a:spcAft>
              <a:buClr>
                <a:schemeClr val="tx1"/>
              </a:buClr>
              <a:buSzPct val="80000"/>
              <a:buFontTx/>
              <a:buNone/>
              <a:tabLst/>
              <a:defRPr/>
            </a:pPr>
            <a:r>
              <a:rPr lang="en-GB" noProof="0"/>
              <a:t>Click on Icon to add picture, then arrange object (send to back)</a:t>
            </a:r>
            <a:br>
              <a:rPr lang="en-GB" noProof="0"/>
            </a:br>
            <a:r>
              <a:rPr lang="en-GB" noProof="0"/>
              <a:t>Change picture either by</a:t>
            </a:r>
            <a:br>
              <a:rPr lang="en-GB" noProof="0"/>
            </a:br>
            <a:r>
              <a:rPr lang="en-GB" noProof="0"/>
              <a:t>right mouse click on picture + „change picture“ </a:t>
            </a:r>
            <a:br>
              <a:rPr lang="en-GB" noProof="0"/>
            </a:br>
            <a:r>
              <a:rPr lang="en-GB" noProof="0"/>
              <a:t>or by deleting picture + resetting slide</a:t>
            </a:r>
          </a:p>
        </p:txBody>
      </p:sp>
      <p:sp>
        <p:nvSpPr>
          <p:cNvPr id="9" name="Text Placeholder 4"/>
          <p:cNvSpPr>
            <a:spLocks noGrp="1"/>
          </p:cNvSpPr>
          <p:nvPr>
            <p:ph type="body" sz="quarter" idx="18"/>
          </p:nvPr>
        </p:nvSpPr>
        <p:spPr bwMode="gray">
          <a:xfrm>
            <a:off x="2" y="1800000"/>
            <a:ext cx="4279900" cy="1649446"/>
          </a:xfrm>
          <a:solidFill>
            <a:schemeClr val="tx2">
              <a:alpha val="90000"/>
            </a:schemeClr>
          </a:solidFill>
        </p:spPr>
        <p:txBody>
          <a:bodyPr lIns="468000" tIns="180000" rIns="360000" bIns="180000">
            <a:noAutofit/>
          </a:bodyPr>
          <a:lstStyle>
            <a:lvl1pPr>
              <a:defRPr sz="2800" b="1">
                <a:solidFill>
                  <a:schemeClr val="bg1"/>
                </a:solidFill>
                <a:latin typeface="+mj-lt"/>
              </a:defRPr>
            </a:lvl1pPr>
            <a:lvl2pPr marL="541338" indent="-274638">
              <a:tabLst>
                <a:tab pos="1614488" algn="l"/>
              </a:tabLst>
              <a:defRPr sz="2800">
                <a:solidFill>
                  <a:schemeClr val="bg1"/>
                </a:solidFill>
                <a:latin typeface="+mj-lt"/>
              </a:defRPr>
            </a:lvl2pPr>
          </a:lstStyle>
          <a:p>
            <a:pPr lvl="0"/>
            <a:r>
              <a:rPr lang="en-GB" noProof="0"/>
              <a:t>Edit Master text styles</a:t>
            </a:r>
          </a:p>
        </p:txBody>
      </p:sp>
      <p:sp>
        <p:nvSpPr>
          <p:cNvPr id="2" name="Date Placeholder 1"/>
          <p:cNvSpPr>
            <a:spLocks noGrp="1"/>
          </p:cNvSpPr>
          <p:nvPr>
            <p:ph type="dt" sz="half" idx="19"/>
          </p:nvPr>
        </p:nvSpPr>
        <p:spPr bwMode="gray"/>
        <p:txBody>
          <a:bodyPr/>
          <a:lstStyle>
            <a:lvl1pPr>
              <a:defRPr>
                <a:solidFill>
                  <a:schemeClr val="tx1"/>
                </a:solidFill>
              </a:defRPr>
            </a:lvl1pPr>
          </a:lstStyle>
          <a:p>
            <a:fld id="{A68D69CF-73BC-4E26-B56A-FEC2ABB77ED4}" type="datetime1">
              <a:rPr lang="en-GB" smtClean="0"/>
              <a:pPr/>
              <a:t>29/09/2026</a:t>
            </a:fld>
            <a:endParaRPr lang="en-GB"/>
          </a:p>
        </p:txBody>
      </p:sp>
      <p:sp>
        <p:nvSpPr>
          <p:cNvPr id="3" name="Footer Placeholder 2"/>
          <p:cNvSpPr>
            <a:spLocks noGrp="1"/>
          </p:cNvSpPr>
          <p:nvPr>
            <p:ph type="ftr" sz="quarter" idx="20"/>
          </p:nvPr>
        </p:nvSpPr>
        <p:spPr bwMode="gray"/>
        <p:txBody>
          <a:bodyPr/>
          <a:lstStyle>
            <a:lvl1pPr>
              <a:defRPr>
                <a:solidFill>
                  <a:schemeClr val="tx1"/>
                </a:solidFill>
              </a:defRPr>
            </a:lvl1pPr>
          </a:lstStyle>
          <a:p>
            <a:r>
              <a:rPr lang="en-GB"/>
              <a:t>|     Title of the presentation</a:t>
            </a:r>
          </a:p>
        </p:txBody>
      </p:sp>
      <p:sp>
        <p:nvSpPr>
          <p:cNvPr id="4" name="Slide Number Placeholder 3"/>
          <p:cNvSpPr>
            <a:spLocks noGrp="1"/>
          </p:cNvSpPr>
          <p:nvPr>
            <p:ph type="sldNum" sz="quarter" idx="21"/>
          </p:nvPr>
        </p:nvSpPr>
        <p:spPr bwMode="gray"/>
        <p:txBody>
          <a:bodyPr/>
          <a:lstStyle>
            <a:lvl1pPr>
              <a:defRPr>
                <a:solidFill>
                  <a:schemeClr val="tx1"/>
                </a:solidFill>
              </a:defRPr>
            </a:lvl1pPr>
          </a:lstStyle>
          <a:p>
            <a:fld id="{A74CE0EA-F3B5-4684-BA10-C594598FDB9C}" type="slidenum">
              <a:rPr lang="en-GB" smtClean="0"/>
              <a:pPr/>
              <a:t>‹#›</a:t>
            </a:fld>
            <a:endParaRPr lang="en-GB"/>
          </a:p>
        </p:txBody>
      </p:sp>
      <p:sp>
        <p:nvSpPr>
          <p:cNvPr id="15" name="Text Placeholder 7"/>
          <p:cNvSpPr>
            <a:spLocks noGrp="1"/>
          </p:cNvSpPr>
          <p:nvPr>
            <p:ph type="body" sz="quarter" idx="22" hasCustomPrompt="1"/>
          </p:nvPr>
        </p:nvSpPr>
        <p:spPr bwMode="gray">
          <a:xfrm>
            <a:off x="480000" y="6293651"/>
            <a:ext cx="11226365" cy="208579"/>
          </a:xfrm>
        </p:spPr>
        <p:txBody>
          <a:bodyPr anchor="t">
            <a:normAutofit/>
          </a:bodyPr>
          <a:lstStyle>
            <a:lvl1pPr>
              <a:defRPr sz="800" b="0">
                <a:solidFill>
                  <a:schemeClr val="tx1"/>
                </a:solidFill>
                <a:latin typeface="+mn-lt"/>
              </a:defRPr>
            </a:lvl1pPr>
          </a:lstStyle>
          <a:p>
            <a:pPr lvl="0"/>
            <a:r>
              <a:rPr lang="en-GB" noProof="0"/>
              <a:t>Source:</a:t>
            </a:r>
          </a:p>
        </p:txBody>
      </p:sp>
      <p:sp>
        <p:nvSpPr>
          <p:cNvPr id="17" name="Title 16"/>
          <p:cNvSpPr>
            <a:spLocks noGrp="1"/>
          </p:cNvSpPr>
          <p:nvPr>
            <p:ph type="title"/>
          </p:nvPr>
        </p:nvSpPr>
        <p:spPr bwMode="gray"/>
        <p:txBody>
          <a:bodyPr/>
          <a:lstStyle/>
          <a:p>
            <a:r>
              <a:rPr lang="en-GB" noProof="0"/>
              <a:t>Click to edit Master title style</a:t>
            </a:r>
          </a:p>
        </p:txBody>
      </p:sp>
      <p:sp>
        <p:nvSpPr>
          <p:cNvPr id="13" name="Picture Placeholder 5"/>
          <p:cNvSpPr>
            <a:spLocks noGrp="1"/>
          </p:cNvSpPr>
          <p:nvPr>
            <p:ph type="pic" sz="quarter" idx="24" hasCustomPrompt="1"/>
          </p:nvPr>
        </p:nvSpPr>
        <p:spPr bwMode="gray">
          <a:xfrm>
            <a:off x="9737763" y="371958"/>
            <a:ext cx="1976400" cy="694800"/>
          </a:xfrm>
          <a:blipFill dpi="0" rotWithShape="1">
            <a:blip r:embed="rId2" cstate="screen">
              <a:extLst>
                <a:ext uri="{28A0092B-C50C-407E-A947-70E740481C1C}">
                  <a14:useLocalDpi xmlns:a14="http://schemas.microsoft.com/office/drawing/2010/main"/>
                </a:ext>
              </a:extLst>
            </a:blip>
            <a:srcRect/>
            <a:stretch>
              <a:fillRect/>
            </a:stretch>
          </a:blipFill>
        </p:spPr>
        <p:txBody>
          <a:bodyPr anchor="ctr"/>
          <a:lstStyle>
            <a:lvl1pPr algn="ctr">
              <a:defRPr sz="100">
                <a:solidFill>
                  <a:schemeClr val="bg1"/>
                </a:solidFill>
              </a:defRPr>
            </a:lvl1pPr>
          </a:lstStyle>
          <a:p>
            <a:r>
              <a:rPr lang="en-GB" noProof="0"/>
              <a:t>.</a:t>
            </a:r>
          </a:p>
        </p:txBody>
      </p:sp>
    </p:spTree>
    <p:extLst>
      <p:ext uri="{BB962C8B-B14F-4D97-AF65-F5344CB8AC3E}">
        <p14:creationId xmlns:p14="http://schemas.microsoft.com/office/powerpoint/2010/main" val="3991259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genda blue new">
    <p:spTree>
      <p:nvGrpSpPr>
        <p:cNvPr id="1" name=""/>
        <p:cNvGrpSpPr/>
        <p:nvPr/>
      </p:nvGrpSpPr>
      <p:grpSpPr>
        <a:xfrm>
          <a:off x="0" y="0"/>
          <a:ext cx="0" cy="0"/>
          <a:chOff x="0" y="0"/>
          <a:chExt cx="0" cy="0"/>
        </a:xfrm>
      </p:grpSpPr>
      <p:sp>
        <p:nvSpPr>
          <p:cNvPr id="7" name="Date Placeholder 6"/>
          <p:cNvSpPr>
            <a:spLocks noGrp="1"/>
          </p:cNvSpPr>
          <p:nvPr>
            <p:ph type="dt" sz="half" idx="30"/>
          </p:nvPr>
        </p:nvSpPr>
        <p:spPr bwMode="gray"/>
        <p:txBody>
          <a:bodyPr/>
          <a:lstStyle>
            <a:lvl1pPr>
              <a:defRPr>
                <a:solidFill>
                  <a:schemeClr val="tx1"/>
                </a:solidFill>
              </a:defRPr>
            </a:lvl1pPr>
          </a:lstStyle>
          <a:p>
            <a:fld id="{99262F6C-3198-4C0D-9FD3-A522B66D4040}" type="datetime1">
              <a:rPr lang="en-GB" smtClean="0"/>
              <a:pPr/>
              <a:t>29/09/2026</a:t>
            </a:fld>
            <a:endParaRPr lang="en-GB"/>
          </a:p>
        </p:txBody>
      </p:sp>
      <p:sp>
        <p:nvSpPr>
          <p:cNvPr id="8" name="Footer Placeholder 7"/>
          <p:cNvSpPr>
            <a:spLocks noGrp="1"/>
          </p:cNvSpPr>
          <p:nvPr>
            <p:ph type="ftr" sz="quarter" idx="31"/>
          </p:nvPr>
        </p:nvSpPr>
        <p:spPr bwMode="gray"/>
        <p:txBody>
          <a:bodyPr/>
          <a:lstStyle>
            <a:lvl1pPr>
              <a:defRPr>
                <a:solidFill>
                  <a:schemeClr val="tx1"/>
                </a:solidFill>
              </a:defRPr>
            </a:lvl1pPr>
          </a:lstStyle>
          <a:p>
            <a:r>
              <a:rPr lang="en-GB"/>
              <a:t>|     Title of the presentation</a:t>
            </a:r>
          </a:p>
        </p:txBody>
      </p:sp>
      <p:sp>
        <p:nvSpPr>
          <p:cNvPr id="9" name="Slide Number Placeholder 8"/>
          <p:cNvSpPr>
            <a:spLocks noGrp="1"/>
          </p:cNvSpPr>
          <p:nvPr>
            <p:ph type="sldNum" sz="quarter" idx="32"/>
          </p:nvPr>
        </p:nvSpPr>
        <p:spPr bwMode="gray"/>
        <p:txBody>
          <a:bodyPr/>
          <a:lstStyle>
            <a:lvl1pPr>
              <a:defRPr>
                <a:solidFill>
                  <a:schemeClr val="tx1"/>
                </a:solidFill>
              </a:defRPr>
            </a:lvl1pPr>
          </a:lstStyle>
          <a:p>
            <a:fld id="{A74CE0EA-F3B5-4684-BA10-C594598FDB9C}" type="slidenum">
              <a:rPr lang="en-GB" smtClean="0"/>
              <a:pPr/>
              <a:t>‹#›</a:t>
            </a:fld>
            <a:endParaRPr lang="en-GB"/>
          </a:p>
        </p:txBody>
      </p:sp>
      <p:sp>
        <p:nvSpPr>
          <p:cNvPr id="10" name="Title 9"/>
          <p:cNvSpPr>
            <a:spLocks noGrp="1"/>
          </p:cNvSpPr>
          <p:nvPr>
            <p:ph type="title"/>
          </p:nvPr>
        </p:nvSpPr>
        <p:spPr bwMode="gray">
          <a:xfrm>
            <a:off x="479999" y="359999"/>
            <a:ext cx="8160000" cy="720000"/>
          </a:xfrm>
        </p:spPr>
        <p:txBody>
          <a:bodyPr/>
          <a:lstStyle/>
          <a:p>
            <a:r>
              <a:rPr lang="en-GB" noProof="0"/>
              <a:t>Click to edit Master title style</a:t>
            </a:r>
          </a:p>
        </p:txBody>
      </p:sp>
      <p:sp>
        <p:nvSpPr>
          <p:cNvPr id="28" name="Rectangle 27"/>
          <p:cNvSpPr/>
          <p:nvPr userDrawn="1"/>
        </p:nvSpPr>
        <p:spPr bwMode="gray">
          <a:xfrm>
            <a:off x="480001" y="1800002"/>
            <a:ext cx="6367841" cy="14249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solidFill>
                <a:schemeClr val="tx1"/>
              </a:solidFill>
            </a:endParaRPr>
          </a:p>
        </p:txBody>
      </p:sp>
      <p:sp>
        <p:nvSpPr>
          <p:cNvPr id="4" name="Text Placeholder 3"/>
          <p:cNvSpPr>
            <a:spLocks noGrp="1"/>
          </p:cNvSpPr>
          <p:nvPr>
            <p:ph type="body" sz="quarter" idx="33" hasCustomPrompt="1"/>
          </p:nvPr>
        </p:nvSpPr>
        <p:spPr>
          <a:xfrm>
            <a:off x="479999" y="2143683"/>
            <a:ext cx="988484" cy="396000"/>
          </a:xfrm>
        </p:spPr>
        <p:txBody>
          <a:bodyPr/>
          <a:lstStyle>
            <a:lvl1pPr>
              <a:defRPr sz="2800" b="1">
                <a:solidFill>
                  <a:schemeClr val="tx2"/>
                </a:solidFill>
                <a:latin typeface="+mj-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01</a:t>
            </a:r>
          </a:p>
        </p:txBody>
      </p:sp>
      <p:sp>
        <p:nvSpPr>
          <p:cNvPr id="31" name="Text Placeholder 3"/>
          <p:cNvSpPr>
            <a:spLocks noGrp="1"/>
          </p:cNvSpPr>
          <p:nvPr>
            <p:ph type="body" sz="quarter" idx="34" hasCustomPrompt="1"/>
          </p:nvPr>
        </p:nvSpPr>
        <p:spPr>
          <a:xfrm>
            <a:off x="1707437" y="2143683"/>
            <a:ext cx="5140403" cy="396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Headline</a:t>
            </a:r>
          </a:p>
        </p:txBody>
      </p:sp>
      <p:sp>
        <p:nvSpPr>
          <p:cNvPr id="34" name="Text Placeholder 3"/>
          <p:cNvSpPr>
            <a:spLocks noGrp="1"/>
          </p:cNvSpPr>
          <p:nvPr>
            <p:ph type="body" sz="quarter" idx="35" hasCustomPrompt="1"/>
          </p:nvPr>
        </p:nvSpPr>
        <p:spPr>
          <a:xfrm>
            <a:off x="7432736" y="2143683"/>
            <a:ext cx="4273629" cy="396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Speaker</a:t>
            </a:r>
          </a:p>
        </p:txBody>
      </p:sp>
      <p:sp>
        <p:nvSpPr>
          <p:cNvPr id="36" name="Text Placeholder 3"/>
          <p:cNvSpPr>
            <a:spLocks noGrp="1"/>
          </p:cNvSpPr>
          <p:nvPr>
            <p:ph type="body" sz="quarter" idx="36" hasCustomPrompt="1"/>
          </p:nvPr>
        </p:nvSpPr>
        <p:spPr>
          <a:xfrm>
            <a:off x="479999" y="2877928"/>
            <a:ext cx="988484" cy="396000"/>
          </a:xfrm>
        </p:spPr>
        <p:txBody>
          <a:bodyPr/>
          <a:lstStyle>
            <a:lvl1pPr>
              <a:defRPr sz="2800" b="1">
                <a:solidFill>
                  <a:schemeClr val="tx2"/>
                </a:solidFill>
                <a:latin typeface="+mj-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02</a:t>
            </a:r>
          </a:p>
        </p:txBody>
      </p:sp>
      <p:sp>
        <p:nvSpPr>
          <p:cNvPr id="37" name="Text Placeholder 3"/>
          <p:cNvSpPr>
            <a:spLocks noGrp="1"/>
          </p:cNvSpPr>
          <p:nvPr>
            <p:ph type="body" sz="quarter" idx="37" hasCustomPrompt="1"/>
          </p:nvPr>
        </p:nvSpPr>
        <p:spPr>
          <a:xfrm>
            <a:off x="1707437" y="2877928"/>
            <a:ext cx="5140403" cy="396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Headline</a:t>
            </a:r>
          </a:p>
        </p:txBody>
      </p:sp>
      <p:sp>
        <p:nvSpPr>
          <p:cNvPr id="39" name="Text Placeholder 3"/>
          <p:cNvSpPr>
            <a:spLocks noGrp="1"/>
          </p:cNvSpPr>
          <p:nvPr>
            <p:ph type="body" sz="quarter" idx="38" hasCustomPrompt="1"/>
          </p:nvPr>
        </p:nvSpPr>
        <p:spPr>
          <a:xfrm>
            <a:off x="7432736" y="2877928"/>
            <a:ext cx="4273629" cy="396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Speaker</a:t>
            </a:r>
          </a:p>
        </p:txBody>
      </p:sp>
      <p:sp>
        <p:nvSpPr>
          <p:cNvPr id="40" name="Text Placeholder 3"/>
          <p:cNvSpPr>
            <a:spLocks noGrp="1"/>
          </p:cNvSpPr>
          <p:nvPr>
            <p:ph type="body" sz="quarter" idx="39" hasCustomPrompt="1"/>
          </p:nvPr>
        </p:nvSpPr>
        <p:spPr>
          <a:xfrm>
            <a:off x="479999" y="3612173"/>
            <a:ext cx="988484" cy="396000"/>
          </a:xfrm>
        </p:spPr>
        <p:txBody>
          <a:bodyPr/>
          <a:lstStyle>
            <a:lvl1pPr>
              <a:defRPr sz="2800" b="1">
                <a:solidFill>
                  <a:schemeClr val="tx2"/>
                </a:solidFill>
                <a:latin typeface="+mj-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03</a:t>
            </a:r>
          </a:p>
        </p:txBody>
      </p:sp>
      <p:sp>
        <p:nvSpPr>
          <p:cNvPr id="41" name="Text Placeholder 3"/>
          <p:cNvSpPr>
            <a:spLocks noGrp="1"/>
          </p:cNvSpPr>
          <p:nvPr>
            <p:ph type="body" sz="quarter" idx="40" hasCustomPrompt="1"/>
          </p:nvPr>
        </p:nvSpPr>
        <p:spPr>
          <a:xfrm>
            <a:off x="1707437" y="3612173"/>
            <a:ext cx="5140403" cy="396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Headline</a:t>
            </a:r>
          </a:p>
        </p:txBody>
      </p:sp>
      <p:sp>
        <p:nvSpPr>
          <p:cNvPr id="42" name="Text Placeholder 3"/>
          <p:cNvSpPr>
            <a:spLocks noGrp="1"/>
          </p:cNvSpPr>
          <p:nvPr>
            <p:ph type="body" sz="quarter" idx="41" hasCustomPrompt="1"/>
          </p:nvPr>
        </p:nvSpPr>
        <p:spPr>
          <a:xfrm>
            <a:off x="7432736" y="3612173"/>
            <a:ext cx="4273629" cy="396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Speaker</a:t>
            </a:r>
          </a:p>
        </p:txBody>
      </p:sp>
      <p:sp>
        <p:nvSpPr>
          <p:cNvPr id="43" name="Text Placeholder 3"/>
          <p:cNvSpPr>
            <a:spLocks noGrp="1"/>
          </p:cNvSpPr>
          <p:nvPr>
            <p:ph type="body" sz="quarter" idx="42" hasCustomPrompt="1"/>
          </p:nvPr>
        </p:nvSpPr>
        <p:spPr>
          <a:xfrm>
            <a:off x="479999" y="4346418"/>
            <a:ext cx="988484" cy="396000"/>
          </a:xfrm>
        </p:spPr>
        <p:txBody>
          <a:bodyPr/>
          <a:lstStyle>
            <a:lvl1pPr>
              <a:defRPr sz="2800" b="1">
                <a:solidFill>
                  <a:schemeClr val="tx2"/>
                </a:solidFill>
                <a:latin typeface="+mj-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04</a:t>
            </a:r>
          </a:p>
        </p:txBody>
      </p:sp>
      <p:sp>
        <p:nvSpPr>
          <p:cNvPr id="44" name="Text Placeholder 3"/>
          <p:cNvSpPr>
            <a:spLocks noGrp="1"/>
          </p:cNvSpPr>
          <p:nvPr>
            <p:ph type="body" sz="quarter" idx="43" hasCustomPrompt="1"/>
          </p:nvPr>
        </p:nvSpPr>
        <p:spPr>
          <a:xfrm>
            <a:off x="1707437" y="4346418"/>
            <a:ext cx="5140403" cy="396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Headline</a:t>
            </a:r>
          </a:p>
        </p:txBody>
      </p:sp>
      <p:sp>
        <p:nvSpPr>
          <p:cNvPr id="45" name="Text Placeholder 3"/>
          <p:cNvSpPr>
            <a:spLocks noGrp="1"/>
          </p:cNvSpPr>
          <p:nvPr>
            <p:ph type="body" sz="quarter" idx="44" hasCustomPrompt="1"/>
          </p:nvPr>
        </p:nvSpPr>
        <p:spPr>
          <a:xfrm>
            <a:off x="7432736" y="4346418"/>
            <a:ext cx="4273629" cy="396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Speaker</a:t>
            </a:r>
          </a:p>
        </p:txBody>
      </p:sp>
      <p:sp>
        <p:nvSpPr>
          <p:cNvPr id="46" name="Text Placeholder 3"/>
          <p:cNvSpPr>
            <a:spLocks noGrp="1"/>
          </p:cNvSpPr>
          <p:nvPr>
            <p:ph type="body" sz="quarter" idx="45" hasCustomPrompt="1"/>
          </p:nvPr>
        </p:nvSpPr>
        <p:spPr>
          <a:xfrm>
            <a:off x="479999" y="5080663"/>
            <a:ext cx="988484" cy="396000"/>
          </a:xfrm>
        </p:spPr>
        <p:txBody>
          <a:bodyPr/>
          <a:lstStyle>
            <a:lvl1pPr>
              <a:defRPr sz="2800" b="1">
                <a:solidFill>
                  <a:schemeClr val="tx2"/>
                </a:solidFill>
                <a:latin typeface="+mj-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05</a:t>
            </a:r>
          </a:p>
        </p:txBody>
      </p:sp>
      <p:sp>
        <p:nvSpPr>
          <p:cNvPr id="47" name="Text Placeholder 3"/>
          <p:cNvSpPr>
            <a:spLocks noGrp="1"/>
          </p:cNvSpPr>
          <p:nvPr>
            <p:ph type="body" sz="quarter" idx="46" hasCustomPrompt="1"/>
          </p:nvPr>
        </p:nvSpPr>
        <p:spPr>
          <a:xfrm>
            <a:off x="1707437" y="5080663"/>
            <a:ext cx="5140403" cy="396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Headline</a:t>
            </a:r>
          </a:p>
        </p:txBody>
      </p:sp>
      <p:sp>
        <p:nvSpPr>
          <p:cNvPr id="48" name="Text Placeholder 3"/>
          <p:cNvSpPr>
            <a:spLocks noGrp="1"/>
          </p:cNvSpPr>
          <p:nvPr>
            <p:ph type="body" sz="quarter" idx="47" hasCustomPrompt="1"/>
          </p:nvPr>
        </p:nvSpPr>
        <p:spPr>
          <a:xfrm>
            <a:off x="7432736" y="5080663"/>
            <a:ext cx="4273629" cy="396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Speaker</a:t>
            </a:r>
          </a:p>
        </p:txBody>
      </p:sp>
      <p:sp>
        <p:nvSpPr>
          <p:cNvPr id="49" name="Text Placeholder 3"/>
          <p:cNvSpPr>
            <a:spLocks noGrp="1"/>
          </p:cNvSpPr>
          <p:nvPr>
            <p:ph type="body" sz="quarter" idx="48" hasCustomPrompt="1"/>
          </p:nvPr>
        </p:nvSpPr>
        <p:spPr>
          <a:xfrm>
            <a:off x="479999" y="5814910"/>
            <a:ext cx="988484" cy="396000"/>
          </a:xfrm>
        </p:spPr>
        <p:txBody>
          <a:bodyPr/>
          <a:lstStyle>
            <a:lvl1pPr>
              <a:defRPr sz="2800" b="1">
                <a:solidFill>
                  <a:schemeClr val="tx2"/>
                </a:solidFill>
                <a:latin typeface="+mj-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06</a:t>
            </a:r>
          </a:p>
        </p:txBody>
      </p:sp>
      <p:sp>
        <p:nvSpPr>
          <p:cNvPr id="50" name="Text Placeholder 3"/>
          <p:cNvSpPr>
            <a:spLocks noGrp="1"/>
          </p:cNvSpPr>
          <p:nvPr>
            <p:ph type="body" sz="quarter" idx="49" hasCustomPrompt="1"/>
          </p:nvPr>
        </p:nvSpPr>
        <p:spPr>
          <a:xfrm>
            <a:off x="1707437" y="5814910"/>
            <a:ext cx="5140403" cy="396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Headline</a:t>
            </a:r>
          </a:p>
        </p:txBody>
      </p:sp>
      <p:sp>
        <p:nvSpPr>
          <p:cNvPr id="51" name="Text Placeholder 3"/>
          <p:cNvSpPr>
            <a:spLocks noGrp="1"/>
          </p:cNvSpPr>
          <p:nvPr>
            <p:ph type="body" sz="quarter" idx="50" hasCustomPrompt="1"/>
          </p:nvPr>
        </p:nvSpPr>
        <p:spPr>
          <a:xfrm>
            <a:off x="7432736" y="5814910"/>
            <a:ext cx="4273629" cy="396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Speaker</a:t>
            </a:r>
          </a:p>
        </p:txBody>
      </p:sp>
      <p:sp>
        <p:nvSpPr>
          <p:cNvPr id="25" name="Text Placeholder 7"/>
          <p:cNvSpPr>
            <a:spLocks noGrp="1"/>
          </p:cNvSpPr>
          <p:nvPr>
            <p:ph type="body" sz="quarter" idx="13" hasCustomPrompt="1"/>
          </p:nvPr>
        </p:nvSpPr>
        <p:spPr bwMode="invGray">
          <a:xfrm>
            <a:off x="480485" y="1188003"/>
            <a:ext cx="8160000" cy="288925"/>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Tree>
    <p:extLst>
      <p:ext uri="{BB962C8B-B14F-4D97-AF65-F5344CB8AC3E}">
        <p14:creationId xmlns:p14="http://schemas.microsoft.com/office/powerpoint/2010/main" val="27120837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blue">
    <p:spTree>
      <p:nvGrpSpPr>
        <p:cNvPr id="1" name=""/>
        <p:cNvGrpSpPr/>
        <p:nvPr/>
      </p:nvGrpSpPr>
      <p:grpSpPr>
        <a:xfrm>
          <a:off x="0" y="0"/>
          <a:ext cx="0" cy="0"/>
          <a:chOff x="0" y="0"/>
          <a:chExt cx="0" cy="0"/>
        </a:xfrm>
      </p:grpSpPr>
      <p:sp>
        <p:nvSpPr>
          <p:cNvPr id="3" name="Date Placeholder 2"/>
          <p:cNvSpPr>
            <a:spLocks noGrp="1"/>
          </p:cNvSpPr>
          <p:nvPr>
            <p:ph type="dt" sz="half" idx="10"/>
          </p:nvPr>
        </p:nvSpPr>
        <p:spPr bwMode="invGray"/>
        <p:txBody>
          <a:bodyPr/>
          <a:lstStyle>
            <a:lvl1pPr>
              <a:defRPr>
                <a:solidFill>
                  <a:schemeClr val="tx1"/>
                </a:solidFill>
              </a:defRPr>
            </a:lvl1pPr>
          </a:lstStyle>
          <a:p>
            <a:fld id="{7BA931E1-7FC2-4DBD-9F66-3D1575A3F79C}" type="datetime1">
              <a:rPr lang="en-GB" smtClean="0"/>
              <a:pPr/>
              <a:t>29/09/2026</a:t>
            </a:fld>
            <a:endParaRPr lang="en-GB"/>
          </a:p>
        </p:txBody>
      </p:sp>
      <p:sp>
        <p:nvSpPr>
          <p:cNvPr id="4" name="Footer Placeholder 3"/>
          <p:cNvSpPr>
            <a:spLocks noGrp="1"/>
          </p:cNvSpPr>
          <p:nvPr>
            <p:ph type="ftr" sz="quarter" idx="11"/>
          </p:nvPr>
        </p:nvSpPr>
        <p:spPr bwMode="invGray"/>
        <p:txBody>
          <a:bodyPr/>
          <a:lstStyle>
            <a:lvl1pPr>
              <a:defRPr>
                <a:solidFill>
                  <a:schemeClr val="tx1"/>
                </a:solidFill>
              </a:defRPr>
            </a:lvl1pPr>
          </a:lstStyle>
          <a:p>
            <a:r>
              <a:rPr lang="en-GB"/>
              <a:t>|     Title of the presentation</a:t>
            </a:r>
          </a:p>
        </p:txBody>
      </p:sp>
      <p:sp>
        <p:nvSpPr>
          <p:cNvPr id="5" name="Slide Number Placeholder 4"/>
          <p:cNvSpPr>
            <a:spLocks noGrp="1"/>
          </p:cNvSpPr>
          <p:nvPr>
            <p:ph type="sldNum" sz="quarter" idx="12"/>
          </p:nvPr>
        </p:nvSpPr>
        <p:spPr bwMode="invGray"/>
        <p:txBody>
          <a:bodyPr/>
          <a:lstStyle>
            <a:lvl1pPr>
              <a:defRPr>
                <a:solidFill>
                  <a:schemeClr val="tx1"/>
                </a:solidFill>
              </a:defRPr>
            </a:lvl1pPr>
          </a:lstStyle>
          <a:p>
            <a:fld id="{A74CE0EA-F3B5-4684-BA10-C594598FDB9C}" type="slidenum">
              <a:rPr lang="en-GB" smtClean="0"/>
              <a:pPr/>
              <a:t>‹#›</a:t>
            </a:fld>
            <a:endParaRPr lang="en-GB"/>
          </a:p>
        </p:txBody>
      </p:sp>
      <p:sp>
        <p:nvSpPr>
          <p:cNvPr id="12" name="Text Placeholder 7"/>
          <p:cNvSpPr>
            <a:spLocks noGrp="1"/>
          </p:cNvSpPr>
          <p:nvPr>
            <p:ph type="body" sz="quarter" idx="21" hasCustomPrompt="1"/>
          </p:nvPr>
        </p:nvSpPr>
        <p:spPr bwMode="invGray">
          <a:xfrm>
            <a:off x="480000" y="6293651"/>
            <a:ext cx="11226365" cy="208579"/>
          </a:xfrm>
        </p:spPr>
        <p:txBody>
          <a:bodyPr anchor="t">
            <a:normAutofit/>
          </a:bodyPr>
          <a:lstStyle>
            <a:lvl1pPr>
              <a:defRPr sz="800" b="0">
                <a:solidFill>
                  <a:schemeClr val="tx1"/>
                </a:solidFill>
                <a:latin typeface="+mn-lt"/>
              </a:defRPr>
            </a:lvl1pPr>
          </a:lstStyle>
          <a:p>
            <a:pPr lvl="0"/>
            <a:r>
              <a:rPr lang="en-GB" noProof="0"/>
              <a:t>Source:</a:t>
            </a:r>
          </a:p>
        </p:txBody>
      </p:sp>
      <p:sp>
        <p:nvSpPr>
          <p:cNvPr id="13" name="Title 12"/>
          <p:cNvSpPr>
            <a:spLocks noGrp="1"/>
          </p:cNvSpPr>
          <p:nvPr>
            <p:ph type="title"/>
          </p:nvPr>
        </p:nvSpPr>
        <p:spPr bwMode="invGray"/>
        <p:txBody>
          <a:bodyPr/>
          <a:lstStyle/>
          <a:p>
            <a:r>
              <a:rPr lang="en-GB" noProof="0"/>
              <a:t>Click to edit Master title style</a:t>
            </a:r>
          </a:p>
        </p:txBody>
      </p:sp>
      <p:sp>
        <p:nvSpPr>
          <p:cNvPr id="10" name="Text Placeholder 7"/>
          <p:cNvSpPr>
            <a:spLocks noGrp="1"/>
          </p:cNvSpPr>
          <p:nvPr>
            <p:ph type="body" sz="quarter" idx="13" hasCustomPrompt="1"/>
          </p:nvPr>
        </p:nvSpPr>
        <p:spPr bwMode="invGray">
          <a:xfrm>
            <a:off x="480485" y="1188003"/>
            <a:ext cx="8160000" cy="288925"/>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Tree>
    <p:extLst>
      <p:ext uri="{BB962C8B-B14F-4D97-AF65-F5344CB8AC3E}">
        <p14:creationId xmlns:p14="http://schemas.microsoft.com/office/powerpoint/2010/main" val="33656600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Closing slide blue">
    <p:spTree>
      <p:nvGrpSpPr>
        <p:cNvPr id="1" name=""/>
        <p:cNvGrpSpPr/>
        <p:nvPr/>
      </p:nvGrpSpPr>
      <p:grpSpPr>
        <a:xfrm>
          <a:off x="0" y="0"/>
          <a:ext cx="0" cy="0"/>
          <a:chOff x="0" y="0"/>
          <a:chExt cx="0" cy="0"/>
        </a:xfrm>
      </p:grpSpPr>
      <p:sp>
        <p:nvSpPr>
          <p:cNvPr id="61" name="Picture Placeholder 4"/>
          <p:cNvSpPr>
            <a:spLocks noGrp="1"/>
          </p:cNvSpPr>
          <p:nvPr>
            <p:ph type="pic" sz="quarter" idx="13" hasCustomPrompt="1"/>
          </p:nvPr>
        </p:nvSpPr>
        <p:spPr bwMode="gray">
          <a:xfrm>
            <a:off x="0" y="0"/>
            <a:ext cx="12192000" cy="6858000"/>
          </a:xfrm>
          <a:solidFill>
            <a:schemeClr val="bg1"/>
          </a:solidFill>
        </p:spPr>
        <p:txBody>
          <a:bodyPr bIns="1980000" anchor="ctr">
            <a:normAutofit/>
          </a:bodyPr>
          <a:lstStyle>
            <a:lvl1pPr marL="0" marR="0" indent="0" algn="ctr" defTabSz="914400" rtl="0" eaLnBrk="1" fontAlgn="auto" latinLnBrk="0" hangingPunct="1">
              <a:lnSpc>
                <a:spcPct val="110000"/>
              </a:lnSpc>
              <a:spcBef>
                <a:spcPts val="1000"/>
              </a:spcBef>
              <a:spcAft>
                <a:spcPts val="600"/>
              </a:spcAft>
              <a:buClr>
                <a:schemeClr val="tx1"/>
              </a:buClr>
              <a:buSzPct val="80000"/>
              <a:buFontTx/>
              <a:buNone/>
              <a:tabLst/>
              <a:defRPr sz="1400">
                <a:solidFill>
                  <a:schemeClr val="accent4"/>
                </a:solidFill>
              </a:defRPr>
            </a:lvl1pPr>
          </a:lstStyle>
          <a:p>
            <a:pPr marL="0" marR="0" lvl="0" indent="0" algn="ctr" defTabSz="914400" rtl="0" eaLnBrk="1" fontAlgn="auto" latinLnBrk="0" hangingPunct="1">
              <a:lnSpc>
                <a:spcPct val="110000"/>
              </a:lnSpc>
              <a:spcBef>
                <a:spcPts val="1000"/>
              </a:spcBef>
              <a:spcAft>
                <a:spcPts val="600"/>
              </a:spcAft>
              <a:buClr>
                <a:schemeClr val="tx1"/>
              </a:buClr>
              <a:buSzPct val="80000"/>
              <a:buFontTx/>
              <a:buNone/>
              <a:tabLst/>
              <a:defRPr/>
            </a:pPr>
            <a:r>
              <a:rPr lang="en-GB" noProof="0"/>
              <a:t>Click on Icon to add picture, then arrange object (send to back)</a:t>
            </a:r>
            <a:br>
              <a:rPr lang="en-GB" noProof="0"/>
            </a:br>
            <a:r>
              <a:rPr lang="en-GB" noProof="0"/>
              <a:t>Change picture either by</a:t>
            </a:r>
            <a:br>
              <a:rPr lang="en-GB" noProof="0"/>
            </a:br>
            <a:r>
              <a:rPr lang="en-GB" noProof="0"/>
              <a:t>right mouse click on picture + „change picture“ </a:t>
            </a:r>
            <a:br>
              <a:rPr lang="en-GB" noProof="0"/>
            </a:br>
            <a:r>
              <a:rPr lang="en-GB" noProof="0"/>
              <a:t>or by deleting picture + resetting slide</a:t>
            </a:r>
          </a:p>
        </p:txBody>
      </p:sp>
      <p:sp>
        <p:nvSpPr>
          <p:cNvPr id="36" name="Text Placeholder 35"/>
          <p:cNvSpPr>
            <a:spLocks noGrp="1"/>
          </p:cNvSpPr>
          <p:nvPr>
            <p:ph type="body" sz="quarter" idx="10" hasCustomPrompt="1"/>
          </p:nvPr>
        </p:nvSpPr>
        <p:spPr bwMode="gray">
          <a:xfrm>
            <a:off x="480000" y="6507006"/>
            <a:ext cx="5971600" cy="247650"/>
          </a:xfrm>
        </p:spPr>
        <p:txBody>
          <a:bodyPr anchor="ctr">
            <a:noAutofit/>
          </a:bodyPr>
          <a:lstStyle>
            <a:lvl1pPr>
              <a:defRPr sz="1000" b="0">
                <a:solidFill>
                  <a:schemeClr val="tx1"/>
                </a:solidFill>
                <a:latin typeface="+mn-lt"/>
                <a:cs typeface="Times New Roman" panose="02020603050405020304" pitchFamily="18" charset="0"/>
              </a:defRPr>
            </a:lvl1pPr>
            <a:lvl2pPr>
              <a:defRPr>
                <a:solidFill>
                  <a:schemeClr val="bg1"/>
                </a:solidFill>
                <a:latin typeface="Times New Roman" panose="02020603050405020304" pitchFamily="18" charset="0"/>
                <a:cs typeface="Times New Roman" panose="02020603050405020304" pitchFamily="18" charset="0"/>
              </a:defRPr>
            </a:lvl2pPr>
            <a:lvl3pPr>
              <a:defRPr>
                <a:solidFill>
                  <a:schemeClr val="bg1"/>
                </a:solidFill>
                <a:latin typeface="Times New Roman" panose="02020603050405020304" pitchFamily="18" charset="0"/>
                <a:cs typeface="Times New Roman" panose="02020603050405020304" pitchFamily="18" charset="0"/>
              </a:defRPr>
            </a:lvl3pPr>
            <a:lvl4pPr>
              <a:defRPr>
                <a:solidFill>
                  <a:schemeClr val="bg1"/>
                </a:solidFill>
                <a:latin typeface="Times New Roman" panose="02020603050405020304" pitchFamily="18" charset="0"/>
                <a:cs typeface="Times New Roman" panose="02020603050405020304" pitchFamily="18" charset="0"/>
              </a:defRPr>
            </a:lvl4pPr>
            <a:lvl5pPr>
              <a:defRPr>
                <a:solidFill>
                  <a:schemeClr val="bg1"/>
                </a:solidFill>
                <a:latin typeface="Times New Roman" panose="02020603050405020304" pitchFamily="18" charset="0"/>
                <a:cs typeface="Times New Roman" panose="02020603050405020304" pitchFamily="18" charset="0"/>
              </a:defRPr>
            </a:lvl5pPr>
          </a:lstStyle>
          <a:p>
            <a:pPr lvl="0"/>
            <a:r>
              <a:rPr lang="en-GB" noProof="0"/>
              <a:t>Name of Author  |  Function | Division | Country </a:t>
            </a:r>
          </a:p>
        </p:txBody>
      </p:sp>
      <p:sp>
        <p:nvSpPr>
          <p:cNvPr id="37" name="Text Placeholder 35"/>
          <p:cNvSpPr>
            <a:spLocks noGrp="1"/>
          </p:cNvSpPr>
          <p:nvPr>
            <p:ph type="body" sz="quarter" idx="16" hasCustomPrompt="1"/>
          </p:nvPr>
        </p:nvSpPr>
        <p:spPr bwMode="gray">
          <a:xfrm>
            <a:off x="9495913" y="6476048"/>
            <a:ext cx="2195259" cy="247650"/>
          </a:xfrm>
        </p:spPr>
        <p:txBody>
          <a:bodyPr rIns="0" anchor="ctr">
            <a:noAutofit/>
          </a:bodyPr>
          <a:lstStyle>
            <a:lvl1pPr algn="ctr">
              <a:defRPr sz="1600" b="1" spc="0" baseline="0">
                <a:solidFill>
                  <a:schemeClr val="tx2"/>
                </a:solidFill>
                <a:latin typeface="+mj-lt"/>
                <a:cs typeface="Times New Roman" panose="02020603050405020304" pitchFamily="18" charset="0"/>
              </a:defRPr>
            </a:lvl1pPr>
            <a:lvl2pPr>
              <a:defRPr>
                <a:solidFill>
                  <a:schemeClr val="bg1"/>
                </a:solidFill>
                <a:latin typeface="Times New Roman" panose="02020603050405020304" pitchFamily="18" charset="0"/>
                <a:cs typeface="Times New Roman" panose="02020603050405020304" pitchFamily="18" charset="0"/>
              </a:defRPr>
            </a:lvl2pPr>
            <a:lvl3pPr>
              <a:defRPr>
                <a:solidFill>
                  <a:schemeClr val="bg1"/>
                </a:solidFill>
                <a:latin typeface="Times New Roman" panose="02020603050405020304" pitchFamily="18" charset="0"/>
                <a:cs typeface="Times New Roman" panose="02020603050405020304" pitchFamily="18" charset="0"/>
              </a:defRPr>
            </a:lvl3pPr>
            <a:lvl4pPr>
              <a:defRPr>
                <a:solidFill>
                  <a:schemeClr val="bg1"/>
                </a:solidFill>
                <a:latin typeface="Times New Roman" panose="02020603050405020304" pitchFamily="18" charset="0"/>
                <a:cs typeface="Times New Roman" panose="02020603050405020304" pitchFamily="18" charset="0"/>
              </a:defRPr>
            </a:lvl4pPr>
            <a:lvl5pPr>
              <a:defRPr>
                <a:solidFill>
                  <a:schemeClr val="bg1"/>
                </a:solidFill>
                <a:latin typeface="Times New Roman" panose="02020603050405020304" pitchFamily="18" charset="0"/>
                <a:cs typeface="Times New Roman" panose="02020603050405020304" pitchFamily="18" charset="0"/>
              </a:defRPr>
            </a:lvl5pPr>
          </a:lstStyle>
          <a:p>
            <a:pPr lvl="0"/>
            <a:r>
              <a:rPr lang="en-GB" noProof="0"/>
              <a:t>www.who.int</a:t>
            </a:r>
          </a:p>
        </p:txBody>
      </p:sp>
      <p:sp>
        <p:nvSpPr>
          <p:cNvPr id="39" name="Title 1"/>
          <p:cNvSpPr>
            <a:spLocks noGrp="1"/>
          </p:cNvSpPr>
          <p:nvPr>
            <p:ph type="ctrTitle" hasCustomPrompt="1"/>
          </p:nvPr>
        </p:nvSpPr>
        <p:spPr bwMode="gray">
          <a:xfrm>
            <a:off x="0" y="485184"/>
            <a:ext cx="7344000" cy="1119158"/>
          </a:xfrm>
          <a:noFill/>
        </p:spPr>
        <p:txBody>
          <a:bodyPr lIns="468000" tIns="72000" rIns="450000" bIns="180000" anchor="t" anchorCtr="0">
            <a:noAutofit/>
          </a:bodyPr>
          <a:lstStyle>
            <a:lvl1pPr algn="l">
              <a:lnSpc>
                <a:spcPct val="85000"/>
              </a:lnSpc>
              <a:defRPr sz="4200">
                <a:solidFill>
                  <a:schemeClr val="tx2"/>
                </a:solidFill>
                <a:latin typeface="+mj-lt"/>
              </a:defRPr>
            </a:lvl1pPr>
          </a:lstStyle>
          <a:p>
            <a:r>
              <a:rPr lang="en-GB" noProof="0"/>
              <a:t>Click to edit </a:t>
            </a:r>
            <a:br>
              <a:rPr lang="en-GB" noProof="0"/>
            </a:br>
            <a:r>
              <a:rPr lang="en-GB" noProof="0"/>
              <a:t>Master title style</a:t>
            </a:r>
          </a:p>
        </p:txBody>
      </p:sp>
      <p:sp>
        <p:nvSpPr>
          <p:cNvPr id="9" name="Subtitle 2"/>
          <p:cNvSpPr>
            <a:spLocks noGrp="1"/>
          </p:cNvSpPr>
          <p:nvPr>
            <p:ph type="subTitle" idx="1"/>
          </p:nvPr>
        </p:nvSpPr>
        <p:spPr bwMode="gray">
          <a:xfrm>
            <a:off x="2" y="4482000"/>
            <a:ext cx="12191999" cy="1656000"/>
          </a:xfrm>
          <a:solidFill>
            <a:schemeClr val="tx2">
              <a:alpha val="90000"/>
            </a:schemeClr>
          </a:solidFill>
        </p:spPr>
        <p:txBody>
          <a:bodyPr lIns="468000" tIns="216000" rIns="360000" bIns="216000" numCol="3" anchor="t">
            <a:noAutofit/>
          </a:bodyPr>
          <a:lstStyle>
            <a:lvl1pPr marL="0" indent="0" algn="l">
              <a:lnSpc>
                <a:spcPct val="90000"/>
              </a:lnSpc>
              <a:buNone/>
              <a:defRPr sz="1400" b="0">
                <a:solidFill>
                  <a:schemeClr val="bg1"/>
                </a:solidFill>
                <a:latin typeface="+mj-lt"/>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noProof="0"/>
          </a:p>
        </p:txBody>
      </p:sp>
      <p:sp>
        <p:nvSpPr>
          <p:cNvPr id="10" name="Picture Placeholder 8"/>
          <p:cNvSpPr>
            <a:spLocks noGrp="1"/>
          </p:cNvSpPr>
          <p:nvPr>
            <p:ph type="pic" sz="quarter" idx="23" hasCustomPrompt="1"/>
          </p:nvPr>
        </p:nvSpPr>
        <p:spPr>
          <a:xfrm>
            <a:off x="8518300" y="485184"/>
            <a:ext cx="3172871" cy="1112400"/>
          </a:xfrm>
          <a:blipFill dpi="0" rotWithShape="1">
            <a:blip r:embed="rId2" cstate="screen">
              <a:extLst>
                <a:ext uri="{28A0092B-C50C-407E-A947-70E740481C1C}">
                  <a14:useLocalDpi xmlns:a14="http://schemas.microsoft.com/office/drawing/2010/main"/>
                </a:ext>
              </a:extLst>
            </a:blip>
            <a:srcRect/>
            <a:stretch>
              <a:fillRect/>
            </a:stretch>
          </a:blipFill>
        </p:spPr>
        <p:txBody>
          <a:bodyPr/>
          <a:lstStyle>
            <a:lvl1pPr algn="ctr">
              <a:defRPr sz="100">
                <a:solidFill>
                  <a:schemeClr val="bg1"/>
                </a:solidFill>
              </a:defRPr>
            </a:lvl1pPr>
          </a:lstStyle>
          <a:p>
            <a:r>
              <a:rPr lang="en-GB" noProof="0"/>
              <a:t>.</a:t>
            </a:r>
          </a:p>
        </p:txBody>
      </p:sp>
    </p:spTree>
    <p:extLst>
      <p:ext uri="{BB962C8B-B14F-4D97-AF65-F5344CB8AC3E}">
        <p14:creationId xmlns:p14="http://schemas.microsoft.com/office/powerpoint/2010/main" val="12989729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and Content white">
    <p:spTree>
      <p:nvGrpSpPr>
        <p:cNvPr id="1" name=""/>
        <p:cNvGrpSpPr/>
        <p:nvPr/>
      </p:nvGrpSpPr>
      <p:grpSpPr>
        <a:xfrm>
          <a:off x="0" y="0"/>
          <a:ext cx="0" cy="0"/>
          <a:chOff x="0" y="0"/>
          <a:chExt cx="0" cy="0"/>
        </a:xfrm>
      </p:grpSpPr>
      <p:sp>
        <p:nvSpPr>
          <p:cNvPr id="3" name="Content Placeholder 2"/>
          <p:cNvSpPr>
            <a:spLocks noGrp="1"/>
          </p:cNvSpPr>
          <p:nvPr>
            <p:ph idx="1"/>
          </p:nvPr>
        </p:nvSpPr>
        <p:spPr>
          <a:xfrm>
            <a:off x="480000" y="1800000"/>
            <a:ext cx="11232001" cy="4237200"/>
          </a:xfrm>
        </p:spPr>
        <p:txBody>
          <a:bodyPr/>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8" name="Text Placeholder 7"/>
          <p:cNvSpPr>
            <a:spLocks noGrp="1"/>
          </p:cNvSpPr>
          <p:nvPr>
            <p:ph type="body" sz="quarter" idx="13" hasCustomPrompt="1"/>
          </p:nvPr>
        </p:nvSpPr>
        <p:spPr>
          <a:xfrm>
            <a:off x="480485" y="1188003"/>
            <a:ext cx="8160000" cy="288925"/>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
        <p:nvSpPr>
          <p:cNvPr id="4" name="Date Placeholder 3"/>
          <p:cNvSpPr>
            <a:spLocks noGrp="1"/>
          </p:cNvSpPr>
          <p:nvPr>
            <p:ph type="dt" sz="half" idx="14"/>
          </p:nvPr>
        </p:nvSpPr>
        <p:spPr/>
        <p:txBody>
          <a:bodyPr/>
          <a:lstStyle/>
          <a:p>
            <a:fld id="{05F5F25C-B8D8-45F9-9C80-5699EEACB709}" type="datetime1">
              <a:rPr lang="en-GB" smtClean="0">
                <a:solidFill>
                  <a:prstClr val="black"/>
                </a:solidFill>
              </a:rPr>
              <a:pPr/>
              <a:t>29/09/2026</a:t>
            </a:fld>
            <a:endParaRPr lang="en-GB">
              <a:solidFill>
                <a:prstClr val="black"/>
              </a:solidFill>
            </a:endParaRPr>
          </a:p>
        </p:txBody>
      </p:sp>
      <p:sp>
        <p:nvSpPr>
          <p:cNvPr id="5" name="Footer Placeholder 4"/>
          <p:cNvSpPr>
            <a:spLocks noGrp="1"/>
          </p:cNvSpPr>
          <p:nvPr>
            <p:ph type="ftr" sz="quarter" idx="15"/>
          </p:nvPr>
        </p:nvSpPr>
        <p:spPr/>
        <p:txBody>
          <a:bodyPr/>
          <a:lstStyle/>
          <a:p>
            <a:r>
              <a:rPr lang="en-GB">
                <a:solidFill>
                  <a:prstClr val="black"/>
                </a:solidFill>
              </a:rPr>
              <a:t>|     Title of the presentation</a:t>
            </a:r>
          </a:p>
        </p:txBody>
      </p:sp>
      <p:sp>
        <p:nvSpPr>
          <p:cNvPr id="6" name="Slide Number Placeholder 5"/>
          <p:cNvSpPr>
            <a:spLocks noGrp="1"/>
          </p:cNvSpPr>
          <p:nvPr>
            <p:ph type="sldNum" sz="quarter" idx="16"/>
          </p:nvPr>
        </p:nvSpPr>
        <p:spPr/>
        <p:txBody>
          <a:bodyPr/>
          <a:lstStyle/>
          <a:p>
            <a:fld id="{A74CE0EA-F3B5-4684-BA10-C594598FDB9C}" type="slidenum">
              <a:rPr lang="en-GB" smtClean="0">
                <a:solidFill>
                  <a:prstClr val="black"/>
                </a:solidFill>
              </a:rPr>
              <a:pPr/>
              <a:t>‹#›</a:t>
            </a:fld>
            <a:endParaRPr lang="en-GB">
              <a:solidFill>
                <a:prstClr val="black"/>
              </a:solidFill>
            </a:endParaRPr>
          </a:p>
        </p:txBody>
      </p:sp>
      <p:sp>
        <p:nvSpPr>
          <p:cNvPr id="13" name="Text Placeholder 7"/>
          <p:cNvSpPr>
            <a:spLocks noGrp="1"/>
          </p:cNvSpPr>
          <p:nvPr>
            <p:ph type="body" sz="quarter" idx="21" hasCustomPrompt="1"/>
          </p:nvPr>
        </p:nvSpPr>
        <p:spPr>
          <a:xfrm>
            <a:off x="480000" y="6293651"/>
            <a:ext cx="11226365" cy="208579"/>
          </a:xfrm>
        </p:spPr>
        <p:txBody>
          <a:bodyPr anchor="t">
            <a:normAutofit/>
          </a:bodyPr>
          <a:lstStyle>
            <a:lvl1pPr>
              <a:defRPr sz="800" b="0">
                <a:solidFill>
                  <a:schemeClr val="tx1"/>
                </a:solidFill>
                <a:latin typeface="+mn-lt"/>
              </a:defRPr>
            </a:lvl1pPr>
          </a:lstStyle>
          <a:p>
            <a:pPr lvl="0"/>
            <a:r>
              <a:rPr lang="en-GB" noProof="0"/>
              <a:t>Source:</a:t>
            </a:r>
          </a:p>
        </p:txBody>
      </p:sp>
      <p:sp>
        <p:nvSpPr>
          <p:cNvPr id="2" name="Title 1"/>
          <p:cNvSpPr>
            <a:spLocks noGrp="1"/>
          </p:cNvSpPr>
          <p:nvPr>
            <p:ph type="title"/>
          </p:nvPr>
        </p:nvSpPr>
        <p:spPr/>
        <p:txBody>
          <a:bodyPr/>
          <a:lstStyle/>
          <a:p>
            <a:r>
              <a:rPr lang="en-GB" noProof="0"/>
              <a:t>Click to edit Master title style</a:t>
            </a:r>
          </a:p>
        </p:txBody>
      </p:sp>
    </p:spTree>
    <p:extLst>
      <p:ext uri="{BB962C8B-B14F-4D97-AF65-F5344CB8AC3E}">
        <p14:creationId xmlns:p14="http://schemas.microsoft.com/office/powerpoint/2010/main" val="39766666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Title slide white">
    <p:spTree>
      <p:nvGrpSpPr>
        <p:cNvPr id="1" name=""/>
        <p:cNvGrpSpPr/>
        <p:nvPr/>
      </p:nvGrpSpPr>
      <p:grpSpPr>
        <a:xfrm>
          <a:off x="0" y="0"/>
          <a:ext cx="0" cy="0"/>
          <a:chOff x="0" y="0"/>
          <a:chExt cx="0" cy="0"/>
        </a:xfrm>
      </p:grpSpPr>
      <p:sp>
        <p:nvSpPr>
          <p:cNvPr id="61" name="Picture Placeholder 4"/>
          <p:cNvSpPr>
            <a:spLocks noGrp="1"/>
          </p:cNvSpPr>
          <p:nvPr>
            <p:ph type="pic" sz="quarter" idx="13" hasCustomPrompt="1"/>
          </p:nvPr>
        </p:nvSpPr>
        <p:spPr>
          <a:xfrm>
            <a:off x="0" y="0"/>
            <a:ext cx="12192000" cy="6858000"/>
          </a:xfrm>
          <a:solidFill>
            <a:schemeClr val="bg1"/>
          </a:solidFill>
        </p:spPr>
        <p:txBody>
          <a:bodyPr bIns="1224000" anchor="ctr">
            <a:normAutofit/>
          </a:bodyPr>
          <a:lstStyle>
            <a:lvl1pPr marL="0" marR="0" indent="0" algn="ctr" defTabSz="914400" rtl="0" eaLnBrk="1" fontAlgn="auto" latinLnBrk="0" hangingPunct="1">
              <a:lnSpc>
                <a:spcPct val="110000"/>
              </a:lnSpc>
              <a:spcBef>
                <a:spcPts val="1000"/>
              </a:spcBef>
              <a:spcAft>
                <a:spcPts val="600"/>
              </a:spcAft>
              <a:buClr>
                <a:schemeClr val="tx1"/>
              </a:buClr>
              <a:buSzPct val="80000"/>
              <a:buFontTx/>
              <a:buNone/>
              <a:tabLst/>
              <a:defRPr sz="1400" baseline="0">
                <a:solidFill>
                  <a:schemeClr val="accent6"/>
                </a:solidFill>
              </a:defRPr>
            </a:lvl1pPr>
          </a:lstStyle>
          <a:p>
            <a:r>
              <a:rPr lang="en-GB" noProof="0"/>
              <a:t>Click on Icon to add picture, then arrange object (send to back)</a:t>
            </a:r>
            <a:br>
              <a:rPr lang="en-GB" noProof="0"/>
            </a:br>
            <a:r>
              <a:rPr lang="en-GB" noProof="0"/>
              <a:t>Change picture either by right mouse click on picture + „change picture“ </a:t>
            </a:r>
            <a:br>
              <a:rPr lang="en-GB" noProof="0"/>
            </a:br>
            <a:r>
              <a:rPr lang="en-GB" noProof="0"/>
              <a:t>or by deleting picture + resetting slide</a:t>
            </a:r>
          </a:p>
          <a:p>
            <a:endParaRPr lang="en-GB" noProof="0"/>
          </a:p>
        </p:txBody>
      </p:sp>
      <p:sp>
        <p:nvSpPr>
          <p:cNvPr id="2" name="Title 1"/>
          <p:cNvSpPr>
            <a:spLocks noGrp="1"/>
          </p:cNvSpPr>
          <p:nvPr>
            <p:ph type="ctrTitle"/>
          </p:nvPr>
        </p:nvSpPr>
        <p:spPr>
          <a:xfrm>
            <a:off x="0" y="485184"/>
            <a:ext cx="7344000" cy="1119158"/>
          </a:xfrm>
          <a:noFill/>
        </p:spPr>
        <p:txBody>
          <a:bodyPr lIns="360000" tIns="72000" rIns="450000" bIns="180000" anchor="t" anchorCtr="0">
            <a:noAutofit/>
          </a:bodyPr>
          <a:lstStyle>
            <a:lvl1pPr algn="l">
              <a:lnSpc>
                <a:spcPct val="85000"/>
              </a:lnSpc>
              <a:defRPr sz="4200">
                <a:solidFill>
                  <a:srgbClr val="0092CC"/>
                </a:solidFill>
                <a:latin typeface="+mj-lt"/>
              </a:defRPr>
            </a:lvl1pPr>
          </a:lstStyle>
          <a:p>
            <a:r>
              <a:rPr lang="en-GB" noProof="0"/>
              <a:t>Click to edit Master title style</a:t>
            </a:r>
          </a:p>
        </p:txBody>
      </p:sp>
      <p:sp>
        <p:nvSpPr>
          <p:cNvPr id="90" name="Text Placeholder 35"/>
          <p:cNvSpPr>
            <a:spLocks noGrp="1"/>
          </p:cNvSpPr>
          <p:nvPr>
            <p:ph type="body" sz="quarter" idx="16" hasCustomPrompt="1"/>
          </p:nvPr>
        </p:nvSpPr>
        <p:spPr>
          <a:xfrm>
            <a:off x="9495913" y="6476048"/>
            <a:ext cx="2195259" cy="247650"/>
          </a:xfrm>
        </p:spPr>
        <p:txBody>
          <a:bodyPr rIns="0" anchor="ctr">
            <a:noAutofit/>
          </a:bodyPr>
          <a:lstStyle>
            <a:lvl1pPr algn="ctr">
              <a:defRPr sz="1600" b="1" spc="0" baseline="0">
                <a:solidFill>
                  <a:schemeClr val="tx2"/>
                </a:solidFill>
                <a:latin typeface="+mj-lt"/>
                <a:cs typeface="Times New Roman" panose="02020603050405020304" pitchFamily="18" charset="0"/>
              </a:defRPr>
            </a:lvl1pPr>
            <a:lvl2pPr>
              <a:defRPr>
                <a:solidFill>
                  <a:schemeClr val="bg1"/>
                </a:solidFill>
                <a:latin typeface="Times New Roman" panose="02020603050405020304" pitchFamily="18" charset="0"/>
                <a:cs typeface="Times New Roman" panose="02020603050405020304" pitchFamily="18" charset="0"/>
              </a:defRPr>
            </a:lvl2pPr>
            <a:lvl3pPr>
              <a:defRPr>
                <a:solidFill>
                  <a:schemeClr val="bg1"/>
                </a:solidFill>
                <a:latin typeface="Times New Roman" panose="02020603050405020304" pitchFamily="18" charset="0"/>
                <a:cs typeface="Times New Roman" panose="02020603050405020304" pitchFamily="18" charset="0"/>
              </a:defRPr>
            </a:lvl3pPr>
            <a:lvl4pPr>
              <a:defRPr>
                <a:solidFill>
                  <a:schemeClr val="bg1"/>
                </a:solidFill>
                <a:latin typeface="Times New Roman" panose="02020603050405020304" pitchFamily="18" charset="0"/>
                <a:cs typeface="Times New Roman" panose="02020603050405020304" pitchFamily="18" charset="0"/>
              </a:defRPr>
            </a:lvl4pPr>
            <a:lvl5pPr>
              <a:defRPr>
                <a:solidFill>
                  <a:schemeClr val="bg1"/>
                </a:solidFill>
                <a:latin typeface="Times New Roman" panose="02020603050405020304" pitchFamily="18" charset="0"/>
                <a:cs typeface="Times New Roman" panose="02020603050405020304" pitchFamily="18" charset="0"/>
              </a:defRPr>
            </a:lvl5pPr>
          </a:lstStyle>
          <a:p>
            <a:pPr lvl="0"/>
            <a:r>
              <a:rPr lang="en-GB" noProof="0"/>
              <a:t>www.who.int</a:t>
            </a:r>
          </a:p>
        </p:txBody>
      </p:sp>
      <p:sp>
        <p:nvSpPr>
          <p:cNvPr id="3" name="Subtitle 2"/>
          <p:cNvSpPr>
            <a:spLocks noGrp="1"/>
          </p:cNvSpPr>
          <p:nvPr>
            <p:ph type="subTitle" idx="1"/>
          </p:nvPr>
        </p:nvSpPr>
        <p:spPr>
          <a:xfrm>
            <a:off x="2" y="4482001"/>
            <a:ext cx="12191999" cy="1656000"/>
          </a:xfrm>
          <a:solidFill>
            <a:schemeClr val="tx2"/>
          </a:solidFill>
        </p:spPr>
        <p:txBody>
          <a:bodyPr lIns="360000" tIns="360000" rIns="360000" bIns="828000" anchor="b">
            <a:noAutofit/>
          </a:bodyPr>
          <a:lstStyle>
            <a:lvl1pPr marL="0" indent="0" algn="l">
              <a:lnSpc>
                <a:spcPct val="90000"/>
              </a:lnSpc>
              <a:buNone/>
              <a:defRPr sz="2400" b="1">
                <a:solidFill>
                  <a:schemeClr val="bg1"/>
                </a:solidFill>
                <a:latin typeface="+mj-lt"/>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Click to edit Master subtitle style</a:t>
            </a:r>
          </a:p>
        </p:txBody>
      </p:sp>
      <p:sp>
        <p:nvSpPr>
          <p:cNvPr id="62" name="Text Placeholder 35"/>
          <p:cNvSpPr>
            <a:spLocks noGrp="1"/>
          </p:cNvSpPr>
          <p:nvPr>
            <p:ph type="body" sz="quarter" idx="15" hasCustomPrompt="1"/>
          </p:nvPr>
        </p:nvSpPr>
        <p:spPr>
          <a:xfrm>
            <a:off x="479999" y="5440855"/>
            <a:ext cx="11211172" cy="288000"/>
          </a:xfrm>
          <a:noFill/>
        </p:spPr>
        <p:txBody>
          <a:bodyPr lIns="0" rIns="90000">
            <a:noAutofit/>
          </a:bodyPr>
          <a:lstStyle>
            <a:lvl1pPr algn="l">
              <a:defRPr sz="1600" b="0">
                <a:solidFill>
                  <a:schemeClr val="bg1"/>
                </a:solidFill>
                <a:latin typeface="+mj-lt"/>
                <a:cs typeface="Arial" panose="020B0604020202020204" pitchFamily="34" charset="0"/>
              </a:defRPr>
            </a:lvl1pPr>
            <a:lvl2pPr>
              <a:defRPr>
                <a:solidFill>
                  <a:schemeClr val="bg1"/>
                </a:solidFill>
                <a:latin typeface="Times New Roman" panose="02020603050405020304" pitchFamily="18" charset="0"/>
                <a:cs typeface="Times New Roman" panose="02020603050405020304" pitchFamily="18" charset="0"/>
              </a:defRPr>
            </a:lvl2pPr>
            <a:lvl3pPr>
              <a:defRPr>
                <a:solidFill>
                  <a:schemeClr val="bg1"/>
                </a:solidFill>
                <a:latin typeface="Times New Roman" panose="02020603050405020304" pitchFamily="18" charset="0"/>
                <a:cs typeface="Times New Roman" panose="02020603050405020304" pitchFamily="18" charset="0"/>
              </a:defRPr>
            </a:lvl3pPr>
            <a:lvl4pPr>
              <a:defRPr>
                <a:solidFill>
                  <a:schemeClr val="bg1"/>
                </a:solidFill>
                <a:latin typeface="Times New Roman" panose="02020603050405020304" pitchFamily="18" charset="0"/>
                <a:cs typeface="Times New Roman" panose="02020603050405020304" pitchFamily="18" charset="0"/>
              </a:defRPr>
            </a:lvl4pPr>
            <a:lvl5pPr>
              <a:defRPr>
                <a:solidFill>
                  <a:schemeClr val="bg1"/>
                </a:solidFill>
                <a:latin typeface="Times New Roman" panose="02020603050405020304" pitchFamily="18" charset="0"/>
                <a:cs typeface="Times New Roman" panose="02020603050405020304" pitchFamily="18" charset="0"/>
              </a:defRPr>
            </a:lvl5pPr>
          </a:lstStyle>
          <a:p>
            <a:pPr lvl="0"/>
            <a:r>
              <a:rPr lang="en-GB" noProof="0"/>
              <a:t>Date</a:t>
            </a:r>
          </a:p>
        </p:txBody>
      </p:sp>
      <p:sp>
        <p:nvSpPr>
          <p:cNvPr id="37" name="Picture Placeholder 8"/>
          <p:cNvSpPr>
            <a:spLocks noGrp="1"/>
          </p:cNvSpPr>
          <p:nvPr>
            <p:ph type="pic" sz="quarter" idx="22" hasCustomPrompt="1"/>
          </p:nvPr>
        </p:nvSpPr>
        <p:spPr>
          <a:xfrm>
            <a:off x="7460678" y="485184"/>
            <a:ext cx="4230495" cy="1112400"/>
          </a:xfrm>
          <a:blipFill dpi="0" rotWithShape="1">
            <a:blip r:embed="rId2"/>
            <a:srcRect/>
            <a:stretch>
              <a:fillRect/>
            </a:stretch>
          </a:blipFill>
        </p:spPr>
        <p:txBody>
          <a:bodyPr/>
          <a:lstStyle>
            <a:lvl1pPr algn="ctr">
              <a:defRPr sz="100">
                <a:solidFill>
                  <a:schemeClr val="bg1"/>
                </a:solidFill>
              </a:defRPr>
            </a:lvl1pPr>
          </a:lstStyle>
          <a:p>
            <a:r>
              <a:rPr lang="en-GB" noProof="0"/>
              <a:t>.</a:t>
            </a:r>
          </a:p>
        </p:txBody>
      </p:sp>
    </p:spTree>
    <p:extLst>
      <p:ext uri="{BB962C8B-B14F-4D97-AF65-F5344CB8AC3E}">
        <p14:creationId xmlns:p14="http://schemas.microsoft.com/office/powerpoint/2010/main" val="5711010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4"/>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6F2532D-FF90-4944-90E7-3CDF823F2F02}" type="datetimeFigureOut">
              <a:rPr lang="en-US" smtClean="0">
                <a:solidFill>
                  <a:prstClr val="black">
                    <a:tint val="75000"/>
                  </a:prstClr>
                </a:solidFill>
              </a:rPr>
              <a:pPr/>
              <a:t>9/29/26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CFFF7C3-992F-49EF-AD8E-C20D1D4F3AA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038271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B04080-68F8-8346-902F-DCC1CFFD79DD}" type="datetimeFigureOut">
              <a:rPr lang="en-US" smtClean="0"/>
              <a:t>9/29/26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03A722-AC0A-DB49-8983-A05C84E166C9}" type="slidenum">
              <a:rPr lang="en-US" smtClean="0"/>
              <a:t>‹#›</a:t>
            </a:fld>
            <a:endParaRPr lang="en-US"/>
          </a:p>
        </p:txBody>
      </p:sp>
    </p:spTree>
    <p:extLst>
      <p:ext uri="{BB962C8B-B14F-4D97-AF65-F5344CB8AC3E}">
        <p14:creationId xmlns:p14="http://schemas.microsoft.com/office/powerpoint/2010/main" val="29775430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09865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7_Custom Layout">
    <p:spTree>
      <p:nvGrpSpPr>
        <p:cNvPr id="1" name=""/>
        <p:cNvGrpSpPr/>
        <p:nvPr/>
      </p:nvGrpSpPr>
      <p:grpSpPr>
        <a:xfrm>
          <a:off x="0" y="0"/>
          <a:ext cx="0" cy="0"/>
          <a:chOff x="0" y="0"/>
          <a:chExt cx="0" cy="0"/>
        </a:xfrm>
      </p:grpSpPr>
      <p:sp>
        <p:nvSpPr>
          <p:cNvPr id="25" name="Picture Placeholder 24"/>
          <p:cNvSpPr>
            <a:spLocks noGrp="1"/>
          </p:cNvSpPr>
          <p:nvPr>
            <p:ph type="pic" sz="quarter" idx="10"/>
          </p:nvPr>
        </p:nvSpPr>
        <p:spPr>
          <a:xfrm>
            <a:off x="2856123" y="3083171"/>
            <a:ext cx="1125629" cy="1148275"/>
          </a:xfrm>
          <a:custGeom>
            <a:avLst/>
            <a:gdLst>
              <a:gd name="connsiteX0" fmla="*/ 0 w 962789"/>
              <a:gd name="connsiteY0" fmla="*/ 0 h 982160"/>
              <a:gd name="connsiteX1" fmla="*/ 962789 w 962789"/>
              <a:gd name="connsiteY1" fmla="*/ 0 h 982160"/>
              <a:gd name="connsiteX2" fmla="*/ 962789 w 962789"/>
              <a:gd name="connsiteY2" fmla="*/ 982160 h 982160"/>
              <a:gd name="connsiteX3" fmla="*/ 0 w 962789"/>
              <a:gd name="connsiteY3" fmla="*/ 982160 h 982160"/>
            </a:gdLst>
            <a:ahLst/>
            <a:cxnLst>
              <a:cxn ang="0">
                <a:pos x="connsiteX0" y="connsiteY0"/>
              </a:cxn>
              <a:cxn ang="0">
                <a:pos x="connsiteX1" y="connsiteY1"/>
              </a:cxn>
              <a:cxn ang="0">
                <a:pos x="connsiteX2" y="connsiteY2"/>
              </a:cxn>
              <a:cxn ang="0">
                <a:pos x="connsiteX3" y="connsiteY3"/>
              </a:cxn>
            </a:cxnLst>
            <a:rect l="l" t="t" r="r" b="b"/>
            <a:pathLst>
              <a:path w="962789" h="982160">
                <a:moveTo>
                  <a:pt x="0" y="0"/>
                </a:moveTo>
                <a:lnTo>
                  <a:pt x="962789" y="0"/>
                </a:lnTo>
                <a:lnTo>
                  <a:pt x="962789" y="982160"/>
                </a:lnTo>
                <a:lnTo>
                  <a:pt x="0" y="982160"/>
                </a:lnTo>
                <a:close/>
              </a:path>
            </a:pathLst>
          </a:custGeom>
          <a:solidFill>
            <a:schemeClr val="bg1">
              <a:lumMod val="95000"/>
            </a:schemeClr>
          </a:solidFill>
          <a:ln w="38100">
            <a:noFill/>
          </a:ln>
        </p:spPr>
        <p:txBody>
          <a:bodyPr wrap="square">
            <a:noAutofit/>
          </a:bodyPr>
          <a:lstStyle>
            <a:lvl1pPr algn="ctr">
              <a:defRPr sz="955"/>
            </a:lvl1pPr>
          </a:lstStyle>
          <a:p>
            <a:endParaRPr lang="en-US"/>
          </a:p>
        </p:txBody>
      </p:sp>
      <p:sp>
        <p:nvSpPr>
          <p:cNvPr id="26" name="Picture Placeholder 25"/>
          <p:cNvSpPr>
            <a:spLocks noGrp="1"/>
          </p:cNvSpPr>
          <p:nvPr>
            <p:ph type="pic" sz="quarter" idx="11"/>
          </p:nvPr>
        </p:nvSpPr>
        <p:spPr>
          <a:xfrm>
            <a:off x="2010446" y="4828471"/>
            <a:ext cx="1154905" cy="1154905"/>
          </a:xfrm>
          <a:custGeom>
            <a:avLst/>
            <a:gdLst>
              <a:gd name="connsiteX0" fmla="*/ 0 w 987831"/>
              <a:gd name="connsiteY0" fmla="*/ 0 h 987831"/>
              <a:gd name="connsiteX1" fmla="*/ 987831 w 987831"/>
              <a:gd name="connsiteY1" fmla="*/ 0 h 987831"/>
              <a:gd name="connsiteX2" fmla="*/ 987831 w 987831"/>
              <a:gd name="connsiteY2" fmla="*/ 987831 h 987831"/>
              <a:gd name="connsiteX3" fmla="*/ 0 w 987831"/>
              <a:gd name="connsiteY3" fmla="*/ 987831 h 987831"/>
            </a:gdLst>
            <a:ahLst/>
            <a:cxnLst>
              <a:cxn ang="0">
                <a:pos x="connsiteX0" y="connsiteY0"/>
              </a:cxn>
              <a:cxn ang="0">
                <a:pos x="connsiteX1" y="connsiteY1"/>
              </a:cxn>
              <a:cxn ang="0">
                <a:pos x="connsiteX2" y="connsiteY2"/>
              </a:cxn>
              <a:cxn ang="0">
                <a:pos x="connsiteX3" y="connsiteY3"/>
              </a:cxn>
            </a:cxnLst>
            <a:rect l="l" t="t" r="r" b="b"/>
            <a:pathLst>
              <a:path w="987831" h="987831">
                <a:moveTo>
                  <a:pt x="0" y="0"/>
                </a:moveTo>
                <a:lnTo>
                  <a:pt x="987831" y="0"/>
                </a:lnTo>
                <a:lnTo>
                  <a:pt x="987831" y="987831"/>
                </a:lnTo>
                <a:lnTo>
                  <a:pt x="0" y="987831"/>
                </a:lnTo>
                <a:close/>
              </a:path>
            </a:pathLst>
          </a:custGeom>
          <a:solidFill>
            <a:schemeClr val="bg1">
              <a:lumMod val="95000"/>
            </a:schemeClr>
          </a:solidFill>
          <a:ln w="38100">
            <a:noFill/>
          </a:ln>
        </p:spPr>
        <p:txBody>
          <a:bodyPr wrap="square">
            <a:noAutofit/>
          </a:bodyPr>
          <a:lstStyle>
            <a:lvl1pPr algn="ctr">
              <a:defRPr sz="955"/>
            </a:lvl1pPr>
          </a:lstStyle>
          <a:p>
            <a:endParaRPr lang="en-US"/>
          </a:p>
        </p:txBody>
      </p:sp>
      <p:sp>
        <p:nvSpPr>
          <p:cNvPr id="28" name="Picture Placeholder 27"/>
          <p:cNvSpPr>
            <a:spLocks noGrp="1"/>
          </p:cNvSpPr>
          <p:nvPr>
            <p:ph type="pic" sz="quarter" idx="12"/>
          </p:nvPr>
        </p:nvSpPr>
        <p:spPr>
          <a:xfrm>
            <a:off x="3756941" y="4837570"/>
            <a:ext cx="1155105" cy="1155105"/>
          </a:xfrm>
          <a:custGeom>
            <a:avLst/>
            <a:gdLst>
              <a:gd name="connsiteX0" fmla="*/ 0 w 988002"/>
              <a:gd name="connsiteY0" fmla="*/ 0 h 988002"/>
              <a:gd name="connsiteX1" fmla="*/ 988002 w 988002"/>
              <a:gd name="connsiteY1" fmla="*/ 0 h 988002"/>
              <a:gd name="connsiteX2" fmla="*/ 988002 w 988002"/>
              <a:gd name="connsiteY2" fmla="*/ 988002 h 988002"/>
              <a:gd name="connsiteX3" fmla="*/ 0 w 988002"/>
              <a:gd name="connsiteY3" fmla="*/ 988002 h 988002"/>
            </a:gdLst>
            <a:ahLst/>
            <a:cxnLst>
              <a:cxn ang="0">
                <a:pos x="connsiteX0" y="connsiteY0"/>
              </a:cxn>
              <a:cxn ang="0">
                <a:pos x="connsiteX1" y="connsiteY1"/>
              </a:cxn>
              <a:cxn ang="0">
                <a:pos x="connsiteX2" y="connsiteY2"/>
              </a:cxn>
              <a:cxn ang="0">
                <a:pos x="connsiteX3" y="connsiteY3"/>
              </a:cxn>
            </a:cxnLst>
            <a:rect l="l" t="t" r="r" b="b"/>
            <a:pathLst>
              <a:path w="988002" h="988002">
                <a:moveTo>
                  <a:pt x="0" y="0"/>
                </a:moveTo>
                <a:lnTo>
                  <a:pt x="988002" y="0"/>
                </a:lnTo>
                <a:lnTo>
                  <a:pt x="988002" y="988002"/>
                </a:lnTo>
                <a:lnTo>
                  <a:pt x="0" y="988002"/>
                </a:lnTo>
                <a:close/>
              </a:path>
            </a:pathLst>
          </a:custGeom>
          <a:solidFill>
            <a:schemeClr val="bg1">
              <a:lumMod val="95000"/>
            </a:schemeClr>
          </a:solidFill>
          <a:ln w="38100">
            <a:noFill/>
          </a:ln>
        </p:spPr>
        <p:txBody>
          <a:bodyPr wrap="square">
            <a:noAutofit/>
          </a:bodyPr>
          <a:lstStyle>
            <a:lvl1pPr algn="ctr">
              <a:defRPr sz="955"/>
            </a:lvl1pPr>
          </a:lstStyle>
          <a:p>
            <a:endParaRPr lang="en-US"/>
          </a:p>
        </p:txBody>
      </p:sp>
      <p:sp>
        <p:nvSpPr>
          <p:cNvPr id="27" name="Picture Placeholder 26"/>
          <p:cNvSpPr>
            <a:spLocks noGrp="1"/>
          </p:cNvSpPr>
          <p:nvPr>
            <p:ph type="pic" sz="quarter" idx="13"/>
          </p:nvPr>
        </p:nvSpPr>
        <p:spPr>
          <a:xfrm>
            <a:off x="4678308" y="3094321"/>
            <a:ext cx="1172341" cy="1139159"/>
          </a:xfrm>
          <a:custGeom>
            <a:avLst/>
            <a:gdLst>
              <a:gd name="connsiteX0" fmla="*/ 0 w 1002745"/>
              <a:gd name="connsiteY0" fmla="*/ 0 h 974362"/>
              <a:gd name="connsiteX1" fmla="*/ 1002745 w 1002745"/>
              <a:gd name="connsiteY1" fmla="*/ 0 h 974362"/>
              <a:gd name="connsiteX2" fmla="*/ 1002745 w 1002745"/>
              <a:gd name="connsiteY2" fmla="*/ 974362 h 974362"/>
              <a:gd name="connsiteX3" fmla="*/ 0 w 1002745"/>
              <a:gd name="connsiteY3" fmla="*/ 974362 h 974362"/>
            </a:gdLst>
            <a:ahLst/>
            <a:cxnLst>
              <a:cxn ang="0">
                <a:pos x="connsiteX0" y="connsiteY0"/>
              </a:cxn>
              <a:cxn ang="0">
                <a:pos x="connsiteX1" y="connsiteY1"/>
              </a:cxn>
              <a:cxn ang="0">
                <a:pos x="connsiteX2" y="connsiteY2"/>
              </a:cxn>
              <a:cxn ang="0">
                <a:pos x="connsiteX3" y="connsiteY3"/>
              </a:cxn>
            </a:cxnLst>
            <a:rect l="l" t="t" r="r" b="b"/>
            <a:pathLst>
              <a:path w="1002745" h="974362">
                <a:moveTo>
                  <a:pt x="0" y="0"/>
                </a:moveTo>
                <a:lnTo>
                  <a:pt x="1002745" y="0"/>
                </a:lnTo>
                <a:lnTo>
                  <a:pt x="1002745" y="974362"/>
                </a:lnTo>
                <a:lnTo>
                  <a:pt x="0" y="974362"/>
                </a:lnTo>
                <a:close/>
              </a:path>
            </a:pathLst>
          </a:custGeom>
          <a:solidFill>
            <a:schemeClr val="bg1">
              <a:lumMod val="95000"/>
            </a:schemeClr>
          </a:solidFill>
          <a:ln w="38100">
            <a:noFill/>
          </a:ln>
        </p:spPr>
        <p:txBody>
          <a:bodyPr wrap="square">
            <a:noAutofit/>
          </a:bodyPr>
          <a:lstStyle>
            <a:lvl1pPr algn="ctr">
              <a:defRPr sz="955"/>
            </a:lvl1pPr>
          </a:lstStyle>
          <a:p>
            <a:endParaRPr lang="en-US"/>
          </a:p>
        </p:txBody>
      </p:sp>
      <p:sp>
        <p:nvSpPr>
          <p:cNvPr id="24" name="Picture Placeholder 23"/>
          <p:cNvSpPr>
            <a:spLocks noGrp="1"/>
          </p:cNvSpPr>
          <p:nvPr>
            <p:ph type="pic" sz="quarter" idx="14"/>
          </p:nvPr>
        </p:nvSpPr>
        <p:spPr>
          <a:xfrm>
            <a:off x="5528477" y="1358536"/>
            <a:ext cx="1147423" cy="1147424"/>
          </a:xfrm>
          <a:custGeom>
            <a:avLst/>
            <a:gdLst>
              <a:gd name="connsiteX0" fmla="*/ 0 w 981432"/>
              <a:gd name="connsiteY0" fmla="*/ 0 h 981432"/>
              <a:gd name="connsiteX1" fmla="*/ 981432 w 981432"/>
              <a:gd name="connsiteY1" fmla="*/ 0 h 981432"/>
              <a:gd name="connsiteX2" fmla="*/ 981432 w 981432"/>
              <a:gd name="connsiteY2" fmla="*/ 981432 h 981432"/>
              <a:gd name="connsiteX3" fmla="*/ 0 w 981432"/>
              <a:gd name="connsiteY3" fmla="*/ 981432 h 981432"/>
            </a:gdLst>
            <a:ahLst/>
            <a:cxnLst>
              <a:cxn ang="0">
                <a:pos x="connsiteX0" y="connsiteY0"/>
              </a:cxn>
              <a:cxn ang="0">
                <a:pos x="connsiteX1" y="connsiteY1"/>
              </a:cxn>
              <a:cxn ang="0">
                <a:pos x="connsiteX2" y="connsiteY2"/>
              </a:cxn>
              <a:cxn ang="0">
                <a:pos x="connsiteX3" y="connsiteY3"/>
              </a:cxn>
            </a:cxnLst>
            <a:rect l="l" t="t" r="r" b="b"/>
            <a:pathLst>
              <a:path w="981432" h="981432">
                <a:moveTo>
                  <a:pt x="0" y="0"/>
                </a:moveTo>
                <a:lnTo>
                  <a:pt x="981432" y="0"/>
                </a:lnTo>
                <a:lnTo>
                  <a:pt x="981432" y="981432"/>
                </a:lnTo>
                <a:lnTo>
                  <a:pt x="0" y="981432"/>
                </a:lnTo>
                <a:close/>
              </a:path>
            </a:pathLst>
          </a:custGeom>
          <a:solidFill>
            <a:schemeClr val="bg1">
              <a:lumMod val="95000"/>
            </a:schemeClr>
          </a:solidFill>
          <a:ln w="38100">
            <a:noFill/>
          </a:ln>
        </p:spPr>
        <p:txBody>
          <a:bodyPr wrap="square">
            <a:noAutofit/>
          </a:bodyPr>
          <a:lstStyle>
            <a:lvl1pPr algn="ctr">
              <a:defRPr sz="955"/>
            </a:lvl1pPr>
          </a:lstStyle>
          <a:p>
            <a:endParaRPr lang="en-US"/>
          </a:p>
        </p:txBody>
      </p:sp>
      <p:sp>
        <p:nvSpPr>
          <p:cNvPr id="31" name="Picture Placeholder 30"/>
          <p:cNvSpPr>
            <a:spLocks noGrp="1"/>
          </p:cNvSpPr>
          <p:nvPr>
            <p:ph type="pic" sz="quarter" idx="15"/>
          </p:nvPr>
        </p:nvSpPr>
        <p:spPr>
          <a:xfrm>
            <a:off x="8182651" y="3086523"/>
            <a:ext cx="1153227" cy="1148275"/>
          </a:xfrm>
          <a:custGeom>
            <a:avLst/>
            <a:gdLst>
              <a:gd name="connsiteX0" fmla="*/ 0 w 986396"/>
              <a:gd name="connsiteY0" fmla="*/ 0 h 982159"/>
              <a:gd name="connsiteX1" fmla="*/ 986396 w 986396"/>
              <a:gd name="connsiteY1" fmla="*/ 0 h 982159"/>
              <a:gd name="connsiteX2" fmla="*/ 986396 w 986396"/>
              <a:gd name="connsiteY2" fmla="*/ 982159 h 982159"/>
              <a:gd name="connsiteX3" fmla="*/ 0 w 986396"/>
              <a:gd name="connsiteY3" fmla="*/ 982159 h 982159"/>
            </a:gdLst>
            <a:ahLst/>
            <a:cxnLst>
              <a:cxn ang="0">
                <a:pos x="connsiteX0" y="connsiteY0"/>
              </a:cxn>
              <a:cxn ang="0">
                <a:pos x="connsiteX1" y="connsiteY1"/>
              </a:cxn>
              <a:cxn ang="0">
                <a:pos x="connsiteX2" y="connsiteY2"/>
              </a:cxn>
              <a:cxn ang="0">
                <a:pos x="connsiteX3" y="connsiteY3"/>
              </a:cxn>
            </a:cxnLst>
            <a:rect l="l" t="t" r="r" b="b"/>
            <a:pathLst>
              <a:path w="986396" h="982159">
                <a:moveTo>
                  <a:pt x="0" y="0"/>
                </a:moveTo>
                <a:lnTo>
                  <a:pt x="986396" y="0"/>
                </a:lnTo>
                <a:lnTo>
                  <a:pt x="986396" y="982159"/>
                </a:lnTo>
                <a:lnTo>
                  <a:pt x="0" y="982159"/>
                </a:lnTo>
                <a:close/>
              </a:path>
            </a:pathLst>
          </a:custGeom>
          <a:solidFill>
            <a:schemeClr val="bg1">
              <a:lumMod val="95000"/>
            </a:schemeClr>
          </a:solidFill>
          <a:ln w="38100">
            <a:noFill/>
          </a:ln>
        </p:spPr>
        <p:txBody>
          <a:bodyPr wrap="square">
            <a:noAutofit/>
          </a:bodyPr>
          <a:lstStyle>
            <a:lvl1pPr algn="ctr">
              <a:defRPr sz="955"/>
            </a:lvl1pPr>
          </a:lstStyle>
          <a:p>
            <a:endParaRPr lang="en-US"/>
          </a:p>
        </p:txBody>
      </p:sp>
      <p:sp>
        <p:nvSpPr>
          <p:cNvPr id="32" name="Picture Placeholder 31"/>
          <p:cNvSpPr>
            <a:spLocks noGrp="1"/>
          </p:cNvSpPr>
          <p:nvPr>
            <p:ph type="pic" sz="quarter" idx="16"/>
          </p:nvPr>
        </p:nvSpPr>
        <p:spPr>
          <a:xfrm>
            <a:off x="9039541" y="4844063"/>
            <a:ext cx="1148232" cy="1148232"/>
          </a:xfrm>
          <a:custGeom>
            <a:avLst/>
            <a:gdLst>
              <a:gd name="connsiteX0" fmla="*/ 0 w 982123"/>
              <a:gd name="connsiteY0" fmla="*/ 0 h 982123"/>
              <a:gd name="connsiteX1" fmla="*/ 982123 w 982123"/>
              <a:gd name="connsiteY1" fmla="*/ 0 h 982123"/>
              <a:gd name="connsiteX2" fmla="*/ 982123 w 982123"/>
              <a:gd name="connsiteY2" fmla="*/ 982123 h 982123"/>
              <a:gd name="connsiteX3" fmla="*/ 0 w 982123"/>
              <a:gd name="connsiteY3" fmla="*/ 982123 h 982123"/>
            </a:gdLst>
            <a:ahLst/>
            <a:cxnLst>
              <a:cxn ang="0">
                <a:pos x="connsiteX0" y="connsiteY0"/>
              </a:cxn>
              <a:cxn ang="0">
                <a:pos x="connsiteX1" y="connsiteY1"/>
              </a:cxn>
              <a:cxn ang="0">
                <a:pos x="connsiteX2" y="connsiteY2"/>
              </a:cxn>
              <a:cxn ang="0">
                <a:pos x="connsiteX3" y="connsiteY3"/>
              </a:cxn>
            </a:cxnLst>
            <a:rect l="l" t="t" r="r" b="b"/>
            <a:pathLst>
              <a:path w="982123" h="982123">
                <a:moveTo>
                  <a:pt x="0" y="0"/>
                </a:moveTo>
                <a:lnTo>
                  <a:pt x="982123" y="0"/>
                </a:lnTo>
                <a:lnTo>
                  <a:pt x="982123" y="982123"/>
                </a:lnTo>
                <a:lnTo>
                  <a:pt x="0" y="982123"/>
                </a:lnTo>
                <a:close/>
              </a:path>
            </a:pathLst>
          </a:custGeom>
          <a:solidFill>
            <a:schemeClr val="bg1">
              <a:lumMod val="95000"/>
            </a:schemeClr>
          </a:solidFill>
          <a:ln w="38100">
            <a:noFill/>
          </a:ln>
        </p:spPr>
        <p:txBody>
          <a:bodyPr wrap="square">
            <a:noAutofit/>
          </a:bodyPr>
          <a:lstStyle>
            <a:lvl1pPr algn="ctr">
              <a:defRPr sz="955"/>
            </a:lvl1pPr>
          </a:lstStyle>
          <a:p>
            <a:endParaRPr lang="en-US"/>
          </a:p>
        </p:txBody>
      </p:sp>
      <p:sp>
        <p:nvSpPr>
          <p:cNvPr id="30" name="Picture Placeholder 29"/>
          <p:cNvSpPr>
            <a:spLocks noGrp="1"/>
          </p:cNvSpPr>
          <p:nvPr>
            <p:ph type="pic" sz="quarter" idx="17"/>
          </p:nvPr>
        </p:nvSpPr>
        <p:spPr>
          <a:xfrm>
            <a:off x="7279959" y="4842717"/>
            <a:ext cx="1141541" cy="1133368"/>
          </a:xfrm>
          <a:custGeom>
            <a:avLst/>
            <a:gdLst>
              <a:gd name="connsiteX0" fmla="*/ 0 w 976400"/>
              <a:gd name="connsiteY0" fmla="*/ 0 h 969409"/>
              <a:gd name="connsiteX1" fmla="*/ 976400 w 976400"/>
              <a:gd name="connsiteY1" fmla="*/ 0 h 969409"/>
              <a:gd name="connsiteX2" fmla="*/ 976400 w 976400"/>
              <a:gd name="connsiteY2" fmla="*/ 969409 h 969409"/>
              <a:gd name="connsiteX3" fmla="*/ 0 w 976400"/>
              <a:gd name="connsiteY3" fmla="*/ 969409 h 969409"/>
            </a:gdLst>
            <a:ahLst/>
            <a:cxnLst>
              <a:cxn ang="0">
                <a:pos x="connsiteX0" y="connsiteY0"/>
              </a:cxn>
              <a:cxn ang="0">
                <a:pos x="connsiteX1" y="connsiteY1"/>
              </a:cxn>
              <a:cxn ang="0">
                <a:pos x="connsiteX2" y="connsiteY2"/>
              </a:cxn>
              <a:cxn ang="0">
                <a:pos x="connsiteX3" y="connsiteY3"/>
              </a:cxn>
            </a:cxnLst>
            <a:rect l="l" t="t" r="r" b="b"/>
            <a:pathLst>
              <a:path w="976400" h="969409">
                <a:moveTo>
                  <a:pt x="0" y="0"/>
                </a:moveTo>
                <a:lnTo>
                  <a:pt x="976400" y="0"/>
                </a:lnTo>
                <a:lnTo>
                  <a:pt x="976400" y="969409"/>
                </a:lnTo>
                <a:lnTo>
                  <a:pt x="0" y="969409"/>
                </a:lnTo>
                <a:close/>
              </a:path>
            </a:pathLst>
          </a:custGeom>
          <a:solidFill>
            <a:schemeClr val="bg1">
              <a:lumMod val="95000"/>
            </a:schemeClr>
          </a:solidFill>
          <a:ln w="38100">
            <a:noFill/>
          </a:ln>
        </p:spPr>
        <p:txBody>
          <a:bodyPr wrap="square">
            <a:noAutofit/>
          </a:bodyPr>
          <a:lstStyle>
            <a:lvl1pPr algn="ctr">
              <a:defRPr sz="955"/>
            </a:lvl1pPr>
          </a:lstStyle>
          <a:p>
            <a:endParaRPr lang="en-US"/>
          </a:p>
        </p:txBody>
      </p:sp>
      <p:sp>
        <p:nvSpPr>
          <p:cNvPr id="29" name="Picture Placeholder 28"/>
          <p:cNvSpPr>
            <a:spLocks noGrp="1"/>
          </p:cNvSpPr>
          <p:nvPr>
            <p:ph type="pic" sz="quarter" idx="18"/>
          </p:nvPr>
        </p:nvSpPr>
        <p:spPr>
          <a:xfrm>
            <a:off x="6341355" y="3106344"/>
            <a:ext cx="1139157" cy="1125103"/>
          </a:xfrm>
          <a:custGeom>
            <a:avLst/>
            <a:gdLst>
              <a:gd name="connsiteX0" fmla="*/ 0 w 974361"/>
              <a:gd name="connsiteY0" fmla="*/ 0 h 962339"/>
              <a:gd name="connsiteX1" fmla="*/ 974361 w 974361"/>
              <a:gd name="connsiteY1" fmla="*/ 0 h 962339"/>
              <a:gd name="connsiteX2" fmla="*/ 974361 w 974361"/>
              <a:gd name="connsiteY2" fmla="*/ 962339 h 962339"/>
              <a:gd name="connsiteX3" fmla="*/ 0 w 974361"/>
              <a:gd name="connsiteY3" fmla="*/ 962339 h 962339"/>
            </a:gdLst>
            <a:ahLst/>
            <a:cxnLst>
              <a:cxn ang="0">
                <a:pos x="connsiteX0" y="connsiteY0"/>
              </a:cxn>
              <a:cxn ang="0">
                <a:pos x="connsiteX1" y="connsiteY1"/>
              </a:cxn>
              <a:cxn ang="0">
                <a:pos x="connsiteX2" y="connsiteY2"/>
              </a:cxn>
              <a:cxn ang="0">
                <a:pos x="connsiteX3" y="connsiteY3"/>
              </a:cxn>
            </a:cxnLst>
            <a:rect l="l" t="t" r="r" b="b"/>
            <a:pathLst>
              <a:path w="974361" h="962339">
                <a:moveTo>
                  <a:pt x="0" y="0"/>
                </a:moveTo>
                <a:lnTo>
                  <a:pt x="974361" y="0"/>
                </a:lnTo>
                <a:lnTo>
                  <a:pt x="974361" y="962339"/>
                </a:lnTo>
                <a:lnTo>
                  <a:pt x="0" y="962339"/>
                </a:lnTo>
                <a:close/>
              </a:path>
            </a:pathLst>
          </a:custGeom>
          <a:solidFill>
            <a:schemeClr val="bg1">
              <a:lumMod val="95000"/>
            </a:schemeClr>
          </a:solidFill>
          <a:ln w="38100">
            <a:noFill/>
          </a:ln>
        </p:spPr>
        <p:txBody>
          <a:bodyPr wrap="square">
            <a:noAutofit/>
          </a:bodyPr>
          <a:lstStyle>
            <a:lvl1pPr algn="ctr">
              <a:defRPr sz="955"/>
            </a:lvl1pPr>
          </a:lstStyle>
          <a:p>
            <a:endParaRPr lang="en-US"/>
          </a:p>
        </p:txBody>
      </p:sp>
    </p:spTree>
    <p:extLst>
      <p:ext uri="{BB962C8B-B14F-4D97-AF65-F5344CB8AC3E}">
        <p14:creationId xmlns:p14="http://schemas.microsoft.com/office/powerpoint/2010/main" val="368976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itle and Content (no patter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4759B3F-D110-D6ED-127F-0FAAA91002E8}"/>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3" name="Content Placeholder 12">
            <a:extLst>
              <a:ext uri="{FF2B5EF4-FFF2-40B4-BE49-F238E27FC236}">
                <a16:creationId xmlns:a16="http://schemas.microsoft.com/office/drawing/2014/main" id="{D21A2CA5-C9BE-8646-A49A-C5E2D560704B}"/>
              </a:ext>
            </a:extLst>
          </p:cNvPr>
          <p:cNvSpPr>
            <a:spLocks noGrp="1"/>
          </p:cNvSpPr>
          <p:nvPr>
            <p:ph sz="quarter" idx="13" hasCustomPrompt="1"/>
          </p:nvPr>
        </p:nvSpPr>
        <p:spPr>
          <a:xfrm>
            <a:off x="442917" y="2097091"/>
            <a:ext cx="11306175" cy="4103687"/>
          </a:xfrm>
          <a:prstGeom prst="rect">
            <a:avLst/>
          </a:prstGeom>
        </p:spPr>
        <p:txBody>
          <a:bodyPr lIns="0" tIns="0" rIns="0" bIns="0">
            <a:normAutofit/>
          </a:bodyPr>
          <a:lstStyle>
            <a:lvl1pPr marL="0" indent="0">
              <a:buFont typeface="Courier New" panose="02070309020205020404" pitchFamily="49" charset="0"/>
              <a:buNone/>
              <a:defRPr sz="2000"/>
            </a:lvl1pPr>
          </a:lstStyle>
          <a:p>
            <a:r>
              <a:rPr lang="en-GB" noProof="0"/>
              <a:t>Nulla quis lorem ut libero malesuada feugiat. Curabitur non nulla sit amet nisl tempus convallis quis ac lectus.</a:t>
            </a:r>
          </a:p>
          <a:p>
            <a:r>
              <a:rPr lang="en-GB" noProof="0"/>
              <a:t>Proin eget tortor risus. Lorem ipsum dolor sit amet, consectetur adipiscing elit.</a:t>
            </a:r>
          </a:p>
          <a:p>
            <a:pPr marL="457200" indent="-457200">
              <a:buFont typeface="Arial" panose="020B0604020202020204" pitchFamily="34" charset="0"/>
              <a:buChar char="•"/>
            </a:pPr>
            <a:r>
              <a:rPr lang="en-GB" noProof="0"/>
              <a:t>Donec rutrum congue leo eget malesuada.</a:t>
            </a:r>
          </a:p>
          <a:p>
            <a:pPr marL="457200" indent="-457200">
              <a:buFont typeface="Arial" panose="020B0604020202020204" pitchFamily="34" charset="0"/>
              <a:buChar char="•"/>
            </a:pPr>
            <a:r>
              <a:rPr lang="en-GB" noProof="0"/>
              <a:t>Curabitur aliquet quam id dui posuere blandit.</a:t>
            </a:r>
          </a:p>
          <a:p>
            <a:pPr marL="457200" indent="-457200">
              <a:buFont typeface="Arial" panose="020B0604020202020204" pitchFamily="34" charset="0"/>
              <a:buChar char="•"/>
            </a:pPr>
            <a:r>
              <a:rPr lang="en-GB" noProof="0"/>
              <a:t>Proin eget tortor risus.</a:t>
            </a:r>
          </a:p>
        </p:txBody>
      </p:sp>
      <p:sp>
        <p:nvSpPr>
          <p:cNvPr id="15" name="TextBox 14">
            <a:extLst>
              <a:ext uri="{FF2B5EF4-FFF2-40B4-BE49-F238E27FC236}">
                <a16:creationId xmlns:a16="http://schemas.microsoft.com/office/drawing/2014/main" id="{091C2EAF-4008-1240-8C52-9E641194B157}"/>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22 – 26 July · Munich, Germany and virtual</a:t>
            </a:r>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8" cy="1223964"/>
          </a:xfrm>
          <a:prstGeom prst="rect">
            <a:avLst/>
          </a:prstGeom>
          <a:noFill/>
        </p:spPr>
        <p:txBody>
          <a:bodyPr lIns="0" tIns="0" rIns="0" bIns="0" anchor="t"/>
          <a:lstStyle/>
          <a:p>
            <a:r>
              <a:rPr lang="en-GB" noProof="0"/>
              <a:t>Click to edit Master title style</a:t>
            </a:r>
          </a:p>
        </p:txBody>
      </p:sp>
      <p:sp>
        <p:nvSpPr>
          <p:cNvPr id="7" name="TextBox 6">
            <a:extLst>
              <a:ext uri="{FF2B5EF4-FFF2-40B4-BE49-F238E27FC236}">
                <a16:creationId xmlns:a16="http://schemas.microsoft.com/office/drawing/2014/main" id="{909497C5-5C94-8C43-959D-C5FE7F60E92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aids2024.org</a:t>
            </a:r>
          </a:p>
        </p:txBody>
      </p:sp>
      <p:sp>
        <p:nvSpPr>
          <p:cNvPr id="9" name="TextBox 8">
            <a:extLst>
              <a:ext uri="{FF2B5EF4-FFF2-40B4-BE49-F238E27FC236}">
                <a16:creationId xmlns:a16="http://schemas.microsoft.com/office/drawing/2014/main" id="{05DE0E92-4155-274E-B8D3-6224F5791510}"/>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5" name="Picture 4">
            <a:extLst>
              <a:ext uri="{FF2B5EF4-FFF2-40B4-BE49-F238E27FC236}">
                <a16:creationId xmlns:a16="http://schemas.microsoft.com/office/drawing/2014/main" id="{D2F21790-326B-DB22-0FD0-1775D2C0DA7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886641" y="207065"/>
            <a:ext cx="2048330" cy="1318904"/>
          </a:xfrm>
          <a:prstGeom prst="rect">
            <a:avLst/>
          </a:prstGeom>
        </p:spPr>
      </p:pic>
    </p:spTree>
    <p:extLst>
      <p:ext uri="{BB962C8B-B14F-4D97-AF65-F5344CB8AC3E}">
        <p14:creationId xmlns:p14="http://schemas.microsoft.com/office/powerpoint/2010/main" val="40037225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Image and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ormAutofit/>
          </a:bodyPr>
          <a:lstStyle>
            <a:lvl1pPr marL="0" indent="0">
              <a:buNone/>
              <a:defRPr sz="2000"/>
            </a:lvl1pPr>
          </a:lstStyle>
          <a:p>
            <a:pPr lvl="0"/>
            <a:r>
              <a:rPr lang="en-GB" noProof="0"/>
              <a:t>Click to edit Master text styles</a:t>
            </a:r>
          </a:p>
        </p:txBody>
      </p:sp>
      <p:sp>
        <p:nvSpPr>
          <p:cNvPr id="20" name="Title 1">
            <a:extLst>
              <a:ext uri="{FF2B5EF4-FFF2-40B4-BE49-F238E27FC236}">
                <a16:creationId xmlns:a16="http://schemas.microsoft.com/office/drawing/2014/main" id="{93976421-9C43-4A44-829D-511FFE0243F2}"/>
              </a:ext>
            </a:extLst>
          </p:cNvPr>
          <p:cNvSpPr>
            <a:spLocks noGrp="1"/>
          </p:cNvSpPr>
          <p:nvPr>
            <p:ph type="title"/>
          </p:nvPr>
        </p:nvSpPr>
        <p:spPr>
          <a:xfrm>
            <a:off x="4116391" y="441325"/>
            <a:ext cx="7632700" cy="1223964"/>
          </a:xfrm>
          <a:prstGeom prst="rect">
            <a:avLst/>
          </a:prstGeom>
        </p:spPr>
        <p:txBody>
          <a:bodyPr lIns="0" tIns="0" rIns="0" bIns="0" anchor="t"/>
          <a:lstStyle/>
          <a:p>
            <a:r>
              <a:rPr lang="en-GB" noProof="0"/>
              <a:t>Click to edit Master title style</a:t>
            </a:r>
          </a:p>
        </p:txBody>
      </p:sp>
      <p:sp>
        <p:nvSpPr>
          <p:cNvPr id="3" name="Picture Placeholder 2">
            <a:extLst>
              <a:ext uri="{FF2B5EF4-FFF2-40B4-BE49-F238E27FC236}">
                <a16:creationId xmlns:a16="http://schemas.microsoft.com/office/drawing/2014/main" id="{7BCB34A3-C584-1046-8C17-AB1BCE2694C8}"/>
              </a:ext>
            </a:extLst>
          </p:cNvPr>
          <p:cNvSpPr>
            <a:spLocks noGrp="1"/>
          </p:cNvSpPr>
          <p:nvPr>
            <p:ph type="pic" sz="quarter" idx="14"/>
          </p:nvPr>
        </p:nvSpPr>
        <p:spPr>
          <a:xfrm>
            <a:off x="6311903" y="2097091"/>
            <a:ext cx="5437188" cy="4103687"/>
          </a:xfrm>
          <a:prstGeom prst="rect">
            <a:avLst/>
          </a:prstGeom>
          <a:solidFill>
            <a:schemeClr val="accent2"/>
          </a:solidFill>
        </p:spPr>
        <p:txBody>
          <a:bodyPr lIns="0" tIns="0" rIns="0" bIns="0" anchor="ctr"/>
          <a:lstStyle>
            <a:lvl1pPr marL="0" indent="0" algn="ctr">
              <a:buNone/>
              <a:defRPr/>
            </a:lvl1pPr>
          </a:lstStyle>
          <a:p>
            <a:r>
              <a:rPr lang="en-GB" noProof="0"/>
              <a:t>Click icon to add picture</a:t>
            </a:r>
          </a:p>
        </p:txBody>
      </p:sp>
      <p:sp>
        <p:nvSpPr>
          <p:cNvPr id="7" name="TextBox 6">
            <a:extLst>
              <a:ext uri="{FF2B5EF4-FFF2-40B4-BE49-F238E27FC236}">
                <a16:creationId xmlns:a16="http://schemas.microsoft.com/office/drawing/2014/main" id="{A60FD6BC-85DA-4F47-A647-F2C427823D9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22 – 26 July · Munich, Germany and virtual</a:t>
            </a:r>
          </a:p>
        </p:txBody>
      </p:sp>
      <p:sp>
        <p:nvSpPr>
          <p:cNvPr id="10" name="TextBox 9">
            <a:extLst>
              <a:ext uri="{FF2B5EF4-FFF2-40B4-BE49-F238E27FC236}">
                <a16:creationId xmlns:a16="http://schemas.microsoft.com/office/drawing/2014/main" id="{74D34DC7-EE56-704B-BED2-428093484F64}"/>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aids2024.org</a:t>
            </a:r>
          </a:p>
        </p:txBody>
      </p:sp>
      <p:sp>
        <p:nvSpPr>
          <p:cNvPr id="11" name="TextBox 10">
            <a:extLst>
              <a:ext uri="{FF2B5EF4-FFF2-40B4-BE49-F238E27FC236}">
                <a16:creationId xmlns:a16="http://schemas.microsoft.com/office/drawing/2014/main" id="{C51A06C6-814D-4A47-8F9A-552C373FA66E}"/>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Tree>
    <p:extLst>
      <p:ext uri="{BB962C8B-B14F-4D97-AF65-F5344CB8AC3E}">
        <p14:creationId xmlns:p14="http://schemas.microsoft.com/office/powerpoint/2010/main" val="4234782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997201"/>
            <a:ext cx="5437187" cy="3203574"/>
          </a:xfrm>
          <a:prstGeom prst="rect">
            <a:avLst/>
          </a:prstGeom>
        </p:spPr>
        <p:txBody>
          <a:bodyPr lIns="0" tIns="0" rIns="0" bIns="0">
            <a:normAutofit/>
          </a:bodyPr>
          <a:lstStyle>
            <a:lvl1pPr marL="0" indent="0">
              <a:buNone/>
              <a:defRPr sz="2000"/>
            </a:lvl1pPr>
          </a:lstStyle>
          <a:p>
            <a:pPr lvl="0"/>
            <a:r>
              <a:rPr lang="en-GB" noProof="0"/>
              <a:t>Click to edit Master text styles</a:t>
            </a:r>
          </a:p>
        </p:txBody>
      </p:sp>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3006253"/>
            <a:ext cx="5437188" cy="3194527"/>
          </a:xfrm>
          <a:prstGeom prst="rect">
            <a:avLst/>
          </a:prstGeom>
        </p:spPr>
        <p:txBody>
          <a:bodyPr lIns="0" tIns="0" rIns="0" bIns="0">
            <a:normAutofit/>
          </a:bodyPr>
          <a:lstStyle>
            <a:lvl1pPr marL="0" indent="0">
              <a:buNone/>
              <a:defRPr sz="2000"/>
            </a:lvl1pPr>
          </a:lstStyle>
          <a:p>
            <a:pPr lvl="0"/>
            <a:r>
              <a:rPr lang="en-GB" noProof="0"/>
              <a:t>Click to edit Master text styles</a:t>
            </a:r>
          </a:p>
        </p:txBody>
      </p:sp>
      <p:sp>
        <p:nvSpPr>
          <p:cNvPr id="7" name="Text Placeholder 6">
            <a:extLst>
              <a:ext uri="{FF2B5EF4-FFF2-40B4-BE49-F238E27FC236}">
                <a16:creationId xmlns:a16="http://schemas.microsoft.com/office/drawing/2014/main" id="{6D77C5BB-ECCB-7A41-A232-01EA8F05C1EE}"/>
              </a:ext>
            </a:extLst>
          </p:cNvPr>
          <p:cNvSpPr>
            <a:spLocks noGrp="1"/>
          </p:cNvSpPr>
          <p:nvPr>
            <p:ph type="body" sz="quarter" idx="15" hasCustomPrompt="1"/>
          </p:nvPr>
        </p:nvSpPr>
        <p:spPr>
          <a:xfrm>
            <a:off x="442913" y="2097088"/>
            <a:ext cx="5437187" cy="647700"/>
          </a:xfrm>
          <a:prstGeom prst="rect">
            <a:avLst/>
          </a:prstGeom>
        </p:spPr>
        <p:txBody>
          <a:bodyPr lIns="0" tIns="0" rIns="0" bIns="0" anchor="b">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b="1" i="0">
                <a:solidFill>
                  <a:schemeClr val="accent1"/>
                </a:solidFill>
                <a:latin typeface="+mj-lt"/>
                <a:ea typeface="IAS Ribbon Sans Bold"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noProof="0"/>
              <a:t>Caption</a:t>
            </a:r>
          </a:p>
        </p:txBody>
      </p:sp>
      <p:sp>
        <p:nvSpPr>
          <p:cNvPr id="9" name="Text Placeholder 8">
            <a:extLst>
              <a:ext uri="{FF2B5EF4-FFF2-40B4-BE49-F238E27FC236}">
                <a16:creationId xmlns:a16="http://schemas.microsoft.com/office/drawing/2014/main" id="{CBAD9058-33A3-1840-83AB-734EB9C24FBC}"/>
              </a:ext>
            </a:extLst>
          </p:cNvPr>
          <p:cNvSpPr>
            <a:spLocks noGrp="1"/>
          </p:cNvSpPr>
          <p:nvPr>
            <p:ph type="body" sz="quarter" idx="16" hasCustomPrompt="1"/>
          </p:nvPr>
        </p:nvSpPr>
        <p:spPr>
          <a:xfrm>
            <a:off x="6311903" y="2097088"/>
            <a:ext cx="5437188" cy="647700"/>
          </a:xfrm>
          <a:prstGeom prst="rect">
            <a:avLst/>
          </a:prstGeom>
        </p:spPr>
        <p:txBody>
          <a:bodyPr lIns="0" tIns="0" rIns="0" bIns="0" anchor="b">
            <a:normAutofit/>
          </a:bodyPr>
          <a:lstStyle>
            <a:lvl1pPr marL="0" indent="0">
              <a:buNone/>
              <a:defRPr sz="1800" b="1" i="0">
                <a:solidFill>
                  <a:schemeClr val="accent1"/>
                </a:solidFill>
                <a:latin typeface="+mj-lt"/>
                <a:ea typeface="IAS Ribbon Sans Bold" pitchFamily="2" charset="0"/>
              </a:defRPr>
            </a:lvl1pPr>
          </a:lstStyle>
          <a:p>
            <a:pPr lvl="0"/>
            <a:r>
              <a:rPr lang="en-GB" noProof="0"/>
              <a:t>Caption</a:t>
            </a:r>
          </a:p>
        </p:txBody>
      </p:sp>
      <p:sp>
        <p:nvSpPr>
          <p:cNvPr id="11" name="TextBox 10">
            <a:extLst>
              <a:ext uri="{FF2B5EF4-FFF2-40B4-BE49-F238E27FC236}">
                <a16:creationId xmlns:a16="http://schemas.microsoft.com/office/drawing/2014/main" id="{4663AB3E-8BB7-2D4E-9A4B-1FA373B92B4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22 – 26 July · Munich, Germany and virtual</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t"/>
          <a:lstStyle/>
          <a:p>
            <a:r>
              <a:rPr lang="en-GB" noProof="0"/>
              <a:t>Click to edit Master title style</a:t>
            </a:r>
          </a:p>
        </p:txBody>
      </p:sp>
      <p:sp>
        <p:nvSpPr>
          <p:cNvPr id="13" name="TextBox 12">
            <a:extLst>
              <a:ext uri="{FF2B5EF4-FFF2-40B4-BE49-F238E27FC236}">
                <a16:creationId xmlns:a16="http://schemas.microsoft.com/office/drawing/2014/main" id="{CEEB2E94-95BD-AF4A-8CB8-DEF6AF2D71CC}"/>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aids2024.org</a:t>
            </a:r>
          </a:p>
        </p:txBody>
      </p:sp>
      <p:sp>
        <p:nvSpPr>
          <p:cNvPr id="16" name="TextBox 15">
            <a:extLst>
              <a:ext uri="{FF2B5EF4-FFF2-40B4-BE49-F238E27FC236}">
                <a16:creationId xmlns:a16="http://schemas.microsoft.com/office/drawing/2014/main" id="{63903E21-8E3C-EA42-845E-ACA01559338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Tree>
    <p:extLst>
      <p:ext uri="{BB962C8B-B14F-4D97-AF65-F5344CB8AC3E}">
        <p14:creationId xmlns:p14="http://schemas.microsoft.com/office/powerpoint/2010/main" val="4086702437"/>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Quot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1153208028"/>
              </p:ext>
            </p:extLst>
          </p:nvPr>
        </p:nvGraphicFramePr>
        <p:xfrm>
          <a:off x="1594" y="1592"/>
          <a:ext cx="1585" cy="1587"/>
        </p:xfrm>
        <a:graphic>
          <a:graphicData uri="http://schemas.openxmlformats.org/presentationml/2006/ole">
            <mc:AlternateContent xmlns:mc="http://schemas.openxmlformats.org/markup-compatibility/2006">
              <mc:Choice xmlns:v="urn:schemas-microsoft-com:vml" Requires="v">
                <p:oleObj name="think-cell Slide" r:id="rId3" imgW="324" imgH="324" progId="TCLayout.ActiveDocument.1">
                  <p:embed/>
                </p:oleObj>
              </mc:Choice>
              <mc:Fallback>
                <p:oleObj name="think-cell Slide" r:id="rId3" imgW="324" imgH="324" progId="TCLayout.ActiveDocument.1">
                  <p:embed/>
                  <p:pic>
                    <p:nvPicPr>
                      <p:cNvPr id="2" name="Object 1" hidden="1"/>
                      <p:cNvPicPr/>
                      <p:nvPr/>
                    </p:nvPicPr>
                    <p:blipFill>
                      <a:blip r:embed="rId4"/>
                      <a:stretch>
                        <a:fillRect/>
                      </a:stretch>
                    </p:blipFill>
                    <p:spPr>
                      <a:xfrm>
                        <a:off x="1594" y="1592"/>
                        <a:ext cx="1585" cy="1587"/>
                      </a:xfrm>
                      <a:prstGeom prst="rect">
                        <a:avLst/>
                      </a:prstGeom>
                    </p:spPr>
                  </p:pic>
                </p:oleObj>
              </mc:Fallback>
            </mc:AlternateContent>
          </a:graphicData>
        </a:graphic>
      </p:graphicFrame>
      <p:sp>
        <p:nvSpPr>
          <p:cNvPr id="6" name="TextBox 5"/>
          <p:cNvSpPr txBox="1"/>
          <p:nvPr userDrawn="1"/>
        </p:nvSpPr>
        <p:spPr>
          <a:xfrm>
            <a:off x="11167872" y="6478135"/>
            <a:ext cx="381000" cy="80791"/>
          </a:xfrm>
          <a:prstGeom prst="rect">
            <a:avLst/>
          </a:prstGeom>
          <a:noFill/>
        </p:spPr>
        <p:txBody>
          <a:bodyPr wrap="square" lIns="0" tIns="0" rIns="0" bIns="0" rtlCol="0" anchor="b">
            <a:spAutoFit/>
          </a:bodyPr>
          <a:lstStyle/>
          <a:p>
            <a:pPr marL="0" marR="0" indent="0" algn="r" defTabSz="472337" rtl="0" eaLnBrk="1" fontAlgn="auto" latinLnBrk="0" hangingPunct="1">
              <a:lnSpc>
                <a:spcPct val="100000"/>
              </a:lnSpc>
              <a:spcBef>
                <a:spcPts val="0"/>
              </a:spcBef>
              <a:spcAft>
                <a:spcPts val="0"/>
              </a:spcAft>
              <a:buClrTx/>
              <a:buSzTx/>
              <a:buFontTx/>
              <a:buNone/>
              <a:tabLst/>
              <a:defRPr/>
            </a:pPr>
            <a:fld id="{DFCF27A5-1A5B-48D3-A060-2758FFBB1ADD}" type="slidenum">
              <a:rPr lang="en-US" sz="525" kern="1200" smtClean="0">
                <a:solidFill>
                  <a:schemeClr val="bg1"/>
                </a:solidFill>
                <a:latin typeface="+mn-lt"/>
                <a:ea typeface="+mn-ea"/>
                <a:cs typeface="+mn-cs"/>
                <a:sym typeface="Trebuchet MS" panose="020B0603020202020204" pitchFamily="34" charset="0"/>
              </a:rPr>
              <a:pPr marL="0" marR="0" indent="0" algn="r" defTabSz="472337" rtl="0" eaLnBrk="1" fontAlgn="auto" latinLnBrk="0" hangingPunct="1">
                <a:lnSpc>
                  <a:spcPct val="100000"/>
                </a:lnSpc>
                <a:spcBef>
                  <a:spcPts val="0"/>
                </a:spcBef>
                <a:spcAft>
                  <a:spcPts val="0"/>
                </a:spcAft>
                <a:buClrTx/>
                <a:buSzTx/>
                <a:buFontTx/>
                <a:buNone/>
                <a:tabLst/>
                <a:defRPr/>
              </a:pPr>
              <a:t>‹#›</a:t>
            </a:fld>
            <a:endParaRPr lang="en-US" sz="525" kern="1200">
              <a:solidFill>
                <a:schemeClr val="bg1"/>
              </a:solidFill>
              <a:latin typeface="+mn-lt"/>
              <a:ea typeface="+mn-ea"/>
              <a:cs typeface="+mn-cs"/>
              <a:sym typeface="Trebuchet MS" panose="020B0603020202020204" pitchFamily="34" charset="0"/>
            </a:endParaRPr>
          </a:p>
        </p:txBody>
      </p:sp>
      <p:pic>
        <p:nvPicPr>
          <p:cNvPr id="7" name="Picture 6"/>
          <p:cNvPicPr>
            <a:picLocks noChangeAspect="1"/>
          </p:cNvPicPr>
          <p:nvPr userDrawn="1"/>
        </p:nvPicPr>
        <p:blipFill rotWithShape="1">
          <a:blip r:embed="rId5" cstate="screen">
            <a:extLst>
              <a:ext uri="{28A0092B-C50C-407E-A947-70E740481C1C}">
                <a14:useLocalDpi xmlns:a14="http://schemas.microsoft.com/office/drawing/2010/main"/>
              </a:ext>
            </a:extLst>
          </a:blip>
          <a:srcRect r="3634" b="1258"/>
          <a:stretch/>
        </p:blipFill>
        <p:spPr>
          <a:xfrm rot="16200000" flipH="1">
            <a:off x="6797465" y="101446"/>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4"/>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47237" tIns="23618" rIns="47237" bIns="23618" numCol="1" anchor="t" anchorCtr="0" compatLnSpc="1">
            <a:prstTxWarp prst="textNoShape">
              <a:avLst/>
            </a:prstTxWarp>
            <a:noAutofit/>
          </a:bodyPr>
          <a:lstStyle/>
          <a:p>
            <a:endParaRPr lang="en-US" sz="900">
              <a:latin typeface="+mn-lt"/>
              <a:sym typeface="Trebuchet MS" panose="020B0603020202020204" pitchFamily="34" charset="0"/>
            </a:endParaRPr>
          </a:p>
        </p:txBody>
      </p:sp>
    </p:spTree>
    <p:extLst>
      <p:ext uri="{BB962C8B-B14F-4D97-AF65-F5344CB8AC3E}">
        <p14:creationId xmlns:p14="http://schemas.microsoft.com/office/powerpoint/2010/main" val="24588591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18" Type="http://schemas.openxmlformats.org/officeDocument/2006/relationships/slideLayout" Target="../slideLayouts/slideLayout26.xml"/><Relationship Id="rId26" Type="http://schemas.openxmlformats.org/officeDocument/2006/relationships/image" Target="../media/image2.png"/><Relationship Id="rId3" Type="http://schemas.openxmlformats.org/officeDocument/2006/relationships/slideLayout" Target="../slideLayouts/slideLayout11.xml"/><Relationship Id="rId21" Type="http://schemas.openxmlformats.org/officeDocument/2006/relationships/slideLayout" Target="../slideLayouts/slideLayout29.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slideLayout" Target="../slideLayouts/slideLayout25.xml"/><Relationship Id="rId25" Type="http://schemas.openxmlformats.org/officeDocument/2006/relationships/theme" Target="../theme/theme2.xml"/><Relationship Id="rId2" Type="http://schemas.openxmlformats.org/officeDocument/2006/relationships/slideLayout" Target="../slideLayouts/slideLayout10.xml"/><Relationship Id="rId16" Type="http://schemas.openxmlformats.org/officeDocument/2006/relationships/slideLayout" Target="../slideLayouts/slideLayout24.xml"/><Relationship Id="rId20" Type="http://schemas.openxmlformats.org/officeDocument/2006/relationships/slideLayout" Target="../slideLayouts/slideLayout28.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24" Type="http://schemas.openxmlformats.org/officeDocument/2006/relationships/slideLayout" Target="../slideLayouts/slideLayout32.xml"/><Relationship Id="rId5" Type="http://schemas.openxmlformats.org/officeDocument/2006/relationships/slideLayout" Target="../slideLayouts/slideLayout13.xml"/><Relationship Id="rId15" Type="http://schemas.openxmlformats.org/officeDocument/2006/relationships/slideLayout" Target="../slideLayouts/slideLayout23.xml"/><Relationship Id="rId23" Type="http://schemas.openxmlformats.org/officeDocument/2006/relationships/slideLayout" Target="../slideLayouts/slideLayout31.xml"/><Relationship Id="rId10" Type="http://schemas.openxmlformats.org/officeDocument/2006/relationships/slideLayout" Target="../slideLayouts/slideLayout18.xml"/><Relationship Id="rId19" Type="http://schemas.openxmlformats.org/officeDocument/2006/relationships/slideLayout" Target="../slideLayouts/slideLayout27.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 Id="rId22" Type="http://schemas.openxmlformats.org/officeDocument/2006/relationships/slideLayout" Target="../slideLayouts/slideLayout30.xml"/><Relationship Id="rId27"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B097AD9D-CB55-4687-8CA2-BD97C7BC954E}"/>
              </a:ext>
            </a:extLst>
          </p:cNvPr>
          <p:cNvSpPr>
            <a:spLocks noGrp="1"/>
          </p:cNvSpPr>
          <p:nvPr>
            <p:ph type="title"/>
          </p:nvPr>
        </p:nvSpPr>
        <p:spPr bwMode="gray">
          <a:xfrm>
            <a:off x="442913" y="1401624"/>
            <a:ext cx="6192838" cy="1260000"/>
          </a:xfrm>
          <a:prstGeom prst="rect">
            <a:avLst/>
          </a:prstGeom>
        </p:spPr>
        <p:txBody>
          <a:bodyPr vert="horz" lIns="0" tIns="0" rIns="0" bIns="0" rtlCol="0" anchor="t" anchorCtr="0">
            <a:noAutofit/>
          </a:bodyPr>
          <a:lstStyle/>
          <a:p>
            <a:r>
              <a:rPr lang="en-GB" noProof="0" err="1"/>
              <a:t>Mastertitelformat</a:t>
            </a:r>
            <a:r>
              <a:rPr lang="en-GB" noProof="0"/>
              <a:t> </a:t>
            </a:r>
            <a:r>
              <a:rPr lang="en-GB" noProof="0" err="1"/>
              <a:t>bearbeiten</a:t>
            </a:r>
            <a:endParaRPr lang="en-GB" noProof="0"/>
          </a:p>
        </p:txBody>
      </p:sp>
      <p:sp>
        <p:nvSpPr>
          <p:cNvPr id="3" name="Textplatzhalter 2">
            <a:extLst>
              <a:ext uri="{FF2B5EF4-FFF2-40B4-BE49-F238E27FC236}">
                <a16:creationId xmlns:a16="http://schemas.microsoft.com/office/drawing/2014/main" id="{2934E4A2-260E-40E9-AC47-DF4CBDE6A31B}"/>
              </a:ext>
            </a:extLst>
          </p:cNvPr>
          <p:cNvSpPr>
            <a:spLocks noGrp="1"/>
          </p:cNvSpPr>
          <p:nvPr>
            <p:ph type="body" idx="1"/>
          </p:nvPr>
        </p:nvSpPr>
        <p:spPr bwMode="gray">
          <a:xfrm>
            <a:off x="442913" y="2766059"/>
            <a:ext cx="6192837" cy="3291841"/>
          </a:xfrm>
          <a:prstGeom prst="rect">
            <a:avLst/>
          </a:prstGeom>
        </p:spPr>
        <p:txBody>
          <a:bodyPr vert="horz" lIns="0" tIns="0" rIns="0" bIns="0" rtlCol="0" anchor="t" anchorCtr="0">
            <a:noAutofit/>
          </a:bodyPr>
          <a:lstStyle/>
          <a:p>
            <a:pPr lvl="0"/>
            <a:r>
              <a:rPr lang="en-GB" noProof="0" err="1"/>
              <a:t>Mastertextformat</a:t>
            </a:r>
            <a:r>
              <a:rPr lang="en-GB" noProof="0"/>
              <a:t> </a:t>
            </a:r>
            <a:r>
              <a:rPr lang="en-GB" noProof="0" err="1"/>
              <a:t>bearbeiten</a:t>
            </a:r>
            <a:endParaRPr lang="en-GB" noProof="0"/>
          </a:p>
          <a:p>
            <a:pPr lvl="1"/>
            <a:r>
              <a:rPr lang="en-GB" noProof="0" err="1"/>
              <a:t>Zweite</a:t>
            </a:r>
            <a:r>
              <a:rPr lang="en-GB" noProof="0"/>
              <a:t> Ebene</a:t>
            </a:r>
          </a:p>
          <a:p>
            <a:pPr lvl="2"/>
            <a:r>
              <a:rPr lang="en-GB" noProof="0" err="1"/>
              <a:t>Dritte</a:t>
            </a:r>
            <a:r>
              <a:rPr lang="en-GB" noProof="0"/>
              <a:t> Ebene</a:t>
            </a:r>
          </a:p>
          <a:p>
            <a:pPr lvl="3"/>
            <a:r>
              <a:rPr lang="en-GB" noProof="0" err="1"/>
              <a:t>Vierte</a:t>
            </a:r>
            <a:r>
              <a:rPr lang="en-GB" noProof="0"/>
              <a:t> Ebene</a:t>
            </a:r>
          </a:p>
          <a:p>
            <a:pPr lvl="4"/>
            <a:r>
              <a:rPr lang="en-GB" noProof="0" err="1"/>
              <a:t>Fünfte</a:t>
            </a:r>
            <a:r>
              <a:rPr lang="en-GB" noProof="0"/>
              <a:t> Ebene</a:t>
            </a:r>
          </a:p>
        </p:txBody>
      </p:sp>
      <p:sp>
        <p:nvSpPr>
          <p:cNvPr id="4" name="Datumsplatzhalter 3">
            <a:extLst>
              <a:ext uri="{FF2B5EF4-FFF2-40B4-BE49-F238E27FC236}">
                <a16:creationId xmlns:a16="http://schemas.microsoft.com/office/drawing/2014/main" id="{C24889AC-79BD-4225-8067-CB3E052B3BBB}"/>
              </a:ext>
            </a:extLst>
          </p:cNvPr>
          <p:cNvSpPr>
            <a:spLocks noGrp="1"/>
          </p:cNvSpPr>
          <p:nvPr>
            <p:ph type="dt" sz="half" idx="2"/>
          </p:nvPr>
        </p:nvSpPr>
        <p:spPr bwMode="gray">
          <a:xfrm>
            <a:off x="442913" y="6276101"/>
            <a:ext cx="3130867" cy="244317"/>
          </a:xfrm>
          <a:prstGeom prst="rect">
            <a:avLst/>
          </a:prstGeom>
        </p:spPr>
        <p:txBody>
          <a:bodyPr vert="horz" lIns="0" tIns="0" rIns="0" bIns="0" rtlCol="0" anchor="t" anchorCtr="0">
            <a:noAutofit/>
          </a:bodyPr>
          <a:lstStyle>
            <a:lvl1pPr algn="l">
              <a:defRPr sz="1000">
                <a:solidFill>
                  <a:schemeClr val="tx1"/>
                </a:solidFill>
              </a:defRPr>
            </a:lvl1pPr>
          </a:lstStyle>
          <a:p>
            <a:r>
              <a:rPr lang="en-GB" noProof="0">
                <a:latin typeface="Verdana" panose="020B0604030504040204" pitchFamily="34" charset="0"/>
              </a:rPr>
              <a:t>Name of the Speaker</a:t>
            </a:r>
          </a:p>
        </p:txBody>
      </p:sp>
      <p:sp>
        <p:nvSpPr>
          <p:cNvPr id="5" name="Fußzeilenplatzhalter 4">
            <a:extLst>
              <a:ext uri="{FF2B5EF4-FFF2-40B4-BE49-F238E27FC236}">
                <a16:creationId xmlns:a16="http://schemas.microsoft.com/office/drawing/2014/main" id="{A94A541A-BF46-4134-A473-7ECADFE557E6}"/>
              </a:ext>
            </a:extLst>
          </p:cNvPr>
          <p:cNvSpPr>
            <a:spLocks noGrp="1"/>
          </p:cNvSpPr>
          <p:nvPr>
            <p:ph type="ftr" sz="quarter" idx="3"/>
          </p:nvPr>
        </p:nvSpPr>
        <p:spPr bwMode="gray">
          <a:xfrm>
            <a:off x="3725863" y="6276101"/>
            <a:ext cx="2909887" cy="244317"/>
          </a:xfrm>
          <a:prstGeom prst="rect">
            <a:avLst/>
          </a:prstGeom>
        </p:spPr>
        <p:txBody>
          <a:bodyPr vert="horz" wrap="none" lIns="0" tIns="0" rIns="0" bIns="0" rtlCol="0" anchor="t" anchorCtr="0">
            <a:noAutofit/>
          </a:bodyPr>
          <a:lstStyle>
            <a:lvl1pPr algn="l">
              <a:defRPr sz="1000">
                <a:solidFill>
                  <a:schemeClr val="tx1"/>
                </a:solidFill>
              </a:defRPr>
            </a:lvl1pPr>
          </a:lstStyle>
          <a:p>
            <a:r>
              <a:rPr lang="en-GB" noProof="0"/>
              <a:t>Topic Lore Ipsum</a:t>
            </a:r>
          </a:p>
        </p:txBody>
      </p:sp>
      <p:pic>
        <p:nvPicPr>
          <p:cNvPr id="8" name="Grafik 7">
            <a:extLst>
              <a:ext uri="{FF2B5EF4-FFF2-40B4-BE49-F238E27FC236}">
                <a16:creationId xmlns:a16="http://schemas.microsoft.com/office/drawing/2014/main" id="{A833CDCE-25B5-4F69-9C0F-55D421676E2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61963" y="459740"/>
            <a:ext cx="728662" cy="266127"/>
          </a:xfrm>
          <a:prstGeom prst="rect">
            <a:avLst/>
          </a:prstGeom>
        </p:spPr>
      </p:pic>
      <p:pic>
        <p:nvPicPr>
          <p:cNvPr id="6" name="Grafik 7">
            <a:extLst>
              <a:ext uri="{FF2B5EF4-FFF2-40B4-BE49-F238E27FC236}">
                <a16:creationId xmlns:a16="http://schemas.microsoft.com/office/drawing/2014/main" id="{F71E3A17-EFE3-5197-097A-FA51ED301388}"/>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461963" y="459740"/>
            <a:ext cx="728662" cy="266127"/>
          </a:xfrm>
          <a:prstGeom prst="rect">
            <a:avLst/>
          </a:prstGeom>
        </p:spPr>
      </p:pic>
    </p:spTree>
    <p:extLst>
      <p:ext uri="{BB962C8B-B14F-4D97-AF65-F5344CB8AC3E}">
        <p14:creationId xmlns:p14="http://schemas.microsoft.com/office/powerpoint/2010/main" val="4217132525"/>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700" r:id="rId8"/>
  </p:sldLayoutIdLst>
  <p:hf sldNum="0" hdr="0"/>
  <p:txStyles>
    <p:titleStyle>
      <a:lvl1pPr algn="l" defTabSz="914400" rtl="0" eaLnBrk="1" latinLnBrk="0" hangingPunct="1">
        <a:lnSpc>
          <a:spcPct val="90000"/>
        </a:lnSpc>
        <a:spcBef>
          <a:spcPct val="0"/>
        </a:spcBef>
        <a:buNone/>
        <a:defRPr sz="4200" b="1" kern="1200">
          <a:solidFill>
            <a:schemeClr val="tx1"/>
          </a:solidFill>
          <a:latin typeface="+mj-lt"/>
          <a:ea typeface="+mj-ea"/>
          <a:cs typeface="+mj-cs"/>
        </a:defRPr>
      </a:lvl1pPr>
    </p:titleStyle>
    <p:bodyStyle>
      <a:lvl1pPr marL="220663" indent="-220663"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1pPr>
      <a:lvl2pPr marL="449263"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2pPr>
      <a:lvl3pPr marL="655638" indent="-212725"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3pPr>
      <a:lvl4pPr marL="8985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4pPr>
      <a:lvl5pPr marL="11271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6" pos="4407" userDrawn="1">
          <p15:clr>
            <a:srgbClr val="F26B43"/>
          </p15:clr>
        </p15:guide>
        <p15:guide id="7" pos="279" userDrawn="1">
          <p15:clr>
            <a:srgbClr val="F26B43"/>
          </p15:clr>
        </p15:guide>
        <p15:guide id="8" pos="7469" userDrawn="1">
          <p15:clr>
            <a:srgbClr val="F26B43"/>
          </p15:clr>
        </p15:guide>
        <p15:guide id="9" pos="4180" userDrawn="1">
          <p15:clr>
            <a:srgbClr val="F26B43"/>
          </p15:clr>
        </p15:guide>
        <p15:guide id="10" orient="horz" pos="381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invGray">
          <a:xfrm>
            <a:off x="479999" y="359999"/>
            <a:ext cx="8160000" cy="720000"/>
          </a:xfrm>
          <a:prstGeom prst="rect">
            <a:avLst/>
          </a:prstGeom>
        </p:spPr>
        <p:txBody>
          <a:bodyPr vert="horz" lIns="18000" tIns="0" rIns="360000" bIns="0" rtlCol="0" anchor="b">
            <a:noAutofit/>
          </a:bodyPr>
          <a:lstStyle/>
          <a:p>
            <a:r>
              <a:rPr lang="en-GB" noProof="0"/>
              <a:t>Click to edit Master title style</a:t>
            </a:r>
          </a:p>
        </p:txBody>
      </p:sp>
      <p:sp>
        <p:nvSpPr>
          <p:cNvPr id="3" name="Text Placeholder 2"/>
          <p:cNvSpPr>
            <a:spLocks noGrp="1"/>
          </p:cNvSpPr>
          <p:nvPr>
            <p:ph type="body" idx="1"/>
          </p:nvPr>
        </p:nvSpPr>
        <p:spPr bwMode="invGray">
          <a:xfrm>
            <a:off x="480000" y="1800000"/>
            <a:ext cx="11232001" cy="4237200"/>
          </a:xfrm>
          <a:prstGeom prst="rect">
            <a:avLst/>
          </a:prstGeom>
        </p:spPr>
        <p:txBody>
          <a:bodyPr vert="horz" lIns="18000" tIns="0" rIns="18000" bIns="0" rtlCol="0">
            <a:noAutofit/>
          </a:bodyPr>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Sixth level</a:t>
            </a:r>
          </a:p>
        </p:txBody>
      </p:sp>
      <p:sp>
        <p:nvSpPr>
          <p:cNvPr id="4" name="Date Placeholder 3"/>
          <p:cNvSpPr>
            <a:spLocks noGrp="1"/>
          </p:cNvSpPr>
          <p:nvPr>
            <p:ph type="dt" sz="half" idx="2"/>
          </p:nvPr>
        </p:nvSpPr>
        <p:spPr bwMode="invGray">
          <a:xfrm>
            <a:off x="480000" y="6580588"/>
            <a:ext cx="790001" cy="180000"/>
          </a:xfrm>
          <a:prstGeom prst="rect">
            <a:avLst/>
          </a:prstGeom>
        </p:spPr>
        <p:txBody>
          <a:bodyPr vert="horz" lIns="0" tIns="0" rIns="0" bIns="0" rtlCol="0" anchor="t"/>
          <a:lstStyle>
            <a:lvl1pPr algn="l">
              <a:defRPr sz="800">
                <a:solidFill>
                  <a:schemeClr val="tx1"/>
                </a:solidFill>
                <a:latin typeface="+mn-lt"/>
                <a:cs typeface="Times New Roman" panose="02020603050405020304" pitchFamily="18" charset="0"/>
              </a:defRPr>
            </a:lvl1pPr>
          </a:lstStyle>
          <a:p>
            <a:fld id="{CB2A9C5F-569E-41BE-B5E5-7CBFE1B687B2}" type="datetime1">
              <a:rPr lang="en-GB" smtClean="0"/>
              <a:pPr/>
              <a:t>29/09/2026</a:t>
            </a:fld>
            <a:endParaRPr lang="en-GB"/>
          </a:p>
        </p:txBody>
      </p:sp>
      <p:sp>
        <p:nvSpPr>
          <p:cNvPr id="5" name="Footer Placeholder 4"/>
          <p:cNvSpPr>
            <a:spLocks noGrp="1"/>
          </p:cNvSpPr>
          <p:nvPr>
            <p:ph type="ftr" sz="quarter" idx="3"/>
          </p:nvPr>
        </p:nvSpPr>
        <p:spPr bwMode="invGray">
          <a:xfrm>
            <a:off x="1392992" y="6580588"/>
            <a:ext cx="2264608" cy="180000"/>
          </a:xfrm>
          <a:prstGeom prst="rect">
            <a:avLst/>
          </a:prstGeom>
        </p:spPr>
        <p:txBody>
          <a:bodyPr vert="horz" lIns="0" tIns="0" rIns="0" bIns="0" rtlCol="0" anchor="t"/>
          <a:lstStyle>
            <a:lvl1pPr algn="l">
              <a:defRPr sz="800">
                <a:solidFill>
                  <a:schemeClr val="tx1"/>
                </a:solidFill>
                <a:latin typeface="+mn-lt"/>
                <a:cs typeface="Times New Roman" panose="02020603050405020304" pitchFamily="18" charset="0"/>
              </a:defRPr>
            </a:lvl1pPr>
          </a:lstStyle>
          <a:p>
            <a:r>
              <a:rPr lang="en-GB"/>
              <a:t>|     Title of the presentation</a:t>
            </a:r>
          </a:p>
        </p:txBody>
      </p:sp>
      <p:sp>
        <p:nvSpPr>
          <p:cNvPr id="6" name="Slide Number Placeholder 5"/>
          <p:cNvSpPr>
            <a:spLocks noGrp="1"/>
          </p:cNvSpPr>
          <p:nvPr>
            <p:ph type="sldNum" sz="quarter" idx="4"/>
          </p:nvPr>
        </p:nvSpPr>
        <p:spPr bwMode="invGray">
          <a:xfrm>
            <a:off x="11416433" y="6580588"/>
            <a:ext cx="289931" cy="180000"/>
          </a:xfrm>
          <a:prstGeom prst="rect">
            <a:avLst/>
          </a:prstGeom>
        </p:spPr>
        <p:txBody>
          <a:bodyPr vert="horz" lIns="0" tIns="0" rIns="0" bIns="0" rtlCol="0" anchor="t"/>
          <a:lstStyle>
            <a:lvl1pPr algn="r">
              <a:defRPr sz="800" b="0">
                <a:solidFill>
                  <a:schemeClr val="tx1"/>
                </a:solidFill>
                <a:latin typeface="+mn-lt"/>
                <a:cs typeface="Times New Roman" panose="02020603050405020304" pitchFamily="18" charset="0"/>
              </a:defRPr>
            </a:lvl1pPr>
          </a:lstStyle>
          <a:p>
            <a:fld id="{A74CE0EA-F3B5-4684-BA10-C594598FDB9C}" type="slidenum">
              <a:rPr lang="en-GB" smtClean="0"/>
              <a:pPr/>
              <a:t>‹#›</a:t>
            </a:fld>
            <a:endParaRPr lang="en-GB"/>
          </a:p>
        </p:txBody>
      </p:sp>
      <p:sp>
        <p:nvSpPr>
          <p:cNvPr id="9" name="Rectangle 8"/>
          <p:cNvSpPr/>
          <p:nvPr userDrawn="1"/>
        </p:nvSpPr>
        <p:spPr bwMode="invGray">
          <a:xfrm>
            <a:off x="9735601" y="2128187"/>
            <a:ext cx="1976400" cy="694800"/>
          </a:xfrm>
          <a:prstGeom prst="rect">
            <a:avLst/>
          </a:prstGeom>
          <a:blipFill dpi="0" rotWithShape="1">
            <a:blip r:embed="rId2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
        <p:nvSpPr>
          <p:cNvPr id="12" name="Rectangle 11"/>
          <p:cNvSpPr/>
          <p:nvPr userDrawn="1"/>
        </p:nvSpPr>
        <p:spPr bwMode="gray">
          <a:xfrm>
            <a:off x="9735601" y="379578"/>
            <a:ext cx="1976400" cy="694800"/>
          </a:xfrm>
          <a:prstGeom prst="rect">
            <a:avLst/>
          </a:prstGeom>
          <a:blipFill dpi="0" rotWithShape="1">
            <a:blip r:embed="rId2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Tree>
    <p:extLst>
      <p:ext uri="{BB962C8B-B14F-4D97-AF65-F5344CB8AC3E}">
        <p14:creationId xmlns:p14="http://schemas.microsoft.com/office/powerpoint/2010/main" val="3883604664"/>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90" r:id="rId15"/>
    <p:sldLayoutId id="2147483691" r:id="rId16"/>
    <p:sldLayoutId id="2147483692" r:id="rId17"/>
    <p:sldLayoutId id="2147483693" r:id="rId18"/>
    <p:sldLayoutId id="2147483694" r:id="rId19"/>
    <p:sldLayoutId id="2147483695" r:id="rId20"/>
    <p:sldLayoutId id="2147483696" r:id="rId21"/>
    <p:sldLayoutId id="2147483697" r:id="rId22"/>
    <p:sldLayoutId id="2147483698" r:id="rId23"/>
    <p:sldLayoutId id="2147483699" r:id="rId24"/>
  </p:sldLayoutIdLst>
  <p:hf hdr="0"/>
  <p:txStyles>
    <p:titleStyle>
      <a:lvl1pPr algn="l" defTabSz="914400" rtl="0" eaLnBrk="1" latinLnBrk="0" hangingPunct="1">
        <a:lnSpc>
          <a:spcPct val="90000"/>
        </a:lnSpc>
        <a:spcBef>
          <a:spcPct val="0"/>
        </a:spcBef>
        <a:buNone/>
        <a:defRPr sz="2800" b="1" kern="1200">
          <a:solidFill>
            <a:schemeClr val="tx2"/>
          </a:solidFill>
          <a:latin typeface="+mj-lt"/>
          <a:ea typeface="+mj-ea"/>
          <a:cs typeface="+mj-cs"/>
        </a:defRPr>
      </a:lvl1pPr>
    </p:titleStyle>
    <p:bodyStyle>
      <a:lvl1pPr marL="0" indent="0" algn="l" defTabSz="914400"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466725"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7087"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9513"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tabLst>
          <a:tab pos="1074738" algn="l"/>
        </a:tabLst>
        <a:defRPr sz="1400" kern="1200">
          <a:solidFill>
            <a:schemeClr val="tx1"/>
          </a:solidFill>
          <a:latin typeface="+mn-lt"/>
          <a:ea typeface="+mn-ea"/>
          <a:cs typeface="+mn-cs"/>
        </a:defRPr>
      </a:lvl4pPr>
      <a:lvl5pPr marL="1616075" indent="-358775"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62163" indent="-358775" algn="l" defTabSz="914400" rtl="0" eaLnBrk="1" latinLnBrk="0" hangingPunct="1">
        <a:lnSpc>
          <a:spcPct val="90000"/>
        </a:lnSpc>
        <a:spcBef>
          <a:spcPts val="500"/>
        </a:spcBef>
        <a:buClr>
          <a:schemeClr val="tx1"/>
        </a:buClr>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31">
          <p15:clr>
            <a:srgbClr val="F26B43"/>
          </p15:clr>
        </p15:guide>
        <p15:guide id="2" orient="horz" pos="3809">
          <p15:clr>
            <a:srgbClr val="F26B43"/>
          </p15:clr>
        </p15:guide>
        <p15:guide id="3" pos="3840">
          <p15:clr>
            <a:srgbClr val="F26B43"/>
          </p15:clr>
        </p15:guide>
        <p15:guide id="4" pos="302">
          <p15:clr>
            <a:srgbClr val="F26B43"/>
          </p15:clr>
        </p15:guide>
        <p15:guide id="5" pos="7379">
          <p15:clr>
            <a:srgbClr val="F26B43"/>
          </p15:clr>
        </p15:guide>
        <p15:guide id="6" pos="3761">
          <p15:clr>
            <a:srgbClr val="F26B43"/>
          </p15:clr>
        </p15:guide>
        <p15:guide id="7" pos="391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mailto:dsd@iasociety.or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chart" Target="../charts/char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21.svg"/><Relationship Id="rId4" Type="http://schemas.openxmlformats.org/officeDocument/2006/relationships/image" Target="../media/image20.svg"/></Relationships>
</file>

<file path=ppt/slides/_rels/slide3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3.sv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27.svg"/><Relationship Id="rId5" Type="http://schemas.openxmlformats.org/officeDocument/2006/relationships/image" Target="../media/image26.svg"/><Relationship Id="rId4" Type="http://schemas.openxmlformats.org/officeDocument/2006/relationships/image" Target="../media/image25.sv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0.png"/><Relationship Id="rId4" Type="http://schemas.openxmlformats.org/officeDocument/2006/relationships/image" Target="../media/image29.png"/></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3.jpeg"/><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3.xml"/><Relationship Id="rId5" Type="http://schemas.openxmlformats.org/officeDocument/2006/relationships/image" Target="../media/image38.jpeg"/><Relationship Id="rId4" Type="http://schemas.openxmlformats.org/officeDocument/2006/relationships/image" Target="../media/image37.jpeg"/></Relationships>
</file>

<file path=ppt/slides/_rels/slide4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3.xml"/><Relationship Id="rId4" Type="http://schemas.openxmlformats.org/officeDocument/2006/relationships/image" Target="../media/image41.jpeg"/></Relationships>
</file>

<file path=ppt/slides/_rels/slide5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3.xml"/><Relationship Id="rId4" Type="http://schemas.openxmlformats.org/officeDocument/2006/relationships/image" Target="../media/image44.jpeg"/></Relationships>
</file>

<file path=ppt/slides/_rels/slide5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46.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8" Type="http://schemas.openxmlformats.org/officeDocument/2006/relationships/image" Target="../media/image49.tiff"/><Relationship Id="rId3" Type="http://schemas.openxmlformats.org/officeDocument/2006/relationships/diagramLayout" Target="../diagrams/layout3.xml"/><Relationship Id="rId7" Type="http://schemas.openxmlformats.org/officeDocument/2006/relationships/image" Target="../media/image48.png"/><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 Id="rId9" Type="http://schemas.openxmlformats.org/officeDocument/2006/relationships/image" Target="../media/image5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3.xml"/><Relationship Id="rId4" Type="http://schemas.openxmlformats.org/officeDocument/2006/relationships/image" Target="../media/image53.png"/></Relationships>
</file>

<file path=ppt/slides/_rels/slide61.xml.rels><?xml version="1.0" encoding="UTF-8" standalone="yes"?>
<Relationships xmlns="http://schemas.openxmlformats.org/package/2006/relationships"><Relationship Id="rId8" Type="http://schemas.openxmlformats.org/officeDocument/2006/relationships/image" Target="../media/image55.jpeg"/><Relationship Id="rId13" Type="http://schemas.openxmlformats.org/officeDocument/2006/relationships/image" Target="../media/image60.png"/><Relationship Id="rId18" Type="http://schemas.openxmlformats.org/officeDocument/2006/relationships/image" Target="../media/image65.png"/><Relationship Id="rId3" Type="http://schemas.openxmlformats.org/officeDocument/2006/relationships/diagramLayout" Target="../diagrams/layout4.xml"/><Relationship Id="rId7" Type="http://schemas.openxmlformats.org/officeDocument/2006/relationships/image" Target="../media/image54.jpeg"/><Relationship Id="rId12" Type="http://schemas.openxmlformats.org/officeDocument/2006/relationships/image" Target="../media/image59.jpeg"/><Relationship Id="rId17" Type="http://schemas.openxmlformats.org/officeDocument/2006/relationships/image" Target="../media/image64.jpeg"/><Relationship Id="rId2" Type="http://schemas.openxmlformats.org/officeDocument/2006/relationships/diagramData" Target="../diagrams/data4.xml"/><Relationship Id="rId16" Type="http://schemas.openxmlformats.org/officeDocument/2006/relationships/image" Target="../media/image63.jpeg"/><Relationship Id="rId1" Type="http://schemas.openxmlformats.org/officeDocument/2006/relationships/slideLayout" Target="../slideLayouts/slideLayout3.xml"/><Relationship Id="rId6" Type="http://schemas.microsoft.com/office/2007/relationships/diagramDrawing" Target="../diagrams/drawing4.xml"/><Relationship Id="rId11" Type="http://schemas.openxmlformats.org/officeDocument/2006/relationships/image" Target="../media/image58.jpeg"/><Relationship Id="rId5" Type="http://schemas.openxmlformats.org/officeDocument/2006/relationships/diagramColors" Target="../diagrams/colors4.xml"/><Relationship Id="rId15" Type="http://schemas.openxmlformats.org/officeDocument/2006/relationships/image" Target="../media/image62.jpeg"/><Relationship Id="rId10" Type="http://schemas.openxmlformats.org/officeDocument/2006/relationships/image" Target="../media/image57.jpeg"/><Relationship Id="rId4" Type="http://schemas.openxmlformats.org/officeDocument/2006/relationships/diagramQuickStyle" Target="../diagrams/quickStyle4.xml"/><Relationship Id="rId9" Type="http://schemas.openxmlformats.org/officeDocument/2006/relationships/image" Target="../media/image56.png"/><Relationship Id="rId14" Type="http://schemas.openxmlformats.org/officeDocument/2006/relationships/image" Target="../media/image61.jpeg"/></Relationships>
</file>

<file path=ppt/slides/_rels/slide6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9.png"/><Relationship Id="rId7" Type="http://schemas.openxmlformats.org/officeDocument/2006/relationships/image" Target="../media/image72.png"/><Relationship Id="rId2" Type="http://schemas.openxmlformats.org/officeDocument/2006/relationships/image" Target="../media/image68.png"/><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71.png"/><Relationship Id="rId4" Type="http://schemas.openxmlformats.org/officeDocument/2006/relationships/image" Target="../media/image70.png"/></Relationships>
</file>

<file path=ppt/slides/_rels/slide68.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80.png"/></Relationships>
</file>

<file path=ppt/slides/_rels/slide7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83.jpeg"/></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notesSlide" Target="../notesSlides/notesSlide31.xml"/><Relationship Id="rId7" Type="http://schemas.openxmlformats.org/officeDocument/2006/relationships/image" Target="../media/image89.pn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88.jpeg"/><Relationship Id="rId5" Type="http://schemas.openxmlformats.org/officeDocument/2006/relationships/image" Target="../media/image87.png"/><Relationship Id="rId4" Type="http://schemas.openxmlformats.org/officeDocument/2006/relationships/image" Target="../media/image86.png"/></Relationships>
</file>

<file path=ppt/slides/_rels/slide8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86.png"/></Relationships>
</file>

<file path=ppt/slides/_rels/slide8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93.png"/></Relationships>
</file>

<file path=ppt/slides/_rels/slide8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92.png"/></Relationships>
</file>

<file path=ppt/slides/_rels/slide88.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95.png"/><Relationship Id="rId7" Type="http://schemas.openxmlformats.org/officeDocument/2006/relationships/image" Target="../media/image99.png"/><Relationship Id="rId2" Type="http://schemas.openxmlformats.org/officeDocument/2006/relationships/notesSlide" Target="../notesSlides/notesSlide35.xml"/><Relationship Id="rId1" Type="http://schemas.openxmlformats.org/officeDocument/2006/relationships/slideLayout" Target="../slideLayouts/slideLayout4.xml"/><Relationship Id="rId6" Type="http://schemas.openxmlformats.org/officeDocument/2006/relationships/image" Target="../media/image98.png"/><Relationship Id="rId5" Type="http://schemas.openxmlformats.org/officeDocument/2006/relationships/image" Target="../media/image97.png"/><Relationship Id="rId10" Type="http://schemas.openxmlformats.org/officeDocument/2006/relationships/image" Target="../media/image102.png"/><Relationship Id="rId4" Type="http://schemas.openxmlformats.org/officeDocument/2006/relationships/image" Target="../media/image96.png"/><Relationship Id="rId9" Type="http://schemas.openxmlformats.org/officeDocument/2006/relationships/image" Target="../media/image101.png"/></Relationships>
</file>

<file path=ppt/slides/_rels/slide89.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3" Type="http://schemas.openxmlformats.org/officeDocument/2006/relationships/image" Target="../media/image105.png"/><Relationship Id="rId7" Type="http://schemas.openxmlformats.org/officeDocument/2006/relationships/image" Target="../media/image86.png"/><Relationship Id="rId2" Type="http://schemas.openxmlformats.org/officeDocument/2006/relationships/image" Target="../media/image104.jpeg"/><Relationship Id="rId1" Type="http://schemas.openxmlformats.org/officeDocument/2006/relationships/slideLayout" Target="../slideLayouts/slideLayout5.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png"/></Relationships>
</file>

<file path=ppt/slides/_rels/slide91.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image" Target="../media/image111.png"/><Relationship Id="rId4" Type="http://schemas.openxmlformats.org/officeDocument/2006/relationships/image" Target="../media/image110.png"/></Relationships>
</file>

<file path=ppt/slides/_rels/slide9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44.xml"/><Relationship Id="rId1" Type="http://schemas.openxmlformats.org/officeDocument/2006/relationships/slideLayout" Target="../slideLayouts/slideLayout3.xml"/><Relationship Id="rId4" Type="http://schemas.openxmlformats.org/officeDocument/2006/relationships/image" Target="../media/image115.png"/></Relationships>
</file>

<file path=ppt/slides/_rels/slide99.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46.xml"/><Relationship Id="rId1" Type="http://schemas.openxmlformats.org/officeDocument/2006/relationships/slideLayout" Target="../slideLayouts/slideLayout3.xml"/><Relationship Id="rId4" Type="http://schemas.openxmlformats.org/officeDocument/2006/relationships/image" Target="../media/image118.png"/></Relationships>
</file>

<file path=ppt/slides/_rels/slide101.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47.xml"/><Relationship Id="rId1" Type="http://schemas.openxmlformats.org/officeDocument/2006/relationships/slideLayout" Target="../slideLayouts/slideLayout3.xml"/><Relationship Id="rId4" Type="http://schemas.openxmlformats.org/officeDocument/2006/relationships/image" Target="../media/image119.png"/></Relationships>
</file>

<file path=ppt/slides/_rels/slide10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50.xml"/><Relationship Id="rId1" Type="http://schemas.openxmlformats.org/officeDocument/2006/relationships/slideLayout" Target="../slideLayouts/slideLayout3.xml"/><Relationship Id="rId4" Type="http://schemas.openxmlformats.org/officeDocument/2006/relationships/image" Target="../media/image111.png"/></Relationships>
</file>

<file path=ppt/slides/_rels/slide105.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image" Target="../media/image125.png"/><Relationship Id="rId7" Type="http://schemas.openxmlformats.org/officeDocument/2006/relationships/image" Target="../media/image129.jpeg"/><Relationship Id="rId2" Type="http://schemas.openxmlformats.org/officeDocument/2006/relationships/notesSlide" Target="../notesSlides/notesSlide53.xml"/><Relationship Id="rId1" Type="http://schemas.openxmlformats.org/officeDocument/2006/relationships/slideLayout" Target="../slideLayouts/slideLayout5.xml"/><Relationship Id="rId6" Type="http://schemas.openxmlformats.org/officeDocument/2006/relationships/image" Target="../media/image128.png"/><Relationship Id="rId5" Type="http://schemas.openxmlformats.org/officeDocument/2006/relationships/image" Target="../media/image127.png"/><Relationship Id="rId4" Type="http://schemas.openxmlformats.org/officeDocument/2006/relationships/image" Target="../media/image126.png"/><Relationship Id="rId9" Type="http://schemas.openxmlformats.org/officeDocument/2006/relationships/image" Target="../media/image131.png"/></Relationships>
</file>

<file path=ppt/slides/_rels/slide109.xml.rels><?xml version="1.0" encoding="UTF-8" standalone="yes"?>
<Relationships xmlns="http://schemas.openxmlformats.org/package/2006/relationships"><Relationship Id="rId3" Type="http://schemas.openxmlformats.org/officeDocument/2006/relationships/image" Target="../media/image132.png"/><Relationship Id="rId7" Type="http://schemas.openxmlformats.org/officeDocument/2006/relationships/image" Target="../media/image136.png"/><Relationship Id="rId2" Type="http://schemas.openxmlformats.org/officeDocument/2006/relationships/notesSlide" Target="../notesSlides/notesSlide54.xml"/><Relationship Id="rId1" Type="http://schemas.openxmlformats.org/officeDocument/2006/relationships/slideLayout" Target="../slideLayouts/slideLayout5.xml"/><Relationship Id="rId6" Type="http://schemas.openxmlformats.org/officeDocument/2006/relationships/image" Target="../media/image135.png"/><Relationship Id="rId5" Type="http://schemas.openxmlformats.org/officeDocument/2006/relationships/image" Target="../media/image134.png"/><Relationship Id="rId4" Type="http://schemas.openxmlformats.org/officeDocument/2006/relationships/image" Target="../media/image133.png"/></Relationships>
</file>

<file path=ppt/slides/_rels/slide110.xml.rels><?xml version="1.0" encoding="UTF-8" standalone="yes"?>
<Relationships xmlns="http://schemas.openxmlformats.org/package/2006/relationships"><Relationship Id="rId8" Type="http://schemas.openxmlformats.org/officeDocument/2006/relationships/image" Target="../media/image142.png"/><Relationship Id="rId3" Type="http://schemas.openxmlformats.org/officeDocument/2006/relationships/image" Target="../media/image137.png"/><Relationship Id="rId7" Type="http://schemas.openxmlformats.org/officeDocument/2006/relationships/image" Target="../media/image141.png"/><Relationship Id="rId2" Type="http://schemas.openxmlformats.org/officeDocument/2006/relationships/notesSlide" Target="../notesSlides/notesSlide55.xml"/><Relationship Id="rId1" Type="http://schemas.openxmlformats.org/officeDocument/2006/relationships/slideLayout" Target="../slideLayouts/slideLayout8.xml"/><Relationship Id="rId6" Type="http://schemas.openxmlformats.org/officeDocument/2006/relationships/image" Target="../media/image140.png"/><Relationship Id="rId5" Type="http://schemas.openxmlformats.org/officeDocument/2006/relationships/image" Target="../media/image139.png"/><Relationship Id="rId10" Type="http://schemas.openxmlformats.org/officeDocument/2006/relationships/image" Target="../media/image144.png"/><Relationship Id="rId4" Type="http://schemas.openxmlformats.org/officeDocument/2006/relationships/image" Target="../media/image138.png"/><Relationship Id="rId9" Type="http://schemas.openxmlformats.org/officeDocument/2006/relationships/image" Target="../media/image143.png"/></Relationships>
</file>

<file path=ppt/slides/_rels/slide111.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5.xml"/><Relationship Id="rId4" Type="http://schemas.openxmlformats.org/officeDocument/2006/relationships/image" Target="../media/image147.png"/></Relationships>
</file>

<file path=ppt/slides/_rels/slide112.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56.xml"/><Relationship Id="rId1" Type="http://schemas.openxmlformats.org/officeDocument/2006/relationships/slideLayout" Target="../slideLayouts/slideLayout3.xml"/><Relationship Id="rId4" Type="http://schemas.openxmlformats.org/officeDocument/2006/relationships/image" Target="../media/image149.png"/></Relationships>
</file>

<file path=ppt/slides/_rels/slide113.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57.xml"/><Relationship Id="rId1" Type="http://schemas.openxmlformats.org/officeDocument/2006/relationships/slideLayout" Target="../slideLayouts/slideLayout5.xml"/><Relationship Id="rId6" Type="http://schemas.openxmlformats.org/officeDocument/2006/relationships/image" Target="../media/image153.png"/><Relationship Id="rId5" Type="http://schemas.openxmlformats.org/officeDocument/2006/relationships/image" Target="../media/image152.png"/><Relationship Id="rId4" Type="http://schemas.openxmlformats.org/officeDocument/2006/relationships/image" Target="../media/image151.png"/></Relationships>
</file>

<file path=ppt/slides/_rels/slide114.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5.xml"/><Relationship Id="rId4" Type="http://schemas.openxmlformats.org/officeDocument/2006/relationships/image" Target="../media/image156.png"/></Relationships>
</file>

<file path=ppt/slides/_rels/slide115.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160.png"/></Relationships>
</file>

<file path=ppt/slides/_rels/slide118.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3" Type="http://schemas.openxmlformats.org/officeDocument/2006/relationships/image" Target="../media/image162.svg"/><Relationship Id="rId7" Type="http://schemas.openxmlformats.org/officeDocument/2006/relationships/image" Target="../media/image166.png"/><Relationship Id="rId2" Type="http://schemas.openxmlformats.org/officeDocument/2006/relationships/notesSlide" Target="../notesSlides/notesSlide60.xml"/><Relationship Id="rId1" Type="http://schemas.openxmlformats.org/officeDocument/2006/relationships/slideLayout" Target="../slideLayouts/slideLayout7.xml"/><Relationship Id="rId6" Type="http://schemas.openxmlformats.org/officeDocument/2006/relationships/image" Target="../media/image165.svg"/><Relationship Id="rId5" Type="http://schemas.openxmlformats.org/officeDocument/2006/relationships/image" Target="../media/image164.svg"/><Relationship Id="rId4" Type="http://schemas.openxmlformats.org/officeDocument/2006/relationships/image" Target="../media/image163.svg"/></Relationships>
</file>

<file path=ppt/slides/_rels/slide120.xml.rels><?xml version="1.0" encoding="UTF-8" standalone="yes"?>
<Relationships xmlns="http://schemas.openxmlformats.org/package/2006/relationships"><Relationship Id="rId8" Type="http://schemas.openxmlformats.org/officeDocument/2006/relationships/image" Target="../media/image167.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1.xml"/><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168.png"/></Relationships>
</file>

<file path=ppt/slides/_rels/slide121.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9.png"/><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2" Type="http://schemas.openxmlformats.org/officeDocument/2006/relationships/image" Target="../media/image171.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6A827B-BBCA-4C01-8373-9C43E2E840E3}"/>
              </a:ext>
            </a:extLst>
          </p:cNvPr>
          <p:cNvSpPr>
            <a:spLocks noGrp="1"/>
          </p:cNvSpPr>
          <p:nvPr>
            <p:ph type="title"/>
          </p:nvPr>
        </p:nvSpPr>
        <p:spPr/>
        <p:txBody>
          <a:bodyPr/>
          <a:lstStyle/>
          <a:p>
            <a:r>
              <a:rPr lang="en-GB" noProof="0"/>
              <a:t>Global DSD Research collaborative</a:t>
            </a:r>
            <a:br>
              <a:rPr lang="en-GB" noProof="0"/>
            </a:br>
            <a:endParaRPr lang="en-GB" sz="2800" b="0" noProof="0">
              <a:solidFill>
                <a:schemeClr val="tx1"/>
              </a:solidFill>
            </a:endParaRPr>
          </a:p>
        </p:txBody>
      </p:sp>
      <p:sp>
        <p:nvSpPr>
          <p:cNvPr id="3" name="Textplatzhalter 2">
            <a:extLst>
              <a:ext uri="{FF2B5EF4-FFF2-40B4-BE49-F238E27FC236}">
                <a16:creationId xmlns:a16="http://schemas.microsoft.com/office/drawing/2014/main" id="{BB3C1C46-A697-4F61-B415-46A47B124A3B}"/>
              </a:ext>
            </a:extLst>
          </p:cNvPr>
          <p:cNvSpPr>
            <a:spLocks noGrp="1"/>
          </p:cNvSpPr>
          <p:nvPr>
            <p:ph type="body" sz="quarter" idx="10"/>
          </p:nvPr>
        </p:nvSpPr>
        <p:spPr/>
        <p:txBody>
          <a:bodyPr/>
          <a:lstStyle/>
          <a:p>
            <a:r>
              <a:rPr lang="en-US" sz="1800" dirty="0">
                <a:effectLst/>
                <a:ea typeface="Calibri" panose="020F0502020204030204" pitchFamily="34" charset="0"/>
              </a:rPr>
              <a:t>28 Sept 2026</a:t>
            </a:r>
          </a:p>
          <a:p>
            <a:r>
              <a:rPr lang="en-US" sz="1800" dirty="0">
                <a:ea typeface="Calibri" panose="020F0502020204030204" pitchFamily="34" charset="0"/>
                <a:hlinkClick r:id="rId3"/>
              </a:rPr>
              <a:t>dsd@iasociety.org</a:t>
            </a:r>
            <a:r>
              <a:rPr lang="en-US" sz="1800" dirty="0">
                <a:ea typeface="Calibri" panose="020F0502020204030204" pitchFamily="34" charset="0"/>
              </a:rPr>
              <a:t> </a:t>
            </a:r>
            <a:endParaRPr lang="en-CH" sz="1800">
              <a:effectLst/>
              <a:ea typeface="Calibri" panose="020F0502020204030204" pitchFamily="34" charset="0"/>
            </a:endParaRPr>
          </a:p>
          <a:p>
            <a:endParaRPr lang="en-CH" sz="1800">
              <a:effectLst/>
              <a:ea typeface="Calibri" panose="020F0502020204030204" pitchFamily="34" charset="0"/>
            </a:endParaRPr>
          </a:p>
        </p:txBody>
      </p:sp>
    </p:spTree>
    <p:extLst>
      <p:ext uri="{BB962C8B-B14F-4D97-AF65-F5344CB8AC3E}">
        <p14:creationId xmlns:p14="http://schemas.microsoft.com/office/powerpoint/2010/main" val="660478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1628B-F73A-194B-78FC-1943DF8C2EE6}"/>
              </a:ext>
            </a:extLst>
          </p:cNvPr>
          <p:cNvSpPr>
            <a:spLocks noGrp="1"/>
          </p:cNvSpPr>
          <p:nvPr>
            <p:ph type="title"/>
          </p:nvPr>
        </p:nvSpPr>
        <p:spPr/>
        <p:txBody>
          <a:bodyPr/>
          <a:lstStyle/>
          <a:p>
            <a:r>
              <a:rPr lang="en-US"/>
              <a:t>Agenda</a:t>
            </a:r>
            <a:endParaRPr lang="en-CH"/>
          </a:p>
        </p:txBody>
      </p:sp>
      <p:sp>
        <p:nvSpPr>
          <p:cNvPr id="3" name="Content Placeholder 2">
            <a:extLst>
              <a:ext uri="{FF2B5EF4-FFF2-40B4-BE49-F238E27FC236}">
                <a16:creationId xmlns:a16="http://schemas.microsoft.com/office/drawing/2014/main" id="{E2CA8F3F-DB64-9E8D-A22C-82A30B71CCCD}"/>
              </a:ext>
            </a:extLst>
          </p:cNvPr>
          <p:cNvSpPr>
            <a:spLocks noGrp="1"/>
          </p:cNvSpPr>
          <p:nvPr>
            <p:ph idx="1"/>
          </p:nvPr>
        </p:nvSpPr>
        <p:spPr>
          <a:xfrm>
            <a:off x="442913" y="2290619"/>
            <a:ext cx="6741658" cy="4137890"/>
          </a:xfrm>
        </p:spPr>
        <p:txBody>
          <a:bodyPr/>
          <a:lstStyle/>
          <a:p>
            <a:pPr marL="457200" indent="-457200">
              <a:buAutoNum type="arabicPeriod"/>
            </a:pPr>
            <a:r>
              <a:rPr lang="en-US" sz="2200" dirty="0"/>
              <a:t>Welcome &amp; intros</a:t>
            </a:r>
          </a:p>
          <a:p>
            <a:pPr marL="457200" indent="-457200">
              <a:buAutoNum type="arabicPeriod"/>
            </a:pPr>
            <a:r>
              <a:rPr lang="en-US" sz="2200" dirty="0"/>
              <a:t>Rapid fire from AIDS 2026</a:t>
            </a:r>
          </a:p>
          <a:p>
            <a:pPr marL="457200" indent="-457200">
              <a:buAutoNum type="arabicPeriod"/>
            </a:pPr>
            <a:r>
              <a:rPr lang="en-US" sz="2200" dirty="0"/>
              <a:t>Next steps/AOB</a:t>
            </a:r>
          </a:p>
        </p:txBody>
      </p:sp>
      <p:pic>
        <p:nvPicPr>
          <p:cNvPr id="2050" name="Picture 2" descr="Agenda Generic Flat icon | Freepik">
            <a:extLst>
              <a:ext uri="{FF2B5EF4-FFF2-40B4-BE49-F238E27FC236}">
                <a16:creationId xmlns:a16="http://schemas.microsoft.com/office/drawing/2014/main" id="{6E3E47B2-D4AB-E3D6-659C-4022A36BFBD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450148" y="177800"/>
            <a:ext cx="6502400" cy="650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7284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10B4C-B3E2-477D-7956-0824320E359B}"/>
              </a:ext>
            </a:extLst>
          </p:cNvPr>
          <p:cNvSpPr>
            <a:spLocks noGrp="1"/>
          </p:cNvSpPr>
          <p:nvPr>
            <p:ph type="title"/>
          </p:nvPr>
        </p:nvSpPr>
        <p:spPr>
          <a:xfrm>
            <a:off x="442912" y="1401624"/>
            <a:ext cx="8866187" cy="1260000"/>
          </a:xfrm>
        </p:spPr>
        <p:txBody>
          <a:bodyPr/>
          <a:lstStyle/>
          <a:p>
            <a:r>
              <a:rPr lang="en-US" dirty="0"/>
              <a:t>1. Welcome and overview</a:t>
            </a:r>
          </a:p>
        </p:txBody>
      </p:sp>
      <p:sp>
        <p:nvSpPr>
          <p:cNvPr id="3" name="Content Placeholder 2">
            <a:extLst>
              <a:ext uri="{FF2B5EF4-FFF2-40B4-BE49-F238E27FC236}">
                <a16:creationId xmlns:a16="http://schemas.microsoft.com/office/drawing/2014/main" id="{29514F09-2E80-137C-DD77-F62E105B9153}"/>
              </a:ext>
            </a:extLst>
          </p:cNvPr>
          <p:cNvSpPr>
            <a:spLocks noGrp="1"/>
          </p:cNvSpPr>
          <p:nvPr>
            <p:ph idx="1"/>
          </p:nvPr>
        </p:nvSpPr>
        <p:spPr>
          <a:xfrm>
            <a:off x="442913" y="2766059"/>
            <a:ext cx="10155314" cy="3291841"/>
          </a:xfrm>
        </p:spPr>
        <p:txBody>
          <a:bodyPr/>
          <a:lstStyle/>
          <a:p>
            <a:pPr marL="0" indent="0">
              <a:buNone/>
            </a:pPr>
            <a:r>
              <a:rPr lang="en-ZA" b="1" dirty="0"/>
              <a:t>Who's in the room today?</a:t>
            </a:r>
          </a:p>
          <a:p>
            <a:r>
              <a:rPr lang="en-ZA" dirty="0"/>
              <a:t>Please drop a quick introduction in the chat:</a:t>
            </a:r>
          </a:p>
          <a:p>
            <a:pPr marL="228600" lvl="1" indent="0">
              <a:buNone/>
            </a:pPr>
            <a:r>
              <a:rPr lang="en-ZA" dirty="0"/>
              <a:t>👤 </a:t>
            </a:r>
            <a:r>
              <a:rPr lang="en-ZA" b="1" dirty="0"/>
              <a:t>Name</a:t>
            </a:r>
            <a:br>
              <a:rPr lang="en-ZA" dirty="0"/>
            </a:br>
            <a:r>
              <a:rPr lang="en-ZA" dirty="0"/>
              <a:t>🏢 </a:t>
            </a:r>
            <a:r>
              <a:rPr lang="en-ZA" b="1" dirty="0"/>
              <a:t>Organization</a:t>
            </a:r>
            <a:br>
              <a:rPr lang="en-ZA" dirty="0"/>
            </a:br>
            <a:r>
              <a:rPr lang="en-ZA" dirty="0"/>
              <a:t>🌍 </a:t>
            </a:r>
            <a:r>
              <a:rPr lang="en-ZA" b="1" dirty="0"/>
              <a:t>Country you're joining from</a:t>
            </a:r>
            <a:r>
              <a:rPr lang="en-ZA" dirty="0"/>
              <a:t> (with a flag)</a:t>
            </a:r>
          </a:p>
          <a:p>
            <a:pPr marL="228600" lvl="1" indent="0">
              <a:buNone/>
            </a:pPr>
            <a:r>
              <a:rPr lang="en-ZA" dirty="0"/>
              <a:t>😀 </a:t>
            </a:r>
            <a:r>
              <a:rPr lang="en-ZA" b="1" dirty="0"/>
              <a:t>One emoji to describe your Monday mood</a:t>
            </a:r>
            <a:r>
              <a:rPr lang="en-ZA" dirty="0"/>
              <a:t> (with an emoji)</a:t>
            </a:r>
          </a:p>
          <a:p>
            <a:pPr marL="0" indent="0">
              <a:buNone/>
            </a:pPr>
            <a:endParaRPr lang="en-ZA" dirty="0"/>
          </a:p>
          <a:p>
            <a:pPr marL="0" indent="0">
              <a:buNone/>
            </a:pPr>
            <a:r>
              <a:rPr lang="en-US" i="1" dirty="0"/>
              <a:t>Anna Grimsrud, IAS, South Africa </a:t>
            </a:r>
            <a:r>
              <a:rPr lang="en-ZA" dirty="0"/>
              <a:t>🇿🇦, 😌</a:t>
            </a:r>
            <a:endParaRPr lang="en-US" i="1" dirty="0"/>
          </a:p>
        </p:txBody>
      </p:sp>
    </p:spTree>
    <p:extLst>
      <p:ext uri="{BB962C8B-B14F-4D97-AF65-F5344CB8AC3E}">
        <p14:creationId xmlns:p14="http://schemas.microsoft.com/office/powerpoint/2010/main" val="14874543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21A2C-357B-5AD6-D42E-29B63822E9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866931-6094-A66E-41E0-13AAA422A92D}"/>
              </a:ext>
            </a:extLst>
          </p:cNvPr>
          <p:cNvSpPr>
            <a:spLocks noGrp="1"/>
          </p:cNvSpPr>
          <p:nvPr>
            <p:ph type="title"/>
          </p:nvPr>
        </p:nvSpPr>
        <p:spPr>
          <a:xfrm>
            <a:off x="442913" y="1401624"/>
            <a:ext cx="6192838" cy="1260000"/>
          </a:xfrm>
        </p:spPr>
        <p:txBody>
          <a:bodyPr>
            <a:normAutofit/>
          </a:bodyPr>
          <a:lstStyle/>
          <a:p>
            <a:r>
              <a:rPr lang="en-US" sz="2900"/>
              <a:t>2. Rapid fire from AIDS 2026</a:t>
            </a:r>
            <a:br>
              <a:rPr lang="en-US" sz="2900"/>
            </a:br>
            <a:endParaRPr lang="en-US" sz="2900"/>
          </a:p>
        </p:txBody>
      </p:sp>
      <p:sp>
        <p:nvSpPr>
          <p:cNvPr id="11" name="Content Placeholder 2">
            <a:extLst>
              <a:ext uri="{FF2B5EF4-FFF2-40B4-BE49-F238E27FC236}">
                <a16:creationId xmlns:a16="http://schemas.microsoft.com/office/drawing/2014/main" id="{23BD7E4D-263C-6894-E9CE-A030FFAE924B}"/>
              </a:ext>
            </a:extLst>
          </p:cNvPr>
          <p:cNvSpPr>
            <a:spLocks noGrp="1"/>
          </p:cNvSpPr>
          <p:nvPr>
            <p:ph idx="1"/>
          </p:nvPr>
        </p:nvSpPr>
        <p:spPr>
          <a:xfrm>
            <a:off x="442913" y="2766059"/>
            <a:ext cx="6192837" cy="3291841"/>
          </a:xfrm>
        </p:spPr>
        <p:txBody>
          <a:bodyPr/>
          <a:lstStyle/>
          <a:p>
            <a:pPr marL="0" indent="0">
              <a:buNone/>
            </a:pPr>
            <a:r>
              <a:rPr lang="en-US" dirty="0"/>
              <a:t>Thanks to those of us who joined us in Rio – and were able to join us for dinner on Sunday, 26 July.</a:t>
            </a:r>
          </a:p>
          <a:p>
            <a:pPr marL="0" indent="0">
              <a:buNone/>
            </a:pPr>
            <a:endParaRPr lang="en-US" dirty="0"/>
          </a:p>
          <a:p>
            <a:pPr marL="0" indent="0">
              <a:buNone/>
            </a:pPr>
            <a:r>
              <a:rPr lang="en-US" dirty="0"/>
              <a:t>We were too deep in conversation to take a good group shot!</a:t>
            </a:r>
          </a:p>
        </p:txBody>
      </p:sp>
      <p:pic>
        <p:nvPicPr>
          <p:cNvPr id="6" name="Content Placeholder 5">
            <a:extLst>
              <a:ext uri="{FF2B5EF4-FFF2-40B4-BE49-F238E27FC236}">
                <a16:creationId xmlns:a16="http://schemas.microsoft.com/office/drawing/2014/main" id="{FB145B63-0476-B049-9AE0-D3E69D35B461}"/>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bwMode="gray">
          <a:xfrm>
            <a:off x="6996113" y="10"/>
            <a:ext cx="5195887" cy="6857990"/>
          </a:xfrm>
          <a:prstGeom prst="rect">
            <a:avLst/>
          </a:prstGeom>
          <a:noFill/>
        </p:spPr>
      </p:pic>
    </p:spTree>
    <p:extLst>
      <p:ext uri="{BB962C8B-B14F-4D97-AF65-F5344CB8AC3E}">
        <p14:creationId xmlns:p14="http://schemas.microsoft.com/office/powerpoint/2010/main" val="1784301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F0B96-60F8-DE4A-1609-0528C2EE3959}"/>
              </a:ext>
            </a:extLst>
          </p:cNvPr>
          <p:cNvSpPr>
            <a:spLocks noGrp="1"/>
          </p:cNvSpPr>
          <p:nvPr>
            <p:ph type="title"/>
          </p:nvPr>
        </p:nvSpPr>
        <p:spPr>
          <a:xfrm>
            <a:off x="442913" y="1401624"/>
            <a:ext cx="6192838" cy="1260000"/>
          </a:xfrm>
        </p:spPr>
        <p:txBody>
          <a:bodyPr>
            <a:normAutofit/>
          </a:bodyPr>
          <a:lstStyle/>
          <a:p>
            <a:r>
              <a:rPr lang="en-US" sz="2900"/>
              <a:t>2. Rapid fire from AIDS 2026</a:t>
            </a:r>
            <a:br>
              <a:rPr lang="en-US" sz="2900"/>
            </a:br>
            <a:endParaRPr lang="en-US" sz="2900"/>
          </a:p>
        </p:txBody>
      </p:sp>
      <p:pic>
        <p:nvPicPr>
          <p:cNvPr id="7" name="Content Placeholder 6">
            <a:extLst>
              <a:ext uri="{FF2B5EF4-FFF2-40B4-BE49-F238E27FC236}">
                <a16:creationId xmlns:a16="http://schemas.microsoft.com/office/drawing/2014/main" id="{8E71D6BB-0B72-2238-05ED-BB156D8E326E}"/>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rcRect l="-2"/>
          <a:stretch>
            <a:fillRect/>
          </a:stretch>
        </p:blipFill>
        <p:spPr bwMode="gray">
          <a:xfrm>
            <a:off x="442913" y="2766059"/>
            <a:ext cx="6192837" cy="3510042"/>
          </a:xfrm>
          <a:prstGeom prst="rect">
            <a:avLst/>
          </a:prstGeom>
          <a:noFill/>
        </p:spPr>
      </p:pic>
      <p:sp>
        <p:nvSpPr>
          <p:cNvPr id="8" name="Content Placeholder 2">
            <a:extLst>
              <a:ext uri="{FF2B5EF4-FFF2-40B4-BE49-F238E27FC236}">
                <a16:creationId xmlns:a16="http://schemas.microsoft.com/office/drawing/2014/main" id="{64012631-6984-0F9B-A4D2-5984B9623696}"/>
              </a:ext>
            </a:extLst>
          </p:cNvPr>
          <p:cNvSpPr txBox="1">
            <a:spLocks/>
          </p:cNvSpPr>
          <p:nvPr/>
        </p:nvSpPr>
        <p:spPr bwMode="gray">
          <a:xfrm>
            <a:off x="7069873" y="2766059"/>
            <a:ext cx="4988312" cy="3291841"/>
          </a:xfrm>
          <a:prstGeom prst="rect">
            <a:avLst/>
          </a:prstGeom>
        </p:spPr>
        <p:txBody>
          <a:bodyPr vert="horz" lIns="0" tIns="0" rIns="0" bIns="0" rtlCol="0" anchor="t" anchorCtr="0">
            <a:noAutofit/>
          </a:bodyPr>
          <a:lstStyle>
            <a:lvl1pPr marL="220663" indent="-220663"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1pPr>
            <a:lvl2pPr marL="449263"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2pPr>
            <a:lvl3pPr marL="655638" indent="-212725"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3pPr>
            <a:lvl4pPr marL="8985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4pPr>
            <a:lvl5pPr marL="11271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Thanks also to those who joined for Run Club!</a:t>
            </a:r>
          </a:p>
        </p:txBody>
      </p:sp>
    </p:spTree>
    <p:extLst>
      <p:ext uri="{BB962C8B-B14F-4D97-AF65-F5344CB8AC3E}">
        <p14:creationId xmlns:p14="http://schemas.microsoft.com/office/powerpoint/2010/main" val="405763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E4DE8-9927-5D96-76A8-A8A9B29217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DD2640-5E29-26A5-DB78-2E760426DC7A}"/>
              </a:ext>
            </a:extLst>
          </p:cNvPr>
          <p:cNvSpPr>
            <a:spLocks noGrp="1"/>
          </p:cNvSpPr>
          <p:nvPr>
            <p:ph type="title"/>
          </p:nvPr>
        </p:nvSpPr>
        <p:spPr>
          <a:xfrm>
            <a:off x="442913" y="1401624"/>
            <a:ext cx="6192838" cy="1151076"/>
          </a:xfrm>
        </p:spPr>
        <p:txBody>
          <a:bodyPr>
            <a:normAutofit/>
          </a:bodyPr>
          <a:lstStyle/>
          <a:p>
            <a:r>
              <a:rPr lang="en-US" sz="2900" dirty="0"/>
              <a:t>2. Rapid fire from AIDS 2026</a:t>
            </a:r>
            <a:br>
              <a:rPr lang="en-US" sz="2900" dirty="0"/>
            </a:br>
            <a:endParaRPr lang="en-US" sz="2900" dirty="0"/>
          </a:p>
        </p:txBody>
      </p:sp>
      <p:sp>
        <p:nvSpPr>
          <p:cNvPr id="4" name="Content Placeholder 3">
            <a:extLst>
              <a:ext uri="{FF2B5EF4-FFF2-40B4-BE49-F238E27FC236}">
                <a16:creationId xmlns:a16="http://schemas.microsoft.com/office/drawing/2014/main" id="{2D14E3B0-4333-1020-512B-395C2C2EECCE}"/>
              </a:ext>
            </a:extLst>
          </p:cNvPr>
          <p:cNvSpPr>
            <a:spLocks noGrp="1"/>
          </p:cNvSpPr>
          <p:nvPr>
            <p:ph type="body" sz="quarter" idx="11"/>
          </p:nvPr>
        </p:nvSpPr>
        <p:spPr>
          <a:xfrm>
            <a:off x="442914" y="2352443"/>
            <a:ext cx="6192837" cy="3905715"/>
          </a:xfrm>
        </p:spPr>
        <p:txBody>
          <a:bodyPr>
            <a:normAutofit lnSpcReduction="10000"/>
          </a:bodyPr>
          <a:lstStyle/>
          <a:p>
            <a:pPr>
              <a:spcAft>
                <a:spcPts val="600"/>
              </a:spcAft>
            </a:pPr>
            <a:r>
              <a:rPr lang="en-US" sz="1400" b="1" dirty="0"/>
              <a:t>1. Optimizing HIV service delivery through multi-month dispensing of antiretroviral therapy beyond 6 months and biennial viral load monitoring: evidence from the national electronic medical record system in Zambia, 2020–2025 </a:t>
            </a:r>
            <a:r>
              <a:rPr lang="en-US" sz="1400" dirty="0"/>
              <a:t>– </a:t>
            </a:r>
            <a:r>
              <a:rPr lang="en-US" sz="1400" dirty="0" err="1"/>
              <a:t>Suilanji</a:t>
            </a:r>
            <a:r>
              <a:rPr lang="en-US" sz="1400" dirty="0"/>
              <a:t> </a:t>
            </a:r>
            <a:r>
              <a:rPr lang="en-US" sz="1400" dirty="0" err="1"/>
              <a:t>Sivile</a:t>
            </a:r>
            <a:r>
              <a:rPr lang="en-US" sz="1400" dirty="0"/>
              <a:t>, MOH, Zambia</a:t>
            </a:r>
          </a:p>
          <a:p>
            <a:pPr>
              <a:spcAft>
                <a:spcPts val="600"/>
              </a:spcAft>
            </a:pPr>
            <a:endParaRPr lang="en-US" sz="1400" dirty="0"/>
          </a:p>
          <a:p>
            <a:pPr>
              <a:spcAft>
                <a:spcPts val="600"/>
              </a:spcAft>
            </a:pPr>
            <a:r>
              <a:rPr lang="en-US" sz="1400" b="1" dirty="0"/>
              <a:t>2. Early viral load monitoring and enrollment into multi-month dispensing models following South Africa’s 2023 revision of HIV treatment guidelines - </a:t>
            </a:r>
            <a:r>
              <a:rPr lang="en-US" sz="1400" dirty="0"/>
              <a:t>Elizabeth Kachingwe, HE</a:t>
            </a:r>
            <a:r>
              <a:rPr lang="en-US" sz="1400" baseline="30000" dirty="0"/>
              <a:t>2</a:t>
            </a:r>
            <a:r>
              <a:rPr lang="en-US" sz="1400" dirty="0"/>
              <a:t>RO, South Africa</a:t>
            </a:r>
          </a:p>
          <a:p>
            <a:pPr>
              <a:spcAft>
                <a:spcPts val="600"/>
              </a:spcAft>
            </a:pPr>
            <a:endParaRPr lang="en-US" sz="1400" dirty="0"/>
          </a:p>
          <a:p>
            <a:pPr>
              <a:spcAft>
                <a:spcPts val="600"/>
              </a:spcAft>
            </a:pPr>
            <a:r>
              <a:rPr lang="en-US" sz="1400" b="1" dirty="0"/>
              <a:t>3. Providers prefer frequent contact over flexibility to reduce risk of early disengagement from HIV care in South Africa </a:t>
            </a:r>
            <a:r>
              <a:rPr lang="en-US" sz="1400" dirty="0"/>
              <a:t>- Allison Morgan, Boston University, USA</a:t>
            </a:r>
          </a:p>
          <a:p>
            <a:pPr>
              <a:spcAft>
                <a:spcPts val="600"/>
              </a:spcAft>
            </a:pPr>
            <a:endParaRPr lang="en-US" sz="1400" dirty="0"/>
          </a:p>
          <a:p>
            <a:pPr>
              <a:spcAft>
                <a:spcPts val="600"/>
              </a:spcAft>
            </a:pPr>
            <a:r>
              <a:rPr lang="en-US" sz="1400" b="1" dirty="0"/>
              <a:t>4. Predictors and self-reported causes of treatment interruption among clients on antiretroviral therapy in Malawi: a nested case-control study </a:t>
            </a:r>
            <a:r>
              <a:rPr lang="en-US" sz="1400" dirty="0"/>
              <a:t>– Colbert </a:t>
            </a:r>
            <a:r>
              <a:rPr lang="en-US" sz="1400" dirty="0" err="1"/>
              <a:t>Lemani</a:t>
            </a:r>
            <a:r>
              <a:rPr lang="en-US" sz="1400" dirty="0"/>
              <a:t>, PIH, Malawi</a:t>
            </a:r>
          </a:p>
          <a:p>
            <a:pPr>
              <a:spcAft>
                <a:spcPts val="600"/>
              </a:spcAft>
            </a:pPr>
            <a:endParaRPr lang="en-US" sz="1400" dirty="0"/>
          </a:p>
          <a:p>
            <a:pPr>
              <a:spcAft>
                <a:spcPts val="600"/>
              </a:spcAft>
            </a:pPr>
            <a:endParaRPr lang="en-US" sz="1400" dirty="0"/>
          </a:p>
        </p:txBody>
      </p:sp>
      <p:pic>
        <p:nvPicPr>
          <p:cNvPr id="5" name="Picture 4" descr="1,272 Rapid Fire Logo Royalty-Free Images, Stock Photos &amp; Pictures | Shutterstock">
            <a:extLst>
              <a:ext uri="{FF2B5EF4-FFF2-40B4-BE49-F238E27FC236}">
                <a16:creationId xmlns:a16="http://schemas.microsoft.com/office/drawing/2014/main" id="{3A2855BB-BAEF-0B6D-BB3D-B1DA19C8ECB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996113" y="1829447"/>
            <a:ext cx="5195887" cy="3199106"/>
          </a:xfrm>
          <a:prstGeom prst="rect">
            <a:avLst/>
          </a:prstGeom>
          <a:noFill/>
        </p:spPr>
      </p:pic>
    </p:spTree>
    <p:extLst>
      <p:ext uri="{BB962C8B-B14F-4D97-AF65-F5344CB8AC3E}">
        <p14:creationId xmlns:p14="http://schemas.microsoft.com/office/powerpoint/2010/main" val="2713794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A99F5-4499-5DB4-C57D-7C60398F21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789813-9D8F-5FA9-19E2-A2616D503033}"/>
              </a:ext>
            </a:extLst>
          </p:cNvPr>
          <p:cNvSpPr>
            <a:spLocks noGrp="1"/>
          </p:cNvSpPr>
          <p:nvPr>
            <p:ph type="title"/>
          </p:nvPr>
        </p:nvSpPr>
        <p:spPr>
          <a:xfrm>
            <a:off x="442913" y="1401624"/>
            <a:ext cx="6192838" cy="1151076"/>
          </a:xfrm>
        </p:spPr>
        <p:txBody>
          <a:bodyPr>
            <a:normAutofit/>
          </a:bodyPr>
          <a:lstStyle/>
          <a:p>
            <a:r>
              <a:rPr lang="en-US" sz="2900"/>
              <a:t>2. Rapid fire from AIDS 2026</a:t>
            </a:r>
            <a:br>
              <a:rPr lang="en-US" sz="2900"/>
            </a:br>
            <a:endParaRPr lang="en-US" sz="2900"/>
          </a:p>
        </p:txBody>
      </p:sp>
      <p:sp>
        <p:nvSpPr>
          <p:cNvPr id="4" name="Content Placeholder 3">
            <a:extLst>
              <a:ext uri="{FF2B5EF4-FFF2-40B4-BE49-F238E27FC236}">
                <a16:creationId xmlns:a16="http://schemas.microsoft.com/office/drawing/2014/main" id="{B9049805-AB87-A2C0-0A6D-8878B3D88D7C}"/>
              </a:ext>
            </a:extLst>
          </p:cNvPr>
          <p:cNvSpPr>
            <a:spLocks noGrp="1"/>
          </p:cNvSpPr>
          <p:nvPr>
            <p:ph type="body" sz="quarter" idx="11"/>
          </p:nvPr>
        </p:nvSpPr>
        <p:spPr>
          <a:xfrm>
            <a:off x="442912" y="2552700"/>
            <a:ext cx="6192837" cy="3848100"/>
          </a:xfrm>
        </p:spPr>
        <p:txBody>
          <a:bodyPr>
            <a:normAutofit lnSpcReduction="10000"/>
          </a:bodyPr>
          <a:lstStyle/>
          <a:p>
            <a:pPr>
              <a:spcAft>
                <a:spcPts val="600"/>
              </a:spcAft>
            </a:pPr>
            <a:r>
              <a:rPr lang="en-US" sz="1400" b="1" dirty="0"/>
              <a:t>5. Home-based counseling and ART initiation increase viral suppression among men out of care in Malawi: randomized trial – </a:t>
            </a:r>
            <a:r>
              <a:rPr lang="en-US" sz="1400" dirty="0"/>
              <a:t>Kate Dovel, UCLA / PIH, US / Malawi*</a:t>
            </a:r>
          </a:p>
          <a:p>
            <a:pPr>
              <a:spcAft>
                <a:spcPts val="600"/>
              </a:spcAft>
            </a:pPr>
            <a:endParaRPr lang="en-US" sz="1400" b="1" dirty="0"/>
          </a:p>
          <a:p>
            <a:pPr>
              <a:spcAft>
                <a:spcPts val="600"/>
              </a:spcAft>
            </a:pPr>
            <a:r>
              <a:rPr lang="en-US" sz="1400" b="1" dirty="0"/>
              <a:t>6. Co-developing mobility-responsive interventions to reduce interruption in HIV treatment in Malawi – </a:t>
            </a:r>
            <a:r>
              <a:rPr lang="en-US" sz="1400" dirty="0"/>
              <a:t>Eric Lungu, PIH, Malawi</a:t>
            </a:r>
          </a:p>
          <a:p>
            <a:pPr>
              <a:spcAft>
                <a:spcPts val="600"/>
              </a:spcAft>
            </a:pPr>
            <a:endParaRPr lang="en-US" sz="1400" dirty="0"/>
          </a:p>
          <a:p>
            <a:pPr>
              <a:spcAft>
                <a:spcPts val="600"/>
              </a:spcAft>
            </a:pPr>
            <a:r>
              <a:rPr lang="en-US" sz="1400" b="1" dirty="0"/>
              <a:t>7. Community-based tracking and re-engagement in HIV treatment among people experiencing treatment interruptions: programmatic outcomes from a multi-district initiative in Eswatini</a:t>
            </a:r>
            <a:r>
              <a:rPr lang="en-US" sz="1400" dirty="0"/>
              <a:t>, Sandile </a:t>
            </a:r>
            <a:r>
              <a:rPr lang="en-US" sz="1400" dirty="0" err="1"/>
              <a:t>Ginindza</a:t>
            </a:r>
            <a:r>
              <a:rPr lang="en-US" sz="1400" dirty="0"/>
              <a:t>, Young Heroes, Eswatini</a:t>
            </a:r>
          </a:p>
          <a:p>
            <a:pPr>
              <a:spcAft>
                <a:spcPts val="600"/>
              </a:spcAft>
            </a:pPr>
            <a:endParaRPr lang="en-US" sz="1400" dirty="0"/>
          </a:p>
          <a:p>
            <a:pPr>
              <a:spcAft>
                <a:spcPts val="600"/>
              </a:spcAft>
            </a:pPr>
            <a:r>
              <a:rPr lang="en-US" sz="1400" b="1" dirty="0"/>
              <a:t>8. Assessing implementation and expansion of advanced HIV disease in Malawi – </a:t>
            </a:r>
            <a:r>
              <a:rPr lang="en-US" sz="1400" dirty="0"/>
              <a:t>John Fly Phiri, MOH, Malawi*</a:t>
            </a:r>
          </a:p>
          <a:p>
            <a:pPr>
              <a:spcAft>
                <a:spcPts val="600"/>
              </a:spcAft>
            </a:pPr>
            <a:br>
              <a:rPr lang="en-US" sz="1400" dirty="0"/>
            </a:br>
            <a:endParaRPr lang="en-US" sz="1400" dirty="0"/>
          </a:p>
          <a:p>
            <a:pPr>
              <a:spcAft>
                <a:spcPts val="600"/>
              </a:spcAft>
            </a:pPr>
            <a:endParaRPr lang="en-US" sz="1400" b="1" dirty="0"/>
          </a:p>
          <a:p>
            <a:pPr>
              <a:spcAft>
                <a:spcPts val="600"/>
              </a:spcAft>
            </a:pPr>
            <a:endParaRPr lang="en-US" sz="1400" dirty="0"/>
          </a:p>
          <a:p>
            <a:pPr>
              <a:spcAft>
                <a:spcPts val="600"/>
              </a:spcAft>
            </a:pPr>
            <a:endParaRPr lang="en-US" sz="1400" dirty="0"/>
          </a:p>
          <a:p>
            <a:pPr>
              <a:spcAft>
                <a:spcPts val="600"/>
              </a:spcAft>
            </a:pPr>
            <a:endParaRPr lang="en-US" sz="1400" b="1" dirty="0"/>
          </a:p>
          <a:p>
            <a:pPr>
              <a:spcAft>
                <a:spcPts val="600"/>
              </a:spcAft>
            </a:pPr>
            <a:endParaRPr lang="en-US" sz="1400" dirty="0"/>
          </a:p>
          <a:p>
            <a:pPr>
              <a:spcAft>
                <a:spcPts val="600"/>
              </a:spcAft>
            </a:pPr>
            <a:endParaRPr lang="en-US" sz="1400" dirty="0"/>
          </a:p>
        </p:txBody>
      </p:sp>
      <p:pic>
        <p:nvPicPr>
          <p:cNvPr id="5" name="Picture 4" descr="1,272 Rapid Fire Logo Royalty-Free Images, Stock Photos &amp; Pictures | Shutterstock">
            <a:extLst>
              <a:ext uri="{FF2B5EF4-FFF2-40B4-BE49-F238E27FC236}">
                <a16:creationId xmlns:a16="http://schemas.microsoft.com/office/drawing/2014/main" id="{F4F3C84E-6E62-5885-5D67-5C3ADDE662D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996113" y="1829447"/>
            <a:ext cx="5195887" cy="3199106"/>
          </a:xfrm>
          <a:prstGeom prst="rect">
            <a:avLst/>
          </a:prstGeom>
          <a:noFill/>
        </p:spPr>
      </p:pic>
    </p:spTree>
    <p:extLst>
      <p:ext uri="{BB962C8B-B14F-4D97-AF65-F5344CB8AC3E}">
        <p14:creationId xmlns:p14="http://schemas.microsoft.com/office/powerpoint/2010/main" val="4968518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483F6-C639-4BA7-227B-B273B0165D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906029-E004-C049-8771-8FAF93130B52}"/>
              </a:ext>
            </a:extLst>
          </p:cNvPr>
          <p:cNvSpPr>
            <a:spLocks noGrp="1"/>
          </p:cNvSpPr>
          <p:nvPr>
            <p:ph type="title"/>
          </p:nvPr>
        </p:nvSpPr>
        <p:spPr>
          <a:xfrm>
            <a:off x="442913" y="1401624"/>
            <a:ext cx="6192838" cy="1151076"/>
          </a:xfrm>
        </p:spPr>
        <p:txBody>
          <a:bodyPr>
            <a:normAutofit/>
          </a:bodyPr>
          <a:lstStyle/>
          <a:p>
            <a:r>
              <a:rPr lang="en-US" sz="2900"/>
              <a:t>2. Rapid fire from AIDS 2026</a:t>
            </a:r>
            <a:br>
              <a:rPr lang="en-US" sz="2900"/>
            </a:br>
            <a:endParaRPr lang="en-US" sz="2900"/>
          </a:p>
        </p:txBody>
      </p:sp>
      <p:sp>
        <p:nvSpPr>
          <p:cNvPr id="4" name="Content Placeholder 3">
            <a:extLst>
              <a:ext uri="{FF2B5EF4-FFF2-40B4-BE49-F238E27FC236}">
                <a16:creationId xmlns:a16="http://schemas.microsoft.com/office/drawing/2014/main" id="{7D7F216D-DF75-8946-F2E2-5DCC870E049A}"/>
              </a:ext>
            </a:extLst>
          </p:cNvPr>
          <p:cNvSpPr>
            <a:spLocks noGrp="1"/>
          </p:cNvSpPr>
          <p:nvPr>
            <p:ph type="body" sz="quarter" idx="11"/>
          </p:nvPr>
        </p:nvSpPr>
        <p:spPr>
          <a:xfrm>
            <a:off x="442913" y="2085278"/>
            <a:ext cx="6192837" cy="4125951"/>
          </a:xfrm>
        </p:spPr>
        <p:txBody>
          <a:bodyPr>
            <a:normAutofit lnSpcReduction="10000"/>
          </a:bodyPr>
          <a:lstStyle/>
          <a:p>
            <a:pPr>
              <a:spcAft>
                <a:spcPts val="600"/>
              </a:spcAft>
            </a:pPr>
            <a:endParaRPr lang="en-US" sz="1400" b="1" dirty="0"/>
          </a:p>
          <a:p>
            <a:pPr>
              <a:spcAft>
                <a:spcPts val="600"/>
              </a:spcAft>
            </a:pPr>
            <a:endParaRPr lang="en-US" sz="1400" b="1" dirty="0"/>
          </a:p>
          <a:p>
            <a:pPr>
              <a:spcAft>
                <a:spcPts val="600"/>
              </a:spcAft>
            </a:pPr>
            <a:endParaRPr lang="en-US" sz="1400" dirty="0"/>
          </a:p>
          <a:p>
            <a:pPr>
              <a:spcAft>
                <a:spcPts val="600"/>
              </a:spcAft>
            </a:pPr>
            <a:r>
              <a:rPr lang="en-US" sz="1400" b="1" dirty="0"/>
              <a:t>9. National geospatial mapping of advanced HIV disease (AHD) in South Africa: identifying hotspots for </a:t>
            </a:r>
            <a:r>
              <a:rPr lang="en-US" sz="1400" b="1" dirty="0" err="1"/>
              <a:t>prioritised</a:t>
            </a:r>
            <a:r>
              <a:rPr lang="en-US" sz="1400" b="1" dirty="0"/>
              <a:t> intervention</a:t>
            </a:r>
            <a:r>
              <a:rPr lang="en-US" sz="1400" dirty="0"/>
              <a:t> - </a:t>
            </a:r>
            <a:r>
              <a:rPr lang="en-US" sz="1400" dirty="0" err="1"/>
              <a:t>Liliwe</a:t>
            </a:r>
            <a:r>
              <a:rPr lang="en-US" sz="1400" dirty="0"/>
              <a:t> Shuping, NICD, South Africa </a:t>
            </a:r>
            <a:endParaRPr lang="en-US" sz="1400" b="1" dirty="0"/>
          </a:p>
          <a:p>
            <a:pPr>
              <a:spcAft>
                <a:spcPts val="600"/>
              </a:spcAft>
            </a:pPr>
            <a:endParaRPr lang="en-US" sz="1400" dirty="0"/>
          </a:p>
          <a:p>
            <a:pPr>
              <a:spcAft>
                <a:spcPts val="600"/>
              </a:spcAft>
            </a:pPr>
            <a:r>
              <a:rPr lang="en-US" sz="1400" b="1" dirty="0"/>
              <a:t>10. Tuberculosis amidst the high tide of antiretroviral therapy interruptions: a retrospective cohort study in South Africa -</a:t>
            </a:r>
            <a:r>
              <a:rPr lang="en-US" sz="1400" dirty="0"/>
              <a:t> Haroon </a:t>
            </a:r>
            <a:r>
              <a:rPr lang="en-US" sz="1400" dirty="0" err="1"/>
              <a:t>Moolla</a:t>
            </a:r>
            <a:r>
              <a:rPr lang="en-US" sz="1400" dirty="0"/>
              <a:t>, UCT, South Africa* </a:t>
            </a:r>
          </a:p>
          <a:p>
            <a:pPr>
              <a:spcAft>
                <a:spcPts val="600"/>
              </a:spcAft>
            </a:pPr>
            <a:endParaRPr lang="en-US" sz="1400" dirty="0"/>
          </a:p>
          <a:p>
            <a:pPr>
              <a:spcAft>
                <a:spcPts val="600"/>
              </a:spcAft>
            </a:pPr>
            <a:r>
              <a:rPr lang="en-US" sz="1400" b="1" dirty="0"/>
              <a:t>11. Addressing the postnatal “last mile” of vertical HIV transmission through integrated postnatal care in South Africa-</a:t>
            </a:r>
            <a:r>
              <a:rPr lang="en-US" sz="1400" dirty="0"/>
              <a:t> Jeannette Wessels, University of Pretoria, South Africa</a:t>
            </a:r>
          </a:p>
          <a:p>
            <a:pPr>
              <a:spcAft>
                <a:spcPts val="600"/>
              </a:spcAft>
            </a:pPr>
            <a:endParaRPr lang="en-US" sz="1400" dirty="0"/>
          </a:p>
          <a:p>
            <a:pPr>
              <a:spcAft>
                <a:spcPts val="600"/>
              </a:spcAft>
            </a:pPr>
            <a:r>
              <a:rPr lang="en-US" sz="1400" b="1" dirty="0"/>
              <a:t>12. Integrating pre-exposure prophylaxis into postnatal care: service delivery, risk perception, and uptake among breastfeeding women in South Africa-</a:t>
            </a:r>
            <a:r>
              <a:rPr lang="en-US" sz="1400" dirty="0"/>
              <a:t> Jeannette Wessels, University of Pretoria, South Africa</a:t>
            </a:r>
          </a:p>
          <a:p>
            <a:pPr>
              <a:spcAft>
                <a:spcPts val="600"/>
              </a:spcAft>
            </a:pPr>
            <a:endParaRPr lang="en-US" sz="1400" dirty="0"/>
          </a:p>
          <a:p>
            <a:pPr>
              <a:spcAft>
                <a:spcPts val="600"/>
              </a:spcAft>
            </a:pPr>
            <a:endParaRPr lang="en-US" sz="1400" dirty="0"/>
          </a:p>
          <a:p>
            <a:pPr>
              <a:spcAft>
                <a:spcPts val="600"/>
              </a:spcAft>
            </a:pPr>
            <a:endParaRPr lang="en-US" sz="1400" dirty="0"/>
          </a:p>
          <a:p>
            <a:pPr>
              <a:spcAft>
                <a:spcPts val="600"/>
              </a:spcAft>
            </a:pPr>
            <a:endParaRPr lang="en-US" sz="1400" dirty="0">
              <a:highlight>
                <a:srgbClr val="FFFF00"/>
              </a:highlight>
            </a:endParaRPr>
          </a:p>
          <a:p>
            <a:pPr>
              <a:spcAft>
                <a:spcPts val="600"/>
              </a:spcAft>
            </a:pPr>
            <a:endParaRPr lang="en-US" sz="1400" dirty="0">
              <a:highlight>
                <a:srgbClr val="FFFF00"/>
              </a:highlight>
            </a:endParaRPr>
          </a:p>
          <a:p>
            <a:pPr>
              <a:spcAft>
                <a:spcPts val="600"/>
              </a:spcAft>
            </a:pPr>
            <a:endParaRPr lang="en-US" sz="1400" dirty="0"/>
          </a:p>
          <a:p>
            <a:pPr>
              <a:spcAft>
                <a:spcPts val="600"/>
              </a:spcAft>
            </a:pPr>
            <a:endParaRPr lang="en-US" sz="1400" dirty="0"/>
          </a:p>
          <a:p>
            <a:pPr>
              <a:spcAft>
                <a:spcPts val="600"/>
              </a:spcAft>
            </a:pPr>
            <a:endParaRPr lang="en-US" sz="1400" b="1" dirty="0"/>
          </a:p>
          <a:p>
            <a:pPr>
              <a:spcAft>
                <a:spcPts val="600"/>
              </a:spcAft>
            </a:pPr>
            <a:endParaRPr lang="en-US" sz="1400" dirty="0"/>
          </a:p>
          <a:p>
            <a:pPr>
              <a:spcAft>
                <a:spcPts val="600"/>
              </a:spcAft>
            </a:pPr>
            <a:endParaRPr lang="en-US" sz="1400" dirty="0"/>
          </a:p>
        </p:txBody>
      </p:sp>
      <p:pic>
        <p:nvPicPr>
          <p:cNvPr id="5" name="Picture 4" descr="1,272 Rapid Fire Logo Royalty-Free Images, Stock Photos &amp; Pictures | Shutterstock">
            <a:extLst>
              <a:ext uri="{FF2B5EF4-FFF2-40B4-BE49-F238E27FC236}">
                <a16:creationId xmlns:a16="http://schemas.microsoft.com/office/drawing/2014/main" id="{182E4601-8107-6B6E-32A8-A56EC4D0A043}"/>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996113" y="1829447"/>
            <a:ext cx="5195887" cy="3199106"/>
          </a:xfrm>
          <a:prstGeom prst="rect">
            <a:avLst/>
          </a:prstGeom>
          <a:noFill/>
        </p:spPr>
      </p:pic>
    </p:spTree>
    <p:extLst>
      <p:ext uri="{BB962C8B-B14F-4D97-AF65-F5344CB8AC3E}">
        <p14:creationId xmlns:p14="http://schemas.microsoft.com/office/powerpoint/2010/main" val="2812745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B513D32-E28C-E8D7-3617-39F39D593B2F}"/>
              </a:ext>
            </a:extLst>
          </p:cNvPr>
          <p:cNvSpPr>
            <a:spLocks noGrp="1"/>
          </p:cNvSpPr>
          <p:nvPr>
            <p:ph type="title"/>
          </p:nvPr>
        </p:nvSpPr>
        <p:spPr>
          <a:xfrm>
            <a:off x="442912" y="1401624"/>
            <a:ext cx="11749087" cy="1260000"/>
          </a:xfrm>
        </p:spPr>
        <p:txBody>
          <a:bodyPr>
            <a:normAutofit/>
          </a:bodyPr>
          <a:lstStyle/>
          <a:p>
            <a:r>
              <a:rPr lang="en-US" sz="3300" dirty="0"/>
              <a:t>Sit back, listen, and use the chat to ask questions</a:t>
            </a:r>
          </a:p>
        </p:txBody>
      </p:sp>
      <p:pic>
        <p:nvPicPr>
          <p:cNvPr id="7" name="Picture 6" descr="Flat Cartoon Vector Illustration Set People Chatting Social Networks Man  Stock Vector by ©MPetrovskaya 232006078">
            <a:extLst>
              <a:ext uri="{FF2B5EF4-FFF2-40B4-BE49-F238E27FC236}">
                <a16:creationId xmlns:a16="http://schemas.microsoft.com/office/drawing/2014/main" id="{6C1C8166-AA46-CADE-0F43-A0F088A3E45E}"/>
              </a:ext>
            </a:extLst>
          </p:cNvPr>
          <p:cNvPicPr>
            <a:picLocks noChangeAspect="1"/>
          </p:cNvPicPr>
          <p:nvPr/>
        </p:nvPicPr>
        <p:blipFill>
          <a:blip r:embed="rId2"/>
          <a:stretch>
            <a:fillRect/>
          </a:stretch>
        </p:blipFill>
        <p:spPr>
          <a:xfrm>
            <a:off x="2663532" y="2069708"/>
            <a:ext cx="6864936" cy="4788292"/>
          </a:xfrm>
          <a:prstGeom prst="rect">
            <a:avLst/>
          </a:prstGeom>
          <a:noFill/>
        </p:spPr>
      </p:pic>
    </p:spTree>
    <p:extLst>
      <p:ext uri="{BB962C8B-B14F-4D97-AF65-F5344CB8AC3E}">
        <p14:creationId xmlns:p14="http://schemas.microsoft.com/office/powerpoint/2010/main" val="35526197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49F560-D0D1-4B76-8B86-EA3E033B96AE}"/>
              </a:ext>
            </a:extLst>
          </p:cNvPr>
          <p:cNvSpPr>
            <a:spLocks noGrp="1"/>
          </p:cNvSpPr>
          <p:nvPr>
            <p:ph type="title"/>
          </p:nvPr>
        </p:nvSpPr>
        <p:spPr/>
        <p:txBody>
          <a:bodyPr/>
          <a:lstStyle/>
          <a:p>
            <a:r>
              <a:rPr lang="en-GB" sz="3600" noProof="0" dirty="0">
                <a:solidFill>
                  <a:schemeClr val="tx2"/>
                </a:solidFill>
              </a:rPr>
              <a:t>Optimizing HIV service delivery antiretroviral therapy dispensing &gt;6 months and</a:t>
            </a:r>
            <a:br>
              <a:rPr lang="en-GB" sz="3600" noProof="0" dirty="0">
                <a:solidFill>
                  <a:schemeClr val="tx2"/>
                </a:solidFill>
              </a:rPr>
            </a:br>
            <a:r>
              <a:rPr lang="en-GB" sz="3600" noProof="0" dirty="0">
                <a:solidFill>
                  <a:schemeClr val="tx2"/>
                </a:solidFill>
              </a:rPr>
              <a:t>24 monthly viral load monitoring: </a:t>
            </a:r>
            <a:r>
              <a:rPr lang="en-GB" sz="3600" b="0" noProof="0" dirty="0">
                <a:solidFill>
                  <a:schemeClr val="tx1"/>
                </a:solidFill>
              </a:rPr>
              <a:t>Evidence from Zambia's national electronic medical record system, 2020–2025</a:t>
            </a:r>
          </a:p>
        </p:txBody>
      </p:sp>
      <p:sp>
        <p:nvSpPr>
          <p:cNvPr id="3" name="Textplatzhalter 2">
            <a:extLst>
              <a:ext uri="{FF2B5EF4-FFF2-40B4-BE49-F238E27FC236}">
                <a16:creationId xmlns:a16="http://schemas.microsoft.com/office/drawing/2014/main" id="{B1D70F63-F5E4-490E-9A28-8139D161CABC}"/>
              </a:ext>
            </a:extLst>
          </p:cNvPr>
          <p:cNvSpPr>
            <a:spLocks noGrp="1"/>
          </p:cNvSpPr>
          <p:nvPr>
            <p:ph type="body" sz="quarter" idx="10"/>
          </p:nvPr>
        </p:nvSpPr>
        <p:spPr/>
        <p:txBody>
          <a:bodyPr/>
          <a:lstStyle/>
          <a:p>
            <a:r>
              <a:rPr lang="en-GB" b="1" noProof="0" dirty="0"/>
              <a:t>Dr. </a:t>
            </a:r>
            <a:r>
              <a:rPr lang="en-GB" b="1" noProof="0" dirty="0" err="1"/>
              <a:t>Suilanji</a:t>
            </a:r>
            <a:r>
              <a:rPr lang="en-GB" b="1" noProof="0" dirty="0"/>
              <a:t> </a:t>
            </a:r>
            <a:r>
              <a:rPr lang="en-GB" b="1" noProof="0" dirty="0" err="1"/>
              <a:t>Sivile</a:t>
            </a:r>
            <a:r>
              <a:rPr lang="en-GB" b="1" noProof="0" dirty="0"/>
              <a:t> · Ministry of Health, Zambia </a:t>
            </a:r>
          </a:p>
          <a:p>
            <a:r>
              <a:rPr lang="en-GB" noProof="0" dirty="0"/>
              <a:t>on behalf of CDC Zambia, IHM Southern Africa and MOH co-authors</a:t>
            </a:r>
          </a:p>
          <a:p>
            <a:endParaRPr lang="en-GB" b="1" noProof="0" dirty="0"/>
          </a:p>
          <a:p>
            <a:endParaRPr lang="en-GB" noProof="0" dirty="0"/>
          </a:p>
          <a:p>
            <a:endParaRPr lang="en-GB" noProof="0" dirty="0"/>
          </a:p>
        </p:txBody>
      </p:sp>
    </p:spTree>
    <p:extLst>
      <p:ext uri="{BB962C8B-B14F-4D97-AF65-F5344CB8AC3E}">
        <p14:creationId xmlns:p14="http://schemas.microsoft.com/office/powerpoint/2010/main" val="10190272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750FF-3478-34A2-E10F-C425AA98BB1C}"/>
              </a:ext>
            </a:extLst>
          </p:cNvPr>
          <p:cNvSpPr>
            <a:spLocks noGrp="1"/>
          </p:cNvSpPr>
          <p:nvPr>
            <p:ph type="title"/>
          </p:nvPr>
        </p:nvSpPr>
        <p:spPr>
          <a:xfrm>
            <a:off x="442913" y="1401624"/>
            <a:ext cx="11633858" cy="1260000"/>
          </a:xfrm>
        </p:spPr>
        <p:txBody>
          <a:bodyPr/>
          <a:lstStyle/>
          <a:p>
            <a:r>
              <a:rPr lang="en-US" dirty="0"/>
              <a:t>Background - </a:t>
            </a:r>
            <a:r>
              <a:rPr lang="en-US" b="0" dirty="0"/>
              <a:t>Can stable clients go longer </a:t>
            </a:r>
            <a:r>
              <a:rPr lang="en-US" b="0" dirty="0">
                <a:solidFill>
                  <a:schemeClr val="tx2"/>
                </a:solidFill>
              </a:rPr>
              <a:t>between refills and VL tests</a:t>
            </a:r>
            <a:r>
              <a:rPr lang="en-US" b="0" dirty="0"/>
              <a:t>?</a:t>
            </a:r>
          </a:p>
        </p:txBody>
      </p:sp>
      <p:sp>
        <p:nvSpPr>
          <p:cNvPr id="3" name="Content Placeholder 2">
            <a:extLst>
              <a:ext uri="{FF2B5EF4-FFF2-40B4-BE49-F238E27FC236}">
                <a16:creationId xmlns:a16="http://schemas.microsoft.com/office/drawing/2014/main" id="{71BA3E52-A687-1C2B-451B-839761B3096C}"/>
              </a:ext>
            </a:extLst>
          </p:cNvPr>
          <p:cNvSpPr>
            <a:spLocks noGrp="1"/>
          </p:cNvSpPr>
          <p:nvPr>
            <p:ph idx="1"/>
          </p:nvPr>
        </p:nvSpPr>
        <p:spPr>
          <a:xfrm>
            <a:off x="442914" y="2766059"/>
            <a:ext cx="5165408" cy="3291841"/>
          </a:xfrm>
        </p:spPr>
        <p:txBody>
          <a:bodyPr/>
          <a:lstStyle/>
          <a:p>
            <a:r>
              <a:rPr lang="en-US" dirty="0"/>
              <a:t>Programmes face shrinking resources and need models that save visits without losing outcomes.</a:t>
            </a:r>
          </a:p>
          <a:p>
            <a:endParaRPr lang="en-US" dirty="0"/>
          </a:p>
          <a:p>
            <a:r>
              <a:rPr lang="en-US" dirty="0"/>
              <a:t>3- and 6-month MMD is already recommended for clinically stable PLHIV.</a:t>
            </a:r>
          </a:p>
          <a:p>
            <a:endParaRPr lang="en-US" dirty="0"/>
          </a:p>
          <a:p>
            <a:r>
              <a:rPr lang="en-US" dirty="0"/>
              <a:t>Little is known about dispensing beyond 6 months or 24-monthly (biennial) VL monitoring.</a:t>
            </a:r>
          </a:p>
          <a:p>
            <a:endParaRPr lang="en-US" dirty="0"/>
          </a:p>
          <a:p>
            <a:pPr marL="0" indent="0">
              <a:buNone/>
            </a:pPr>
            <a:endParaRPr lang="en-US" dirty="0"/>
          </a:p>
        </p:txBody>
      </p:sp>
      <p:sp>
        <p:nvSpPr>
          <p:cNvPr id="4" name="TextBox 3">
            <a:extLst>
              <a:ext uri="{FF2B5EF4-FFF2-40B4-BE49-F238E27FC236}">
                <a16:creationId xmlns:a16="http://schemas.microsoft.com/office/drawing/2014/main" id="{B24F2CCC-9EBE-CD13-9A8D-5E3574A470FA}"/>
              </a:ext>
            </a:extLst>
          </p:cNvPr>
          <p:cNvSpPr txBox="1"/>
          <p:nvPr/>
        </p:nvSpPr>
        <p:spPr>
          <a:xfrm>
            <a:off x="6452195" y="2780139"/>
            <a:ext cx="5486400" cy="553998"/>
          </a:xfrm>
          <a:prstGeom prst="rect">
            <a:avLst/>
          </a:prstGeom>
          <a:noFill/>
        </p:spPr>
        <p:txBody>
          <a:bodyPr wrap="square" lIns="0" tIns="0" rIns="0" bIns="0" anchor="t">
            <a:spAutoFit/>
          </a:bodyPr>
          <a:lstStyle/>
          <a:p>
            <a:r>
              <a:rPr b="1" dirty="0">
                <a:solidFill>
                  <a:srgbClr val="5A5A5A"/>
                </a:solidFill>
              </a:rPr>
              <a:t>Illustrative 24-month schedule</a:t>
            </a:r>
            <a:r>
              <a:rPr lang="en-US" b="1" dirty="0">
                <a:solidFill>
                  <a:srgbClr val="5A5A5A"/>
                </a:solidFill>
              </a:rPr>
              <a:t> for stable recipients of care</a:t>
            </a:r>
            <a:endParaRPr b="1" dirty="0">
              <a:solidFill>
                <a:srgbClr val="5A5A5A"/>
              </a:solidFill>
            </a:endParaRPr>
          </a:p>
        </p:txBody>
      </p:sp>
      <p:sp>
        <p:nvSpPr>
          <p:cNvPr id="5" name="TextBox 4">
            <a:extLst>
              <a:ext uri="{FF2B5EF4-FFF2-40B4-BE49-F238E27FC236}">
                <a16:creationId xmlns:a16="http://schemas.microsoft.com/office/drawing/2014/main" id="{5DCE6D73-2C58-A2F8-9147-81277D3EC9B9}"/>
              </a:ext>
            </a:extLst>
          </p:cNvPr>
          <p:cNvSpPr txBox="1"/>
          <p:nvPr/>
        </p:nvSpPr>
        <p:spPr>
          <a:xfrm>
            <a:off x="6462355" y="3506723"/>
            <a:ext cx="5120640" cy="274320"/>
          </a:xfrm>
          <a:prstGeom prst="rect">
            <a:avLst/>
          </a:prstGeom>
          <a:noFill/>
        </p:spPr>
        <p:txBody>
          <a:bodyPr wrap="square" lIns="0" tIns="0" rIns="0" bIns="0" anchor="t">
            <a:spAutoFit/>
          </a:bodyPr>
          <a:lstStyle/>
          <a:p>
            <a:r>
              <a:rPr sz="1300" b="1" dirty="0">
                <a:solidFill>
                  <a:srgbClr val="013B4F"/>
                </a:solidFill>
              </a:rPr>
              <a:t>Current practice</a:t>
            </a:r>
            <a:r>
              <a:rPr sz="1100" dirty="0">
                <a:solidFill>
                  <a:srgbClr val="5A5A5A"/>
                </a:solidFill>
              </a:rPr>
              <a:t>   6-month refills · annual VL</a:t>
            </a:r>
          </a:p>
        </p:txBody>
      </p:sp>
      <p:cxnSp>
        <p:nvCxnSpPr>
          <p:cNvPr id="6" name="Connector 5">
            <a:extLst>
              <a:ext uri="{FF2B5EF4-FFF2-40B4-BE49-F238E27FC236}">
                <a16:creationId xmlns:a16="http://schemas.microsoft.com/office/drawing/2014/main" id="{75CD3566-0DE4-5EA5-6D2F-88BFCBB2A691}"/>
              </a:ext>
            </a:extLst>
          </p:cNvPr>
          <p:cNvCxnSpPr/>
          <p:nvPr/>
        </p:nvCxnSpPr>
        <p:spPr>
          <a:xfrm>
            <a:off x="6590371" y="3954779"/>
            <a:ext cx="4937760" cy="0"/>
          </a:xfrm>
          <a:prstGeom prst="line">
            <a:avLst/>
          </a:prstGeom>
          <a:ln w="25400">
            <a:solidFill>
              <a:srgbClr val="BFBFBF"/>
            </a:solidFill>
          </a:ln>
        </p:spPr>
        <p:style>
          <a:lnRef idx="2">
            <a:schemeClr val="accent1"/>
          </a:lnRef>
          <a:fillRef idx="0">
            <a:schemeClr val="accent1"/>
          </a:fillRef>
          <a:effectRef idx="1">
            <a:schemeClr val="accent1"/>
          </a:effectRef>
          <a:fontRef idx="minor">
            <a:schemeClr val="tx1"/>
          </a:fontRef>
        </p:style>
      </p:cxnSp>
      <p:sp>
        <p:nvSpPr>
          <p:cNvPr id="7" name="Oval 6">
            <a:extLst>
              <a:ext uri="{FF2B5EF4-FFF2-40B4-BE49-F238E27FC236}">
                <a16:creationId xmlns:a16="http://schemas.microsoft.com/office/drawing/2014/main" id="{85CE525A-7F82-2B11-8478-B042485833BA}"/>
              </a:ext>
            </a:extLst>
          </p:cNvPr>
          <p:cNvSpPr/>
          <p:nvPr/>
        </p:nvSpPr>
        <p:spPr>
          <a:xfrm>
            <a:off x="6462355" y="3826763"/>
            <a:ext cx="256032" cy="256032"/>
          </a:xfrm>
          <a:prstGeom prst="ellipse">
            <a:avLst/>
          </a:prstGeom>
          <a:solidFill>
            <a:srgbClr val="013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a:extLst>
              <a:ext uri="{FF2B5EF4-FFF2-40B4-BE49-F238E27FC236}">
                <a16:creationId xmlns:a16="http://schemas.microsoft.com/office/drawing/2014/main" id="{8378717C-89F0-B7EA-A7CC-0B2AB9F73B4D}"/>
              </a:ext>
            </a:extLst>
          </p:cNvPr>
          <p:cNvSpPr/>
          <p:nvPr/>
        </p:nvSpPr>
        <p:spPr>
          <a:xfrm>
            <a:off x="7696795" y="3826763"/>
            <a:ext cx="256032" cy="256032"/>
          </a:xfrm>
          <a:prstGeom prst="ellipse">
            <a:avLst/>
          </a:prstGeom>
          <a:solidFill>
            <a:srgbClr val="013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a:extLst>
              <a:ext uri="{FF2B5EF4-FFF2-40B4-BE49-F238E27FC236}">
                <a16:creationId xmlns:a16="http://schemas.microsoft.com/office/drawing/2014/main" id="{648C27C6-E922-EB9A-4166-0B5847B3F9BE}"/>
              </a:ext>
            </a:extLst>
          </p:cNvPr>
          <p:cNvSpPr/>
          <p:nvPr/>
        </p:nvSpPr>
        <p:spPr>
          <a:xfrm>
            <a:off x="8931235" y="3826763"/>
            <a:ext cx="256032" cy="256032"/>
          </a:xfrm>
          <a:prstGeom prst="ellipse">
            <a:avLst/>
          </a:prstGeom>
          <a:solidFill>
            <a:srgbClr val="013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a:extLst>
              <a:ext uri="{FF2B5EF4-FFF2-40B4-BE49-F238E27FC236}">
                <a16:creationId xmlns:a16="http://schemas.microsoft.com/office/drawing/2014/main" id="{872D80C3-C6DC-9B39-AFAE-C7476CFCA394}"/>
              </a:ext>
            </a:extLst>
          </p:cNvPr>
          <p:cNvSpPr/>
          <p:nvPr/>
        </p:nvSpPr>
        <p:spPr>
          <a:xfrm>
            <a:off x="10165675" y="3826763"/>
            <a:ext cx="256032" cy="256032"/>
          </a:xfrm>
          <a:prstGeom prst="ellipse">
            <a:avLst/>
          </a:prstGeom>
          <a:solidFill>
            <a:srgbClr val="013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Diamond 10">
            <a:extLst>
              <a:ext uri="{FF2B5EF4-FFF2-40B4-BE49-F238E27FC236}">
                <a16:creationId xmlns:a16="http://schemas.microsoft.com/office/drawing/2014/main" id="{ADA701FC-BBF4-F59F-2DEE-6A33F88C64C2}"/>
              </a:ext>
            </a:extLst>
          </p:cNvPr>
          <p:cNvSpPr/>
          <p:nvPr/>
        </p:nvSpPr>
        <p:spPr>
          <a:xfrm>
            <a:off x="8931235" y="4155947"/>
            <a:ext cx="256032" cy="256032"/>
          </a:xfrm>
          <a:prstGeom prst="diamond">
            <a:avLst/>
          </a:prstGeom>
          <a:solidFill>
            <a:srgbClr val="FFFFFF"/>
          </a:solidFill>
          <a:ln w="28575">
            <a:solidFill>
              <a:srgbClr val="013B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Diamond 11">
            <a:extLst>
              <a:ext uri="{FF2B5EF4-FFF2-40B4-BE49-F238E27FC236}">
                <a16:creationId xmlns:a16="http://schemas.microsoft.com/office/drawing/2014/main" id="{74979445-811F-F9AE-CD0B-5E0FAC51AA2B}"/>
              </a:ext>
            </a:extLst>
          </p:cNvPr>
          <p:cNvSpPr/>
          <p:nvPr/>
        </p:nvSpPr>
        <p:spPr>
          <a:xfrm>
            <a:off x="11400115" y="4155947"/>
            <a:ext cx="256032" cy="256032"/>
          </a:xfrm>
          <a:prstGeom prst="diamond">
            <a:avLst/>
          </a:prstGeom>
          <a:solidFill>
            <a:srgbClr val="FFFFFF"/>
          </a:solidFill>
          <a:ln w="28575">
            <a:solidFill>
              <a:srgbClr val="013B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a:extLst>
              <a:ext uri="{FF2B5EF4-FFF2-40B4-BE49-F238E27FC236}">
                <a16:creationId xmlns:a16="http://schemas.microsoft.com/office/drawing/2014/main" id="{B6FE5187-DE76-B981-3CCB-D3A08EE6CCF1}"/>
              </a:ext>
            </a:extLst>
          </p:cNvPr>
          <p:cNvSpPr txBox="1"/>
          <p:nvPr/>
        </p:nvSpPr>
        <p:spPr>
          <a:xfrm>
            <a:off x="6452195" y="4756270"/>
            <a:ext cx="5120640" cy="274320"/>
          </a:xfrm>
          <a:prstGeom prst="rect">
            <a:avLst/>
          </a:prstGeom>
          <a:noFill/>
        </p:spPr>
        <p:txBody>
          <a:bodyPr wrap="square" lIns="0" tIns="0" rIns="0" bIns="0" anchor="t">
            <a:spAutoFit/>
          </a:bodyPr>
          <a:lstStyle/>
          <a:p>
            <a:r>
              <a:rPr sz="1300" b="1" dirty="0">
                <a:solidFill>
                  <a:srgbClr val="E0001B"/>
                </a:solidFill>
              </a:rPr>
              <a:t>Evaluated here</a:t>
            </a:r>
            <a:r>
              <a:rPr sz="1100" dirty="0">
                <a:solidFill>
                  <a:srgbClr val="5A5A5A"/>
                </a:solidFill>
              </a:rPr>
              <a:t>   &gt;6-month refills · biennial VL</a:t>
            </a:r>
          </a:p>
        </p:txBody>
      </p:sp>
      <p:cxnSp>
        <p:nvCxnSpPr>
          <p:cNvPr id="14" name="Connector 13">
            <a:extLst>
              <a:ext uri="{FF2B5EF4-FFF2-40B4-BE49-F238E27FC236}">
                <a16:creationId xmlns:a16="http://schemas.microsoft.com/office/drawing/2014/main" id="{084E556E-6E90-92FF-39A6-FADB435598F0}"/>
              </a:ext>
            </a:extLst>
          </p:cNvPr>
          <p:cNvCxnSpPr/>
          <p:nvPr/>
        </p:nvCxnSpPr>
        <p:spPr>
          <a:xfrm>
            <a:off x="6590371" y="5417819"/>
            <a:ext cx="4937760" cy="0"/>
          </a:xfrm>
          <a:prstGeom prst="line">
            <a:avLst/>
          </a:prstGeom>
          <a:ln w="25400">
            <a:solidFill>
              <a:srgbClr val="BFBFBF"/>
            </a:solidFill>
          </a:ln>
        </p:spPr>
        <p:style>
          <a:lnRef idx="2">
            <a:schemeClr val="accent1"/>
          </a:lnRef>
          <a:fillRef idx="0">
            <a:schemeClr val="accent1"/>
          </a:fillRef>
          <a:effectRef idx="1">
            <a:schemeClr val="accent1"/>
          </a:effectRef>
          <a:fontRef idx="minor">
            <a:schemeClr val="tx1"/>
          </a:fontRef>
        </p:style>
      </p:cxnSp>
      <p:sp>
        <p:nvSpPr>
          <p:cNvPr id="15" name="Oval 14">
            <a:extLst>
              <a:ext uri="{FF2B5EF4-FFF2-40B4-BE49-F238E27FC236}">
                <a16:creationId xmlns:a16="http://schemas.microsoft.com/office/drawing/2014/main" id="{AAB2FEAB-2099-C426-4BB7-A9299451120D}"/>
              </a:ext>
            </a:extLst>
          </p:cNvPr>
          <p:cNvSpPr/>
          <p:nvPr/>
        </p:nvSpPr>
        <p:spPr>
          <a:xfrm>
            <a:off x="6462355" y="5289803"/>
            <a:ext cx="256032" cy="256032"/>
          </a:xfrm>
          <a:prstGeom prst="ellipse">
            <a:avLst/>
          </a:prstGeom>
          <a:solidFill>
            <a:srgbClr val="E000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a:extLst>
              <a:ext uri="{FF2B5EF4-FFF2-40B4-BE49-F238E27FC236}">
                <a16:creationId xmlns:a16="http://schemas.microsoft.com/office/drawing/2014/main" id="{9F42614D-3B6D-242D-C462-AE0D5FE303B3}"/>
              </a:ext>
            </a:extLst>
          </p:cNvPr>
          <p:cNvSpPr/>
          <p:nvPr/>
        </p:nvSpPr>
        <p:spPr>
          <a:xfrm>
            <a:off x="8900755" y="5289803"/>
            <a:ext cx="256032" cy="256032"/>
          </a:xfrm>
          <a:prstGeom prst="ellipse">
            <a:avLst/>
          </a:prstGeom>
          <a:solidFill>
            <a:srgbClr val="E000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Diamond 16">
            <a:extLst>
              <a:ext uri="{FF2B5EF4-FFF2-40B4-BE49-F238E27FC236}">
                <a16:creationId xmlns:a16="http://schemas.microsoft.com/office/drawing/2014/main" id="{C650B6EB-B9C9-3D84-6B25-C1480AF40A53}"/>
              </a:ext>
            </a:extLst>
          </p:cNvPr>
          <p:cNvSpPr/>
          <p:nvPr/>
        </p:nvSpPr>
        <p:spPr>
          <a:xfrm>
            <a:off x="11400115" y="5618986"/>
            <a:ext cx="256032" cy="256032"/>
          </a:xfrm>
          <a:prstGeom prst="diamond">
            <a:avLst/>
          </a:prstGeom>
          <a:solidFill>
            <a:srgbClr val="FFFFFF"/>
          </a:solidFill>
          <a:ln w="28575">
            <a:solidFill>
              <a:srgbClr val="E0001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a:extLst>
              <a:ext uri="{FF2B5EF4-FFF2-40B4-BE49-F238E27FC236}">
                <a16:creationId xmlns:a16="http://schemas.microsoft.com/office/drawing/2014/main" id="{D5C89880-26E5-BCDA-018A-B7910E8274E3}"/>
              </a:ext>
            </a:extLst>
          </p:cNvPr>
          <p:cNvSpPr txBox="1"/>
          <p:nvPr/>
        </p:nvSpPr>
        <p:spPr>
          <a:xfrm>
            <a:off x="6224611" y="5910186"/>
            <a:ext cx="731520" cy="274320"/>
          </a:xfrm>
          <a:prstGeom prst="rect">
            <a:avLst/>
          </a:prstGeom>
          <a:noFill/>
        </p:spPr>
        <p:txBody>
          <a:bodyPr wrap="square" lIns="0" tIns="0" rIns="0" bIns="0" anchor="t">
            <a:spAutoFit/>
          </a:bodyPr>
          <a:lstStyle/>
          <a:p>
            <a:pPr algn="ctr"/>
            <a:r>
              <a:rPr sz="1000">
                <a:solidFill>
                  <a:srgbClr val="5A5A5A"/>
                </a:solidFill>
              </a:rPr>
              <a:t>0 mo</a:t>
            </a:r>
          </a:p>
        </p:txBody>
      </p:sp>
      <p:sp>
        <p:nvSpPr>
          <p:cNvPr id="19" name="TextBox 18">
            <a:extLst>
              <a:ext uri="{FF2B5EF4-FFF2-40B4-BE49-F238E27FC236}">
                <a16:creationId xmlns:a16="http://schemas.microsoft.com/office/drawing/2014/main" id="{95A9AFF2-41C4-B44D-F56F-1BA85CBB64BA}"/>
              </a:ext>
            </a:extLst>
          </p:cNvPr>
          <p:cNvSpPr txBox="1"/>
          <p:nvPr/>
        </p:nvSpPr>
        <p:spPr>
          <a:xfrm>
            <a:off x="7459051" y="5910186"/>
            <a:ext cx="731520" cy="274320"/>
          </a:xfrm>
          <a:prstGeom prst="rect">
            <a:avLst/>
          </a:prstGeom>
          <a:noFill/>
        </p:spPr>
        <p:txBody>
          <a:bodyPr wrap="square" lIns="0" tIns="0" rIns="0" bIns="0" anchor="t">
            <a:spAutoFit/>
          </a:bodyPr>
          <a:lstStyle/>
          <a:p>
            <a:pPr algn="ctr"/>
            <a:r>
              <a:rPr sz="1000">
                <a:solidFill>
                  <a:srgbClr val="5A5A5A"/>
                </a:solidFill>
              </a:rPr>
              <a:t>6 mo</a:t>
            </a:r>
          </a:p>
        </p:txBody>
      </p:sp>
      <p:sp>
        <p:nvSpPr>
          <p:cNvPr id="20" name="TextBox 19">
            <a:extLst>
              <a:ext uri="{FF2B5EF4-FFF2-40B4-BE49-F238E27FC236}">
                <a16:creationId xmlns:a16="http://schemas.microsoft.com/office/drawing/2014/main" id="{63DF9A55-62A8-ADE0-A22A-0D699D248AC1}"/>
              </a:ext>
            </a:extLst>
          </p:cNvPr>
          <p:cNvSpPr txBox="1"/>
          <p:nvPr/>
        </p:nvSpPr>
        <p:spPr>
          <a:xfrm>
            <a:off x="8693491" y="5910186"/>
            <a:ext cx="731520" cy="274320"/>
          </a:xfrm>
          <a:prstGeom prst="rect">
            <a:avLst/>
          </a:prstGeom>
          <a:noFill/>
        </p:spPr>
        <p:txBody>
          <a:bodyPr wrap="square" lIns="0" tIns="0" rIns="0" bIns="0" anchor="t">
            <a:spAutoFit/>
          </a:bodyPr>
          <a:lstStyle/>
          <a:p>
            <a:pPr algn="ctr"/>
            <a:r>
              <a:rPr sz="1000">
                <a:solidFill>
                  <a:srgbClr val="5A5A5A"/>
                </a:solidFill>
              </a:rPr>
              <a:t>12 mo</a:t>
            </a:r>
          </a:p>
        </p:txBody>
      </p:sp>
      <p:sp>
        <p:nvSpPr>
          <p:cNvPr id="21" name="TextBox 20">
            <a:extLst>
              <a:ext uri="{FF2B5EF4-FFF2-40B4-BE49-F238E27FC236}">
                <a16:creationId xmlns:a16="http://schemas.microsoft.com/office/drawing/2014/main" id="{5EB7F097-1D05-C208-C404-8D5AAA1A2C28}"/>
              </a:ext>
            </a:extLst>
          </p:cNvPr>
          <p:cNvSpPr txBox="1"/>
          <p:nvPr/>
        </p:nvSpPr>
        <p:spPr>
          <a:xfrm>
            <a:off x="9927931" y="5910186"/>
            <a:ext cx="731520" cy="274320"/>
          </a:xfrm>
          <a:prstGeom prst="rect">
            <a:avLst/>
          </a:prstGeom>
          <a:noFill/>
        </p:spPr>
        <p:txBody>
          <a:bodyPr wrap="square" lIns="0" tIns="0" rIns="0" bIns="0" anchor="t">
            <a:spAutoFit/>
          </a:bodyPr>
          <a:lstStyle/>
          <a:p>
            <a:pPr algn="ctr"/>
            <a:r>
              <a:rPr sz="1000">
                <a:solidFill>
                  <a:srgbClr val="5A5A5A"/>
                </a:solidFill>
              </a:rPr>
              <a:t>18 mo</a:t>
            </a:r>
          </a:p>
        </p:txBody>
      </p:sp>
      <p:sp>
        <p:nvSpPr>
          <p:cNvPr id="22" name="TextBox 21">
            <a:extLst>
              <a:ext uri="{FF2B5EF4-FFF2-40B4-BE49-F238E27FC236}">
                <a16:creationId xmlns:a16="http://schemas.microsoft.com/office/drawing/2014/main" id="{50892996-48D5-0628-AE70-EEB0F2B70F43}"/>
              </a:ext>
            </a:extLst>
          </p:cNvPr>
          <p:cNvSpPr txBox="1"/>
          <p:nvPr/>
        </p:nvSpPr>
        <p:spPr>
          <a:xfrm>
            <a:off x="11162371" y="5910186"/>
            <a:ext cx="731520" cy="274320"/>
          </a:xfrm>
          <a:prstGeom prst="rect">
            <a:avLst/>
          </a:prstGeom>
          <a:noFill/>
        </p:spPr>
        <p:txBody>
          <a:bodyPr wrap="square" lIns="0" tIns="0" rIns="0" bIns="0" anchor="t">
            <a:spAutoFit/>
          </a:bodyPr>
          <a:lstStyle/>
          <a:p>
            <a:pPr algn="ctr"/>
            <a:r>
              <a:rPr sz="1000">
                <a:solidFill>
                  <a:srgbClr val="5A5A5A"/>
                </a:solidFill>
              </a:rPr>
              <a:t>24 mo</a:t>
            </a:r>
          </a:p>
        </p:txBody>
      </p:sp>
      <p:sp>
        <p:nvSpPr>
          <p:cNvPr id="23" name="Oval 22">
            <a:extLst>
              <a:ext uri="{FF2B5EF4-FFF2-40B4-BE49-F238E27FC236}">
                <a16:creationId xmlns:a16="http://schemas.microsoft.com/office/drawing/2014/main" id="{BAD0B84D-E431-F308-B215-C8D609DEE313}"/>
              </a:ext>
            </a:extLst>
          </p:cNvPr>
          <p:cNvSpPr/>
          <p:nvPr/>
        </p:nvSpPr>
        <p:spPr>
          <a:xfrm>
            <a:off x="6462355" y="6465857"/>
            <a:ext cx="182880" cy="182880"/>
          </a:xfrm>
          <a:prstGeom prst="ellipse">
            <a:avLst/>
          </a:prstGeom>
          <a:solidFill>
            <a:srgbClr val="013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a:extLst>
              <a:ext uri="{FF2B5EF4-FFF2-40B4-BE49-F238E27FC236}">
                <a16:creationId xmlns:a16="http://schemas.microsoft.com/office/drawing/2014/main" id="{5EE42F01-EFA8-E3FE-E1A2-8820374372A0}"/>
              </a:ext>
            </a:extLst>
          </p:cNvPr>
          <p:cNvSpPr txBox="1"/>
          <p:nvPr/>
        </p:nvSpPr>
        <p:spPr>
          <a:xfrm>
            <a:off x="6697305" y="6465857"/>
            <a:ext cx="1463040" cy="274320"/>
          </a:xfrm>
          <a:prstGeom prst="rect">
            <a:avLst/>
          </a:prstGeom>
          <a:noFill/>
        </p:spPr>
        <p:txBody>
          <a:bodyPr wrap="square" lIns="0" tIns="0" rIns="0" bIns="0" anchor="t">
            <a:spAutoFit/>
          </a:bodyPr>
          <a:lstStyle/>
          <a:p>
            <a:r>
              <a:rPr sz="1000" dirty="0">
                <a:solidFill>
                  <a:srgbClr val="5A5A5A"/>
                </a:solidFill>
              </a:rPr>
              <a:t>ART refill</a:t>
            </a:r>
          </a:p>
        </p:txBody>
      </p:sp>
      <p:sp>
        <p:nvSpPr>
          <p:cNvPr id="25" name="Diamond 24">
            <a:extLst>
              <a:ext uri="{FF2B5EF4-FFF2-40B4-BE49-F238E27FC236}">
                <a16:creationId xmlns:a16="http://schemas.microsoft.com/office/drawing/2014/main" id="{031AED42-1A59-883A-1370-33C939247ECC}"/>
              </a:ext>
            </a:extLst>
          </p:cNvPr>
          <p:cNvSpPr/>
          <p:nvPr/>
        </p:nvSpPr>
        <p:spPr>
          <a:xfrm>
            <a:off x="8212415" y="6433345"/>
            <a:ext cx="182880" cy="182880"/>
          </a:xfrm>
          <a:prstGeom prst="diamond">
            <a:avLst/>
          </a:prstGeom>
          <a:solidFill>
            <a:srgbClr val="FFFFFF"/>
          </a:solidFill>
          <a:ln w="22225">
            <a:solidFill>
              <a:srgbClr val="013B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a:extLst>
              <a:ext uri="{FF2B5EF4-FFF2-40B4-BE49-F238E27FC236}">
                <a16:creationId xmlns:a16="http://schemas.microsoft.com/office/drawing/2014/main" id="{D8333CA4-DA80-305D-E3AD-7515E4818F07}"/>
              </a:ext>
            </a:extLst>
          </p:cNvPr>
          <p:cNvSpPr txBox="1"/>
          <p:nvPr/>
        </p:nvSpPr>
        <p:spPr>
          <a:xfrm>
            <a:off x="8519755" y="6460778"/>
            <a:ext cx="1645920" cy="274320"/>
          </a:xfrm>
          <a:prstGeom prst="rect">
            <a:avLst/>
          </a:prstGeom>
          <a:noFill/>
        </p:spPr>
        <p:txBody>
          <a:bodyPr wrap="square" lIns="0" tIns="0" rIns="0" bIns="0" anchor="t">
            <a:spAutoFit/>
          </a:bodyPr>
          <a:lstStyle/>
          <a:p>
            <a:r>
              <a:rPr sz="1000" dirty="0">
                <a:solidFill>
                  <a:srgbClr val="5A5A5A"/>
                </a:solidFill>
              </a:rPr>
              <a:t>VL test</a:t>
            </a:r>
          </a:p>
        </p:txBody>
      </p:sp>
      <p:sp>
        <p:nvSpPr>
          <p:cNvPr id="27" name="Diamond 26">
            <a:extLst>
              <a:ext uri="{FF2B5EF4-FFF2-40B4-BE49-F238E27FC236}">
                <a16:creationId xmlns:a16="http://schemas.microsoft.com/office/drawing/2014/main" id="{5125791E-E43A-4758-7734-6B394BF6525D}"/>
              </a:ext>
            </a:extLst>
          </p:cNvPr>
          <p:cNvSpPr/>
          <p:nvPr/>
        </p:nvSpPr>
        <p:spPr>
          <a:xfrm>
            <a:off x="6452195" y="4135627"/>
            <a:ext cx="256032" cy="256032"/>
          </a:xfrm>
          <a:prstGeom prst="diamond">
            <a:avLst/>
          </a:prstGeom>
          <a:solidFill>
            <a:srgbClr val="FFFFFF"/>
          </a:solidFill>
          <a:ln w="28575">
            <a:solidFill>
              <a:srgbClr val="013B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Oval 27">
            <a:extLst>
              <a:ext uri="{FF2B5EF4-FFF2-40B4-BE49-F238E27FC236}">
                <a16:creationId xmlns:a16="http://schemas.microsoft.com/office/drawing/2014/main" id="{842505C6-A9E8-95FF-BDF0-AB094A0CFEC9}"/>
              </a:ext>
            </a:extLst>
          </p:cNvPr>
          <p:cNvSpPr/>
          <p:nvPr/>
        </p:nvSpPr>
        <p:spPr>
          <a:xfrm>
            <a:off x="11405195" y="3806443"/>
            <a:ext cx="256032" cy="256032"/>
          </a:xfrm>
          <a:prstGeom prst="ellipse">
            <a:avLst/>
          </a:prstGeom>
          <a:solidFill>
            <a:srgbClr val="013B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Oval 28">
            <a:extLst>
              <a:ext uri="{FF2B5EF4-FFF2-40B4-BE49-F238E27FC236}">
                <a16:creationId xmlns:a16="http://schemas.microsoft.com/office/drawing/2014/main" id="{614EA9A2-CE9F-F9C6-95B7-F7925322F354}"/>
              </a:ext>
            </a:extLst>
          </p:cNvPr>
          <p:cNvSpPr/>
          <p:nvPr/>
        </p:nvSpPr>
        <p:spPr>
          <a:xfrm>
            <a:off x="11400115" y="5279643"/>
            <a:ext cx="256032" cy="256032"/>
          </a:xfrm>
          <a:prstGeom prst="ellipse">
            <a:avLst/>
          </a:prstGeom>
          <a:solidFill>
            <a:srgbClr val="E000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281255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0AF0B-5CA4-F890-4524-39ED2AE6411A}"/>
              </a:ext>
            </a:extLst>
          </p:cNvPr>
          <p:cNvSpPr>
            <a:spLocks noGrp="1"/>
          </p:cNvSpPr>
          <p:nvPr>
            <p:ph type="title"/>
          </p:nvPr>
        </p:nvSpPr>
        <p:spPr>
          <a:xfrm>
            <a:off x="442912" y="1401624"/>
            <a:ext cx="9996487" cy="1260000"/>
          </a:xfrm>
        </p:spPr>
        <p:txBody>
          <a:bodyPr/>
          <a:lstStyle/>
          <a:p>
            <a:r>
              <a:rPr lang="en-US" dirty="0"/>
              <a:t>Study question &amp; methods</a:t>
            </a:r>
          </a:p>
        </p:txBody>
      </p:sp>
      <p:sp>
        <p:nvSpPr>
          <p:cNvPr id="3" name="Content Placeholder 2">
            <a:extLst>
              <a:ext uri="{FF2B5EF4-FFF2-40B4-BE49-F238E27FC236}">
                <a16:creationId xmlns:a16="http://schemas.microsoft.com/office/drawing/2014/main" id="{C502C15D-A983-D96D-C249-895599EA123C}"/>
              </a:ext>
            </a:extLst>
          </p:cNvPr>
          <p:cNvSpPr>
            <a:spLocks noGrp="1"/>
          </p:cNvSpPr>
          <p:nvPr>
            <p:ph idx="1"/>
          </p:nvPr>
        </p:nvSpPr>
        <p:spPr>
          <a:xfrm>
            <a:off x="442912" y="2243545"/>
            <a:ext cx="10508116" cy="3291841"/>
          </a:xfrm>
        </p:spPr>
        <p:txBody>
          <a:bodyPr/>
          <a:lstStyle/>
          <a:p>
            <a:r>
              <a:rPr lang="en-US" b="1" dirty="0"/>
              <a:t>Study question - </a:t>
            </a:r>
            <a:r>
              <a:rPr lang="en-US" dirty="0"/>
              <a:t>do virologically stable adults on dolutegravir (DTG)-based ART maintain clinical outcomes (</a:t>
            </a:r>
            <a:r>
              <a:rPr lang="en-US" dirty="0">
                <a:solidFill>
                  <a:schemeClr val="tx2"/>
                </a:solidFill>
              </a:rPr>
              <a:t>viral load suppression and retention in care</a:t>
            </a:r>
            <a:r>
              <a:rPr lang="en-US" dirty="0"/>
              <a:t>) with extended MMD and biennial VL monitoring?</a:t>
            </a:r>
          </a:p>
          <a:p>
            <a:endParaRPr lang="en-US" b="1" dirty="0"/>
          </a:p>
          <a:p>
            <a:r>
              <a:rPr lang="en-US" b="1" dirty="0"/>
              <a:t>Design</a:t>
            </a:r>
          </a:p>
          <a:p>
            <a:pPr lvl="1"/>
            <a:r>
              <a:rPr lang="en-US" sz="1600" dirty="0"/>
              <a:t>Five-year retrospective cohort using SmartCare, Zambia’s EMR (2020-2025)</a:t>
            </a:r>
          </a:p>
          <a:p>
            <a:endParaRPr lang="en-US" dirty="0"/>
          </a:p>
          <a:p>
            <a:endParaRPr lang="en-US" dirty="0"/>
          </a:p>
        </p:txBody>
      </p:sp>
      <p:sp>
        <p:nvSpPr>
          <p:cNvPr id="4" name="Shape 3">
            <a:extLst>
              <a:ext uri="{FF2B5EF4-FFF2-40B4-BE49-F238E27FC236}">
                <a16:creationId xmlns:a16="http://schemas.microsoft.com/office/drawing/2014/main" id="{E263F345-10D2-0478-7242-91589A4967EC}"/>
              </a:ext>
            </a:extLst>
          </p:cNvPr>
          <p:cNvSpPr/>
          <p:nvPr/>
        </p:nvSpPr>
        <p:spPr>
          <a:xfrm>
            <a:off x="442912" y="4135901"/>
            <a:ext cx="3611880" cy="1965960"/>
          </a:xfrm>
          <a:prstGeom prst="roundRect">
            <a:avLst>
              <a:gd name="adj" fmla="val 4186"/>
            </a:avLst>
          </a:prstGeom>
          <a:solidFill>
            <a:srgbClr val="FFFFFF"/>
          </a:solidFill>
          <a:ln/>
          <a:effectLst>
            <a:outerShdw blurRad="127000" dist="38100" dir="5400000" algn="bl" rotWithShape="0">
              <a:srgbClr val="1B2A38">
                <a:alpha val="18000"/>
              </a:srgbClr>
            </a:outerShdw>
          </a:effectLst>
        </p:spPr>
        <p:txBody>
          <a:bodyPr/>
          <a:lstStyle/>
          <a:p>
            <a:endParaRPr lang="en-ZM"/>
          </a:p>
        </p:txBody>
      </p:sp>
      <p:sp>
        <p:nvSpPr>
          <p:cNvPr id="5" name="Shape 4">
            <a:extLst>
              <a:ext uri="{FF2B5EF4-FFF2-40B4-BE49-F238E27FC236}">
                <a16:creationId xmlns:a16="http://schemas.microsoft.com/office/drawing/2014/main" id="{00A3FD3B-4B53-8253-626F-8F38439A47EE}"/>
              </a:ext>
            </a:extLst>
          </p:cNvPr>
          <p:cNvSpPr/>
          <p:nvPr/>
        </p:nvSpPr>
        <p:spPr>
          <a:xfrm>
            <a:off x="698944" y="4337069"/>
            <a:ext cx="502920" cy="73152"/>
          </a:xfrm>
          <a:prstGeom prst="rect">
            <a:avLst/>
          </a:prstGeom>
          <a:solidFill>
            <a:schemeClr val="accent2"/>
          </a:solidFill>
          <a:ln/>
        </p:spPr>
        <p:txBody>
          <a:bodyPr/>
          <a:lstStyle/>
          <a:p>
            <a:endParaRPr lang="en-ZM"/>
          </a:p>
        </p:txBody>
      </p:sp>
      <p:sp>
        <p:nvSpPr>
          <p:cNvPr id="6" name="Text 5">
            <a:extLst>
              <a:ext uri="{FF2B5EF4-FFF2-40B4-BE49-F238E27FC236}">
                <a16:creationId xmlns:a16="http://schemas.microsoft.com/office/drawing/2014/main" id="{CC2621D4-8F6C-1F63-C4E0-AB0CDFCEA435}"/>
              </a:ext>
            </a:extLst>
          </p:cNvPr>
          <p:cNvSpPr/>
          <p:nvPr/>
        </p:nvSpPr>
        <p:spPr>
          <a:xfrm>
            <a:off x="698944" y="4483373"/>
            <a:ext cx="3099816" cy="320040"/>
          </a:xfrm>
          <a:prstGeom prst="rect">
            <a:avLst/>
          </a:prstGeom>
          <a:noFill/>
          <a:ln/>
        </p:spPr>
        <p:txBody>
          <a:bodyPr wrap="square" lIns="0" tIns="0" rIns="0" bIns="0" rtlCol="0" anchor="ctr"/>
          <a:lstStyle/>
          <a:p>
            <a:pPr marL="0" indent="0">
              <a:buNone/>
            </a:pPr>
            <a:r>
              <a:rPr lang="en-US" sz="1100" b="1" kern="0" spc="100" dirty="0">
                <a:solidFill>
                  <a:schemeClr val="accent5"/>
                </a:solidFill>
                <a:latin typeface="Verdana" panose="020B0604030504040204" pitchFamily="34" charset="0"/>
                <a:ea typeface="Verdana" panose="020B0604030504040204" pitchFamily="34" charset="0"/>
                <a:cs typeface="Verdana" panose="020B0604030504040204" pitchFamily="34" charset="0"/>
              </a:rPr>
              <a:t>ELIGIBLE POPULATION</a:t>
            </a:r>
            <a:endParaRPr lang="en-US" sz="1100" dirty="0">
              <a:solidFill>
                <a:schemeClr val="accent5"/>
              </a:solidFill>
              <a:latin typeface="Verdana" panose="020B0604030504040204" pitchFamily="34" charset="0"/>
              <a:ea typeface="Verdana" panose="020B0604030504040204" pitchFamily="34" charset="0"/>
              <a:cs typeface="Verdana" panose="020B0604030504040204" pitchFamily="34" charset="0"/>
            </a:endParaRPr>
          </a:p>
        </p:txBody>
      </p:sp>
      <p:sp>
        <p:nvSpPr>
          <p:cNvPr id="7" name="Text 6">
            <a:extLst>
              <a:ext uri="{FF2B5EF4-FFF2-40B4-BE49-F238E27FC236}">
                <a16:creationId xmlns:a16="http://schemas.microsoft.com/office/drawing/2014/main" id="{59C8CEBF-485F-AA07-BC21-18802E50EF08}"/>
              </a:ext>
            </a:extLst>
          </p:cNvPr>
          <p:cNvSpPr/>
          <p:nvPr/>
        </p:nvSpPr>
        <p:spPr>
          <a:xfrm>
            <a:off x="698944" y="4757693"/>
            <a:ext cx="3099816" cy="548640"/>
          </a:xfrm>
          <a:prstGeom prst="rect">
            <a:avLst/>
          </a:prstGeom>
          <a:noFill/>
          <a:ln/>
        </p:spPr>
        <p:txBody>
          <a:bodyPr wrap="square" lIns="0" tIns="0" rIns="0" bIns="0" rtlCol="0" anchor="ctr"/>
          <a:lstStyle/>
          <a:p>
            <a:pPr marL="0" indent="0">
              <a:buNone/>
            </a:pPr>
            <a:r>
              <a:rPr lang="en-US" sz="3000" b="1" dirty="0">
                <a:solidFill>
                  <a:schemeClr val="accent6"/>
                </a:solidFill>
                <a:latin typeface="Verdana" panose="020B0604030504040204" pitchFamily="34" charset="0"/>
                <a:ea typeface="Verdana" panose="020B0604030504040204" pitchFamily="34" charset="0"/>
                <a:cs typeface="Verdana" panose="020B0604030504040204" pitchFamily="34" charset="0"/>
              </a:rPr>
              <a:t>239,027</a:t>
            </a:r>
            <a:endParaRPr lang="en-US" sz="3000" dirty="0">
              <a:solidFill>
                <a:schemeClr val="accent6"/>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ext 7">
            <a:extLst>
              <a:ext uri="{FF2B5EF4-FFF2-40B4-BE49-F238E27FC236}">
                <a16:creationId xmlns:a16="http://schemas.microsoft.com/office/drawing/2014/main" id="{1BF48A30-04FA-6CD8-0D87-5C157F94ABD6}"/>
              </a:ext>
            </a:extLst>
          </p:cNvPr>
          <p:cNvSpPr/>
          <p:nvPr/>
        </p:nvSpPr>
        <p:spPr>
          <a:xfrm>
            <a:off x="698944" y="5342909"/>
            <a:ext cx="3099816" cy="685800"/>
          </a:xfrm>
          <a:prstGeom prst="rect">
            <a:avLst/>
          </a:prstGeom>
          <a:noFill/>
          <a:ln/>
        </p:spPr>
        <p:txBody>
          <a:bodyPr wrap="square" lIns="0" tIns="0" rIns="0" bIns="0" rtlCol="0" anchor="ctr"/>
          <a:lstStyle/>
          <a:p>
            <a:pPr marL="0" indent="0">
              <a:lnSpc>
                <a:spcPct val="120000"/>
              </a:lnSpc>
              <a:buNone/>
            </a:pPr>
            <a:r>
              <a:rPr lang="en-US" sz="1100" dirty="0">
                <a:solidFill>
                  <a:srgbClr val="5A6B7A"/>
                </a:solidFill>
                <a:latin typeface="Verdana" panose="020B0604030504040204" pitchFamily="34" charset="0"/>
                <a:ea typeface="Verdana" panose="020B0604030504040204" pitchFamily="34" charset="0"/>
                <a:cs typeface="Verdana" panose="020B0604030504040204" pitchFamily="34" charset="0"/>
              </a:rPr>
              <a:t>Adults ≥18 years on a DTG-based regimen for ≥12 months, with complete VL and ART dispensation documentation.</a:t>
            </a:r>
            <a:endParaRPr lang="en-US" sz="1100" dirty="0">
              <a:latin typeface="Verdana" panose="020B0604030504040204" pitchFamily="34" charset="0"/>
              <a:ea typeface="Verdana" panose="020B0604030504040204" pitchFamily="34" charset="0"/>
              <a:cs typeface="Verdana" panose="020B0604030504040204" pitchFamily="34" charset="0"/>
            </a:endParaRPr>
          </a:p>
        </p:txBody>
      </p:sp>
      <p:sp>
        <p:nvSpPr>
          <p:cNvPr id="9" name="Shape 8">
            <a:extLst>
              <a:ext uri="{FF2B5EF4-FFF2-40B4-BE49-F238E27FC236}">
                <a16:creationId xmlns:a16="http://schemas.microsoft.com/office/drawing/2014/main" id="{0EC3BA6E-F483-C0A1-9F20-17719D8D8BD5}"/>
              </a:ext>
            </a:extLst>
          </p:cNvPr>
          <p:cNvSpPr/>
          <p:nvPr/>
        </p:nvSpPr>
        <p:spPr>
          <a:xfrm>
            <a:off x="4219384" y="4135901"/>
            <a:ext cx="3611880" cy="1965960"/>
          </a:xfrm>
          <a:prstGeom prst="roundRect">
            <a:avLst>
              <a:gd name="adj" fmla="val 4186"/>
            </a:avLst>
          </a:prstGeom>
          <a:solidFill>
            <a:srgbClr val="FFFFFF"/>
          </a:solidFill>
          <a:ln/>
          <a:effectLst>
            <a:outerShdw blurRad="127000" dist="38100" dir="5400000" algn="bl" rotWithShape="0">
              <a:srgbClr val="1B2A38">
                <a:alpha val="18000"/>
              </a:srgbClr>
            </a:outerShdw>
          </a:effectLst>
        </p:spPr>
        <p:txBody>
          <a:bodyPr/>
          <a:lstStyle/>
          <a:p>
            <a:endParaRPr lang="en-ZM"/>
          </a:p>
        </p:txBody>
      </p:sp>
      <p:sp>
        <p:nvSpPr>
          <p:cNvPr id="10" name="Shape 9">
            <a:extLst>
              <a:ext uri="{FF2B5EF4-FFF2-40B4-BE49-F238E27FC236}">
                <a16:creationId xmlns:a16="http://schemas.microsoft.com/office/drawing/2014/main" id="{6E436594-3549-EBF3-0D12-A5B6220AE1C4}"/>
              </a:ext>
            </a:extLst>
          </p:cNvPr>
          <p:cNvSpPr/>
          <p:nvPr/>
        </p:nvSpPr>
        <p:spPr>
          <a:xfrm>
            <a:off x="4475416" y="4337069"/>
            <a:ext cx="502920" cy="73152"/>
          </a:xfrm>
          <a:prstGeom prst="rect">
            <a:avLst/>
          </a:prstGeom>
          <a:solidFill>
            <a:schemeClr val="accent2"/>
          </a:solidFill>
          <a:ln/>
        </p:spPr>
        <p:txBody>
          <a:bodyPr/>
          <a:lstStyle/>
          <a:p>
            <a:endParaRPr lang="en-ZM"/>
          </a:p>
        </p:txBody>
      </p:sp>
      <p:sp>
        <p:nvSpPr>
          <p:cNvPr id="11" name="Text 10">
            <a:extLst>
              <a:ext uri="{FF2B5EF4-FFF2-40B4-BE49-F238E27FC236}">
                <a16:creationId xmlns:a16="http://schemas.microsoft.com/office/drawing/2014/main" id="{A6480C3E-FB18-9F58-7432-B42BB9F7FBB4}"/>
              </a:ext>
            </a:extLst>
          </p:cNvPr>
          <p:cNvSpPr/>
          <p:nvPr/>
        </p:nvSpPr>
        <p:spPr>
          <a:xfrm>
            <a:off x="4475416" y="4483373"/>
            <a:ext cx="3264408" cy="320040"/>
          </a:xfrm>
          <a:prstGeom prst="rect">
            <a:avLst/>
          </a:prstGeom>
          <a:noFill/>
          <a:ln/>
        </p:spPr>
        <p:txBody>
          <a:bodyPr wrap="square" lIns="0" tIns="0" rIns="0" bIns="0" rtlCol="0" anchor="ctr"/>
          <a:lstStyle/>
          <a:p>
            <a:pPr marL="0" indent="0">
              <a:buNone/>
            </a:pPr>
            <a:r>
              <a:rPr lang="en-US" sz="1100" b="1" kern="0" spc="100" dirty="0">
                <a:solidFill>
                  <a:schemeClr val="accent5"/>
                </a:solidFill>
                <a:latin typeface="Verdana" panose="020B0604030504040204" pitchFamily="34" charset="0"/>
                <a:ea typeface="Verdana" panose="020B0604030504040204" pitchFamily="34" charset="0"/>
                <a:cs typeface="Verdana" panose="020B0604030504040204" pitchFamily="34" charset="0"/>
              </a:rPr>
              <a:t>EXTENDED MMD COHORT (dispensation&gt;6mo)</a:t>
            </a:r>
            <a:endParaRPr lang="en-US" sz="1100" dirty="0">
              <a:solidFill>
                <a:schemeClr val="accent5"/>
              </a:solidFill>
              <a:latin typeface="Verdana" panose="020B0604030504040204" pitchFamily="34" charset="0"/>
              <a:ea typeface="Verdana" panose="020B0604030504040204" pitchFamily="34" charset="0"/>
              <a:cs typeface="Verdana" panose="020B0604030504040204" pitchFamily="34" charset="0"/>
            </a:endParaRPr>
          </a:p>
        </p:txBody>
      </p:sp>
      <p:sp>
        <p:nvSpPr>
          <p:cNvPr id="12" name="Text 11">
            <a:extLst>
              <a:ext uri="{FF2B5EF4-FFF2-40B4-BE49-F238E27FC236}">
                <a16:creationId xmlns:a16="http://schemas.microsoft.com/office/drawing/2014/main" id="{F3EF5CC8-9FE8-427A-9D04-53FC79B336B5}"/>
              </a:ext>
            </a:extLst>
          </p:cNvPr>
          <p:cNvSpPr/>
          <p:nvPr/>
        </p:nvSpPr>
        <p:spPr>
          <a:xfrm>
            <a:off x="4475416" y="4757693"/>
            <a:ext cx="3099816" cy="548640"/>
          </a:xfrm>
          <a:prstGeom prst="rect">
            <a:avLst/>
          </a:prstGeom>
          <a:noFill/>
          <a:ln/>
        </p:spPr>
        <p:txBody>
          <a:bodyPr wrap="square" lIns="0" tIns="0" rIns="0" bIns="0" rtlCol="0" anchor="ctr"/>
          <a:lstStyle/>
          <a:p>
            <a:pPr marL="0" indent="0">
              <a:buNone/>
            </a:pPr>
            <a:r>
              <a:rPr lang="en-US" sz="3000" b="1" dirty="0">
                <a:solidFill>
                  <a:schemeClr val="accent6"/>
                </a:solidFill>
                <a:latin typeface="Verdana" panose="020B0604030504040204" pitchFamily="34" charset="0"/>
                <a:ea typeface="Verdana" panose="020B0604030504040204" pitchFamily="34" charset="0"/>
                <a:cs typeface="Verdana" panose="020B0604030504040204" pitchFamily="34" charset="0"/>
              </a:rPr>
              <a:t>4,910</a:t>
            </a:r>
            <a:endParaRPr lang="en-US" sz="3000" dirty="0">
              <a:solidFill>
                <a:schemeClr val="accent6"/>
              </a:solidFill>
              <a:latin typeface="Verdana" panose="020B0604030504040204" pitchFamily="34" charset="0"/>
              <a:ea typeface="Verdana" panose="020B0604030504040204" pitchFamily="34" charset="0"/>
              <a:cs typeface="Verdana" panose="020B0604030504040204" pitchFamily="34" charset="0"/>
            </a:endParaRPr>
          </a:p>
        </p:txBody>
      </p:sp>
      <p:sp>
        <p:nvSpPr>
          <p:cNvPr id="13" name="Text 12">
            <a:extLst>
              <a:ext uri="{FF2B5EF4-FFF2-40B4-BE49-F238E27FC236}">
                <a16:creationId xmlns:a16="http://schemas.microsoft.com/office/drawing/2014/main" id="{8DD7E411-A107-6C4A-F215-EA855810C01F}"/>
              </a:ext>
            </a:extLst>
          </p:cNvPr>
          <p:cNvSpPr/>
          <p:nvPr/>
        </p:nvSpPr>
        <p:spPr>
          <a:xfrm>
            <a:off x="4475416" y="5342909"/>
            <a:ext cx="3099816" cy="685800"/>
          </a:xfrm>
          <a:prstGeom prst="rect">
            <a:avLst/>
          </a:prstGeom>
          <a:noFill/>
          <a:ln/>
        </p:spPr>
        <p:txBody>
          <a:bodyPr wrap="square" lIns="0" tIns="0" rIns="0" bIns="0" rtlCol="0" anchor="ctr"/>
          <a:lstStyle/>
          <a:p>
            <a:pPr marL="0" indent="0">
              <a:lnSpc>
                <a:spcPct val="120000"/>
              </a:lnSpc>
              <a:buNone/>
            </a:pPr>
            <a:r>
              <a:rPr lang="en-US" sz="1100" dirty="0">
                <a:solidFill>
                  <a:srgbClr val="5A6B7A"/>
                </a:solidFill>
                <a:latin typeface="Verdana" panose="020B0604030504040204" pitchFamily="34" charset="0"/>
                <a:ea typeface="Verdana" panose="020B0604030504040204" pitchFamily="34" charset="0"/>
                <a:cs typeface="Verdana" panose="020B0604030504040204" pitchFamily="34" charset="0"/>
              </a:rPr>
              <a:t>Clients with suppressed VL before an ART dispensation episode of more than 6 months.</a:t>
            </a:r>
            <a:endParaRPr lang="en-US" sz="1100" dirty="0">
              <a:latin typeface="Verdana" panose="020B0604030504040204" pitchFamily="34" charset="0"/>
              <a:ea typeface="Verdana" panose="020B0604030504040204" pitchFamily="34" charset="0"/>
              <a:cs typeface="Verdana" panose="020B0604030504040204" pitchFamily="34" charset="0"/>
            </a:endParaRPr>
          </a:p>
        </p:txBody>
      </p:sp>
      <p:sp>
        <p:nvSpPr>
          <p:cNvPr id="14" name="Shape 13">
            <a:extLst>
              <a:ext uri="{FF2B5EF4-FFF2-40B4-BE49-F238E27FC236}">
                <a16:creationId xmlns:a16="http://schemas.microsoft.com/office/drawing/2014/main" id="{DD68A5B9-2363-2EE6-55C8-6C5EA7126BA2}"/>
              </a:ext>
            </a:extLst>
          </p:cNvPr>
          <p:cNvSpPr/>
          <p:nvPr/>
        </p:nvSpPr>
        <p:spPr>
          <a:xfrm>
            <a:off x="7995856" y="4135901"/>
            <a:ext cx="3611880" cy="1965960"/>
          </a:xfrm>
          <a:prstGeom prst="roundRect">
            <a:avLst>
              <a:gd name="adj" fmla="val 4186"/>
            </a:avLst>
          </a:prstGeom>
          <a:solidFill>
            <a:srgbClr val="FFFFFF"/>
          </a:solidFill>
          <a:ln/>
          <a:effectLst>
            <a:outerShdw blurRad="127000" dist="38100" dir="5400000" algn="bl" rotWithShape="0">
              <a:srgbClr val="1B2A38">
                <a:alpha val="18000"/>
              </a:srgbClr>
            </a:outerShdw>
          </a:effectLst>
        </p:spPr>
        <p:txBody>
          <a:bodyPr/>
          <a:lstStyle/>
          <a:p>
            <a:endParaRPr lang="en-ZM">
              <a:latin typeface="Verdana" panose="020B0604030504040204" pitchFamily="34" charset="0"/>
              <a:ea typeface="Verdana" panose="020B0604030504040204" pitchFamily="34" charset="0"/>
              <a:cs typeface="Verdana" panose="020B0604030504040204" pitchFamily="34" charset="0"/>
            </a:endParaRPr>
          </a:p>
        </p:txBody>
      </p:sp>
      <p:sp>
        <p:nvSpPr>
          <p:cNvPr id="15" name="Shape 14">
            <a:extLst>
              <a:ext uri="{FF2B5EF4-FFF2-40B4-BE49-F238E27FC236}">
                <a16:creationId xmlns:a16="http://schemas.microsoft.com/office/drawing/2014/main" id="{2F696C81-7640-0867-DF09-1838410A6DA1}"/>
              </a:ext>
            </a:extLst>
          </p:cNvPr>
          <p:cNvSpPr/>
          <p:nvPr/>
        </p:nvSpPr>
        <p:spPr>
          <a:xfrm>
            <a:off x="8251888" y="4337069"/>
            <a:ext cx="502920" cy="73152"/>
          </a:xfrm>
          <a:prstGeom prst="rect">
            <a:avLst/>
          </a:prstGeom>
          <a:solidFill>
            <a:schemeClr val="accent2"/>
          </a:solidFill>
          <a:ln/>
        </p:spPr>
        <p:txBody>
          <a:bodyPr/>
          <a:lstStyle/>
          <a:p>
            <a:endParaRPr lang="en-ZM"/>
          </a:p>
        </p:txBody>
      </p:sp>
      <p:sp>
        <p:nvSpPr>
          <p:cNvPr id="16" name="Text 15">
            <a:extLst>
              <a:ext uri="{FF2B5EF4-FFF2-40B4-BE49-F238E27FC236}">
                <a16:creationId xmlns:a16="http://schemas.microsoft.com/office/drawing/2014/main" id="{785C808B-6726-3752-6E41-B39392B96993}"/>
              </a:ext>
            </a:extLst>
          </p:cNvPr>
          <p:cNvSpPr/>
          <p:nvPr/>
        </p:nvSpPr>
        <p:spPr>
          <a:xfrm>
            <a:off x="8251888" y="4483373"/>
            <a:ext cx="3355848" cy="320040"/>
          </a:xfrm>
          <a:prstGeom prst="rect">
            <a:avLst/>
          </a:prstGeom>
          <a:noFill/>
          <a:ln/>
        </p:spPr>
        <p:txBody>
          <a:bodyPr wrap="square" lIns="0" tIns="0" rIns="0" bIns="0" rtlCol="0" anchor="ctr"/>
          <a:lstStyle/>
          <a:p>
            <a:pPr marL="0" indent="0">
              <a:buNone/>
            </a:pPr>
            <a:r>
              <a:rPr lang="en-US" sz="1100" b="1" kern="0" spc="100" dirty="0">
                <a:solidFill>
                  <a:schemeClr val="accent5"/>
                </a:solidFill>
                <a:latin typeface="Verdana" panose="020B0604030504040204" pitchFamily="34" charset="0"/>
                <a:ea typeface="Verdana" panose="020B0604030504040204" pitchFamily="34" charset="0"/>
                <a:cs typeface="Verdana" panose="020B0604030504040204" pitchFamily="34" charset="0"/>
              </a:rPr>
              <a:t>EXTENDED VL COHORT (VL tests after 24 </a:t>
            </a:r>
            <a:r>
              <a:rPr lang="en-US" sz="1100" b="1" kern="0" spc="100" dirty="0" err="1">
                <a:solidFill>
                  <a:schemeClr val="accent5"/>
                </a:solidFill>
                <a:latin typeface="Verdana" panose="020B0604030504040204" pitchFamily="34" charset="0"/>
                <a:ea typeface="Verdana" panose="020B0604030504040204" pitchFamily="34" charset="0"/>
                <a:cs typeface="Verdana" panose="020B0604030504040204" pitchFamily="34" charset="0"/>
              </a:rPr>
              <a:t>mo</a:t>
            </a:r>
            <a:r>
              <a:rPr lang="en-US" sz="1100" b="1" kern="0" spc="100" dirty="0">
                <a:solidFill>
                  <a:schemeClr val="accent5"/>
                </a:solidFill>
                <a:latin typeface="Verdana" panose="020B0604030504040204" pitchFamily="34" charset="0"/>
                <a:ea typeface="Verdana" panose="020B0604030504040204" pitchFamily="34" charset="0"/>
                <a:cs typeface="Verdana" panose="020B0604030504040204" pitchFamily="34" charset="0"/>
              </a:rPr>
              <a:t>)</a:t>
            </a:r>
            <a:endParaRPr lang="en-US" sz="1100" dirty="0">
              <a:solidFill>
                <a:schemeClr val="accent5"/>
              </a:solidFill>
              <a:latin typeface="Verdana" panose="020B0604030504040204" pitchFamily="34" charset="0"/>
              <a:ea typeface="Verdana" panose="020B0604030504040204" pitchFamily="34" charset="0"/>
              <a:cs typeface="Verdana" panose="020B0604030504040204" pitchFamily="34" charset="0"/>
            </a:endParaRPr>
          </a:p>
        </p:txBody>
      </p:sp>
      <p:sp>
        <p:nvSpPr>
          <p:cNvPr id="17" name="Text 16">
            <a:extLst>
              <a:ext uri="{FF2B5EF4-FFF2-40B4-BE49-F238E27FC236}">
                <a16:creationId xmlns:a16="http://schemas.microsoft.com/office/drawing/2014/main" id="{2CFBB407-20F1-AF1B-4F6D-C54163071C17}"/>
              </a:ext>
            </a:extLst>
          </p:cNvPr>
          <p:cNvSpPr/>
          <p:nvPr/>
        </p:nvSpPr>
        <p:spPr>
          <a:xfrm>
            <a:off x="8251888" y="4757693"/>
            <a:ext cx="3099816" cy="548640"/>
          </a:xfrm>
          <a:prstGeom prst="rect">
            <a:avLst/>
          </a:prstGeom>
          <a:noFill/>
          <a:ln/>
        </p:spPr>
        <p:txBody>
          <a:bodyPr wrap="square" lIns="0" tIns="0" rIns="0" bIns="0" rtlCol="0" anchor="ctr"/>
          <a:lstStyle/>
          <a:p>
            <a:pPr marL="0" indent="0">
              <a:buNone/>
            </a:pPr>
            <a:r>
              <a:rPr lang="en-US" sz="3000" b="1" dirty="0">
                <a:solidFill>
                  <a:schemeClr val="accent6"/>
                </a:solidFill>
                <a:latin typeface="Verdana" panose="020B0604030504040204" pitchFamily="34" charset="0"/>
                <a:ea typeface="Verdana" panose="020B0604030504040204" pitchFamily="34" charset="0"/>
                <a:cs typeface="Verdana" panose="020B0604030504040204" pitchFamily="34" charset="0"/>
              </a:rPr>
              <a:t>17,001</a:t>
            </a:r>
            <a:endParaRPr lang="en-US" sz="3000" dirty="0">
              <a:solidFill>
                <a:schemeClr val="accent6"/>
              </a:solidFill>
              <a:latin typeface="Verdana" panose="020B0604030504040204" pitchFamily="34" charset="0"/>
              <a:ea typeface="Verdana" panose="020B0604030504040204" pitchFamily="34" charset="0"/>
              <a:cs typeface="Verdana" panose="020B0604030504040204" pitchFamily="34" charset="0"/>
            </a:endParaRPr>
          </a:p>
        </p:txBody>
      </p:sp>
      <p:sp>
        <p:nvSpPr>
          <p:cNvPr id="18" name="Text 17">
            <a:extLst>
              <a:ext uri="{FF2B5EF4-FFF2-40B4-BE49-F238E27FC236}">
                <a16:creationId xmlns:a16="http://schemas.microsoft.com/office/drawing/2014/main" id="{A24A8271-90DF-909F-6AAB-30BB848452BB}"/>
              </a:ext>
            </a:extLst>
          </p:cNvPr>
          <p:cNvSpPr/>
          <p:nvPr/>
        </p:nvSpPr>
        <p:spPr>
          <a:xfrm>
            <a:off x="8251888" y="5342909"/>
            <a:ext cx="3099816" cy="685800"/>
          </a:xfrm>
          <a:prstGeom prst="rect">
            <a:avLst/>
          </a:prstGeom>
          <a:noFill/>
          <a:ln/>
        </p:spPr>
        <p:txBody>
          <a:bodyPr wrap="square" lIns="0" tIns="0" rIns="0" bIns="0" rtlCol="0" anchor="ctr"/>
          <a:lstStyle/>
          <a:p>
            <a:pPr marL="0" indent="0">
              <a:lnSpc>
                <a:spcPct val="120000"/>
              </a:lnSpc>
              <a:buNone/>
            </a:pPr>
            <a:r>
              <a:rPr lang="en-US" sz="1100" dirty="0">
                <a:solidFill>
                  <a:srgbClr val="5A6B7A"/>
                </a:solidFill>
                <a:latin typeface="Verdana" panose="020B0604030504040204" pitchFamily="34" charset="0"/>
                <a:ea typeface="Verdana" panose="020B0604030504040204" pitchFamily="34" charset="0"/>
                <a:cs typeface="Verdana" panose="020B0604030504040204" pitchFamily="34" charset="0"/>
              </a:rPr>
              <a:t>Clients with a VL test 24–48 months after two consecutive suppressed VL results.</a:t>
            </a:r>
            <a:endParaRPr lang="en-US" sz="1100" dirty="0">
              <a:latin typeface="Verdana" panose="020B0604030504040204" pitchFamily="34" charset="0"/>
              <a:ea typeface="Verdana" panose="020B0604030504040204" pitchFamily="34" charset="0"/>
              <a:cs typeface="Verdana" panose="020B0604030504040204" pitchFamily="34" charset="0"/>
            </a:endParaRPr>
          </a:p>
        </p:txBody>
      </p:sp>
      <p:sp>
        <p:nvSpPr>
          <p:cNvPr id="19" name="Shape 18">
            <a:extLst>
              <a:ext uri="{FF2B5EF4-FFF2-40B4-BE49-F238E27FC236}">
                <a16:creationId xmlns:a16="http://schemas.microsoft.com/office/drawing/2014/main" id="{12C70593-EF38-9127-689B-5181691060F8}"/>
              </a:ext>
            </a:extLst>
          </p:cNvPr>
          <p:cNvSpPr/>
          <p:nvPr/>
        </p:nvSpPr>
        <p:spPr>
          <a:xfrm>
            <a:off x="442912" y="6250978"/>
            <a:ext cx="11164824" cy="481819"/>
          </a:xfrm>
          <a:prstGeom prst="roundRect">
            <a:avLst>
              <a:gd name="adj" fmla="val 6957"/>
            </a:avLst>
          </a:prstGeom>
          <a:solidFill>
            <a:schemeClr val="accent6"/>
          </a:solidFill>
          <a:ln/>
        </p:spPr>
        <p:txBody>
          <a:bodyPr/>
          <a:lstStyle/>
          <a:p>
            <a:endParaRPr lang="en-ZM"/>
          </a:p>
        </p:txBody>
      </p:sp>
      <p:sp>
        <p:nvSpPr>
          <p:cNvPr id="20" name="Text 19">
            <a:extLst>
              <a:ext uri="{FF2B5EF4-FFF2-40B4-BE49-F238E27FC236}">
                <a16:creationId xmlns:a16="http://schemas.microsoft.com/office/drawing/2014/main" id="{3187AD3E-768A-30D7-E449-97AE0A19782A}"/>
              </a:ext>
            </a:extLst>
          </p:cNvPr>
          <p:cNvSpPr/>
          <p:nvPr/>
        </p:nvSpPr>
        <p:spPr>
          <a:xfrm>
            <a:off x="684848" y="6333274"/>
            <a:ext cx="10515600" cy="496322"/>
          </a:xfrm>
          <a:prstGeom prst="rect">
            <a:avLst/>
          </a:prstGeom>
          <a:noFill/>
          <a:ln/>
        </p:spPr>
        <p:txBody>
          <a:bodyPr wrap="square" lIns="0" tIns="0" rIns="0" bIns="0" rtlCol="0" anchor="ctr"/>
          <a:lstStyle/>
          <a:p>
            <a:r>
              <a:rPr lang="en-US" sz="1050" b="1" kern="0" spc="150" dirty="0">
                <a:solidFill>
                  <a:schemeClr val="accent2"/>
                </a:solidFill>
                <a:latin typeface="Verdana" panose="020B0604030504040204" pitchFamily="34" charset="0"/>
                <a:ea typeface="Verdana" panose="020B0604030504040204" pitchFamily="34" charset="0"/>
                <a:cs typeface="Verdana" panose="020B0604030504040204" pitchFamily="34" charset="0"/>
              </a:rPr>
              <a:t>ANALYSIS</a:t>
            </a:r>
            <a:r>
              <a:rPr lang="en-US" sz="1050" b="1" kern="0" spc="150" dirty="0">
                <a:solidFill>
                  <a:srgbClr val="02C39A"/>
                </a:solidFill>
                <a:latin typeface="Verdana" panose="020B0604030504040204" pitchFamily="34" charset="0"/>
                <a:ea typeface="Verdana" panose="020B0604030504040204" pitchFamily="34" charset="0"/>
                <a:cs typeface="Verdana" panose="020B0604030504040204" pitchFamily="34" charset="0"/>
              </a:rPr>
              <a:t> </a:t>
            </a:r>
            <a:r>
              <a:rPr lang="en-US" sz="1050" dirty="0">
                <a:solidFill>
                  <a:srgbClr val="FFFFFF"/>
                </a:solidFill>
                <a:latin typeface="Verdana" panose="020B0604030504040204" pitchFamily="34" charset="0"/>
                <a:ea typeface="Verdana" panose="020B0604030504040204" pitchFamily="34" charset="0"/>
                <a:cs typeface="Verdana" panose="020B0604030504040204" pitchFamily="34" charset="0"/>
              </a:rPr>
              <a:t>Kaplan–Meier survival models with 95% confidence intervals were used to estimate time to first virologic rebound (VL ≥1,000 copies/mL) in both extended-dispensing and extended-monitoring cohorts.</a:t>
            </a:r>
            <a:endParaRPr lang="en-US" sz="1050" dirty="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n-US" sz="1050" dirty="0"/>
          </a:p>
        </p:txBody>
      </p:sp>
      <p:sp>
        <p:nvSpPr>
          <p:cNvPr id="21" name="Text 20">
            <a:extLst>
              <a:ext uri="{FF2B5EF4-FFF2-40B4-BE49-F238E27FC236}">
                <a16:creationId xmlns:a16="http://schemas.microsoft.com/office/drawing/2014/main" id="{DA68D055-5B15-FF89-B8AD-8ECD06151A64}"/>
              </a:ext>
            </a:extLst>
          </p:cNvPr>
          <p:cNvSpPr/>
          <p:nvPr/>
        </p:nvSpPr>
        <p:spPr>
          <a:xfrm>
            <a:off x="717232" y="6805949"/>
            <a:ext cx="10515600" cy="548640"/>
          </a:xfrm>
          <a:prstGeom prst="rect">
            <a:avLst/>
          </a:prstGeom>
          <a:noFill/>
          <a:ln/>
        </p:spPr>
        <p:txBody>
          <a:bodyPr wrap="square" lIns="0" tIns="0" rIns="0" bIns="0" rtlCol="0" anchor="ctr"/>
          <a:lstStyle/>
          <a:p>
            <a:pPr marL="0" indent="0">
              <a:lnSpc>
                <a:spcPct val="120000"/>
              </a:lnSpc>
              <a:buNone/>
            </a:pPr>
            <a:endParaRPr lang="en-US" sz="1250" dirty="0">
              <a:latin typeface="Verdana" panose="020B0604030504040204" pitchFamily="34" charset="0"/>
              <a:ea typeface="Verdana" panose="020B0604030504040204" pitchFamily="34" charset="0"/>
              <a:cs typeface="Verdana" panose="020B0604030504040204" pitchFamily="34" charset="0"/>
            </a:endParaRPr>
          </a:p>
        </p:txBody>
      </p:sp>
      <p:sp>
        <p:nvSpPr>
          <p:cNvPr id="22" name="Text 21">
            <a:extLst>
              <a:ext uri="{FF2B5EF4-FFF2-40B4-BE49-F238E27FC236}">
                <a16:creationId xmlns:a16="http://schemas.microsoft.com/office/drawing/2014/main" id="{253AC47D-C555-B02E-93FD-21E5BB8714E7}"/>
              </a:ext>
            </a:extLst>
          </p:cNvPr>
          <p:cNvSpPr/>
          <p:nvPr/>
        </p:nvSpPr>
        <p:spPr>
          <a:xfrm>
            <a:off x="9805182" y="272566"/>
            <a:ext cx="2180492" cy="483573"/>
          </a:xfrm>
          <a:prstGeom prst="rect">
            <a:avLst/>
          </a:prstGeom>
          <a:noFill/>
          <a:ln/>
        </p:spPr>
        <p:txBody>
          <a:bodyPr wrap="square" lIns="0" tIns="0" rIns="0" bIns="0" rtlCol="0" anchor="ctr"/>
          <a:lstStyle/>
          <a:p>
            <a:pPr marL="0" indent="0" algn="r">
              <a:buNone/>
            </a:pPr>
            <a:r>
              <a:rPr lang="en-US" sz="1050" i="1" dirty="0">
                <a:solidFill>
                  <a:srgbClr val="5A6B7A"/>
                </a:solidFill>
                <a:latin typeface="Verdana" panose="020B0604030504040204" pitchFamily="34" charset="0"/>
                <a:ea typeface="Verdana" panose="020B0604030504040204" pitchFamily="34" charset="0"/>
                <a:cs typeface="Verdana" panose="020B0604030504040204" pitchFamily="34" charset="0"/>
              </a:rPr>
              <a:t>Funding: President's Emergency Plan for AIDS Relief (PEPFAR), through CDC cooperative agreement 0900f3eb82625dd8.</a:t>
            </a:r>
            <a:endParaRPr lang="en-US" sz="105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5605829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944F7-033B-CC2B-3267-520BD4E25298}"/>
              </a:ext>
            </a:extLst>
          </p:cNvPr>
          <p:cNvSpPr>
            <a:spLocks noGrp="1"/>
          </p:cNvSpPr>
          <p:nvPr>
            <p:ph type="title"/>
          </p:nvPr>
        </p:nvSpPr>
        <p:spPr>
          <a:xfrm>
            <a:off x="442913" y="951457"/>
            <a:ext cx="11289542" cy="1260000"/>
          </a:xfrm>
        </p:spPr>
        <p:txBody>
          <a:bodyPr/>
          <a:lstStyle/>
          <a:p>
            <a:r>
              <a:rPr lang="en-US" dirty="0"/>
              <a:t>Cohort characteristics and observed outcomes</a:t>
            </a:r>
          </a:p>
        </p:txBody>
      </p:sp>
      <p:graphicFrame>
        <p:nvGraphicFramePr>
          <p:cNvPr id="6" name="Content Placeholder 5">
            <a:extLst>
              <a:ext uri="{FF2B5EF4-FFF2-40B4-BE49-F238E27FC236}">
                <a16:creationId xmlns:a16="http://schemas.microsoft.com/office/drawing/2014/main" id="{83216ED4-59C8-9A5E-39C9-5DB0F50F764B}"/>
              </a:ext>
            </a:extLst>
          </p:cNvPr>
          <p:cNvGraphicFramePr>
            <a:graphicFrameLocks noGrp="1"/>
          </p:cNvGraphicFramePr>
          <p:nvPr>
            <p:ph idx="1"/>
          </p:nvPr>
        </p:nvGraphicFramePr>
        <p:xfrm>
          <a:off x="586154" y="2214286"/>
          <a:ext cx="9275298" cy="4373880"/>
        </p:xfrm>
        <a:graphic>
          <a:graphicData uri="http://schemas.openxmlformats.org/drawingml/2006/table">
            <a:tbl>
              <a:tblPr firstRow="1" bandRow="1">
                <a:tableStyleId>{21E4AEA4-8DFA-4A89-87EB-49C32662AFE0}</a:tableStyleId>
              </a:tblPr>
              <a:tblGrid>
                <a:gridCol w="2781745">
                  <a:extLst>
                    <a:ext uri="{9D8B030D-6E8A-4147-A177-3AD203B41FA5}">
                      <a16:colId xmlns:a16="http://schemas.microsoft.com/office/drawing/2014/main" val="3928727229"/>
                    </a:ext>
                  </a:extLst>
                </a:gridCol>
                <a:gridCol w="1985875">
                  <a:extLst>
                    <a:ext uri="{9D8B030D-6E8A-4147-A177-3AD203B41FA5}">
                      <a16:colId xmlns:a16="http://schemas.microsoft.com/office/drawing/2014/main" val="3246704517"/>
                    </a:ext>
                  </a:extLst>
                </a:gridCol>
                <a:gridCol w="2104238">
                  <a:extLst>
                    <a:ext uri="{9D8B030D-6E8A-4147-A177-3AD203B41FA5}">
                      <a16:colId xmlns:a16="http://schemas.microsoft.com/office/drawing/2014/main" val="3824676754"/>
                    </a:ext>
                  </a:extLst>
                </a:gridCol>
                <a:gridCol w="2403440">
                  <a:extLst>
                    <a:ext uri="{9D8B030D-6E8A-4147-A177-3AD203B41FA5}">
                      <a16:colId xmlns:a16="http://schemas.microsoft.com/office/drawing/2014/main" val="3422731568"/>
                    </a:ext>
                  </a:extLst>
                </a:gridCol>
              </a:tblGrid>
              <a:tr h="370840">
                <a:tc>
                  <a:txBody>
                    <a:bodyPr/>
                    <a:lstStyle/>
                    <a:p>
                      <a:pPr marL="0" indent="0">
                        <a:buNone/>
                      </a:pPr>
                      <a:r>
                        <a:rPr lang="en-US" sz="1300" b="1" dirty="0">
                          <a:solidFill>
                            <a:srgbClr val="FFFFFF"/>
                          </a:solidFill>
                          <a:latin typeface="Verdana" panose="020B0604030504040204" pitchFamily="34" charset="0"/>
                          <a:ea typeface="Verdana" panose="020B0604030504040204" pitchFamily="34" charset="0"/>
                          <a:cs typeface="Verdana" panose="020B0604030504040204" pitchFamily="34" charset="0"/>
                        </a:rPr>
                        <a:t>Characteristic / Outcome</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300" b="1" dirty="0">
                          <a:solidFill>
                            <a:srgbClr val="FFFFFF"/>
                          </a:solidFill>
                          <a:latin typeface="Verdana" panose="020B0604030504040204" pitchFamily="34" charset="0"/>
                          <a:ea typeface="Verdana" panose="020B0604030504040204" pitchFamily="34" charset="0"/>
                          <a:cs typeface="Verdana" panose="020B0604030504040204" pitchFamily="34" charset="0"/>
                        </a:rPr>
                        <a:t>All eligible</a:t>
                      </a:r>
                      <a:endParaRPr lang="en-US" sz="1300" dirty="0">
                        <a:latin typeface="Verdana" panose="020B0604030504040204" pitchFamily="34" charset="0"/>
                        <a:ea typeface="Verdana" panose="020B0604030504040204" pitchFamily="34" charset="0"/>
                        <a:cs typeface="Verdana" panose="020B0604030504040204" pitchFamily="34" charset="0"/>
                      </a:endParaRPr>
                    </a:p>
                    <a:p>
                      <a:pPr marL="0" indent="0" algn="ctr">
                        <a:buNone/>
                      </a:pPr>
                      <a:r>
                        <a:rPr lang="en-US" sz="1300" b="1" dirty="0">
                          <a:solidFill>
                            <a:srgbClr val="FFFFFF"/>
                          </a:solidFill>
                          <a:latin typeface="Verdana" panose="020B0604030504040204" pitchFamily="34" charset="0"/>
                          <a:ea typeface="Verdana" panose="020B0604030504040204" pitchFamily="34" charset="0"/>
                          <a:cs typeface="Verdana" panose="020B0604030504040204" pitchFamily="34" charset="0"/>
                        </a:rPr>
                        <a:t>DTG-stable adults</a:t>
                      </a:r>
                      <a:endParaRPr lang="en-US" sz="1300" dirty="0">
                        <a:latin typeface="Verdana" panose="020B0604030504040204" pitchFamily="34" charset="0"/>
                        <a:ea typeface="Verdana" panose="020B0604030504040204" pitchFamily="34" charset="0"/>
                        <a:cs typeface="Verdana" panose="020B0604030504040204" pitchFamily="34" charset="0"/>
                      </a:endParaRPr>
                    </a:p>
                    <a:p>
                      <a:pPr marL="0" indent="0" algn="ctr">
                        <a:buNone/>
                      </a:pPr>
                      <a:r>
                        <a:rPr lang="en-US" sz="1300" b="1" dirty="0">
                          <a:solidFill>
                            <a:srgbClr val="FFFFFF"/>
                          </a:solidFill>
                          <a:latin typeface="Verdana" panose="020B0604030504040204" pitchFamily="34" charset="0"/>
                          <a:ea typeface="Verdana" panose="020B0604030504040204" pitchFamily="34" charset="0"/>
                          <a:cs typeface="Verdana" panose="020B0604030504040204" pitchFamily="34" charset="0"/>
                        </a:rPr>
                        <a:t>N = 239,027</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300" b="1" dirty="0">
                          <a:solidFill>
                            <a:srgbClr val="FFFFFF"/>
                          </a:solidFill>
                          <a:latin typeface="Verdana" panose="020B0604030504040204" pitchFamily="34" charset="0"/>
                          <a:ea typeface="Verdana" panose="020B0604030504040204" pitchFamily="34" charset="0"/>
                          <a:cs typeface="Verdana" panose="020B0604030504040204" pitchFamily="34" charset="0"/>
                        </a:rPr>
                        <a:t>Extended MMD</a:t>
                      </a:r>
                      <a:endParaRPr lang="en-US" sz="1300" dirty="0">
                        <a:latin typeface="Verdana" panose="020B0604030504040204" pitchFamily="34" charset="0"/>
                        <a:ea typeface="Verdana" panose="020B0604030504040204" pitchFamily="34" charset="0"/>
                        <a:cs typeface="Verdana" panose="020B0604030504040204" pitchFamily="34" charset="0"/>
                      </a:endParaRPr>
                    </a:p>
                    <a:p>
                      <a:pPr marL="0" indent="0" algn="ctr">
                        <a:buNone/>
                      </a:pPr>
                      <a:r>
                        <a:rPr lang="en-US" sz="1300" b="1" dirty="0">
                          <a:solidFill>
                            <a:srgbClr val="FFFFFF"/>
                          </a:solidFill>
                          <a:latin typeface="Verdana" panose="020B0604030504040204" pitchFamily="34" charset="0"/>
                          <a:ea typeface="Verdana" panose="020B0604030504040204" pitchFamily="34" charset="0"/>
                          <a:cs typeface="Verdana" panose="020B0604030504040204" pitchFamily="34" charset="0"/>
                        </a:rPr>
                        <a:t>cohort</a:t>
                      </a:r>
                      <a:endParaRPr lang="en-US" sz="1300" dirty="0">
                        <a:latin typeface="Verdana" panose="020B0604030504040204" pitchFamily="34" charset="0"/>
                        <a:ea typeface="Verdana" panose="020B0604030504040204" pitchFamily="34" charset="0"/>
                        <a:cs typeface="Verdana" panose="020B0604030504040204" pitchFamily="34" charset="0"/>
                      </a:endParaRPr>
                    </a:p>
                    <a:p>
                      <a:pPr marL="0" indent="0" algn="ctr">
                        <a:buNone/>
                      </a:pPr>
                      <a:r>
                        <a:rPr lang="en-US" sz="1300" b="1" dirty="0">
                          <a:solidFill>
                            <a:srgbClr val="FFFFFF"/>
                          </a:solidFill>
                          <a:latin typeface="Verdana" panose="020B0604030504040204" pitchFamily="34" charset="0"/>
                          <a:ea typeface="Verdana" panose="020B0604030504040204" pitchFamily="34" charset="0"/>
                          <a:cs typeface="Verdana" panose="020B0604030504040204" pitchFamily="34" charset="0"/>
                        </a:rPr>
                        <a:t>N = 4,910</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300" b="1" dirty="0">
                          <a:solidFill>
                            <a:srgbClr val="FFFFFF"/>
                          </a:solidFill>
                          <a:latin typeface="Verdana" panose="020B0604030504040204" pitchFamily="34" charset="0"/>
                          <a:ea typeface="Verdana" panose="020B0604030504040204" pitchFamily="34" charset="0"/>
                          <a:cs typeface="Verdana" panose="020B0604030504040204" pitchFamily="34" charset="0"/>
                        </a:rPr>
                        <a:t>Extended VL</a:t>
                      </a:r>
                      <a:endParaRPr lang="en-US" sz="1300" dirty="0">
                        <a:latin typeface="Verdana" panose="020B0604030504040204" pitchFamily="34" charset="0"/>
                        <a:ea typeface="Verdana" panose="020B0604030504040204" pitchFamily="34" charset="0"/>
                        <a:cs typeface="Verdana" panose="020B0604030504040204" pitchFamily="34" charset="0"/>
                      </a:endParaRPr>
                    </a:p>
                    <a:p>
                      <a:pPr marL="0" indent="0" algn="ctr">
                        <a:buNone/>
                      </a:pPr>
                      <a:r>
                        <a:rPr lang="en-US" sz="1300" b="1" dirty="0">
                          <a:solidFill>
                            <a:srgbClr val="FFFFFF"/>
                          </a:solidFill>
                          <a:latin typeface="Verdana" panose="020B0604030504040204" pitchFamily="34" charset="0"/>
                          <a:ea typeface="Verdana" panose="020B0604030504040204" pitchFamily="34" charset="0"/>
                          <a:cs typeface="Verdana" panose="020B0604030504040204" pitchFamily="34" charset="0"/>
                        </a:rPr>
                        <a:t>monitoring cohort</a:t>
                      </a:r>
                      <a:endParaRPr lang="en-US" sz="1300" dirty="0">
                        <a:latin typeface="Verdana" panose="020B0604030504040204" pitchFamily="34" charset="0"/>
                        <a:ea typeface="Verdana" panose="020B0604030504040204" pitchFamily="34" charset="0"/>
                        <a:cs typeface="Verdana" panose="020B0604030504040204" pitchFamily="34" charset="0"/>
                      </a:endParaRPr>
                    </a:p>
                    <a:p>
                      <a:pPr marL="0" indent="0" algn="ctr">
                        <a:buNone/>
                      </a:pPr>
                      <a:r>
                        <a:rPr lang="en-US" sz="1300" b="1" dirty="0">
                          <a:solidFill>
                            <a:srgbClr val="FFFFFF"/>
                          </a:solidFill>
                          <a:latin typeface="Verdana" panose="020B0604030504040204" pitchFamily="34" charset="0"/>
                          <a:ea typeface="Verdana" panose="020B0604030504040204" pitchFamily="34" charset="0"/>
                          <a:cs typeface="Verdana" panose="020B0604030504040204" pitchFamily="34" charset="0"/>
                        </a:rPr>
                        <a:t>N = 17,001</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extLst>
                  <a:ext uri="{0D108BD9-81ED-4DB2-BD59-A6C34878D82A}">
                    <a16:rowId xmlns:a16="http://schemas.microsoft.com/office/drawing/2014/main" val="607546363"/>
                  </a:ext>
                </a:extLst>
              </a:tr>
              <a:tr h="370840">
                <a:tc>
                  <a:txBody>
                    <a:bodyPr/>
                    <a:lstStyle/>
                    <a:p>
                      <a:pPr marL="0" indent="0">
                        <a:buNone/>
                      </a:pPr>
                      <a:r>
                        <a:rPr lang="en-US" sz="1300" dirty="0">
                          <a:solidFill>
                            <a:srgbClr val="13293D"/>
                          </a:solidFill>
                          <a:latin typeface="Verdana" panose="020B0604030504040204" pitchFamily="34" charset="0"/>
                          <a:ea typeface="Verdana" panose="020B0604030504040204" pitchFamily="34" charset="0"/>
                          <a:cs typeface="Verdana" panose="020B0604030504040204" pitchFamily="34" charset="0"/>
                        </a:rPr>
                        <a:t>Age, median (IQR), years</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300" dirty="0">
                          <a:solidFill>
                            <a:srgbClr val="13293D"/>
                          </a:solidFill>
                          <a:latin typeface="Verdana" panose="020B0604030504040204" pitchFamily="34" charset="0"/>
                          <a:ea typeface="Verdana" panose="020B0604030504040204" pitchFamily="34" charset="0"/>
                          <a:cs typeface="Verdana" panose="020B0604030504040204" pitchFamily="34" charset="0"/>
                        </a:rPr>
                        <a:t>43 (35–50)</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300" dirty="0">
                          <a:solidFill>
                            <a:srgbClr val="13293D"/>
                          </a:solidFill>
                          <a:latin typeface="Verdana" panose="020B0604030504040204" pitchFamily="34" charset="0"/>
                          <a:ea typeface="Verdana" panose="020B0604030504040204" pitchFamily="34" charset="0"/>
                          <a:cs typeface="Verdana" panose="020B0604030504040204" pitchFamily="34" charset="0"/>
                        </a:rPr>
                        <a:t>43 (35–50)</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300" dirty="0">
                          <a:solidFill>
                            <a:srgbClr val="13293D"/>
                          </a:solidFill>
                          <a:latin typeface="Verdana" panose="020B0604030504040204" pitchFamily="34" charset="0"/>
                          <a:ea typeface="Verdana" panose="020B0604030504040204" pitchFamily="34" charset="0"/>
                          <a:cs typeface="Verdana" panose="020B0604030504040204" pitchFamily="34" charset="0"/>
                        </a:rPr>
                        <a:t>44 (37–51)</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extLst>
                  <a:ext uri="{0D108BD9-81ED-4DB2-BD59-A6C34878D82A}">
                    <a16:rowId xmlns:a16="http://schemas.microsoft.com/office/drawing/2014/main" val="3274342086"/>
                  </a:ext>
                </a:extLst>
              </a:tr>
              <a:tr h="370840">
                <a:tc>
                  <a:txBody>
                    <a:bodyPr/>
                    <a:lstStyle/>
                    <a:p>
                      <a:pPr marL="0" indent="0">
                        <a:buNone/>
                      </a:pPr>
                      <a:r>
                        <a:rPr lang="en-US" sz="1300" dirty="0">
                          <a:solidFill>
                            <a:srgbClr val="13293D"/>
                          </a:solidFill>
                          <a:latin typeface="Verdana" panose="020B0604030504040204" pitchFamily="34" charset="0"/>
                          <a:ea typeface="Verdana" panose="020B0604030504040204" pitchFamily="34" charset="0"/>
                          <a:cs typeface="Verdana" panose="020B0604030504040204" pitchFamily="34" charset="0"/>
                        </a:rPr>
                        <a:t>Age ≥45 years, n (%)</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300" dirty="0">
                          <a:solidFill>
                            <a:srgbClr val="13293D"/>
                          </a:solidFill>
                          <a:latin typeface="Verdana" panose="020B0604030504040204" pitchFamily="34" charset="0"/>
                          <a:ea typeface="Verdana" panose="020B0604030504040204" pitchFamily="34" charset="0"/>
                          <a:cs typeface="Verdana" panose="020B0604030504040204" pitchFamily="34" charset="0"/>
                        </a:rPr>
                        <a:t>102,755 (43.0%)</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300" dirty="0">
                          <a:solidFill>
                            <a:srgbClr val="13293D"/>
                          </a:solidFill>
                          <a:latin typeface="Verdana" panose="020B0604030504040204" pitchFamily="34" charset="0"/>
                          <a:ea typeface="Verdana" panose="020B0604030504040204" pitchFamily="34" charset="0"/>
                          <a:cs typeface="Verdana" panose="020B0604030504040204" pitchFamily="34" charset="0"/>
                        </a:rPr>
                        <a:t>2,187 (44.5%)</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300" dirty="0">
                          <a:solidFill>
                            <a:srgbClr val="13293D"/>
                          </a:solidFill>
                          <a:latin typeface="Verdana" panose="020B0604030504040204" pitchFamily="34" charset="0"/>
                          <a:ea typeface="Verdana" panose="020B0604030504040204" pitchFamily="34" charset="0"/>
                          <a:cs typeface="Verdana" panose="020B0604030504040204" pitchFamily="34" charset="0"/>
                        </a:rPr>
                        <a:t>8,308 (48.9%)</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extLst>
                  <a:ext uri="{0D108BD9-81ED-4DB2-BD59-A6C34878D82A}">
                    <a16:rowId xmlns:a16="http://schemas.microsoft.com/office/drawing/2014/main" val="2465578507"/>
                  </a:ext>
                </a:extLst>
              </a:tr>
              <a:tr h="370840">
                <a:tc>
                  <a:txBody>
                    <a:bodyPr/>
                    <a:lstStyle/>
                    <a:p>
                      <a:pPr marL="0" indent="0">
                        <a:buNone/>
                      </a:pPr>
                      <a:r>
                        <a:rPr lang="en-US" sz="1300" dirty="0">
                          <a:solidFill>
                            <a:srgbClr val="13293D"/>
                          </a:solidFill>
                          <a:latin typeface="Verdana" panose="020B0604030504040204" pitchFamily="34" charset="0"/>
                          <a:ea typeface="Verdana" panose="020B0604030504040204" pitchFamily="34" charset="0"/>
                          <a:cs typeface="Verdana" panose="020B0604030504040204" pitchFamily="34" charset="0"/>
                        </a:rPr>
                        <a:t>Female, n (%)</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300" dirty="0">
                          <a:solidFill>
                            <a:srgbClr val="13293D"/>
                          </a:solidFill>
                          <a:latin typeface="Verdana" panose="020B0604030504040204" pitchFamily="34" charset="0"/>
                          <a:ea typeface="Verdana" panose="020B0604030504040204" pitchFamily="34" charset="0"/>
                          <a:cs typeface="Verdana" panose="020B0604030504040204" pitchFamily="34" charset="0"/>
                        </a:rPr>
                        <a:t>134,690 (56.3%)</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300" dirty="0">
                          <a:solidFill>
                            <a:srgbClr val="13293D"/>
                          </a:solidFill>
                          <a:latin typeface="Verdana" panose="020B0604030504040204" pitchFamily="34" charset="0"/>
                          <a:ea typeface="Verdana" panose="020B0604030504040204" pitchFamily="34" charset="0"/>
                          <a:cs typeface="Verdana" panose="020B0604030504040204" pitchFamily="34" charset="0"/>
                        </a:rPr>
                        <a:t>2,988 (60.9%)</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300" dirty="0">
                          <a:solidFill>
                            <a:srgbClr val="13293D"/>
                          </a:solidFill>
                          <a:latin typeface="Verdana" panose="020B0604030504040204" pitchFamily="34" charset="0"/>
                          <a:ea typeface="Verdana" panose="020B0604030504040204" pitchFamily="34" charset="0"/>
                          <a:cs typeface="Verdana" panose="020B0604030504040204" pitchFamily="34" charset="0"/>
                        </a:rPr>
                        <a:t>8,576 (50.4%)</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extLst>
                  <a:ext uri="{0D108BD9-81ED-4DB2-BD59-A6C34878D82A}">
                    <a16:rowId xmlns:a16="http://schemas.microsoft.com/office/drawing/2014/main" val="120091489"/>
                  </a:ext>
                </a:extLst>
              </a:tr>
              <a:tr h="370840">
                <a:tc>
                  <a:txBody>
                    <a:bodyPr/>
                    <a:lstStyle/>
                    <a:p>
                      <a:pPr marL="0" indent="0">
                        <a:buNone/>
                      </a:pPr>
                      <a:r>
                        <a:rPr lang="en-US" sz="1300" dirty="0">
                          <a:solidFill>
                            <a:srgbClr val="13293D"/>
                          </a:solidFill>
                          <a:latin typeface="Verdana" panose="020B0604030504040204" pitchFamily="34" charset="0"/>
                          <a:ea typeface="Verdana" panose="020B0604030504040204" pitchFamily="34" charset="0"/>
                          <a:cs typeface="Verdana" panose="020B0604030504040204" pitchFamily="34" charset="0"/>
                        </a:rPr>
                        <a:t>Time on ART, median (IQR), yrs</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300" dirty="0">
                          <a:solidFill>
                            <a:srgbClr val="13293D"/>
                          </a:solidFill>
                          <a:latin typeface="Verdana" panose="020B0604030504040204" pitchFamily="34" charset="0"/>
                          <a:ea typeface="Verdana" panose="020B0604030504040204" pitchFamily="34" charset="0"/>
                          <a:cs typeface="Verdana" panose="020B0604030504040204" pitchFamily="34" charset="0"/>
                        </a:rPr>
                        <a:t>4.7 (2.5–8.7)</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300" dirty="0">
                          <a:solidFill>
                            <a:srgbClr val="13293D"/>
                          </a:solidFill>
                          <a:latin typeface="Verdana" panose="020B0604030504040204" pitchFamily="34" charset="0"/>
                          <a:ea typeface="Verdana" panose="020B0604030504040204" pitchFamily="34" charset="0"/>
                          <a:cs typeface="Verdana" panose="020B0604030504040204" pitchFamily="34" charset="0"/>
                        </a:rPr>
                        <a:t>5.1 (2.9–8.9)</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300" dirty="0">
                          <a:solidFill>
                            <a:srgbClr val="13293D"/>
                          </a:solidFill>
                          <a:latin typeface="Verdana" panose="020B0604030504040204" pitchFamily="34" charset="0"/>
                          <a:ea typeface="Verdana" panose="020B0604030504040204" pitchFamily="34" charset="0"/>
                          <a:cs typeface="Verdana" panose="020B0604030504040204" pitchFamily="34" charset="0"/>
                        </a:rPr>
                        <a:t>5.8 (3.1–9.5)</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extLst>
                  <a:ext uri="{0D108BD9-81ED-4DB2-BD59-A6C34878D82A}">
                    <a16:rowId xmlns:a16="http://schemas.microsoft.com/office/drawing/2014/main" val="3070120388"/>
                  </a:ext>
                </a:extLst>
              </a:tr>
              <a:tr h="370840">
                <a:tc>
                  <a:txBody>
                    <a:bodyPr/>
                    <a:lstStyle/>
                    <a:p>
                      <a:pPr marL="0" indent="0">
                        <a:buNone/>
                      </a:pPr>
                      <a:r>
                        <a:rPr lang="en-US" sz="1300" dirty="0">
                          <a:solidFill>
                            <a:srgbClr val="13293D"/>
                          </a:solidFill>
                          <a:latin typeface="Verdana" panose="020B0604030504040204" pitchFamily="34" charset="0"/>
                          <a:ea typeface="Verdana" panose="020B0604030504040204" pitchFamily="34" charset="0"/>
                          <a:cs typeface="Verdana" panose="020B0604030504040204" pitchFamily="34" charset="0"/>
                        </a:rPr>
                        <a:t>On ART &gt;5 years, n (%)</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300" dirty="0">
                          <a:solidFill>
                            <a:srgbClr val="13293D"/>
                          </a:solidFill>
                          <a:latin typeface="Verdana" panose="020B0604030504040204" pitchFamily="34" charset="0"/>
                          <a:ea typeface="Verdana" panose="020B0604030504040204" pitchFamily="34" charset="0"/>
                          <a:cs typeface="Verdana" panose="020B0604030504040204" pitchFamily="34" charset="0"/>
                        </a:rPr>
                        <a:t>114,538 (47.9%)</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300" dirty="0">
                          <a:solidFill>
                            <a:srgbClr val="13293D"/>
                          </a:solidFill>
                          <a:latin typeface="Verdana" panose="020B0604030504040204" pitchFamily="34" charset="0"/>
                          <a:ea typeface="Verdana" panose="020B0604030504040204" pitchFamily="34" charset="0"/>
                          <a:cs typeface="Verdana" panose="020B0604030504040204" pitchFamily="34" charset="0"/>
                        </a:rPr>
                        <a:t>2,513 (51.2%)</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300" dirty="0">
                          <a:solidFill>
                            <a:srgbClr val="13293D"/>
                          </a:solidFill>
                          <a:latin typeface="Verdana" panose="020B0604030504040204" pitchFamily="34" charset="0"/>
                          <a:ea typeface="Verdana" panose="020B0604030504040204" pitchFamily="34" charset="0"/>
                          <a:cs typeface="Verdana" panose="020B0604030504040204" pitchFamily="34" charset="0"/>
                        </a:rPr>
                        <a:t>9,621 (56.6%)</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extLst>
                  <a:ext uri="{0D108BD9-81ED-4DB2-BD59-A6C34878D82A}">
                    <a16:rowId xmlns:a16="http://schemas.microsoft.com/office/drawing/2014/main" val="1095197246"/>
                  </a:ext>
                </a:extLst>
              </a:tr>
              <a:tr h="370840">
                <a:tc>
                  <a:txBody>
                    <a:bodyPr/>
                    <a:lstStyle/>
                    <a:p>
                      <a:pPr marL="0" indent="0">
                        <a:buNone/>
                      </a:pPr>
                      <a:r>
                        <a:rPr lang="en-US" sz="1300" dirty="0">
                          <a:solidFill>
                            <a:srgbClr val="13293D"/>
                          </a:solidFill>
                          <a:latin typeface="Verdana" panose="020B0604030504040204" pitchFamily="34" charset="0"/>
                          <a:ea typeface="Verdana" panose="020B0604030504040204" pitchFamily="34" charset="0"/>
                          <a:cs typeface="Verdana" panose="020B0604030504040204" pitchFamily="34" charset="0"/>
                        </a:rPr>
                        <a:t>VL records per patient, median</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300" dirty="0">
                          <a:solidFill>
                            <a:srgbClr val="13293D"/>
                          </a:solidFill>
                          <a:latin typeface="Verdana" panose="020B0604030504040204" pitchFamily="34" charset="0"/>
                          <a:ea typeface="Verdana" panose="020B0604030504040204" pitchFamily="34" charset="0"/>
                          <a:cs typeface="Verdana" panose="020B0604030504040204" pitchFamily="34" charset="0"/>
                        </a:rPr>
                        <a:t>5 (4–8)</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300" dirty="0">
                          <a:solidFill>
                            <a:srgbClr val="13293D"/>
                          </a:solidFill>
                          <a:latin typeface="Verdana" panose="020B0604030504040204" pitchFamily="34" charset="0"/>
                          <a:ea typeface="Verdana" panose="020B0604030504040204" pitchFamily="34" charset="0"/>
                          <a:cs typeface="Verdana" panose="020B0604030504040204" pitchFamily="34" charset="0"/>
                        </a:rPr>
                        <a:t>6 (5–8)</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300" dirty="0">
                          <a:solidFill>
                            <a:srgbClr val="13293D"/>
                          </a:solidFill>
                          <a:latin typeface="Verdana" panose="020B0604030504040204" pitchFamily="34" charset="0"/>
                          <a:ea typeface="Verdana" panose="020B0604030504040204" pitchFamily="34" charset="0"/>
                          <a:cs typeface="Verdana" panose="020B0604030504040204" pitchFamily="34" charset="0"/>
                        </a:rPr>
                        <a:t>5 (4–6)</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extLst>
                  <a:ext uri="{0D108BD9-81ED-4DB2-BD59-A6C34878D82A}">
                    <a16:rowId xmlns:a16="http://schemas.microsoft.com/office/drawing/2014/main" val="3666921689"/>
                  </a:ext>
                </a:extLst>
              </a:tr>
              <a:tr h="370840">
                <a:tc>
                  <a:txBody>
                    <a:bodyPr/>
                    <a:lstStyle/>
                    <a:p>
                      <a:pPr marL="0" indent="0">
                        <a:buNone/>
                      </a:pPr>
                      <a:r>
                        <a:rPr lang="en-US" sz="1300" dirty="0">
                          <a:solidFill>
                            <a:srgbClr val="13293D"/>
                          </a:solidFill>
                          <a:latin typeface="Verdana" panose="020B0604030504040204" pitchFamily="34" charset="0"/>
                          <a:ea typeface="Verdana" panose="020B0604030504040204" pitchFamily="34" charset="0"/>
                          <a:cs typeface="Verdana" panose="020B0604030504040204" pitchFamily="34" charset="0"/>
                        </a:rPr>
                        <a:t>Retained in care</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300" dirty="0">
                          <a:solidFill>
                            <a:srgbClr val="13293D"/>
                          </a:solidFill>
                          <a:latin typeface="Verdana" panose="020B0604030504040204" pitchFamily="34" charset="0"/>
                          <a:ea typeface="Verdana" panose="020B0604030504040204" pitchFamily="34" charset="0"/>
                          <a:cs typeface="Verdana" panose="020B0604030504040204" pitchFamily="34" charset="0"/>
                        </a:rPr>
                        <a:t>—</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300" dirty="0">
                          <a:solidFill>
                            <a:srgbClr val="13293D"/>
                          </a:solidFill>
                          <a:latin typeface="Verdana" panose="020B0604030504040204" pitchFamily="34" charset="0"/>
                          <a:ea typeface="Verdana" panose="020B0604030504040204" pitchFamily="34" charset="0"/>
                          <a:cs typeface="Verdana" panose="020B0604030504040204" pitchFamily="34" charset="0"/>
                        </a:rPr>
                        <a:t>99.9%</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300" dirty="0">
                          <a:solidFill>
                            <a:srgbClr val="13293D"/>
                          </a:solidFill>
                          <a:latin typeface="Verdana" panose="020B0604030504040204" pitchFamily="34" charset="0"/>
                          <a:ea typeface="Verdana" panose="020B0604030504040204" pitchFamily="34" charset="0"/>
                          <a:cs typeface="Verdana" panose="020B0604030504040204" pitchFamily="34" charset="0"/>
                        </a:rPr>
                        <a:t>91.9%</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extLst>
                  <a:ext uri="{0D108BD9-81ED-4DB2-BD59-A6C34878D82A}">
                    <a16:rowId xmlns:a16="http://schemas.microsoft.com/office/drawing/2014/main" val="3788124142"/>
                  </a:ext>
                </a:extLst>
              </a:tr>
              <a:tr h="370840">
                <a:tc>
                  <a:txBody>
                    <a:bodyPr/>
                    <a:lstStyle/>
                    <a:p>
                      <a:pPr marL="0" indent="0">
                        <a:buNone/>
                      </a:pPr>
                      <a:r>
                        <a:rPr lang="en-US" sz="1300" dirty="0">
                          <a:solidFill>
                            <a:srgbClr val="13293D"/>
                          </a:solidFill>
                          <a:latin typeface="Verdana" panose="020B0604030504040204" pitchFamily="34" charset="0"/>
                          <a:ea typeface="Verdana" panose="020B0604030504040204" pitchFamily="34" charset="0"/>
                          <a:cs typeface="Verdana" panose="020B0604030504040204" pitchFamily="34" charset="0"/>
                        </a:rPr>
                        <a:t>Virally suppressed at 1st follow-up VL</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300" dirty="0">
                          <a:solidFill>
                            <a:srgbClr val="13293D"/>
                          </a:solidFill>
                          <a:latin typeface="Verdana" panose="020B0604030504040204" pitchFamily="34" charset="0"/>
                          <a:ea typeface="Verdana" panose="020B0604030504040204" pitchFamily="34" charset="0"/>
                          <a:cs typeface="Verdana" panose="020B0604030504040204" pitchFamily="34" charset="0"/>
                        </a:rPr>
                        <a:t>—</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300" dirty="0">
                          <a:solidFill>
                            <a:srgbClr val="13293D"/>
                          </a:solidFill>
                          <a:latin typeface="Verdana" panose="020B0604030504040204" pitchFamily="34" charset="0"/>
                          <a:ea typeface="Verdana" panose="020B0604030504040204" pitchFamily="34" charset="0"/>
                          <a:cs typeface="Verdana" panose="020B0604030504040204" pitchFamily="34" charset="0"/>
                        </a:rPr>
                        <a:t>98.6%</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300" dirty="0">
                          <a:solidFill>
                            <a:srgbClr val="13293D"/>
                          </a:solidFill>
                          <a:latin typeface="Verdana" panose="020B0604030504040204" pitchFamily="34" charset="0"/>
                          <a:ea typeface="Verdana" panose="020B0604030504040204" pitchFamily="34" charset="0"/>
                          <a:cs typeface="Verdana" panose="020B0604030504040204" pitchFamily="34" charset="0"/>
                        </a:rPr>
                        <a:t>97.2%</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extLst>
                  <a:ext uri="{0D108BD9-81ED-4DB2-BD59-A6C34878D82A}">
                    <a16:rowId xmlns:a16="http://schemas.microsoft.com/office/drawing/2014/main" val="83151406"/>
                  </a:ext>
                </a:extLst>
              </a:tr>
              <a:tr h="370840">
                <a:tc>
                  <a:txBody>
                    <a:bodyPr/>
                    <a:lstStyle/>
                    <a:p>
                      <a:pPr marL="0" indent="0">
                        <a:buNone/>
                      </a:pPr>
                      <a:r>
                        <a:rPr lang="en-US" sz="1300" b="1" dirty="0">
                          <a:solidFill>
                            <a:srgbClr val="13293D"/>
                          </a:solidFill>
                          <a:latin typeface="Verdana" panose="020B0604030504040204" pitchFamily="34" charset="0"/>
                          <a:ea typeface="Verdana" panose="020B0604030504040204" pitchFamily="34" charset="0"/>
                          <a:cs typeface="Verdana" panose="020B0604030504040204" pitchFamily="34" charset="0"/>
                        </a:rPr>
                        <a:t>2-yr probability, no virologic rebound (95% CI)</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300" dirty="0">
                          <a:solidFill>
                            <a:srgbClr val="13293D"/>
                          </a:solidFill>
                          <a:latin typeface="Verdana" panose="020B0604030504040204" pitchFamily="34" charset="0"/>
                          <a:ea typeface="Verdana" panose="020B0604030504040204" pitchFamily="34" charset="0"/>
                          <a:cs typeface="Verdana" panose="020B0604030504040204" pitchFamily="34" charset="0"/>
                        </a:rPr>
                        <a:t>—</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300" b="1" dirty="0">
                          <a:solidFill>
                            <a:srgbClr val="13293D"/>
                          </a:solidFill>
                          <a:latin typeface="Verdana" panose="020B0604030504040204" pitchFamily="34" charset="0"/>
                          <a:ea typeface="Verdana" panose="020B0604030504040204" pitchFamily="34" charset="0"/>
                          <a:cs typeface="Verdana" panose="020B0604030504040204" pitchFamily="34" charset="0"/>
                        </a:rPr>
                        <a:t>95.4% (94.6–96.1)</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300" b="1" dirty="0">
                          <a:solidFill>
                            <a:srgbClr val="13293D"/>
                          </a:solidFill>
                          <a:latin typeface="Verdana" panose="020B0604030504040204" pitchFamily="34" charset="0"/>
                          <a:ea typeface="Verdana" panose="020B0604030504040204" pitchFamily="34" charset="0"/>
                          <a:cs typeface="Verdana" panose="020B0604030504040204" pitchFamily="34" charset="0"/>
                        </a:rPr>
                        <a:t>98.4% (97.9–98.4)</a:t>
                      </a:r>
                      <a:endParaRPr lang="en-US" sz="1300" dirty="0">
                        <a:latin typeface="Verdana" panose="020B0604030504040204" pitchFamily="34" charset="0"/>
                        <a:ea typeface="Verdana" panose="020B0604030504040204" pitchFamily="34" charset="0"/>
                        <a:cs typeface="Verdana" panose="020B0604030504040204" pitchFamily="34" charset="0"/>
                      </a:endParaRPr>
                    </a:p>
                  </a:txBody>
                  <a:tcPr anchor="ctr"/>
                </a:tc>
                <a:extLst>
                  <a:ext uri="{0D108BD9-81ED-4DB2-BD59-A6C34878D82A}">
                    <a16:rowId xmlns:a16="http://schemas.microsoft.com/office/drawing/2014/main" val="2535301326"/>
                  </a:ext>
                </a:extLst>
              </a:tr>
            </a:tbl>
          </a:graphicData>
        </a:graphic>
      </p:graphicFrame>
    </p:spTree>
    <p:extLst>
      <p:ext uri="{BB962C8B-B14F-4D97-AF65-F5344CB8AC3E}">
        <p14:creationId xmlns:p14="http://schemas.microsoft.com/office/powerpoint/2010/main" val="27849445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41855-F45F-8535-41A7-D063DC0316B4}"/>
              </a:ext>
            </a:extLst>
          </p:cNvPr>
          <p:cNvSpPr>
            <a:spLocks noGrp="1"/>
          </p:cNvSpPr>
          <p:nvPr>
            <p:ph type="title"/>
          </p:nvPr>
        </p:nvSpPr>
        <p:spPr>
          <a:xfrm>
            <a:off x="442913" y="867506"/>
            <a:ext cx="11584964" cy="1260000"/>
          </a:xfrm>
        </p:spPr>
        <p:txBody>
          <a:bodyPr/>
          <a:lstStyle/>
          <a:p>
            <a:r>
              <a:rPr lang="en-US" dirty="0"/>
              <a:t>Extended MMD (&gt;6MMD) maintained viral load suppression</a:t>
            </a:r>
          </a:p>
        </p:txBody>
      </p:sp>
      <p:sp>
        <p:nvSpPr>
          <p:cNvPr id="6" name="Shape 2">
            <a:extLst>
              <a:ext uri="{FF2B5EF4-FFF2-40B4-BE49-F238E27FC236}">
                <a16:creationId xmlns:a16="http://schemas.microsoft.com/office/drawing/2014/main" id="{193B8CAF-CD8D-6C4D-0EFF-30ED23A2AF69}"/>
              </a:ext>
            </a:extLst>
          </p:cNvPr>
          <p:cNvSpPr/>
          <p:nvPr/>
        </p:nvSpPr>
        <p:spPr>
          <a:xfrm>
            <a:off x="567702" y="2247314"/>
            <a:ext cx="5120640" cy="1234440"/>
          </a:xfrm>
          <a:prstGeom prst="roundRect">
            <a:avLst>
              <a:gd name="adj" fmla="val 5926"/>
            </a:avLst>
          </a:prstGeom>
          <a:solidFill>
            <a:schemeClr val="accent6">
              <a:lumMod val="10000"/>
              <a:lumOff val="90000"/>
            </a:schemeClr>
          </a:solidFill>
          <a:ln w="12700">
            <a:solidFill>
              <a:srgbClr val="DCE6EA"/>
            </a:solidFill>
            <a:prstDash val="solid"/>
          </a:ln>
        </p:spPr>
        <p:txBody>
          <a:bodyPr/>
          <a:lstStyle/>
          <a:p>
            <a:endParaRPr lang="en-ZM">
              <a:latin typeface="Verdana" panose="020B0604030504040204" pitchFamily="34" charset="0"/>
              <a:ea typeface="Verdana" panose="020B0604030504040204" pitchFamily="34" charset="0"/>
              <a:cs typeface="Verdana" panose="020B0604030504040204" pitchFamily="34" charset="0"/>
            </a:endParaRPr>
          </a:p>
        </p:txBody>
      </p:sp>
      <p:sp>
        <p:nvSpPr>
          <p:cNvPr id="7" name="Text 3">
            <a:extLst>
              <a:ext uri="{FF2B5EF4-FFF2-40B4-BE49-F238E27FC236}">
                <a16:creationId xmlns:a16="http://schemas.microsoft.com/office/drawing/2014/main" id="{F58ACE28-3A3A-0293-96A6-5E976B511E32}"/>
              </a:ext>
            </a:extLst>
          </p:cNvPr>
          <p:cNvSpPr/>
          <p:nvPr/>
        </p:nvSpPr>
        <p:spPr>
          <a:xfrm>
            <a:off x="796302" y="2357042"/>
            <a:ext cx="1920240" cy="1005840"/>
          </a:xfrm>
          <a:prstGeom prst="rect">
            <a:avLst/>
          </a:prstGeom>
          <a:noFill/>
          <a:ln/>
        </p:spPr>
        <p:txBody>
          <a:bodyPr wrap="square" lIns="0" tIns="0" rIns="0" bIns="0" rtlCol="0" anchor="ctr"/>
          <a:lstStyle/>
          <a:p>
            <a:pPr marL="0" indent="0">
              <a:buNone/>
            </a:pPr>
            <a:r>
              <a:rPr lang="en-US" sz="3400" b="1" dirty="0">
                <a:solidFill>
                  <a:schemeClr val="accent6"/>
                </a:solidFill>
                <a:latin typeface="Verdana" panose="020B0604030504040204" pitchFamily="34" charset="0"/>
                <a:ea typeface="Verdana" panose="020B0604030504040204" pitchFamily="34" charset="0"/>
                <a:cs typeface="Verdana" panose="020B0604030504040204" pitchFamily="34" charset="0"/>
              </a:rPr>
              <a:t>99.9%</a:t>
            </a:r>
            <a:endParaRPr lang="en-US" sz="3400" dirty="0">
              <a:solidFill>
                <a:schemeClr val="accent6"/>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ext 4">
            <a:extLst>
              <a:ext uri="{FF2B5EF4-FFF2-40B4-BE49-F238E27FC236}">
                <a16:creationId xmlns:a16="http://schemas.microsoft.com/office/drawing/2014/main" id="{FEA4A5FF-E994-997A-E749-9C8FB7EB7128}"/>
              </a:ext>
            </a:extLst>
          </p:cNvPr>
          <p:cNvSpPr/>
          <p:nvPr/>
        </p:nvSpPr>
        <p:spPr>
          <a:xfrm>
            <a:off x="2762262" y="2448482"/>
            <a:ext cx="2788920" cy="457200"/>
          </a:xfrm>
          <a:prstGeom prst="rect">
            <a:avLst/>
          </a:prstGeom>
          <a:noFill/>
          <a:ln/>
        </p:spPr>
        <p:txBody>
          <a:bodyPr wrap="square" lIns="0" tIns="0" rIns="0" bIns="0" rtlCol="0" anchor="b"/>
          <a:lstStyle/>
          <a:p>
            <a:pPr marL="0" indent="0">
              <a:buNone/>
            </a:pPr>
            <a:r>
              <a:rPr lang="en-US" sz="1350" b="1" dirty="0">
                <a:solidFill>
                  <a:srgbClr val="0B2545"/>
                </a:solidFill>
                <a:latin typeface="Verdana" panose="020B0604030504040204" pitchFamily="34" charset="0"/>
                <a:ea typeface="Verdana" panose="020B0604030504040204" pitchFamily="34" charset="0"/>
                <a:cs typeface="Verdana" panose="020B0604030504040204" pitchFamily="34" charset="0"/>
              </a:rPr>
              <a:t>retained in care</a:t>
            </a:r>
            <a:endParaRPr lang="en-US" sz="1350" dirty="0">
              <a:latin typeface="Verdana" panose="020B0604030504040204" pitchFamily="34" charset="0"/>
              <a:ea typeface="Verdana" panose="020B0604030504040204" pitchFamily="34" charset="0"/>
              <a:cs typeface="Verdana" panose="020B0604030504040204" pitchFamily="34" charset="0"/>
            </a:endParaRPr>
          </a:p>
        </p:txBody>
      </p:sp>
      <p:sp>
        <p:nvSpPr>
          <p:cNvPr id="9" name="Text 5">
            <a:extLst>
              <a:ext uri="{FF2B5EF4-FFF2-40B4-BE49-F238E27FC236}">
                <a16:creationId xmlns:a16="http://schemas.microsoft.com/office/drawing/2014/main" id="{3AEA6E61-6567-05B1-FBD0-FE1CB010AD23}"/>
              </a:ext>
            </a:extLst>
          </p:cNvPr>
          <p:cNvSpPr/>
          <p:nvPr/>
        </p:nvSpPr>
        <p:spPr>
          <a:xfrm>
            <a:off x="2762262" y="2905682"/>
            <a:ext cx="2788920" cy="411480"/>
          </a:xfrm>
          <a:prstGeom prst="rect">
            <a:avLst/>
          </a:prstGeom>
          <a:noFill/>
          <a:ln/>
        </p:spPr>
        <p:txBody>
          <a:bodyPr wrap="square" lIns="0" tIns="0" rIns="0" bIns="0" rtlCol="0" anchor="ctr"/>
          <a:lstStyle/>
          <a:p>
            <a:pPr marL="0" indent="0">
              <a:buNone/>
            </a:pPr>
            <a:r>
              <a:rPr lang="en-US" sz="1050" dirty="0">
                <a:solidFill>
                  <a:srgbClr val="5A6B7A"/>
                </a:solidFill>
                <a:latin typeface="Verdana" panose="020B0604030504040204" pitchFamily="34" charset="0"/>
                <a:ea typeface="Verdana" panose="020B0604030504040204" pitchFamily="34" charset="0"/>
                <a:cs typeface="Verdana" panose="020B0604030504040204" pitchFamily="34" charset="0"/>
              </a:rPr>
              <a:t>4,905 / 4,910 clients</a:t>
            </a:r>
            <a:endParaRPr lang="en-US" sz="1050" dirty="0">
              <a:latin typeface="Verdana" panose="020B0604030504040204" pitchFamily="34" charset="0"/>
              <a:ea typeface="Verdana" panose="020B0604030504040204" pitchFamily="34" charset="0"/>
              <a:cs typeface="Verdana" panose="020B0604030504040204" pitchFamily="34" charset="0"/>
            </a:endParaRPr>
          </a:p>
        </p:txBody>
      </p:sp>
      <p:sp>
        <p:nvSpPr>
          <p:cNvPr id="10" name="Shape 6">
            <a:extLst>
              <a:ext uri="{FF2B5EF4-FFF2-40B4-BE49-F238E27FC236}">
                <a16:creationId xmlns:a16="http://schemas.microsoft.com/office/drawing/2014/main" id="{172C30B4-3320-3B1D-8820-996EB9FE29CC}"/>
              </a:ext>
            </a:extLst>
          </p:cNvPr>
          <p:cNvSpPr/>
          <p:nvPr/>
        </p:nvSpPr>
        <p:spPr>
          <a:xfrm>
            <a:off x="567702" y="3664634"/>
            <a:ext cx="5120640" cy="1234440"/>
          </a:xfrm>
          <a:prstGeom prst="roundRect">
            <a:avLst>
              <a:gd name="adj" fmla="val 5926"/>
            </a:avLst>
          </a:prstGeom>
          <a:solidFill>
            <a:schemeClr val="accent6">
              <a:lumMod val="10000"/>
              <a:lumOff val="90000"/>
            </a:schemeClr>
          </a:solidFill>
          <a:ln w="12700">
            <a:solidFill>
              <a:srgbClr val="DCE6EA"/>
            </a:solidFill>
            <a:prstDash val="solid"/>
          </a:ln>
        </p:spPr>
        <p:txBody>
          <a:bodyPr/>
          <a:lstStyle/>
          <a:p>
            <a:endParaRPr lang="en-ZM">
              <a:latin typeface="Verdana" panose="020B0604030504040204" pitchFamily="34" charset="0"/>
              <a:ea typeface="Verdana" panose="020B0604030504040204" pitchFamily="34" charset="0"/>
              <a:cs typeface="Verdana" panose="020B0604030504040204" pitchFamily="34" charset="0"/>
            </a:endParaRPr>
          </a:p>
        </p:txBody>
      </p:sp>
      <p:sp>
        <p:nvSpPr>
          <p:cNvPr id="11" name="Text 7">
            <a:extLst>
              <a:ext uri="{FF2B5EF4-FFF2-40B4-BE49-F238E27FC236}">
                <a16:creationId xmlns:a16="http://schemas.microsoft.com/office/drawing/2014/main" id="{BAB16A09-4D3A-A80D-9FC0-81C1C96A36E5}"/>
              </a:ext>
            </a:extLst>
          </p:cNvPr>
          <p:cNvSpPr/>
          <p:nvPr/>
        </p:nvSpPr>
        <p:spPr>
          <a:xfrm>
            <a:off x="796302" y="3774362"/>
            <a:ext cx="1920240" cy="1005840"/>
          </a:xfrm>
          <a:prstGeom prst="rect">
            <a:avLst/>
          </a:prstGeom>
          <a:noFill/>
          <a:ln/>
        </p:spPr>
        <p:txBody>
          <a:bodyPr wrap="square" lIns="0" tIns="0" rIns="0" bIns="0" rtlCol="0" anchor="ctr"/>
          <a:lstStyle/>
          <a:p>
            <a:pPr marL="0" indent="0">
              <a:buNone/>
            </a:pPr>
            <a:r>
              <a:rPr lang="en-US" sz="3400" b="1" dirty="0">
                <a:solidFill>
                  <a:schemeClr val="accent6"/>
                </a:solidFill>
                <a:latin typeface="Verdana" panose="020B0604030504040204" pitchFamily="34" charset="0"/>
                <a:ea typeface="Verdana" panose="020B0604030504040204" pitchFamily="34" charset="0"/>
                <a:cs typeface="Verdana" panose="020B0604030504040204" pitchFamily="34" charset="0"/>
              </a:rPr>
              <a:t>98.6%</a:t>
            </a:r>
            <a:endParaRPr lang="en-US" sz="3400" dirty="0">
              <a:solidFill>
                <a:schemeClr val="accent6"/>
              </a:solidFill>
              <a:latin typeface="Verdana" panose="020B0604030504040204" pitchFamily="34" charset="0"/>
              <a:ea typeface="Verdana" panose="020B0604030504040204" pitchFamily="34" charset="0"/>
              <a:cs typeface="Verdana" panose="020B0604030504040204" pitchFamily="34" charset="0"/>
            </a:endParaRPr>
          </a:p>
        </p:txBody>
      </p:sp>
      <p:sp>
        <p:nvSpPr>
          <p:cNvPr id="12" name="Text 8">
            <a:extLst>
              <a:ext uri="{FF2B5EF4-FFF2-40B4-BE49-F238E27FC236}">
                <a16:creationId xmlns:a16="http://schemas.microsoft.com/office/drawing/2014/main" id="{AC4630E0-BCAB-3B0B-658F-D44C595D1A64}"/>
              </a:ext>
            </a:extLst>
          </p:cNvPr>
          <p:cNvSpPr/>
          <p:nvPr/>
        </p:nvSpPr>
        <p:spPr>
          <a:xfrm>
            <a:off x="2762262" y="3865802"/>
            <a:ext cx="2788920" cy="457200"/>
          </a:xfrm>
          <a:prstGeom prst="rect">
            <a:avLst/>
          </a:prstGeom>
          <a:noFill/>
          <a:ln/>
        </p:spPr>
        <p:txBody>
          <a:bodyPr wrap="square" lIns="0" tIns="0" rIns="0" bIns="0" rtlCol="0" anchor="b"/>
          <a:lstStyle/>
          <a:p>
            <a:pPr marL="0" indent="0">
              <a:buNone/>
            </a:pPr>
            <a:r>
              <a:rPr lang="en-US" sz="1350" b="1" dirty="0">
                <a:solidFill>
                  <a:srgbClr val="0B2545"/>
                </a:solidFill>
                <a:latin typeface="Verdana" panose="020B0604030504040204" pitchFamily="34" charset="0"/>
                <a:ea typeface="Verdana" panose="020B0604030504040204" pitchFamily="34" charset="0"/>
                <a:cs typeface="Verdana" panose="020B0604030504040204" pitchFamily="34" charset="0"/>
              </a:rPr>
              <a:t>virally suppressed</a:t>
            </a:r>
            <a:endParaRPr lang="en-US" sz="1350" dirty="0">
              <a:latin typeface="Verdana" panose="020B0604030504040204" pitchFamily="34" charset="0"/>
              <a:ea typeface="Verdana" panose="020B0604030504040204" pitchFamily="34" charset="0"/>
              <a:cs typeface="Verdana" panose="020B0604030504040204" pitchFamily="34" charset="0"/>
            </a:endParaRPr>
          </a:p>
        </p:txBody>
      </p:sp>
      <p:sp>
        <p:nvSpPr>
          <p:cNvPr id="13" name="Text 9">
            <a:extLst>
              <a:ext uri="{FF2B5EF4-FFF2-40B4-BE49-F238E27FC236}">
                <a16:creationId xmlns:a16="http://schemas.microsoft.com/office/drawing/2014/main" id="{FC295084-36CA-5E0C-CFD5-DEEC4CCFEF14}"/>
              </a:ext>
            </a:extLst>
          </p:cNvPr>
          <p:cNvSpPr/>
          <p:nvPr/>
        </p:nvSpPr>
        <p:spPr>
          <a:xfrm>
            <a:off x="2762262" y="4323002"/>
            <a:ext cx="2788920" cy="411480"/>
          </a:xfrm>
          <a:prstGeom prst="rect">
            <a:avLst/>
          </a:prstGeom>
          <a:noFill/>
          <a:ln/>
        </p:spPr>
        <p:txBody>
          <a:bodyPr wrap="square" lIns="0" tIns="0" rIns="0" bIns="0" rtlCol="0" anchor="ctr"/>
          <a:lstStyle/>
          <a:p>
            <a:pPr marL="0" indent="0">
              <a:buNone/>
            </a:pPr>
            <a:r>
              <a:rPr lang="en-US" sz="1050" dirty="0">
                <a:solidFill>
                  <a:srgbClr val="5A6B7A"/>
                </a:solidFill>
                <a:latin typeface="Verdana" panose="020B0604030504040204" pitchFamily="34" charset="0"/>
                <a:ea typeface="Verdana" panose="020B0604030504040204" pitchFamily="34" charset="0"/>
                <a:cs typeface="Verdana" panose="020B0604030504040204" pitchFamily="34" charset="0"/>
              </a:rPr>
              <a:t>at first post-episode VL test</a:t>
            </a:r>
            <a:endParaRPr lang="en-US" sz="1050" dirty="0">
              <a:latin typeface="Verdana" panose="020B0604030504040204" pitchFamily="34" charset="0"/>
              <a:ea typeface="Verdana" panose="020B0604030504040204" pitchFamily="34" charset="0"/>
              <a:cs typeface="Verdana" panose="020B0604030504040204" pitchFamily="34" charset="0"/>
            </a:endParaRPr>
          </a:p>
        </p:txBody>
      </p:sp>
      <p:sp>
        <p:nvSpPr>
          <p:cNvPr id="14" name="Shape 10">
            <a:extLst>
              <a:ext uri="{FF2B5EF4-FFF2-40B4-BE49-F238E27FC236}">
                <a16:creationId xmlns:a16="http://schemas.microsoft.com/office/drawing/2014/main" id="{D7120677-2A67-C016-1D35-7AF4A20D7803}"/>
              </a:ext>
            </a:extLst>
          </p:cNvPr>
          <p:cNvSpPr/>
          <p:nvPr/>
        </p:nvSpPr>
        <p:spPr>
          <a:xfrm>
            <a:off x="567702" y="5081954"/>
            <a:ext cx="5120640" cy="1234440"/>
          </a:xfrm>
          <a:prstGeom prst="roundRect">
            <a:avLst>
              <a:gd name="adj" fmla="val 5926"/>
            </a:avLst>
          </a:prstGeom>
          <a:solidFill>
            <a:schemeClr val="accent6">
              <a:lumMod val="10000"/>
              <a:lumOff val="90000"/>
            </a:schemeClr>
          </a:solidFill>
          <a:ln w="12700">
            <a:solidFill>
              <a:srgbClr val="DCE6EA"/>
            </a:solidFill>
            <a:prstDash val="solid"/>
          </a:ln>
        </p:spPr>
        <p:txBody>
          <a:bodyPr/>
          <a:lstStyle/>
          <a:p>
            <a:endParaRPr lang="en-ZM">
              <a:latin typeface="Verdana" panose="020B0604030504040204" pitchFamily="34" charset="0"/>
              <a:ea typeface="Verdana" panose="020B0604030504040204" pitchFamily="34" charset="0"/>
              <a:cs typeface="Verdana" panose="020B0604030504040204" pitchFamily="34" charset="0"/>
            </a:endParaRPr>
          </a:p>
        </p:txBody>
      </p:sp>
      <p:sp>
        <p:nvSpPr>
          <p:cNvPr id="15" name="Text 11">
            <a:extLst>
              <a:ext uri="{FF2B5EF4-FFF2-40B4-BE49-F238E27FC236}">
                <a16:creationId xmlns:a16="http://schemas.microsoft.com/office/drawing/2014/main" id="{63E787CE-68E8-C6B9-BF43-0E653A194CCA}"/>
              </a:ext>
            </a:extLst>
          </p:cNvPr>
          <p:cNvSpPr/>
          <p:nvPr/>
        </p:nvSpPr>
        <p:spPr>
          <a:xfrm>
            <a:off x="796302" y="5191682"/>
            <a:ext cx="1920240" cy="1005840"/>
          </a:xfrm>
          <a:prstGeom prst="rect">
            <a:avLst/>
          </a:prstGeom>
          <a:noFill/>
          <a:ln/>
        </p:spPr>
        <p:txBody>
          <a:bodyPr wrap="square" lIns="0" tIns="0" rIns="0" bIns="0" rtlCol="0" anchor="ctr"/>
          <a:lstStyle/>
          <a:p>
            <a:pPr marL="0" indent="0">
              <a:buNone/>
            </a:pPr>
            <a:r>
              <a:rPr lang="en-US" sz="3400" b="1" dirty="0">
                <a:solidFill>
                  <a:schemeClr val="accent6"/>
                </a:solidFill>
                <a:latin typeface="Verdana" panose="020B0604030504040204" pitchFamily="34" charset="0"/>
                <a:ea typeface="Verdana" panose="020B0604030504040204" pitchFamily="34" charset="0"/>
                <a:cs typeface="Verdana" panose="020B0604030504040204" pitchFamily="34" charset="0"/>
              </a:rPr>
              <a:t>95.4%</a:t>
            </a:r>
            <a:endParaRPr lang="en-US" sz="3400" dirty="0">
              <a:solidFill>
                <a:schemeClr val="accent6"/>
              </a:solidFill>
              <a:latin typeface="Verdana" panose="020B0604030504040204" pitchFamily="34" charset="0"/>
              <a:ea typeface="Verdana" panose="020B0604030504040204" pitchFamily="34" charset="0"/>
              <a:cs typeface="Verdana" panose="020B0604030504040204" pitchFamily="34" charset="0"/>
            </a:endParaRPr>
          </a:p>
        </p:txBody>
      </p:sp>
      <p:sp>
        <p:nvSpPr>
          <p:cNvPr id="16" name="Text 12">
            <a:extLst>
              <a:ext uri="{FF2B5EF4-FFF2-40B4-BE49-F238E27FC236}">
                <a16:creationId xmlns:a16="http://schemas.microsoft.com/office/drawing/2014/main" id="{7C513BDC-8908-37C6-EEA2-9B7D3016D40F}"/>
              </a:ext>
            </a:extLst>
          </p:cNvPr>
          <p:cNvSpPr/>
          <p:nvPr/>
        </p:nvSpPr>
        <p:spPr>
          <a:xfrm>
            <a:off x="2762262" y="5283122"/>
            <a:ext cx="2788920" cy="457200"/>
          </a:xfrm>
          <a:prstGeom prst="rect">
            <a:avLst/>
          </a:prstGeom>
          <a:noFill/>
          <a:ln/>
        </p:spPr>
        <p:txBody>
          <a:bodyPr wrap="square" lIns="0" tIns="0" rIns="0" bIns="0" rtlCol="0" anchor="b"/>
          <a:lstStyle/>
          <a:p>
            <a:pPr marL="0" indent="0">
              <a:buNone/>
            </a:pPr>
            <a:r>
              <a:rPr lang="en-US" sz="1350" b="1" dirty="0">
                <a:solidFill>
                  <a:srgbClr val="0B2545"/>
                </a:solidFill>
                <a:latin typeface="Verdana" panose="020B0604030504040204" pitchFamily="34" charset="0"/>
                <a:ea typeface="Verdana" panose="020B0604030504040204" pitchFamily="34" charset="0"/>
                <a:cs typeface="Verdana" panose="020B0604030504040204" pitchFamily="34" charset="0"/>
              </a:rPr>
              <a:t>2-year rebound-free survival</a:t>
            </a:r>
            <a:endParaRPr lang="en-US" sz="1350" dirty="0">
              <a:latin typeface="Verdana" panose="020B0604030504040204" pitchFamily="34" charset="0"/>
              <a:ea typeface="Verdana" panose="020B0604030504040204" pitchFamily="34" charset="0"/>
              <a:cs typeface="Verdana" panose="020B0604030504040204" pitchFamily="34" charset="0"/>
            </a:endParaRPr>
          </a:p>
        </p:txBody>
      </p:sp>
      <p:sp>
        <p:nvSpPr>
          <p:cNvPr id="17" name="Text 13">
            <a:extLst>
              <a:ext uri="{FF2B5EF4-FFF2-40B4-BE49-F238E27FC236}">
                <a16:creationId xmlns:a16="http://schemas.microsoft.com/office/drawing/2014/main" id="{5D318635-4AD7-1752-E836-3958EF5A5D53}"/>
              </a:ext>
            </a:extLst>
          </p:cNvPr>
          <p:cNvSpPr/>
          <p:nvPr/>
        </p:nvSpPr>
        <p:spPr>
          <a:xfrm>
            <a:off x="2762262" y="5740322"/>
            <a:ext cx="2788920" cy="411480"/>
          </a:xfrm>
          <a:prstGeom prst="rect">
            <a:avLst/>
          </a:prstGeom>
          <a:noFill/>
          <a:ln/>
        </p:spPr>
        <p:txBody>
          <a:bodyPr wrap="square" lIns="0" tIns="0" rIns="0" bIns="0" rtlCol="0" anchor="ctr"/>
          <a:lstStyle/>
          <a:p>
            <a:pPr marL="0" indent="0">
              <a:buNone/>
            </a:pPr>
            <a:r>
              <a:rPr lang="en-US" sz="1050" dirty="0">
                <a:solidFill>
                  <a:srgbClr val="5A6B7A"/>
                </a:solidFill>
                <a:latin typeface="Verdana" panose="020B0604030504040204" pitchFamily="34" charset="0"/>
                <a:ea typeface="Verdana" panose="020B0604030504040204" pitchFamily="34" charset="0"/>
                <a:cs typeface="Verdana" panose="020B0604030504040204" pitchFamily="34" charset="0"/>
              </a:rPr>
              <a:t>95% CI: 94.6–96.1</a:t>
            </a:r>
            <a:endParaRPr lang="en-US" sz="1050" dirty="0">
              <a:latin typeface="Verdana" panose="020B0604030504040204" pitchFamily="34" charset="0"/>
              <a:ea typeface="Verdana" panose="020B0604030504040204" pitchFamily="34" charset="0"/>
              <a:cs typeface="Verdana" panose="020B0604030504040204" pitchFamily="34" charset="0"/>
            </a:endParaRPr>
          </a:p>
        </p:txBody>
      </p:sp>
      <p:sp>
        <p:nvSpPr>
          <p:cNvPr id="18" name="Text 14">
            <a:extLst>
              <a:ext uri="{FF2B5EF4-FFF2-40B4-BE49-F238E27FC236}">
                <a16:creationId xmlns:a16="http://schemas.microsoft.com/office/drawing/2014/main" id="{C0E1DB66-A825-0B31-85DB-795CDC2385D3}"/>
              </a:ext>
            </a:extLst>
          </p:cNvPr>
          <p:cNvSpPr/>
          <p:nvPr/>
        </p:nvSpPr>
        <p:spPr>
          <a:xfrm>
            <a:off x="6175717" y="2189520"/>
            <a:ext cx="5394960" cy="320040"/>
          </a:xfrm>
          <a:prstGeom prst="rect">
            <a:avLst/>
          </a:prstGeom>
          <a:noFill/>
          <a:ln/>
        </p:spPr>
        <p:txBody>
          <a:bodyPr wrap="square" lIns="0" tIns="0" rIns="0" bIns="0" rtlCol="0" anchor="ctr"/>
          <a:lstStyle/>
          <a:p>
            <a:pPr marL="0" indent="0">
              <a:buNone/>
            </a:pPr>
            <a:r>
              <a:rPr lang="en-US" sz="1300" b="1" dirty="0">
                <a:solidFill>
                  <a:srgbClr val="0B2545"/>
                </a:solidFill>
                <a:latin typeface="Verdana" panose="020B0604030504040204" pitchFamily="34" charset="0"/>
                <a:ea typeface="Verdana" panose="020B0604030504040204" pitchFamily="34" charset="0"/>
                <a:cs typeface="Verdana" panose="020B0604030504040204" pitchFamily="34" charset="0"/>
              </a:rPr>
              <a:t>Observed extended dispensing interval</a:t>
            </a:r>
            <a:endParaRPr lang="en-US" sz="1300" dirty="0">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19" name="Chart 0">
            <a:extLst>
              <a:ext uri="{FF2B5EF4-FFF2-40B4-BE49-F238E27FC236}">
                <a16:creationId xmlns:a16="http://schemas.microsoft.com/office/drawing/2014/main" id="{4A292D53-85F2-D8DE-36DC-325EF3451E0D}"/>
              </a:ext>
            </a:extLst>
          </p:cNvPr>
          <p:cNvGraphicFramePr/>
          <p:nvPr/>
        </p:nvGraphicFramePr>
        <p:xfrm>
          <a:off x="6175717" y="2375330"/>
          <a:ext cx="5394960" cy="1965960"/>
        </p:xfrm>
        <a:graphic>
          <a:graphicData uri="http://schemas.openxmlformats.org/drawingml/2006/chart">
            <c:chart xmlns:c="http://schemas.openxmlformats.org/drawingml/2006/chart" xmlns:r="http://schemas.openxmlformats.org/officeDocument/2006/relationships" r:id="rId2"/>
          </a:graphicData>
        </a:graphic>
      </p:graphicFrame>
      <p:sp>
        <p:nvSpPr>
          <p:cNvPr id="20" name="Text 15">
            <a:extLst>
              <a:ext uri="{FF2B5EF4-FFF2-40B4-BE49-F238E27FC236}">
                <a16:creationId xmlns:a16="http://schemas.microsoft.com/office/drawing/2014/main" id="{7646273A-2130-3208-B79F-09FDF086621E}"/>
              </a:ext>
            </a:extLst>
          </p:cNvPr>
          <p:cNvSpPr/>
          <p:nvPr/>
        </p:nvSpPr>
        <p:spPr>
          <a:xfrm>
            <a:off x="6229338" y="4358759"/>
            <a:ext cx="5394960" cy="320040"/>
          </a:xfrm>
          <a:prstGeom prst="rect">
            <a:avLst/>
          </a:prstGeom>
          <a:noFill/>
          <a:ln/>
        </p:spPr>
        <p:txBody>
          <a:bodyPr wrap="square" lIns="0" tIns="0" rIns="0" bIns="0" rtlCol="0" anchor="ctr"/>
          <a:lstStyle/>
          <a:p>
            <a:pPr marL="0" indent="0">
              <a:buNone/>
            </a:pPr>
            <a:r>
              <a:rPr lang="en-US" sz="1300" b="1" dirty="0">
                <a:solidFill>
                  <a:srgbClr val="0B2545"/>
                </a:solidFill>
                <a:latin typeface="Verdana" panose="020B0604030504040204" pitchFamily="34" charset="0"/>
                <a:ea typeface="Verdana" panose="020B0604030504040204" pitchFamily="34" charset="0"/>
                <a:cs typeface="Verdana" panose="020B0604030504040204" pitchFamily="34" charset="0"/>
              </a:rPr>
              <a:t>Kaplan–Meier: Time to first virologic rebound</a:t>
            </a:r>
            <a:endParaRPr lang="en-US" sz="1300" dirty="0">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21" name="Chart 1">
            <a:extLst>
              <a:ext uri="{FF2B5EF4-FFF2-40B4-BE49-F238E27FC236}">
                <a16:creationId xmlns:a16="http://schemas.microsoft.com/office/drawing/2014/main" id="{FC5AF060-C100-A72A-C27B-74C00B70EF6C}"/>
              </a:ext>
            </a:extLst>
          </p:cNvPr>
          <p:cNvGraphicFramePr/>
          <p:nvPr/>
        </p:nvGraphicFramePr>
        <p:xfrm>
          <a:off x="6229338" y="4724519"/>
          <a:ext cx="5394960" cy="1737360"/>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 16">
            <a:extLst>
              <a:ext uri="{FF2B5EF4-FFF2-40B4-BE49-F238E27FC236}">
                <a16:creationId xmlns:a16="http://schemas.microsoft.com/office/drawing/2014/main" id="{A849892E-9FB7-2A07-25C4-CB8FA9FF5E80}"/>
              </a:ext>
            </a:extLst>
          </p:cNvPr>
          <p:cNvSpPr/>
          <p:nvPr/>
        </p:nvSpPr>
        <p:spPr>
          <a:xfrm>
            <a:off x="6229338" y="6461879"/>
            <a:ext cx="5394960" cy="274320"/>
          </a:xfrm>
          <a:prstGeom prst="rect">
            <a:avLst/>
          </a:prstGeom>
          <a:noFill/>
          <a:ln/>
        </p:spPr>
        <p:txBody>
          <a:bodyPr wrap="square" lIns="0" tIns="0" rIns="0" bIns="0" rtlCol="0" anchor="ctr"/>
          <a:lstStyle/>
          <a:p>
            <a:pPr marL="0" indent="0">
              <a:buNone/>
            </a:pPr>
            <a:r>
              <a:rPr lang="en-US" sz="850" i="1" dirty="0">
                <a:solidFill>
                  <a:srgbClr val="5A6B7A"/>
                </a:solidFill>
                <a:latin typeface="Verdana" panose="020B0604030504040204" pitchFamily="34" charset="0"/>
                <a:ea typeface="Verdana" panose="020B0604030504040204" pitchFamily="34" charset="0"/>
                <a:cs typeface="Verdana" panose="020B0604030504040204" pitchFamily="34" charset="0"/>
              </a:rPr>
              <a:t>Curve shape illustrative; endpoints reflect reported 95.4% (95% CI 94.6–96.1) survival at 2 years.</a:t>
            </a:r>
            <a:endParaRPr lang="en-US" sz="850" dirty="0">
              <a:latin typeface="Verdana" panose="020B0604030504040204" pitchFamily="34" charset="0"/>
              <a:ea typeface="Verdana" panose="020B0604030504040204" pitchFamily="34" charset="0"/>
              <a:cs typeface="Verdana" panose="020B0604030504040204" pitchFamily="34" charset="0"/>
            </a:endParaRPr>
          </a:p>
        </p:txBody>
      </p:sp>
      <p:sp>
        <p:nvSpPr>
          <p:cNvPr id="23" name="Text 18">
            <a:extLst>
              <a:ext uri="{FF2B5EF4-FFF2-40B4-BE49-F238E27FC236}">
                <a16:creationId xmlns:a16="http://schemas.microsoft.com/office/drawing/2014/main" id="{2D1387D4-F91D-5201-CE84-1A61BCF416EF}"/>
              </a:ext>
            </a:extLst>
          </p:cNvPr>
          <p:cNvSpPr/>
          <p:nvPr/>
        </p:nvSpPr>
        <p:spPr>
          <a:xfrm>
            <a:off x="11570677" y="7121066"/>
            <a:ext cx="457200" cy="274320"/>
          </a:xfrm>
          <a:prstGeom prst="rect">
            <a:avLst/>
          </a:prstGeom>
          <a:noFill/>
          <a:ln/>
        </p:spPr>
        <p:txBody>
          <a:bodyPr wrap="square" lIns="0" tIns="0" rIns="0" bIns="0" rtlCol="0" anchor="ctr"/>
          <a:lstStyle/>
          <a:p>
            <a:pPr marL="0" indent="0" algn="r">
              <a:buNone/>
            </a:pPr>
            <a:r>
              <a:rPr lang="en-US" sz="900" dirty="0">
                <a:solidFill>
                  <a:srgbClr val="5A6B7A"/>
                </a:solidFill>
                <a:latin typeface="Verdana" panose="020B0604030504040204" pitchFamily="34" charset="0"/>
                <a:ea typeface="Verdana" panose="020B0604030504040204" pitchFamily="34" charset="0"/>
                <a:cs typeface="Verdana" panose="020B0604030504040204" pitchFamily="34" charset="0"/>
              </a:rPr>
              <a:t>06</a:t>
            </a:r>
            <a:endParaRPr lang="en-US" sz="9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6356381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BF563-47E1-F4E3-0CA4-4090C06106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909F1A-DBB1-5397-CA64-844DBD921421}"/>
              </a:ext>
            </a:extLst>
          </p:cNvPr>
          <p:cNvSpPr>
            <a:spLocks noGrp="1"/>
          </p:cNvSpPr>
          <p:nvPr>
            <p:ph type="title"/>
          </p:nvPr>
        </p:nvSpPr>
        <p:spPr>
          <a:xfrm>
            <a:off x="442913" y="867506"/>
            <a:ext cx="11584964" cy="1260000"/>
          </a:xfrm>
        </p:spPr>
        <p:txBody>
          <a:bodyPr/>
          <a:lstStyle/>
          <a:p>
            <a:r>
              <a:rPr lang="en-US" dirty="0"/>
              <a:t>24 monthly VL testing maintained viral load suppression</a:t>
            </a:r>
          </a:p>
        </p:txBody>
      </p:sp>
      <p:sp>
        <p:nvSpPr>
          <p:cNvPr id="3" name="Shape 2">
            <a:extLst>
              <a:ext uri="{FF2B5EF4-FFF2-40B4-BE49-F238E27FC236}">
                <a16:creationId xmlns:a16="http://schemas.microsoft.com/office/drawing/2014/main" id="{FCD0F0EC-51F2-AF48-CC8A-062AC5ACB0AE}"/>
              </a:ext>
            </a:extLst>
          </p:cNvPr>
          <p:cNvSpPr/>
          <p:nvPr/>
        </p:nvSpPr>
        <p:spPr>
          <a:xfrm>
            <a:off x="567702" y="2233247"/>
            <a:ext cx="5120640" cy="1234440"/>
          </a:xfrm>
          <a:prstGeom prst="roundRect">
            <a:avLst>
              <a:gd name="adj" fmla="val 5926"/>
            </a:avLst>
          </a:prstGeom>
          <a:solidFill>
            <a:schemeClr val="accent2">
              <a:lumMod val="20000"/>
              <a:lumOff val="80000"/>
              <a:alpha val="50000"/>
            </a:schemeClr>
          </a:solidFill>
          <a:ln/>
        </p:spPr>
        <p:txBody>
          <a:bodyPr/>
          <a:lstStyle/>
          <a:p>
            <a:endParaRPr lang="en-ZM">
              <a:latin typeface="Verdana" panose="020B0604030504040204" pitchFamily="34" charset="0"/>
              <a:ea typeface="Verdana" panose="020B0604030504040204" pitchFamily="34" charset="0"/>
              <a:cs typeface="Verdana" panose="020B0604030504040204" pitchFamily="34" charset="0"/>
            </a:endParaRPr>
          </a:p>
        </p:txBody>
      </p:sp>
      <p:sp>
        <p:nvSpPr>
          <p:cNvPr id="4" name="Text 3">
            <a:extLst>
              <a:ext uri="{FF2B5EF4-FFF2-40B4-BE49-F238E27FC236}">
                <a16:creationId xmlns:a16="http://schemas.microsoft.com/office/drawing/2014/main" id="{DDE1719B-C433-C1C7-EBF9-44ED0C22A261}"/>
              </a:ext>
            </a:extLst>
          </p:cNvPr>
          <p:cNvSpPr/>
          <p:nvPr/>
        </p:nvSpPr>
        <p:spPr>
          <a:xfrm>
            <a:off x="796302" y="2342975"/>
            <a:ext cx="1920240" cy="1005840"/>
          </a:xfrm>
          <a:prstGeom prst="rect">
            <a:avLst/>
          </a:prstGeom>
          <a:noFill/>
          <a:ln/>
        </p:spPr>
        <p:txBody>
          <a:bodyPr wrap="square" lIns="0" tIns="0" rIns="0" bIns="0" rtlCol="0" anchor="ctr"/>
          <a:lstStyle/>
          <a:p>
            <a:pPr marL="0" indent="0">
              <a:buNone/>
            </a:pPr>
            <a:r>
              <a:rPr lang="en-US" sz="3400" b="1" dirty="0">
                <a:solidFill>
                  <a:schemeClr val="accent2"/>
                </a:solidFill>
                <a:latin typeface="Verdana" panose="020B0604030504040204" pitchFamily="34" charset="0"/>
                <a:ea typeface="Verdana" panose="020B0604030504040204" pitchFamily="34" charset="0"/>
                <a:cs typeface="Verdana" panose="020B0604030504040204" pitchFamily="34" charset="0"/>
              </a:rPr>
              <a:t>91.9%</a:t>
            </a:r>
            <a:endParaRPr lang="en-US" sz="3400" dirty="0">
              <a:solidFill>
                <a:schemeClr val="accent2"/>
              </a:solidFill>
              <a:latin typeface="Verdana" panose="020B0604030504040204" pitchFamily="34" charset="0"/>
              <a:ea typeface="Verdana" panose="020B0604030504040204" pitchFamily="34" charset="0"/>
              <a:cs typeface="Verdana" panose="020B0604030504040204" pitchFamily="34" charset="0"/>
            </a:endParaRPr>
          </a:p>
        </p:txBody>
      </p:sp>
      <p:sp>
        <p:nvSpPr>
          <p:cNvPr id="5" name="Text 4">
            <a:extLst>
              <a:ext uri="{FF2B5EF4-FFF2-40B4-BE49-F238E27FC236}">
                <a16:creationId xmlns:a16="http://schemas.microsoft.com/office/drawing/2014/main" id="{DF9B0A45-EB6F-B6BC-1552-274ED67B0BAF}"/>
              </a:ext>
            </a:extLst>
          </p:cNvPr>
          <p:cNvSpPr/>
          <p:nvPr/>
        </p:nvSpPr>
        <p:spPr>
          <a:xfrm>
            <a:off x="2762262" y="2434415"/>
            <a:ext cx="2788920" cy="457200"/>
          </a:xfrm>
          <a:prstGeom prst="rect">
            <a:avLst/>
          </a:prstGeom>
          <a:noFill/>
          <a:ln/>
        </p:spPr>
        <p:txBody>
          <a:bodyPr wrap="square" lIns="0" tIns="0" rIns="0" bIns="0" rtlCol="0" anchor="b"/>
          <a:lstStyle/>
          <a:p>
            <a:pPr marL="0" indent="0">
              <a:buNone/>
            </a:pPr>
            <a:r>
              <a:rPr lang="en-US" sz="1350" b="1" dirty="0">
                <a:solidFill>
                  <a:srgbClr val="0B2545"/>
                </a:solidFill>
                <a:latin typeface="Verdana" panose="020B0604030504040204" pitchFamily="34" charset="0"/>
                <a:ea typeface="Verdana" panose="020B0604030504040204" pitchFamily="34" charset="0"/>
                <a:cs typeface="Verdana" panose="020B0604030504040204" pitchFamily="34" charset="0"/>
              </a:rPr>
              <a:t>retained in care</a:t>
            </a:r>
            <a:endParaRPr lang="en-US" sz="1350" dirty="0">
              <a:latin typeface="Verdana" panose="020B0604030504040204" pitchFamily="34" charset="0"/>
              <a:ea typeface="Verdana" panose="020B0604030504040204" pitchFamily="34" charset="0"/>
              <a:cs typeface="Verdana" panose="020B0604030504040204" pitchFamily="34" charset="0"/>
            </a:endParaRPr>
          </a:p>
        </p:txBody>
      </p:sp>
      <p:sp>
        <p:nvSpPr>
          <p:cNvPr id="24" name="Text 5">
            <a:extLst>
              <a:ext uri="{FF2B5EF4-FFF2-40B4-BE49-F238E27FC236}">
                <a16:creationId xmlns:a16="http://schemas.microsoft.com/office/drawing/2014/main" id="{277096E1-5440-A037-1418-0B1551693954}"/>
              </a:ext>
            </a:extLst>
          </p:cNvPr>
          <p:cNvSpPr/>
          <p:nvPr/>
        </p:nvSpPr>
        <p:spPr>
          <a:xfrm>
            <a:off x="2762262" y="2891615"/>
            <a:ext cx="2788920" cy="502920"/>
          </a:xfrm>
          <a:prstGeom prst="rect">
            <a:avLst/>
          </a:prstGeom>
          <a:noFill/>
          <a:ln/>
        </p:spPr>
        <p:txBody>
          <a:bodyPr wrap="square" lIns="0" tIns="0" rIns="0" bIns="0" rtlCol="0" anchor="ctr"/>
          <a:lstStyle/>
          <a:p>
            <a:pPr marL="0" indent="0">
              <a:lnSpc>
                <a:spcPct val="110000"/>
              </a:lnSpc>
              <a:buNone/>
            </a:pPr>
            <a:r>
              <a:rPr lang="en-US" sz="1000" dirty="0">
                <a:solidFill>
                  <a:srgbClr val="5A6B7A"/>
                </a:solidFill>
                <a:latin typeface="Verdana" panose="020B0604030504040204" pitchFamily="34" charset="0"/>
                <a:ea typeface="Verdana" panose="020B0604030504040204" pitchFamily="34" charset="0"/>
                <a:cs typeface="Verdana" panose="020B0604030504040204" pitchFamily="34" charset="0"/>
              </a:rPr>
              <a:t>15,306 / 16,651 with overlapping refill record</a:t>
            </a:r>
            <a:endParaRPr lang="en-US" sz="1000" dirty="0">
              <a:latin typeface="Verdana" panose="020B0604030504040204" pitchFamily="34" charset="0"/>
              <a:ea typeface="Verdana" panose="020B0604030504040204" pitchFamily="34" charset="0"/>
              <a:cs typeface="Verdana" panose="020B0604030504040204" pitchFamily="34" charset="0"/>
            </a:endParaRPr>
          </a:p>
        </p:txBody>
      </p:sp>
      <p:sp>
        <p:nvSpPr>
          <p:cNvPr id="25" name="Shape 6">
            <a:extLst>
              <a:ext uri="{FF2B5EF4-FFF2-40B4-BE49-F238E27FC236}">
                <a16:creationId xmlns:a16="http://schemas.microsoft.com/office/drawing/2014/main" id="{546E1D7B-3601-F1F4-F424-43D72FD52C6F}"/>
              </a:ext>
            </a:extLst>
          </p:cNvPr>
          <p:cNvSpPr/>
          <p:nvPr/>
        </p:nvSpPr>
        <p:spPr>
          <a:xfrm>
            <a:off x="567702" y="3650567"/>
            <a:ext cx="5120640" cy="1234440"/>
          </a:xfrm>
          <a:prstGeom prst="roundRect">
            <a:avLst>
              <a:gd name="adj" fmla="val 5926"/>
            </a:avLst>
          </a:prstGeom>
          <a:solidFill>
            <a:schemeClr val="accent2">
              <a:lumMod val="20000"/>
              <a:lumOff val="80000"/>
              <a:alpha val="50000"/>
            </a:schemeClr>
          </a:solidFill>
          <a:ln/>
        </p:spPr>
        <p:txBody>
          <a:bodyPr/>
          <a:lstStyle/>
          <a:p>
            <a:endParaRPr lang="en-ZM">
              <a:latin typeface="Verdana" panose="020B0604030504040204" pitchFamily="34" charset="0"/>
              <a:ea typeface="Verdana" panose="020B0604030504040204" pitchFamily="34" charset="0"/>
              <a:cs typeface="Verdana" panose="020B0604030504040204" pitchFamily="34" charset="0"/>
            </a:endParaRPr>
          </a:p>
        </p:txBody>
      </p:sp>
      <p:sp>
        <p:nvSpPr>
          <p:cNvPr id="26" name="Text 7">
            <a:extLst>
              <a:ext uri="{FF2B5EF4-FFF2-40B4-BE49-F238E27FC236}">
                <a16:creationId xmlns:a16="http://schemas.microsoft.com/office/drawing/2014/main" id="{0641A85E-C2E0-0EF0-1C14-476919BD63A4}"/>
              </a:ext>
            </a:extLst>
          </p:cNvPr>
          <p:cNvSpPr/>
          <p:nvPr/>
        </p:nvSpPr>
        <p:spPr>
          <a:xfrm>
            <a:off x="796302" y="3760295"/>
            <a:ext cx="1920240" cy="1005840"/>
          </a:xfrm>
          <a:prstGeom prst="rect">
            <a:avLst/>
          </a:prstGeom>
          <a:noFill/>
          <a:ln/>
        </p:spPr>
        <p:txBody>
          <a:bodyPr wrap="square" lIns="0" tIns="0" rIns="0" bIns="0" rtlCol="0" anchor="ctr"/>
          <a:lstStyle/>
          <a:p>
            <a:pPr marL="0" indent="0">
              <a:buNone/>
            </a:pPr>
            <a:r>
              <a:rPr lang="en-US" sz="3400" b="1" dirty="0">
                <a:solidFill>
                  <a:schemeClr val="accent2"/>
                </a:solidFill>
                <a:latin typeface="Verdana" panose="020B0604030504040204" pitchFamily="34" charset="0"/>
                <a:ea typeface="Verdana" panose="020B0604030504040204" pitchFamily="34" charset="0"/>
                <a:cs typeface="Verdana" panose="020B0604030504040204" pitchFamily="34" charset="0"/>
              </a:rPr>
              <a:t>97.2%</a:t>
            </a:r>
            <a:endParaRPr lang="en-US" sz="3400" dirty="0">
              <a:solidFill>
                <a:schemeClr val="accent2"/>
              </a:solidFill>
              <a:latin typeface="Verdana" panose="020B0604030504040204" pitchFamily="34" charset="0"/>
              <a:ea typeface="Verdana" panose="020B0604030504040204" pitchFamily="34" charset="0"/>
              <a:cs typeface="Verdana" panose="020B0604030504040204" pitchFamily="34" charset="0"/>
            </a:endParaRPr>
          </a:p>
        </p:txBody>
      </p:sp>
      <p:sp>
        <p:nvSpPr>
          <p:cNvPr id="27" name="Text 8">
            <a:extLst>
              <a:ext uri="{FF2B5EF4-FFF2-40B4-BE49-F238E27FC236}">
                <a16:creationId xmlns:a16="http://schemas.microsoft.com/office/drawing/2014/main" id="{072286FD-7C11-2702-C5E7-385BEE63538A}"/>
              </a:ext>
            </a:extLst>
          </p:cNvPr>
          <p:cNvSpPr/>
          <p:nvPr/>
        </p:nvSpPr>
        <p:spPr>
          <a:xfrm>
            <a:off x="2762262" y="3851735"/>
            <a:ext cx="2788920" cy="457200"/>
          </a:xfrm>
          <a:prstGeom prst="rect">
            <a:avLst/>
          </a:prstGeom>
          <a:noFill/>
          <a:ln/>
        </p:spPr>
        <p:txBody>
          <a:bodyPr wrap="square" lIns="0" tIns="0" rIns="0" bIns="0" rtlCol="0" anchor="b"/>
          <a:lstStyle/>
          <a:p>
            <a:pPr marL="0" indent="0">
              <a:buNone/>
            </a:pPr>
            <a:r>
              <a:rPr lang="en-US" sz="1350" b="1" dirty="0">
                <a:solidFill>
                  <a:srgbClr val="0B2545"/>
                </a:solidFill>
                <a:latin typeface="Verdana" panose="020B0604030504040204" pitchFamily="34" charset="0"/>
                <a:ea typeface="Verdana" panose="020B0604030504040204" pitchFamily="34" charset="0"/>
                <a:cs typeface="Verdana" panose="020B0604030504040204" pitchFamily="34" charset="0"/>
              </a:rPr>
              <a:t>virally suppressed</a:t>
            </a:r>
            <a:endParaRPr lang="en-US" sz="1350" dirty="0">
              <a:latin typeface="Verdana" panose="020B0604030504040204" pitchFamily="34" charset="0"/>
              <a:ea typeface="Verdana" panose="020B0604030504040204" pitchFamily="34" charset="0"/>
              <a:cs typeface="Verdana" panose="020B0604030504040204" pitchFamily="34" charset="0"/>
            </a:endParaRPr>
          </a:p>
        </p:txBody>
      </p:sp>
      <p:sp>
        <p:nvSpPr>
          <p:cNvPr id="28" name="Text 9">
            <a:extLst>
              <a:ext uri="{FF2B5EF4-FFF2-40B4-BE49-F238E27FC236}">
                <a16:creationId xmlns:a16="http://schemas.microsoft.com/office/drawing/2014/main" id="{44762E29-72F0-1A31-BAC2-247455423324}"/>
              </a:ext>
            </a:extLst>
          </p:cNvPr>
          <p:cNvSpPr/>
          <p:nvPr/>
        </p:nvSpPr>
        <p:spPr>
          <a:xfrm>
            <a:off x="2762262" y="4308935"/>
            <a:ext cx="2788920" cy="502920"/>
          </a:xfrm>
          <a:prstGeom prst="rect">
            <a:avLst/>
          </a:prstGeom>
          <a:noFill/>
          <a:ln/>
        </p:spPr>
        <p:txBody>
          <a:bodyPr wrap="square" lIns="0" tIns="0" rIns="0" bIns="0" rtlCol="0" anchor="ctr"/>
          <a:lstStyle/>
          <a:p>
            <a:pPr marL="0" indent="0">
              <a:lnSpc>
                <a:spcPct val="110000"/>
              </a:lnSpc>
              <a:buNone/>
            </a:pPr>
            <a:r>
              <a:rPr lang="en-US" sz="1000" dirty="0">
                <a:solidFill>
                  <a:srgbClr val="5A6B7A"/>
                </a:solidFill>
                <a:latin typeface="Verdana" panose="020B0604030504040204" pitchFamily="34" charset="0"/>
                <a:ea typeface="Verdana" panose="020B0604030504040204" pitchFamily="34" charset="0"/>
                <a:cs typeface="Verdana" panose="020B0604030504040204" pitchFamily="34" charset="0"/>
              </a:rPr>
              <a:t>on first VL after longest gap</a:t>
            </a:r>
            <a:endParaRPr lang="en-US" sz="1000" dirty="0">
              <a:latin typeface="Verdana" panose="020B0604030504040204" pitchFamily="34" charset="0"/>
              <a:ea typeface="Verdana" panose="020B0604030504040204" pitchFamily="34" charset="0"/>
              <a:cs typeface="Verdana" panose="020B0604030504040204" pitchFamily="34" charset="0"/>
            </a:endParaRPr>
          </a:p>
        </p:txBody>
      </p:sp>
      <p:sp>
        <p:nvSpPr>
          <p:cNvPr id="29" name="Shape 10">
            <a:extLst>
              <a:ext uri="{FF2B5EF4-FFF2-40B4-BE49-F238E27FC236}">
                <a16:creationId xmlns:a16="http://schemas.microsoft.com/office/drawing/2014/main" id="{D77A8964-D1FF-CC4F-0F19-97A23FE47AA8}"/>
              </a:ext>
            </a:extLst>
          </p:cNvPr>
          <p:cNvSpPr/>
          <p:nvPr/>
        </p:nvSpPr>
        <p:spPr>
          <a:xfrm>
            <a:off x="567702" y="5067887"/>
            <a:ext cx="5120640" cy="1234440"/>
          </a:xfrm>
          <a:prstGeom prst="roundRect">
            <a:avLst>
              <a:gd name="adj" fmla="val 5926"/>
            </a:avLst>
          </a:prstGeom>
          <a:solidFill>
            <a:schemeClr val="accent2">
              <a:lumMod val="20000"/>
              <a:lumOff val="80000"/>
              <a:alpha val="50000"/>
            </a:schemeClr>
          </a:solidFill>
          <a:ln/>
        </p:spPr>
        <p:txBody>
          <a:bodyPr/>
          <a:lstStyle/>
          <a:p>
            <a:endParaRPr lang="en-ZM">
              <a:latin typeface="Verdana" panose="020B0604030504040204" pitchFamily="34" charset="0"/>
              <a:ea typeface="Verdana" panose="020B0604030504040204" pitchFamily="34" charset="0"/>
              <a:cs typeface="Verdana" panose="020B0604030504040204" pitchFamily="34" charset="0"/>
            </a:endParaRPr>
          </a:p>
        </p:txBody>
      </p:sp>
      <p:sp>
        <p:nvSpPr>
          <p:cNvPr id="30" name="Text 11">
            <a:extLst>
              <a:ext uri="{FF2B5EF4-FFF2-40B4-BE49-F238E27FC236}">
                <a16:creationId xmlns:a16="http://schemas.microsoft.com/office/drawing/2014/main" id="{689E0C01-B1B6-B1A2-7385-9F1306A6F2F1}"/>
              </a:ext>
            </a:extLst>
          </p:cNvPr>
          <p:cNvSpPr/>
          <p:nvPr/>
        </p:nvSpPr>
        <p:spPr>
          <a:xfrm>
            <a:off x="796302" y="5177615"/>
            <a:ext cx="1920240" cy="1005840"/>
          </a:xfrm>
          <a:prstGeom prst="rect">
            <a:avLst/>
          </a:prstGeom>
          <a:noFill/>
          <a:ln/>
        </p:spPr>
        <p:txBody>
          <a:bodyPr wrap="square" lIns="0" tIns="0" rIns="0" bIns="0" rtlCol="0" anchor="ctr"/>
          <a:lstStyle/>
          <a:p>
            <a:pPr marL="0" indent="0">
              <a:buNone/>
            </a:pPr>
            <a:r>
              <a:rPr lang="en-US" sz="3400" b="1" dirty="0">
                <a:solidFill>
                  <a:schemeClr val="accent2"/>
                </a:solidFill>
                <a:latin typeface="Verdana" panose="020B0604030504040204" pitchFamily="34" charset="0"/>
                <a:ea typeface="Verdana" panose="020B0604030504040204" pitchFamily="34" charset="0"/>
                <a:cs typeface="Verdana" panose="020B0604030504040204" pitchFamily="34" charset="0"/>
              </a:rPr>
              <a:t>98.4%</a:t>
            </a:r>
            <a:endParaRPr lang="en-US" sz="3400" dirty="0">
              <a:solidFill>
                <a:schemeClr val="accent2"/>
              </a:solidFill>
              <a:latin typeface="Verdana" panose="020B0604030504040204" pitchFamily="34" charset="0"/>
              <a:ea typeface="Verdana" panose="020B0604030504040204" pitchFamily="34" charset="0"/>
              <a:cs typeface="Verdana" panose="020B0604030504040204" pitchFamily="34" charset="0"/>
            </a:endParaRPr>
          </a:p>
        </p:txBody>
      </p:sp>
      <p:sp>
        <p:nvSpPr>
          <p:cNvPr id="31" name="Text 12">
            <a:extLst>
              <a:ext uri="{FF2B5EF4-FFF2-40B4-BE49-F238E27FC236}">
                <a16:creationId xmlns:a16="http://schemas.microsoft.com/office/drawing/2014/main" id="{297E1749-1DB7-0B74-BC2C-BE7E1ABF4E41}"/>
              </a:ext>
            </a:extLst>
          </p:cNvPr>
          <p:cNvSpPr/>
          <p:nvPr/>
        </p:nvSpPr>
        <p:spPr>
          <a:xfrm>
            <a:off x="2762262" y="5269055"/>
            <a:ext cx="2788920" cy="457200"/>
          </a:xfrm>
          <a:prstGeom prst="rect">
            <a:avLst/>
          </a:prstGeom>
          <a:noFill/>
          <a:ln/>
        </p:spPr>
        <p:txBody>
          <a:bodyPr wrap="square" lIns="0" tIns="0" rIns="0" bIns="0" rtlCol="0" anchor="b"/>
          <a:lstStyle/>
          <a:p>
            <a:pPr marL="0" indent="0">
              <a:buNone/>
            </a:pPr>
            <a:r>
              <a:rPr lang="en-US" sz="1350" b="1" dirty="0">
                <a:solidFill>
                  <a:srgbClr val="0B2545"/>
                </a:solidFill>
                <a:latin typeface="Verdana" panose="020B0604030504040204" pitchFamily="34" charset="0"/>
                <a:ea typeface="Verdana" panose="020B0604030504040204" pitchFamily="34" charset="0"/>
                <a:cs typeface="Verdana" panose="020B0604030504040204" pitchFamily="34" charset="0"/>
              </a:rPr>
              <a:t>2-year rebound-free survival</a:t>
            </a:r>
            <a:endParaRPr lang="en-US" sz="1350" dirty="0">
              <a:latin typeface="Verdana" panose="020B0604030504040204" pitchFamily="34" charset="0"/>
              <a:ea typeface="Verdana" panose="020B0604030504040204" pitchFamily="34" charset="0"/>
              <a:cs typeface="Verdana" panose="020B0604030504040204" pitchFamily="34" charset="0"/>
            </a:endParaRPr>
          </a:p>
        </p:txBody>
      </p:sp>
      <p:sp>
        <p:nvSpPr>
          <p:cNvPr id="32" name="Text 13">
            <a:extLst>
              <a:ext uri="{FF2B5EF4-FFF2-40B4-BE49-F238E27FC236}">
                <a16:creationId xmlns:a16="http://schemas.microsoft.com/office/drawing/2014/main" id="{A9344A2F-C829-283C-99B5-2F949158DF64}"/>
              </a:ext>
            </a:extLst>
          </p:cNvPr>
          <p:cNvSpPr/>
          <p:nvPr/>
        </p:nvSpPr>
        <p:spPr>
          <a:xfrm>
            <a:off x="2762262" y="5726255"/>
            <a:ext cx="2788920" cy="502920"/>
          </a:xfrm>
          <a:prstGeom prst="rect">
            <a:avLst/>
          </a:prstGeom>
          <a:noFill/>
          <a:ln/>
        </p:spPr>
        <p:txBody>
          <a:bodyPr wrap="square" lIns="0" tIns="0" rIns="0" bIns="0" rtlCol="0" anchor="ctr"/>
          <a:lstStyle/>
          <a:p>
            <a:pPr marL="0" indent="0">
              <a:lnSpc>
                <a:spcPct val="110000"/>
              </a:lnSpc>
              <a:buNone/>
            </a:pPr>
            <a:r>
              <a:rPr lang="en-US" sz="1000" dirty="0">
                <a:solidFill>
                  <a:srgbClr val="5A6B7A"/>
                </a:solidFill>
                <a:latin typeface="Verdana" panose="020B0604030504040204" pitchFamily="34" charset="0"/>
                <a:ea typeface="Verdana" panose="020B0604030504040204" pitchFamily="34" charset="0"/>
                <a:cs typeface="Verdana" panose="020B0604030504040204" pitchFamily="34" charset="0"/>
              </a:rPr>
              <a:t>95% CI: 97.9–98.4</a:t>
            </a:r>
            <a:endParaRPr lang="en-US" sz="1000" dirty="0">
              <a:latin typeface="Verdana" panose="020B0604030504040204" pitchFamily="34" charset="0"/>
              <a:ea typeface="Verdana" panose="020B0604030504040204" pitchFamily="34" charset="0"/>
              <a:cs typeface="Verdana" panose="020B0604030504040204" pitchFamily="34" charset="0"/>
            </a:endParaRPr>
          </a:p>
        </p:txBody>
      </p:sp>
      <p:sp>
        <p:nvSpPr>
          <p:cNvPr id="33" name="Text 14">
            <a:extLst>
              <a:ext uri="{FF2B5EF4-FFF2-40B4-BE49-F238E27FC236}">
                <a16:creationId xmlns:a16="http://schemas.microsoft.com/office/drawing/2014/main" id="{C06427C6-C1C4-C730-3E7F-B73AB106F099}"/>
              </a:ext>
            </a:extLst>
          </p:cNvPr>
          <p:cNvSpPr/>
          <p:nvPr/>
        </p:nvSpPr>
        <p:spPr>
          <a:xfrm>
            <a:off x="6191262" y="2233247"/>
            <a:ext cx="5394960" cy="320040"/>
          </a:xfrm>
          <a:prstGeom prst="rect">
            <a:avLst/>
          </a:prstGeom>
          <a:noFill/>
          <a:ln/>
        </p:spPr>
        <p:txBody>
          <a:bodyPr wrap="square" lIns="0" tIns="0" rIns="0" bIns="0" rtlCol="0" anchor="ctr"/>
          <a:lstStyle/>
          <a:p>
            <a:pPr marL="0" indent="0">
              <a:buNone/>
            </a:pPr>
            <a:r>
              <a:rPr lang="en-US" sz="1300" b="1" dirty="0">
                <a:solidFill>
                  <a:srgbClr val="0B2545"/>
                </a:solidFill>
                <a:latin typeface="Verdana" panose="020B0604030504040204" pitchFamily="34" charset="0"/>
                <a:ea typeface="Verdana" panose="020B0604030504040204" pitchFamily="34" charset="0"/>
                <a:cs typeface="Verdana" panose="020B0604030504040204" pitchFamily="34" charset="0"/>
              </a:rPr>
              <a:t>Observed extended VL monitoring interval</a:t>
            </a:r>
            <a:endParaRPr lang="en-US" sz="1300" dirty="0">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34" name="Chart 0">
            <a:extLst>
              <a:ext uri="{FF2B5EF4-FFF2-40B4-BE49-F238E27FC236}">
                <a16:creationId xmlns:a16="http://schemas.microsoft.com/office/drawing/2014/main" id="{6E751EEA-BA03-523F-D3C5-8CFF1A5FD230}"/>
              </a:ext>
            </a:extLst>
          </p:cNvPr>
          <p:cNvGraphicFramePr/>
          <p:nvPr/>
        </p:nvGraphicFramePr>
        <p:xfrm>
          <a:off x="6191262" y="2644727"/>
          <a:ext cx="5394960" cy="1554480"/>
        </p:xfrm>
        <a:graphic>
          <a:graphicData uri="http://schemas.openxmlformats.org/drawingml/2006/chart">
            <c:chart xmlns:c="http://schemas.openxmlformats.org/drawingml/2006/chart" xmlns:r="http://schemas.openxmlformats.org/officeDocument/2006/relationships" r:id="rId2"/>
          </a:graphicData>
        </a:graphic>
      </p:graphicFrame>
      <p:sp>
        <p:nvSpPr>
          <p:cNvPr id="35" name="Text 15">
            <a:extLst>
              <a:ext uri="{FF2B5EF4-FFF2-40B4-BE49-F238E27FC236}">
                <a16:creationId xmlns:a16="http://schemas.microsoft.com/office/drawing/2014/main" id="{089E6974-44F2-9499-8BF4-E47B6A916312}"/>
              </a:ext>
            </a:extLst>
          </p:cNvPr>
          <p:cNvSpPr/>
          <p:nvPr/>
        </p:nvSpPr>
        <p:spPr>
          <a:xfrm>
            <a:off x="6191262" y="4382087"/>
            <a:ext cx="5394960" cy="320040"/>
          </a:xfrm>
          <a:prstGeom prst="rect">
            <a:avLst/>
          </a:prstGeom>
          <a:noFill/>
          <a:ln/>
        </p:spPr>
        <p:txBody>
          <a:bodyPr wrap="square" lIns="0" tIns="0" rIns="0" bIns="0" rtlCol="0" anchor="ctr"/>
          <a:lstStyle/>
          <a:p>
            <a:pPr marL="0" indent="0">
              <a:buNone/>
            </a:pPr>
            <a:r>
              <a:rPr lang="en-US" sz="1300" b="1" dirty="0">
                <a:solidFill>
                  <a:srgbClr val="0B2545"/>
                </a:solidFill>
                <a:latin typeface="Verdana" panose="020B0604030504040204" pitchFamily="34" charset="0"/>
                <a:ea typeface="Verdana" panose="020B0604030504040204" pitchFamily="34" charset="0"/>
                <a:cs typeface="Verdana" panose="020B0604030504040204" pitchFamily="34" charset="0"/>
              </a:rPr>
              <a:t>Kaplan–Meier: Time to first virologic rebound</a:t>
            </a:r>
            <a:endParaRPr lang="en-US" sz="1300" dirty="0">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36" name="Chart 1">
            <a:extLst>
              <a:ext uri="{FF2B5EF4-FFF2-40B4-BE49-F238E27FC236}">
                <a16:creationId xmlns:a16="http://schemas.microsoft.com/office/drawing/2014/main" id="{098A846B-2D9F-E05C-2969-32BD1F7AF807}"/>
              </a:ext>
            </a:extLst>
          </p:cNvPr>
          <p:cNvGraphicFramePr/>
          <p:nvPr/>
        </p:nvGraphicFramePr>
        <p:xfrm>
          <a:off x="6191262" y="4747847"/>
          <a:ext cx="5394960" cy="1737360"/>
        </p:xfrm>
        <a:graphic>
          <a:graphicData uri="http://schemas.openxmlformats.org/drawingml/2006/chart">
            <c:chart xmlns:c="http://schemas.openxmlformats.org/drawingml/2006/chart" xmlns:r="http://schemas.openxmlformats.org/officeDocument/2006/relationships" r:id="rId3"/>
          </a:graphicData>
        </a:graphic>
      </p:graphicFrame>
      <p:sp>
        <p:nvSpPr>
          <p:cNvPr id="37" name="Text 16">
            <a:extLst>
              <a:ext uri="{FF2B5EF4-FFF2-40B4-BE49-F238E27FC236}">
                <a16:creationId xmlns:a16="http://schemas.microsoft.com/office/drawing/2014/main" id="{6908090B-0ABD-EF3A-6773-4C5B9DD95D04}"/>
              </a:ext>
            </a:extLst>
          </p:cNvPr>
          <p:cNvSpPr/>
          <p:nvPr/>
        </p:nvSpPr>
        <p:spPr>
          <a:xfrm>
            <a:off x="6191262" y="6530927"/>
            <a:ext cx="5394960" cy="274320"/>
          </a:xfrm>
          <a:prstGeom prst="rect">
            <a:avLst/>
          </a:prstGeom>
          <a:noFill/>
          <a:ln/>
        </p:spPr>
        <p:txBody>
          <a:bodyPr wrap="square" lIns="0" tIns="0" rIns="0" bIns="0" rtlCol="0" anchor="ctr"/>
          <a:lstStyle/>
          <a:p>
            <a:pPr marL="0" indent="0">
              <a:buNone/>
            </a:pPr>
            <a:r>
              <a:rPr lang="en-US" sz="850" i="1" dirty="0">
                <a:solidFill>
                  <a:srgbClr val="5A6B7A"/>
                </a:solidFill>
                <a:latin typeface="Verdana" panose="020B0604030504040204" pitchFamily="34" charset="0"/>
                <a:ea typeface="Verdana" panose="020B0604030504040204" pitchFamily="34" charset="0"/>
                <a:cs typeface="Verdana" panose="020B0604030504040204" pitchFamily="34" charset="0"/>
              </a:rPr>
              <a:t>Curve shape illustrative; endpoints reflect reported 98.4% (95% CI 97.9–98.4) survival at 2 years.</a:t>
            </a:r>
            <a:endParaRPr lang="en-US" sz="850" dirty="0">
              <a:latin typeface="Verdana" panose="020B0604030504040204" pitchFamily="34" charset="0"/>
              <a:ea typeface="Verdana" panose="020B0604030504040204" pitchFamily="34" charset="0"/>
              <a:cs typeface="Verdana" panose="020B0604030504040204" pitchFamily="34" charset="0"/>
            </a:endParaRPr>
          </a:p>
        </p:txBody>
      </p:sp>
      <p:sp>
        <p:nvSpPr>
          <p:cNvPr id="38" name="Text 18">
            <a:extLst>
              <a:ext uri="{FF2B5EF4-FFF2-40B4-BE49-F238E27FC236}">
                <a16:creationId xmlns:a16="http://schemas.microsoft.com/office/drawing/2014/main" id="{E8FCA471-7AD2-CD68-EEC1-FB073B5B11FF}"/>
              </a:ext>
            </a:extLst>
          </p:cNvPr>
          <p:cNvSpPr/>
          <p:nvPr/>
        </p:nvSpPr>
        <p:spPr>
          <a:xfrm>
            <a:off x="11570677" y="7106999"/>
            <a:ext cx="457200" cy="274320"/>
          </a:xfrm>
          <a:prstGeom prst="rect">
            <a:avLst/>
          </a:prstGeom>
          <a:noFill/>
          <a:ln/>
        </p:spPr>
        <p:txBody>
          <a:bodyPr wrap="square" lIns="0" tIns="0" rIns="0" bIns="0" rtlCol="0" anchor="ctr"/>
          <a:lstStyle/>
          <a:p>
            <a:pPr marL="0" indent="0" algn="r">
              <a:buNone/>
            </a:pPr>
            <a:r>
              <a:rPr lang="en-US" sz="900" dirty="0">
                <a:solidFill>
                  <a:srgbClr val="5A6B7A"/>
                </a:solidFill>
                <a:latin typeface="Verdana" panose="020B0604030504040204" pitchFamily="34" charset="0"/>
                <a:ea typeface="Verdana" panose="020B0604030504040204" pitchFamily="34" charset="0"/>
                <a:cs typeface="Verdana" panose="020B0604030504040204" pitchFamily="34" charset="0"/>
              </a:rPr>
              <a:t>07</a:t>
            </a:r>
            <a:endParaRPr lang="en-US" sz="9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8902033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E4644-151E-DFD7-5D3B-FC1F34FCF798}"/>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078ED303-A7BA-6D9B-DDCC-B2FED6047A08}"/>
              </a:ext>
            </a:extLst>
          </p:cNvPr>
          <p:cNvSpPr>
            <a:spLocks noGrp="1"/>
          </p:cNvSpPr>
          <p:nvPr>
            <p:ph idx="1"/>
          </p:nvPr>
        </p:nvSpPr>
        <p:spPr>
          <a:xfrm>
            <a:off x="442913" y="2766059"/>
            <a:ext cx="11472422" cy="3291841"/>
          </a:xfrm>
        </p:spPr>
        <p:txBody>
          <a:bodyPr/>
          <a:lstStyle/>
          <a:p>
            <a:r>
              <a:rPr lang="en-US" dirty="0"/>
              <a:t>Virologically stable people living with HIV on a DTG-based regimen receiving extended MMD and less frequent VL monitoring did not have compromised programmatic outcomes </a:t>
            </a:r>
          </a:p>
          <a:p>
            <a:pPr marL="0" indent="0">
              <a:buNone/>
            </a:pPr>
            <a:endParaRPr lang="en-US" dirty="0"/>
          </a:p>
          <a:p>
            <a:r>
              <a:rPr lang="en-US" dirty="0"/>
              <a:t>Consider prospective evaluations, assessing eligibility, safety, equity, feasibility, supply-chain, laboratory implications, resource savings and cost-effectiveness before national scale-up</a:t>
            </a:r>
          </a:p>
          <a:p>
            <a:endParaRPr lang="en-US" dirty="0"/>
          </a:p>
          <a:p>
            <a:endParaRPr lang="en-US" dirty="0"/>
          </a:p>
        </p:txBody>
      </p:sp>
    </p:spTree>
    <p:extLst>
      <p:ext uri="{BB962C8B-B14F-4D97-AF65-F5344CB8AC3E}">
        <p14:creationId xmlns:p14="http://schemas.microsoft.com/office/powerpoint/2010/main" val="33056666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3ABE1-02FE-502C-5088-86F009D7107D}"/>
            </a:ext>
          </a:extLst>
        </p:cNvPr>
        <p:cNvGrpSpPr/>
        <p:nvPr/>
      </p:nvGrpSpPr>
      <p:grpSpPr>
        <a:xfrm>
          <a:off x="0" y="0"/>
          <a:ext cx="0" cy="0"/>
          <a:chOff x="0" y="0"/>
          <a:chExt cx="0" cy="0"/>
        </a:xfrm>
      </p:grpSpPr>
      <p:sp>
        <p:nvSpPr>
          <p:cNvPr id="9" name="Shape 11">
            <a:extLst>
              <a:ext uri="{FF2B5EF4-FFF2-40B4-BE49-F238E27FC236}">
                <a16:creationId xmlns:a16="http://schemas.microsoft.com/office/drawing/2014/main" id="{6BE7281A-29B9-F637-CA39-21A40976C509}"/>
              </a:ext>
            </a:extLst>
          </p:cNvPr>
          <p:cNvSpPr/>
          <p:nvPr/>
        </p:nvSpPr>
        <p:spPr>
          <a:xfrm>
            <a:off x="6857047" y="2278783"/>
            <a:ext cx="4892040" cy="2603402"/>
          </a:xfrm>
          <a:prstGeom prst="roundRect">
            <a:avLst>
              <a:gd name="adj" fmla="val 1935"/>
            </a:avLst>
          </a:prstGeom>
          <a:solidFill>
            <a:schemeClr val="accent6"/>
          </a:solidFill>
          <a:ln/>
        </p:spPr>
        <p:txBody>
          <a:bodyPr/>
          <a:lstStyle/>
          <a:p>
            <a:endParaRPr lang="en-ZM">
              <a:latin typeface="Verdana" panose="020B0604030504040204" pitchFamily="34" charset="0"/>
              <a:ea typeface="Verdana" panose="020B0604030504040204" pitchFamily="34" charset="0"/>
              <a:cs typeface="Verdana" panose="020B0604030504040204" pitchFamily="34" charset="0"/>
            </a:endParaRPr>
          </a:p>
        </p:txBody>
      </p:sp>
      <p:sp>
        <p:nvSpPr>
          <p:cNvPr id="25" name="Shape 16">
            <a:extLst>
              <a:ext uri="{FF2B5EF4-FFF2-40B4-BE49-F238E27FC236}">
                <a16:creationId xmlns:a16="http://schemas.microsoft.com/office/drawing/2014/main" id="{B157B598-70A7-61FB-A07A-47C8438BB839}"/>
              </a:ext>
            </a:extLst>
          </p:cNvPr>
          <p:cNvSpPr/>
          <p:nvPr/>
        </p:nvSpPr>
        <p:spPr>
          <a:xfrm>
            <a:off x="7087405" y="2843620"/>
            <a:ext cx="423790" cy="393270"/>
          </a:xfrm>
          <a:prstGeom prst="ellipse">
            <a:avLst/>
          </a:prstGeom>
          <a:solidFill>
            <a:schemeClr val="accent5"/>
          </a:solidFill>
          <a:ln/>
        </p:spPr>
        <p:txBody>
          <a:bodyPr/>
          <a:lstStyle/>
          <a:p>
            <a:endParaRPr lang="en-ZM">
              <a:solidFill>
                <a:schemeClr val="accent5"/>
              </a:solidFill>
              <a:latin typeface="Verdana" panose="020B0604030504040204" pitchFamily="34" charset="0"/>
              <a:ea typeface="Verdana" panose="020B0604030504040204" pitchFamily="34" charset="0"/>
              <a:cs typeface="Verdana" panose="020B0604030504040204" pitchFamily="34" charset="0"/>
            </a:endParaRPr>
          </a:p>
        </p:txBody>
      </p:sp>
      <p:sp>
        <p:nvSpPr>
          <p:cNvPr id="2" name="Title 1">
            <a:extLst>
              <a:ext uri="{FF2B5EF4-FFF2-40B4-BE49-F238E27FC236}">
                <a16:creationId xmlns:a16="http://schemas.microsoft.com/office/drawing/2014/main" id="{4B9F4FBB-26FA-649C-4CB5-9C5F3E67EA3D}"/>
              </a:ext>
            </a:extLst>
          </p:cNvPr>
          <p:cNvSpPr>
            <a:spLocks noGrp="1"/>
          </p:cNvSpPr>
          <p:nvPr>
            <p:ph type="title"/>
          </p:nvPr>
        </p:nvSpPr>
        <p:spPr/>
        <p:txBody>
          <a:bodyPr/>
          <a:lstStyle/>
          <a:p>
            <a:r>
              <a:rPr lang="en-US" dirty="0">
                <a:latin typeface="Verdana" panose="020B0604030504040204" pitchFamily="34" charset="0"/>
                <a:ea typeface="Verdana" panose="020B0604030504040204" pitchFamily="34" charset="0"/>
                <a:cs typeface="Verdana" panose="020B0604030504040204" pitchFamily="34" charset="0"/>
              </a:rPr>
              <a:t>Acknowledgements</a:t>
            </a:r>
          </a:p>
        </p:txBody>
      </p:sp>
      <p:sp>
        <p:nvSpPr>
          <p:cNvPr id="3" name="Content Placeholder 2">
            <a:extLst>
              <a:ext uri="{FF2B5EF4-FFF2-40B4-BE49-F238E27FC236}">
                <a16:creationId xmlns:a16="http://schemas.microsoft.com/office/drawing/2014/main" id="{68145B6F-8153-5AD0-0338-D46E5ED8A3C1}"/>
              </a:ext>
            </a:extLst>
          </p:cNvPr>
          <p:cNvSpPr>
            <a:spLocks noGrp="1"/>
          </p:cNvSpPr>
          <p:nvPr>
            <p:ph idx="1"/>
          </p:nvPr>
        </p:nvSpPr>
        <p:spPr>
          <a:xfrm>
            <a:off x="442913" y="2288918"/>
            <a:ext cx="5852160" cy="3291841"/>
          </a:xfrm>
        </p:spPr>
        <p:txBody>
          <a:bodyPr/>
          <a:lstStyle/>
          <a:p>
            <a:pPr marL="0" indent="0">
              <a:buNone/>
            </a:pPr>
            <a:r>
              <a:rPr lang="en-US" dirty="0">
                <a:latin typeface="Verdana" panose="020B0604030504040204" pitchFamily="34" charset="0"/>
                <a:ea typeface="Verdana" panose="020B0604030504040204" pitchFamily="34" charset="0"/>
                <a:cs typeface="Verdana" panose="020B0604030504040204" pitchFamily="34" charset="0"/>
              </a:rPr>
              <a:t>Thank you</a:t>
            </a:r>
          </a:p>
          <a:p>
            <a:pPr marL="0" indent="0">
              <a:buNone/>
            </a:pPr>
            <a:endParaRPr lang="en-US" sz="1600" dirty="0">
              <a:latin typeface="Verdana" panose="020B0604030504040204" pitchFamily="34" charset="0"/>
              <a:ea typeface="Verdana" panose="020B0604030504040204" pitchFamily="34" charset="0"/>
              <a:cs typeface="Verdana" panose="020B0604030504040204" pitchFamily="34" charset="0"/>
            </a:endParaRPr>
          </a:p>
          <a:p>
            <a:pPr marL="0" indent="0">
              <a:buNone/>
            </a:pPr>
            <a:r>
              <a:rPr lang="en-US" sz="1600" dirty="0">
                <a:latin typeface="Verdana" panose="020B0604030504040204" pitchFamily="34" charset="0"/>
                <a:ea typeface="Verdana" panose="020B0604030504040204" pitchFamily="34" charset="0"/>
                <a:cs typeface="Verdana" panose="020B0604030504040204" pitchFamily="34" charset="0"/>
              </a:rPr>
              <a:t>This research has been supported by the President's Emergency Plan for AIDS Relief (PEPFAR) through CDC under the terms of cooperative agreement 0900f3eb82625dd8.</a:t>
            </a:r>
          </a:p>
          <a:p>
            <a:endParaRPr lang="en-US" sz="1600" dirty="0">
              <a:latin typeface="Verdana" panose="020B0604030504040204" pitchFamily="34" charset="0"/>
              <a:ea typeface="Verdana" panose="020B0604030504040204" pitchFamily="34" charset="0"/>
              <a:cs typeface="Verdana" panose="020B0604030504040204" pitchFamily="34" charset="0"/>
            </a:endParaRPr>
          </a:p>
          <a:p>
            <a:pPr marL="0" indent="0">
              <a:buNone/>
            </a:pPr>
            <a:r>
              <a:rPr lang="en-US" sz="1600" i="1" dirty="0">
                <a:latin typeface="Verdana" panose="020B0604030504040204" pitchFamily="34" charset="0"/>
                <a:ea typeface="Verdana" panose="020B0604030504040204" pitchFamily="34" charset="0"/>
                <a:cs typeface="Verdana" panose="020B0604030504040204" pitchFamily="34" charset="0"/>
              </a:rPr>
              <a:t>The findings and conclusions in this report are those of the authors and do not necessarily represent the official position of the U.S. Centers for Disease Control and Prevention.</a:t>
            </a:r>
          </a:p>
          <a:p>
            <a:endParaRPr lang="en-US" dirty="0">
              <a:latin typeface="Verdana" panose="020B0604030504040204" pitchFamily="34" charset="0"/>
              <a:ea typeface="Verdana" panose="020B0604030504040204" pitchFamily="34" charset="0"/>
              <a:cs typeface="Verdana" panose="020B0604030504040204" pitchFamily="34" charset="0"/>
            </a:endParaRPr>
          </a:p>
          <a:p>
            <a:endParaRPr lang="en-US" dirty="0">
              <a:latin typeface="Verdana" panose="020B0604030504040204" pitchFamily="34" charset="0"/>
              <a:ea typeface="Verdana" panose="020B0604030504040204" pitchFamily="34" charset="0"/>
              <a:cs typeface="Verdana" panose="020B0604030504040204" pitchFamily="34" charset="0"/>
            </a:endParaRPr>
          </a:p>
          <a:p>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4" name="Shape 6">
            <a:extLst>
              <a:ext uri="{FF2B5EF4-FFF2-40B4-BE49-F238E27FC236}">
                <a16:creationId xmlns:a16="http://schemas.microsoft.com/office/drawing/2014/main" id="{063DFA75-4280-ED39-1728-E5E7EBE4462C}"/>
              </a:ext>
            </a:extLst>
          </p:cNvPr>
          <p:cNvSpPr/>
          <p:nvPr/>
        </p:nvSpPr>
        <p:spPr>
          <a:xfrm>
            <a:off x="442913" y="5456375"/>
            <a:ext cx="5852160" cy="1267981"/>
          </a:xfrm>
          <a:prstGeom prst="roundRect">
            <a:avLst>
              <a:gd name="adj" fmla="val 4865"/>
            </a:avLst>
          </a:prstGeom>
          <a:solidFill>
            <a:schemeClr val="accent5">
              <a:lumMod val="20000"/>
              <a:lumOff val="80000"/>
            </a:schemeClr>
          </a:solidFill>
          <a:ln w="12700">
            <a:solidFill>
              <a:srgbClr val="DCE6EA"/>
            </a:solidFill>
            <a:prstDash val="solid"/>
          </a:ln>
        </p:spPr>
        <p:txBody>
          <a:bodyPr/>
          <a:lstStyle/>
          <a:p>
            <a:endParaRPr lang="en-ZM">
              <a:latin typeface="Verdana" panose="020B0604030504040204" pitchFamily="34" charset="0"/>
              <a:ea typeface="Verdana" panose="020B0604030504040204" pitchFamily="34" charset="0"/>
              <a:cs typeface="Verdana" panose="020B0604030504040204" pitchFamily="34" charset="0"/>
            </a:endParaRPr>
          </a:p>
        </p:txBody>
      </p:sp>
      <p:sp>
        <p:nvSpPr>
          <p:cNvPr id="5" name="Text 7">
            <a:extLst>
              <a:ext uri="{FF2B5EF4-FFF2-40B4-BE49-F238E27FC236}">
                <a16:creationId xmlns:a16="http://schemas.microsoft.com/office/drawing/2014/main" id="{72C5C3BB-21D7-B37D-52A3-4F597FB08894}"/>
              </a:ext>
            </a:extLst>
          </p:cNvPr>
          <p:cNvSpPr/>
          <p:nvPr/>
        </p:nvSpPr>
        <p:spPr>
          <a:xfrm>
            <a:off x="717233" y="5499395"/>
            <a:ext cx="3657600" cy="320040"/>
          </a:xfrm>
          <a:prstGeom prst="rect">
            <a:avLst/>
          </a:prstGeom>
          <a:noFill/>
          <a:ln/>
        </p:spPr>
        <p:txBody>
          <a:bodyPr wrap="square" lIns="0" tIns="0" rIns="0" bIns="0" rtlCol="0" anchor="ctr"/>
          <a:lstStyle/>
          <a:p>
            <a:pPr marL="0" indent="0">
              <a:buNone/>
            </a:pPr>
            <a:r>
              <a:rPr lang="en-US" sz="1100" b="1" kern="0" spc="150" dirty="0">
                <a:solidFill>
                  <a:schemeClr val="accent5"/>
                </a:solidFill>
                <a:latin typeface="Verdana" panose="020B0604030504040204" pitchFamily="34" charset="0"/>
                <a:ea typeface="Verdana" panose="020B0604030504040204" pitchFamily="34" charset="0"/>
                <a:cs typeface="Verdana" panose="020B0604030504040204" pitchFamily="34" charset="0"/>
              </a:rPr>
              <a:t>CONTACT</a:t>
            </a:r>
            <a:endParaRPr lang="en-US" sz="1100" dirty="0">
              <a:solidFill>
                <a:schemeClr val="accent5"/>
              </a:solidFill>
              <a:latin typeface="Verdana" panose="020B0604030504040204" pitchFamily="34" charset="0"/>
              <a:ea typeface="Verdana" panose="020B0604030504040204" pitchFamily="34" charset="0"/>
              <a:cs typeface="Verdana" panose="020B0604030504040204" pitchFamily="34" charset="0"/>
            </a:endParaRPr>
          </a:p>
        </p:txBody>
      </p:sp>
      <p:sp>
        <p:nvSpPr>
          <p:cNvPr id="6" name="Text 8">
            <a:extLst>
              <a:ext uri="{FF2B5EF4-FFF2-40B4-BE49-F238E27FC236}">
                <a16:creationId xmlns:a16="http://schemas.microsoft.com/office/drawing/2014/main" id="{0272099A-FB41-B5CA-B5DE-44EBB471F7AD}"/>
              </a:ext>
            </a:extLst>
          </p:cNvPr>
          <p:cNvSpPr/>
          <p:nvPr/>
        </p:nvSpPr>
        <p:spPr>
          <a:xfrm>
            <a:off x="717233" y="5819435"/>
            <a:ext cx="5303520" cy="411480"/>
          </a:xfrm>
          <a:prstGeom prst="rect">
            <a:avLst/>
          </a:prstGeom>
          <a:noFill/>
          <a:ln/>
        </p:spPr>
        <p:txBody>
          <a:bodyPr wrap="square" lIns="0" tIns="0" rIns="0" bIns="0" rtlCol="0" anchor="ctr"/>
          <a:lstStyle/>
          <a:p>
            <a:pPr marL="0" indent="0">
              <a:buNone/>
            </a:pPr>
            <a:r>
              <a:rPr lang="en-US" sz="2000" b="1" dirty="0">
                <a:solidFill>
                  <a:srgbClr val="0B2545"/>
                </a:solidFill>
                <a:latin typeface="Verdana" panose="020B0604030504040204" pitchFamily="34" charset="0"/>
                <a:ea typeface="Verdana" panose="020B0604030504040204" pitchFamily="34" charset="0"/>
                <a:cs typeface="Verdana" panose="020B0604030504040204" pitchFamily="34" charset="0"/>
              </a:rPr>
              <a:t>Hanna B. Demeke</a:t>
            </a:r>
            <a:endParaRPr lang="en-US" sz="2000" dirty="0">
              <a:latin typeface="Verdana" panose="020B0604030504040204" pitchFamily="34" charset="0"/>
              <a:ea typeface="Verdana" panose="020B0604030504040204" pitchFamily="34" charset="0"/>
              <a:cs typeface="Verdana" panose="020B0604030504040204" pitchFamily="34" charset="0"/>
            </a:endParaRPr>
          </a:p>
        </p:txBody>
      </p:sp>
      <p:sp>
        <p:nvSpPr>
          <p:cNvPr id="7" name="Text 9">
            <a:extLst>
              <a:ext uri="{FF2B5EF4-FFF2-40B4-BE49-F238E27FC236}">
                <a16:creationId xmlns:a16="http://schemas.microsoft.com/office/drawing/2014/main" id="{7584D023-3E61-FC7D-7BB6-822288F30E49}"/>
              </a:ext>
            </a:extLst>
          </p:cNvPr>
          <p:cNvSpPr/>
          <p:nvPr/>
        </p:nvSpPr>
        <p:spPr>
          <a:xfrm>
            <a:off x="3917633" y="5897880"/>
            <a:ext cx="5303520" cy="320040"/>
          </a:xfrm>
          <a:prstGeom prst="rect">
            <a:avLst/>
          </a:prstGeom>
          <a:noFill/>
          <a:ln/>
        </p:spPr>
        <p:txBody>
          <a:bodyPr wrap="square" lIns="0" tIns="0" rIns="0" bIns="0" rtlCol="0" anchor="ctr"/>
          <a:lstStyle/>
          <a:p>
            <a:pPr marL="0" indent="0">
              <a:buNone/>
            </a:pPr>
            <a:r>
              <a:rPr lang="en-US" sz="1300" dirty="0">
                <a:solidFill>
                  <a:schemeClr val="accent5"/>
                </a:solidFill>
                <a:latin typeface="Verdana" panose="020B0604030504040204" pitchFamily="34" charset="0"/>
                <a:ea typeface="Verdana" panose="020B0604030504040204" pitchFamily="34" charset="0"/>
                <a:cs typeface="Verdana" panose="020B0604030504040204" pitchFamily="34" charset="0"/>
              </a:rPr>
              <a:t>hdemeke@cdc.gov</a:t>
            </a:r>
          </a:p>
        </p:txBody>
      </p:sp>
      <p:sp>
        <p:nvSpPr>
          <p:cNvPr id="8" name="Text 10">
            <a:extLst>
              <a:ext uri="{FF2B5EF4-FFF2-40B4-BE49-F238E27FC236}">
                <a16:creationId xmlns:a16="http://schemas.microsoft.com/office/drawing/2014/main" id="{C5CBE87C-F9A1-5974-27CF-06A09C4A530C}"/>
              </a:ext>
            </a:extLst>
          </p:cNvPr>
          <p:cNvSpPr/>
          <p:nvPr/>
        </p:nvSpPr>
        <p:spPr>
          <a:xfrm>
            <a:off x="717233" y="6286500"/>
            <a:ext cx="5303520" cy="320040"/>
          </a:xfrm>
          <a:prstGeom prst="rect">
            <a:avLst/>
          </a:prstGeom>
          <a:noFill/>
          <a:ln/>
        </p:spPr>
        <p:txBody>
          <a:bodyPr wrap="square" lIns="0" tIns="0" rIns="0" bIns="0" rtlCol="0" anchor="ctr"/>
          <a:lstStyle/>
          <a:p>
            <a:pPr marL="0" indent="0">
              <a:buNone/>
            </a:pPr>
            <a:r>
              <a:rPr lang="en-US" sz="1100" dirty="0">
                <a:solidFill>
                  <a:schemeClr val="accent5"/>
                </a:solidFill>
                <a:latin typeface="Verdana" panose="020B0604030504040204" pitchFamily="34" charset="0"/>
                <a:ea typeface="Verdana" panose="020B0604030504040204" pitchFamily="34" charset="0"/>
                <a:cs typeface="Verdana" panose="020B0604030504040204" pitchFamily="34" charset="0"/>
              </a:rPr>
              <a:t>U.S. Centers for Disease Control and Prevention · Lusaka, Zambia</a:t>
            </a:r>
          </a:p>
        </p:txBody>
      </p:sp>
      <p:sp>
        <p:nvSpPr>
          <p:cNvPr id="10" name="Text 12">
            <a:extLst>
              <a:ext uri="{FF2B5EF4-FFF2-40B4-BE49-F238E27FC236}">
                <a16:creationId xmlns:a16="http://schemas.microsoft.com/office/drawing/2014/main" id="{3960E93C-7A3E-478B-F532-D4DB300D9E5F}"/>
              </a:ext>
            </a:extLst>
          </p:cNvPr>
          <p:cNvSpPr/>
          <p:nvPr/>
        </p:nvSpPr>
        <p:spPr>
          <a:xfrm>
            <a:off x="7131367" y="2461663"/>
            <a:ext cx="4297680" cy="195955"/>
          </a:xfrm>
          <a:prstGeom prst="rect">
            <a:avLst/>
          </a:prstGeom>
          <a:noFill/>
          <a:ln/>
        </p:spPr>
        <p:txBody>
          <a:bodyPr wrap="square" lIns="0" tIns="0" rIns="0" bIns="0" rtlCol="0" anchor="ctr"/>
          <a:lstStyle/>
          <a:p>
            <a:pPr marL="0" indent="0">
              <a:buNone/>
            </a:pPr>
            <a:r>
              <a:rPr lang="en-US" sz="1100" b="1" kern="0" spc="150" dirty="0">
                <a:solidFill>
                  <a:schemeClr val="accent2"/>
                </a:solidFill>
                <a:latin typeface="Verdana" panose="020B0604030504040204" pitchFamily="34" charset="0"/>
                <a:ea typeface="Verdana" panose="020B0604030504040204" pitchFamily="34" charset="0"/>
                <a:cs typeface="Verdana" panose="020B0604030504040204" pitchFamily="34" charset="0"/>
              </a:rPr>
              <a:t>AFFILIATIONS</a:t>
            </a:r>
            <a:endParaRPr lang="en-US" sz="1100" dirty="0">
              <a:solidFill>
                <a:schemeClr val="accent2"/>
              </a:solidFill>
              <a:latin typeface="Verdana" panose="020B0604030504040204" pitchFamily="34" charset="0"/>
              <a:ea typeface="Verdana" panose="020B0604030504040204" pitchFamily="34" charset="0"/>
              <a:cs typeface="Verdana" panose="020B0604030504040204" pitchFamily="34" charset="0"/>
            </a:endParaRPr>
          </a:p>
        </p:txBody>
      </p:sp>
      <p:sp>
        <p:nvSpPr>
          <p:cNvPr id="11" name="Text 14">
            <a:extLst>
              <a:ext uri="{FF2B5EF4-FFF2-40B4-BE49-F238E27FC236}">
                <a16:creationId xmlns:a16="http://schemas.microsoft.com/office/drawing/2014/main" id="{CEBB52E5-A7BA-BA84-48C0-3A7A2DFE59DF}"/>
              </a:ext>
            </a:extLst>
          </p:cNvPr>
          <p:cNvSpPr/>
          <p:nvPr/>
        </p:nvSpPr>
        <p:spPr>
          <a:xfrm>
            <a:off x="7131367" y="2918863"/>
            <a:ext cx="365760" cy="223949"/>
          </a:xfrm>
          <a:prstGeom prst="rect">
            <a:avLst/>
          </a:prstGeom>
          <a:noFill/>
          <a:ln/>
        </p:spPr>
        <p:txBody>
          <a:bodyPr wrap="square" lIns="0" tIns="0" rIns="0" bIns="0" rtlCol="0" anchor="ctr"/>
          <a:lstStyle/>
          <a:p>
            <a:pPr marL="0" indent="0" algn="ctr">
              <a:buNone/>
            </a:pPr>
            <a:r>
              <a:rPr lang="en-US" sz="1300" b="1" dirty="0">
                <a:solidFill>
                  <a:srgbClr val="FFFFFF"/>
                </a:solidFill>
                <a:latin typeface="Verdana" panose="020B0604030504040204" pitchFamily="34" charset="0"/>
                <a:ea typeface="Verdana" panose="020B0604030504040204" pitchFamily="34" charset="0"/>
                <a:cs typeface="Verdana" panose="020B0604030504040204" pitchFamily="34" charset="0"/>
              </a:rPr>
              <a:t>1</a:t>
            </a:r>
            <a:endParaRPr lang="en-US" sz="1300" dirty="0">
              <a:latin typeface="Verdana" panose="020B0604030504040204" pitchFamily="34" charset="0"/>
              <a:ea typeface="Verdana" panose="020B0604030504040204" pitchFamily="34" charset="0"/>
              <a:cs typeface="Verdana" panose="020B0604030504040204" pitchFamily="34" charset="0"/>
            </a:endParaRPr>
          </a:p>
        </p:txBody>
      </p:sp>
      <p:sp>
        <p:nvSpPr>
          <p:cNvPr id="12" name="Text 15">
            <a:extLst>
              <a:ext uri="{FF2B5EF4-FFF2-40B4-BE49-F238E27FC236}">
                <a16:creationId xmlns:a16="http://schemas.microsoft.com/office/drawing/2014/main" id="{5A401A13-CF14-BDA3-CF55-5778BB3D37B6}"/>
              </a:ext>
            </a:extLst>
          </p:cNvPr>
          <p:cNvSpPr/>
          <p:nvPr/>
        </p:nvSpPr>
        <p:spPr>
          <a:xfrm>
            <a:off x="7634287" y="2873143"/>
            <a:ext cx="3931920" cy="279936"/>
          </a:xfrm>
          <a:prstGeom prst="rect">
            <a:avLst/>
          </a:prstGeom>
          <a:noFill/>
          <a:ln/>
        </p:spPr>
        <p:txBody>
          <a:bodyPr wrap="square" lIns="0" tIns="0" rIns="0" bIns="0" rtlCol="0" anchor="ctr"/>
          <a:lstStyle/>
          <a:p>
            <a:pPr marL="0" indent="0">
              <a:lnSpc>
                <a:spcPct val="115000"/>
              </a:lnSpc>
              <a:buNone/>
            </a:pPr>
            <a:r>
              <a:rPr lang="en-US" sz="1100" dirty="0">
                <a:solidFill>
                  <a:srgbClr val="DCE9F2"/>
                </a:solidFill>
                <a:latin typeface="Verdana" panose="020B0604030504040204" pitchFamily="34" charset="0"/>
                <a:ea typeface="Verdana" panose="020B0604030504040204" pitchFamily="34" charset="0"/>
                <a:cs typeface="Verdana" panose="020B0604030504040204" pitchFamily="34" charset="0"/>
              </a:rPr>
              <a:t>U.S. Centers for Disease Control and Prevention, Lusaka, Zambia</a:t>
            </a:r>
            <a:endParaRPr lang="en-US" sz="1100" dirty="0">
              <a:latin typeface="Verdana" panose="020B0604030504040204" pitchFamily="34" charset="0"/>
              <a:ea typeface="Verdana" panose="020B0604030504040204" pitchFamily="34" charset="0"/>
              <a:cs typeface="Verdana" panose="020B0604030504040204" pitchFamily="34" charset="0"/>
            </a:endParaRPr>
          </a:p>
        </p:txBody>
      </p:sp>
      <p:sp>
        <p:nvSpPr>
          <p:cNvPr id="14" name="Text 18">
            <a:extLst>
              <a:ext uri="{FF2B5EF4-FFF2-40B4-BE49-F238E27FC236}">
                <a16:creationId xmlns:a16="http://schemas.microsoft.com/office/drawing/2014/main" id="{97A1EAD6-2E17-0409-956F-A2DDBAE76679}"/>
              </a:ext>
            </a:extLst>
          </p:cNvPr>
          <p:cNvSpPr/>
          <p:nvPr/>
        </p:nvSpPr>
        <p:spPr>
          <a:xfrm>
            <a:off x="7634287" y="3558943"/>
            <a:ext cx="3931920" cy="279936"/>
          </a:xfrm>
          <a:prstGeom prst="rect">
            <a:avLst/>
          </a:prstGeom>
          <a:noFill/>
          <a:ln/>
        </p:spPr>
        <p:txBody>
          <a:bodyPr wrap="square" lIns="0" tIns="0" rIns="0" bIns="0" rtlCol="0" anchor="ctr"/>
          <a:lstStyle/>
          <a:p>
            <a:pPr marL="0" indent="0">
              <a:lnSpc>
                <a:spcPct val="115000"/>
              </a:lnSpc>
              <a:buNone/>
            </a:pPr>
            <a:r>
              <a:rPr lang="en-US" sz="1100" dirty="0">
                <a:solidFill>
                  <a:srgbClr val="DCE9F2"/>
                </a:solidFill>
                <a:latin typeface="Verdana" panose="020B0604030504040204" pitchFamily="34" charset="0"/>
                <a:ea typeface="Verdana" panose="020B0604030504040204" pitchFamily="34" charset="0"/>
                <a:cs typeface="Verdana" panose="020B0604030504040204" pitchFamily="34" charset="0"/>
              </a:rPr>
              <a:t>Institute for Health Measurement Southern Africa, Lusaka, Zambia</a:t>
            </a:r>
            <a:endParaRPr lang="en-US" sz="1100" dirty="0">
              <a:latin typeface="Verdana" panose="020B0604030504040204" pitchFamily="34" charset="0"/>
              <a:ea typeface="Verdana" panose="020B0604030504040204" pitchFamily="34" charset="0"/>
              <a:cs typeface="Verdana" panose="020B0604030504040204" pitchFamily="34" charset="0"/>
            </a:endParaRPr>
          </a:p>
        </p:txBody>
      </p:sp>
      <p:sp>
        <p:nvSpPr>
          <p:cNvPr id="16" name="Text 21">
            <a:extLst>
              <a:ext uri="{FF2B5EF4-FFF2-40B4-BE49-F238E27FC236}">
                <a16:creationId xmlns:a16="http://schemas.microsoft.com/office/drawing/2014/main" id="{C40B542C-F1F3-E427-4EF2-596EECA7F131}"/>
              </a:ext>
            </a:extLst>
          </p:cNvPr>
          <p:cNvSpPr/>
          <p:nvPr/>
        </p:nvSpPr>
        <p:spPr>
          <a:xfrm>
            <a:off x="7634287" y="4244743"/>
            <a:ext cx="3931920" cy="279936"/>
          </a:xfrm>
          <a:prstGeom prst="rect">
            <a:avLst/>
          </a:prstGeom>
          <a:noFill/>
          <a:ln/>
        </p:spPr>
        <p:txBody>
          <a:bodyPr wrap="square" lIns="0" tIns="0" rIns="0" bIns="0" rtlCol="0" anchor="ctr"/>
          <a:lstStyle/>
          <a:p>
            <a:pPr marL="0" indent="0">
              <a:lnSpc>
                <a:spcPct val="115000"/>
              </a:lnSpc>
              <a:buNone/>
            </a:pPr>
            <a:r>
              <a:rPr lang="en-US" sz="1100" dirty="0">
                <a:solidFill>
                  <a:srgbClr val="DCE9F2"/>
                </a:solidFill>
                <a:latin typeface="Verdana" panose="020B0604030504040204" pitchFamily="34" charset="0"/>
                <a:ea typeface="Verdana" panose="020B0604030504040204" pitchFamily="34" charset="0"/>
                <a:cs typeface="Verdana" panose="020B0604030504040204" pitchFamily="34" charset="0"/>
              </a:rPr>
              <a:t>Zambia Ministry of Health, Lusaka, Zambia</a:t>
            </a:r>
            <a:endParaRPr lang="en-US" sz="1100" dirty="0">
              <a:latin typeface="Verdana" panose="020B0604030504040204" pitchFamily="34" charset="0"/>
              <a:ea typeface="Verdana" panose="020B0604030504040204" pitchFamily="34" charset="0"/>
              <a:cs typeface="Verdana" panose="020B0604030504040204" pitchFamily="34" charset="0"/>
            </a:endParaRPr>
          </a:p>
        </p:txBody>
      </p:sp>
      <p:sp>
        <p:nvSpPr>
          <p:cNvPr id="26" name="Shape 16">
            <a:extLst>
              <a:ext uri="{FF2B5EF4-FFF2-40B4-BE49-F238E27FC236}">
                <a16:creationId xmlns:a16="http://schemas.microsoft.com/office/drawing/2014/main" id="{B69754F1-E802-B6DB-4B1E-23447076BCB8}"/>
              </a:ext>
            </a:extLst>
          </p:cNvPr>
          <p:cNvSpPr/>
          <p:nvPr/>
        </p:nvSpPr>
        <p:spPr>
          <a:xfrm>
            <a:off x="7087405" y="3458981"/>
            <a:ext cx="423790" cy="393270"/>
          </a:xfrm>
          <a:prstGeom prst="ellipse">
            <a:avLst/>
          </a:prstGeom>
          <a:solidFill>
            <a:schemeClr val="accent5"/>
          </a:solidFill>
          <a:ln/>
        </p:spPr>
        <p:txBody>
          <a:bodyPr/>
          <a:lstStyle/>
          <a:p>
            <a:endParaRPr lang="en-ZM">
              <a:solidFill>
                <a:schemeClr val="accent5"/>
              </a:solidFill>
              <a:latin typeface="Verdana" panose="020B0604030504040204" pitchFamily="34" charset="0"/>
              <a:ea typeface="Verdana" panose="020B0604030504040204" pitchFamily="34" charset="0"/>
              <a:cs typeface="Verdana" panose="020B0604030504040204" pitchFamily="34" charset="0"/>
            </a:endParaRPr>
          </a:p>
        </p:txBody>
      </p:sp>
      <p:sp>
        <p:nvSpPr>
          <p:cNvPr id="27" name="Shape 16">
            <a:extLst>
              <a:ext uri="{FF2B5EF4-FFF2-40B4-BE49-F238E27FC236}">
                <a16:creationId xmlns:a16="http://schemas.microsoft.com/office/drawing/2014/main" id="{10EF5960-1064-55C5-2605-2ECA5A22F68A}"/>
              </a:ext>
            </a:extLst>
          </p:cNvPr>
          <p:cNvSpPr/>
          <p:nvPr/>
        </p:nvSpPr>
        <p:spPr>
          <a:xfrm>
            <a:off x="7102352" y="4162052"/>
            <a:ext cx="423790" cy="393270"/>
          </a:xfrm>
          <a:prstGeom prst="ellipse">
            <a:avLst/>
          </a:prstGeom>
          <a:solidFill>
            <a:schemeClr val="accent5"/>
          </a:solidFill>
          <a:ln/>
        </p:spPr>
        <p:txBody>
          <a:bodyPr/>
          <a:lstStyle/>
          <a:p>
            <a:endParaRPr lang="en-ZM">
              <a:solidFill>
                <a:schemeClr val="accent5"/>
              </a:solidFill>
              <a:latin typeface="Verdana" panose="020B0604030504040204" pitchFamily="34" charset="0"/>
              <a:ea typeface="Verdana" panose="020B0604030504040204" pitchFamily="34" charset="0"/>
              <a:cs typeface="Verdana" panose="020B0604030504040204" pitchFamily="34" charset="0"/>
            </a:endParaRPr>
          </a:p>
        </p:txBody>
      </p:sp>
      <p:sp>
        <p:nvSpPr>
          <p:cNvPr id="28" name="Text 14">
            <a:extLst>
              <a:ext uri="{FF2B5EF4-FFF2-40B4-BE49-F238E27FC236}">
                <a16:creationId xmlns:a16="http://schemas.microsoft.com/office/drawing/2014/main" id="{F961CF4E-654E-131B-60CB-7A9C4DB7AFD3}"/>
              </a:ext>
            </a:extLst>
          </p:cNvPr>
          <p:cNvSpPr/>
          <p:nvPr/>
        </p:nvSpPr>
        <p:spPr>
          <a:xfrm>
            <a:off x="7116420" y="3535111"/>
            <a:ext cx="365760" cy="223949"/>
          </a:xfrm>
          <a:prstGeom prst="rect">
            <a:avLst/>
          </a:prstGeom>
          <a:noFill/>
          <a:ln/>
        </p:spPr>
        <p:txBody>
          <a:bodyPr wrap="square" lIns="0" tIns="0" rIns="0" bIns="0" rtlCol="0" anchor="ctr"/>
          <a:lstStyle/>
          <a:p>
            <a:pPr marL="0" indent="0" algn="ctr">
              <a:buNone/>
            </a:pPr>
            <a:r>
              <a:rPr lang="en-US" sz="1300" b="1" dirty="0">
                <a:solidFill>
                  <a:srgbClr val="FFFFFF"/>
                </a:solidFill>
                <a:latin typeface="Verdana" panose="020B0604030504040204" pitchFamily="34" charset="0"/>
                <a:ea typeface="Verdana" panose="020B0604030504040204" pitchFamily="34" charset="0"/>
                <a:cs typeface="Verdana" panose="020B0604030504040204" pitchFamily="34" charset="0"/>
              </a:rPr>
              <a:t>2</a:t>
            </a:r>
            <a:endParaRPr lang="en-US" sz="1300" dirty="0">
              <a:latin typeface="Verdana" panose="020B0604030504040204" pitchFamily="34" charset="0"/>
              <a:ea typeface="Verdana" panose="020B0604030504040204" pitchFamily="34" charset="0"/>
              <a:cs typeface="Verdana" panose="020B0604030504040204" pitchFamily="34" charset="0"/>
            </a:endParaRPr>
          </a:p>
        </p:txBody>
      </p:sp>
      <p:sp>
        <p:nvSpPr>
          <p:cNvPr id="29" name="Text 14">
            <a:extLst>
              <a:ext uri="{FF2B5EF4-FFF2-40B4-BE49-F238E27FC236}">
                <a16:creationId xmlns:a16="http://schemas.microsoft.com/office/drawing/2014/main" id="{C8EEE062-53C2-24A4-0130-645D3A4A9BF7}"/>
              </a:ext>
            </a:extLst>
          </p:cNvPr>
          <p:cNvSpPr/>
          <p:nvPr/>
        </p:nvSpPr>
        <p:spPr>
          <a:xfrm>
            <a:off x="7131367" y="4256959"/>
            <a:ext cx="365760" cy="223949"/>
          </a:xfrm>
          <a:prstGeom prst="rect">
            <a:avLst/>
          </a:prstGeom>
          <a:noFill/>
          <a:ln/>
        </p:spPr>
        <p:txBody>
          <a:bodyPr wrap="square" lIns="0" tIns="0" rIns="0" bIns="0" rtlCol="0" anchor="ctr"/>
          <a:lstStyle/>
          <a:p>
            <a:pPr marL="0" indent="0" algn="ctr">
              <a:buNone/>
            </a:pPr>
            <a:r>
              <a:rPr lang="en-US" sz="1300" b="1" dirty="0">
                <a:solidFill>
                  <a:srgbClr val="FFFFFF"/>
                </a:solidFill>
                <a:latin typeface="Verdana" panose="020B0604030504040204" pitchFamily="34" charset="0"/>
                <a:ea typeface="Verdana" panose="020B0604030504040204" pitchFamily="34" charset="0"/>
                <a:cs typeface="Verdana" panose="020B0604030504040204" pitchFamily="34" charset="0"/>
              </a:rPr>
              <a:t>3</a:t>
            </a:r>
            <a:endParaRPr lang="en-US" sz="13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069703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49F560-D0D1-4B76-8B86-EA3E033B96AE}"/>
              </a:ext>
            </a:extLst>
          </p:cNvPr>
          <p:cNvSpPr>
            <a:spLocks noGrp="1"/>
          </p:cNvSpPr>
          <p:nvPr>
            <p:ph type="title"/>
          </p:nvPr>
        </p:nvSpPr>
        <p:spPr>
          <a:xfrm>
            <a:off x="495807" y="1881518"/>
            <a:ext cx="10680193" cy="1101119"/>
          </a:xfrm>
        </p:spPr>
        <p:txBody>
          <a:bodyPr/>
          <a:lstStyle/>
          <a:p>
            <a:r>
              <a:rPr lang="en-GB" sz="2800" dirty="0">
                <a:solidFill>
                  <a:schemeClr val="tx1"/>
                </a:solidFill>
              </a:rPr>
              <a:t>Uptake and outcomes of earlier viral load testing and assignment to longer visit intervals following South Africa's 2023 ART guidelines revision</a:t>
            </a:r>
          </a:p>
        </p:txBody>
      </p:sp>
      <p:sp>
        <p:nvSpPr>
          <p:cNvPr id="4" name="Text 4">
            <a:extLst>
              <a:ext uri="{FF2B5EF4-FFF2-40B4-BE49-F238E27FC236}">
                <a16:creationId xmlns:a16="http://schemas.microsoft.com/office/drawing/2014/main" id="{262B92C7-2A70-4437-8D20-BA424CE08FAE}"/>
              </a:ext>
            </a:extLst>
          </p:cNvPr>
          <p:cNvSpPr/>
          <p:nvPr/>
        </p:nvSpPr>
        <p:spPr>
          <a:xfrm>
            <a:off x="495807" y="3255080"/>
            <a:ext cx="10883393" cy="254000"/>
          </a:xfrm>
          <a:prstGeom prst="rect">
            <a:avLst/>
          </a:prstGeom>
          <a:noFill/>
          <a:ln/>
        </p:spPr>
        <p:txBody>
          <a:bodyPr wrap="square" lIns="0" tIns="0" rIns="0" bIns="0" rtlCol="0" anchor="t">
            <a:normAutofit/>
          </a:bodyPr>
          <a:lstStyle/>
          <a:p>
            <a:pPr marL="0" indent="0" algn="l">
              <a:lnSpc>
                <a:spcPts val="1800"/>
              </a:lnSpc>
              <a:buNone/>
            </a:pPr>
            <a:r>
              <a:rPr lang="en-US" dirty="0">
                <a:solidFill>
                  <a:srgbClr val="5A5A5A"/>
                </a:solidFill>
                <a:latin typeface="Verdana" pitchFamily="34" charset="0"/>
                <a:ea typeface="Verdana" pitchFamily="34" charset="-122"/>
                <a:cs typeface="Verdana" pitchFamily="34" charset="-120"/>
              </a:rPr>
              <a:t>A</a:t>
            </a:r>
            <a:r>
              <a:rPr lang="en-US" sz="2400" dirty="0">
                <a:solidFill>
                  <a:srgbClr val="5A5A5A"/>
                </a:solidFill>
                <a:latin typeface="Verdana" pitchFamily="34" charset="0"/>
                <a:ea typeface="Verdana" pitchFamily="34" charset="-122"/>
                <a:cs typeface="Verdana" pitchFamily="34" charset="-120"/>
              </a:rPr>
              <a:t> </a:t>
            </a:r>
            <a:r>
              <a:rPr lang="en-US" dirty="0">
                <a:solidFill>
                  <a:srgbClr val="5A5A5A"/>
                </a:solidFill>
                <a:latin typeface="Verdana" pitchFamily="34" charset="0"/>
                <a:ea typeface="Verdana" pitchFamily="34" charset="-122"/>
                <a:cs typeface="Verdana" pitchFamily="34" charset="-120"/>
              </a:rPr>
              <a:t>retrospective</a:t>
            </a:r>
            <a:r>
              <a:rPr lang="en-US" sz="2400" dirty="0">
                <a:solidFill>
                  <a:srgbClr val="5A5A5A"/>
                </a:solidFill>
                <a:latin typeface="Verdana" pitchFamily="34" charset="0"/>
                <a:ea typeface="Verdana" pitchFamily="34" charset="-122"/>
                <a:cs typeface="Verdana" pitchFamily="34" charset="-120"/>
              </a:rPr>
              <a:t> </a:t>
            </a:r>
            <a:r>
              <a:rPr lang="en-US" dirty="0">
                <a:solidFill>
                  <a:srgbClr val="5A5A5A"/>
                </a:solidFill>
                <a:latin typeface="Verdana" pitchFamily="34" charset="0"/>
                <a:ea typeface="Verdana" pitchFamily="34" charset="-122"/>
                <a:cs typeface="Verdana" pitchFamily="34" charset="-120"/>
              </a:rPr>
              <a:t>cohort analysis across 18 primary healthcare facilities</a:t>
            </a:r>
            <a:endParaRPr lang="en-US" dirty="0"/>
          </a:p>
        </p:txBody>
      </p:sp>
      <p:sp>
        <p:nvSpPr>
          <p:cNvPr id="5" name="Text 5">
            <a:extLst>
              <a:ext uri="{FF2B5EF4-FFF2-40B4-BE49-F238E27FC236}">
                <a16:creationId xmlns:a16="http://schemas.microsoft.com/office/drawing/2014/main" id="{E522A7A6-E756-44C8-AD53-129C4DB14922}"/>
              </a:ext>
            </a:extLst>
          </p:cNvPr>
          <p:cNvSpPr/>
          <p:nvPr/>
        </p:nvSpPr>
        <p:spPr>
          <a:xfrm>
            <a:off x="620437" y="5158311"/>
            <a:ext cx="10951126" cy="551227"/>
          </a:xfrm>
          <a:prstGeom prst="rect">
            <a:avLst/>
          </a:prstGeom>
          <a:noFill/>
          <a:ln/>
        </p:spPr>
        <p:txBody>
          <a:bodyPr wrap="square" lIns="0" tIns="0" rIns="0" bIns="0" rtlCol="0" anchor="t">
            <a:noAutofit/>
          </a:bodyPr>
          <a:lstStyle/>
          <a:p>
            <a:pPr marL="0" indent="0" algn="l">
              <a:lnSpc>
                <a:spcPts val="1680"/>
              </a:lnSpc>
              <a:buNone/>
            </a:pPr>
            <a:r>
              <a:rPr lang="en-US" sz="1200" dirty="0">
                <a:solidFill>
                  <a:srgbClr val="141414"/>
                </a:solidFill>
                <a:latin typeface="Verdana" pitchFamily="34" charset="0"/>
                <a:ea typeface="Verdana" pitchFamily="34" charset="-122"/>
                <a:cs typeface="Verdana" pitchFamily="34" charset="-120"/>
              </a:rPr>
              <a:t>Kachingwe E, Benade M, Morgan A, Scott N, Maskew M, Ntjikelane V, Sande L, Mutanda N, Manganye M, Malala L, Rosen S</a:t>
            </a:r>
            <a:endParaRPr lang="en-US" sz="1200" dirty="0"/>
          </a:p>
        </p:txBody>
      </p:sp>
      <p:pic>
        <p:nvPicPr>
          <p:cNvPr id="3" name="Picture 2">
            <a:extLst>
              <a:ext uri="{FF2B5EF4-FFF2-40B4-BE49-F238E27FC236}">
                <a16:creationId xmlns:a16="http://schemas.microsoft.com/office/drawing/2014/main" id="{9660DA8B-DD8E-4BEC-83DD-9DD58A1324E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42639" y="74748"/>
            <a:ext cx="1358293" cy="1349327"/>
          </a:xfrm>
          <a:prstGeom prst="rect">
            <a:avLst/>
          </a:prstGeom>
        </p:spPr>
      </p:pic>
      <p:pic>
        <p:nvPicPr>
          <p:cNvPr id="7" name="Picture 6">
            <a:extLst>
              <a:ext uri="{FF2B5EF4-FFF2-40B4-BE49-F238E27FC236}">
                <a16:creationId xmlns:a16="http://schemas.microsoft.com/office/drawing/2014/main" id="{6E970315-E85F-4AF7-88BB-822C5EDA8E7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10877" y="5941905"/>
            <a:ext cx="1295499" cy="774968"/>
          </a:xfrm>
          <a:prstGeom prst="rect">
            <a:avLst/>
          </a:prstGeom>
        </p:spPr>
      </p:pic>
      <p:pic>
        <p:nvPicPr>
          <p:cNvPr id="8" name="Picture 7">
            <a:extLst>
              <a:ext uri="{FF2B5EF4-FFF2-40B4-BE49-F238E27FC236}">
                <a16:creationId xmlns:a16="http://schemas.microsoft.com/office/drawing/2014/main" id="{667CBEE1-89A3-4712-90B7-11556448BA0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568266" y="5944747"/>
            <a:ext cx="1618686" cy="725840"/>
          </a:xfrm>
          <a:prstGeom prst="rect">
            <a:avLst/>
          </a:prstGeom>
        </p:spPr>
      </p:pic>
      <p:pic>
        <p:nvPicPr>
          <p:cNvPr id="11" name="Picture 10">
            <a:extLst>
              <a:ext uri="{FF2B5EF4-FFF2-40B4-BE49-F238E27FC236}">
                <a16:creationId xmlns:a16="http://schemas.microsoft.com/office/drawing/2014/main" id="{224CF484-3805-4991-A517-19F5CA883C7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548842" y="5830569"/>
            <a:ext cx="771091" cy="926380"/>
          </a:xfrm>
          <a:prstGeom prst="rect">
            <a:avLst/>
          </a:prstGeom>
        </p:spPr>
      </p:pic>
    </p:spTree>
    <p:extLst>
      <p:ext uri="{BB962C8B-B14F-4D97-AF65-F5344CB8AC3E}">
        <p14:creationId xmlns:p14="http://schemas.microsoft.com/office/powerpoint/2010/main" val="11928292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942B865-8E0B-4B06-8C24-8CFCD6A1A52A}"/>
              </a:ext>
            </a:extLst>
          </p:cNvPr>
          <p:cNvSpPr/>
          <p:nvPr/>
        </p:nvSpPr>
        <p:spPr>
          <a:xfrm>
            <a:off x="906201" y="1201579"/>
            <a:ext cx="9302669" cy="435056"/>
          </a:xfrm>
          <a:prstGeom prst="rect">
            <a:avLst/>
          </a:prstGeom>
        </p:spPr>
        <p:txBody>
          <a:bodyPr wrap="square">
            <a:spAutoFit/>
          </a:bodyPr>
          <a:lstStyle/>
          <a:p>
            <a:pPr>
              <a:lnSpc>
                <a:spcPts val="2880"/>
              </a:lnSpc>
            </a:pPr>
            <a:r>
              <a:rPr lang="en-US" sz="2400" b="1" dirty="0">
                <a:solidFill>
                  <a:schemeClr val="accent6">
                    <a:lumMod val="90000"/>
                    <a:lumOff val="10000"/>
                  </a:schemeClr>
                </a:solidFill>
                <a:latin typeface="Verdana" pitchFamily="34" charset="0"/>
                <a:ea typeface="Verdana" pitchFamily="34" charset="-122"/>
                <a:cs typeface="Verdana" pitchFamily="34" charset="-120"/>
              </a:rPr>
              <a:t>Disengagement is highest in the first year of care</a:t>
            </a:r>
            <a:endParaRPr lang="en-US" sz="2400" dirty="0">
              <a:solidFill>
                <a:schemeClr val="accent6">
                  <a:lumMod val="90000"/>
                  <a:lumOff val="10000"/>
                </a:schemeClr>
              </a:solidFill>
            </a:endParaRPr>
          </a:p>
        </p:txBody>
      </p:sp>
      <p:sp>
        <p:nvSpPr>
          <p:cNvPr id="10" name="Rectangle 9">
            <a:extLst>
              <a:ext uri="{FF2B5EF4-FFF2-40B4-BE49-F238E27FC236}">
                <a16:creationId xmlns:a16="http://schemas.microsoft.com/office/drawing/2014/main" id="{2ECF810F-602C-40BF-9C19-0293DD118920}"/>
              </a:ext>
            </a:extLst>
          </p:cNvPr>
          <p:cNvSpPr/>
          <p:nvPr/>
        </p:nvSpPr>
        <p:spPr>
          <a:xfrm>
            <a:off x="971296" y="1941845"/>
            <a:ext cx="10566400" cy="1923604"/>
          </a:xfrm>
          <a:prstGeom prst="rect">
            <a:avLst/>
          </a:prstGeom>
        </p:spPr>
        <p:txBody>
          <a:bodyPr wrap="square">
            <a:spAutoFit/>
          </a:bodyPr>
          <a:lstStyle/>
          <a:p>
            <a:pPr marL="285750" indent="-285750">
              <a:spcAft>
                <a:spcPts val="1200"/>
              </a:spcAft>
              <a:buFont typeface="Wingdings" panose="05000000000000000000" pitchFamily="2" charset="2"/>
              <a:buChar char="q"/>
            </a:pPr>
            <a:r>
              <a:rPr lang="en-US" sz="1600" dirty="0">
                <a:solidFill>
                  <a:srgbClr val="141414"/>
                </a:solidFill>
                <a:latin typeface="Verdana" pitchFamily="34" charset="0"/>
                <a:ea typeface="Verdana" pitchFamily="34" charset="-122"/>
                <a:cs typeface="Verdana" pitchFamily="34" charset="-120"/>
              </a:rPr>
              <a:t>Despite very high ART coverage across sub-Saharan Africa, disengagement from care remains a major challenge - particularly in the "early treatment period," the first six months after initiation.</a:t>
            </a:r>
          </a:p>
          <a:p>
            <a:pPr marL="285750" indent="-285750">
              <a:spcAft>
                <a:spcPts val="1200"/>
              </a:spcAft>
              <a:buFont typeface="Wingdings" panose="05000000000000000000" pitchFamily="2" charset="2"/>
              <a:buChar char="q"/>
            </a:pPr>
            <a:r>
              <a:rPr lang="en-GB" sz="1600" dirty="0"/>
              <a:t>South Africa revised its ART guidelines in 2023 to improve outcomes in the early treatment period, decongest facilities, and reduce healthcare-worker workload.</a:t>
            </a:r>
            <a:endParaRPr lang="en-ZA" sz="1600" dirty="0"/>
          </a:p>
          <a:p>
            <a:pPr marL="285750" indent="-285750">
              <a:lnSpc>
                <a:spcPts val="2100"/>
              </a:lnSpc>
              <a:buFont typeface="Wingdings" panose="05000000000000000000" pitchFamily="2" charset="2"/>
              <a:buChar char="q"/>
            </a:pPr>
            <a:endParaRPr lang="en-US" sz="1600" dirty="0">
              <a:solidFill>
                <a:srgbClr val="141414"/>
              </a:solidFill>
              <a:latin typeface="Verdana" pitchFamily="34" charset="0"/>
              <a:ea typeface="Verdana" pitchFamily="34" charset="-122"/>
              <a:cs typeface="Verdana" pitchFamily="34" charset="-120"/>
            </a:endParaRPr>
          </a:p>
          <a:p>
            <a:pPr>
              <a:lnSpc>
                <a:spcPts val="2100"/>
              </a:lnSpc>
            </a:pPr>
            <a:endParaRPr lang="en-US" dirty="0"/>
          </a:p>
        </p:txBody>
      </p:sp>
      <p:grpSp>
        <p:nvGrpSpPr>
          <p:cNvPr id="11" name="Group 10">
            <a:extLst>
              <a:ext uri="{FF2B5EF4-FFF2-40B4-BE49-F238E27FC236}">
                <a16:creationId xmlns:a16="http://schemas.microsoft.com/office/drawing/2014/main" id="{6ECEADB6-77E0-4349-B0AD-650C50F7A807}"/>
              </a:ext>
            </a:extLst>
          </p:cNvPr>
          <p:cNvGrpSpPr/>
          <p:nvPr/>
        </p:nvGrpSpPr>
        <p:grpSpPr>
          <a:xfrm>
            <a:off x="971296" y="3725749"/>
            <a:ext cx="10566400" cy="1920818"/>
            <a:chOff x="812800" y="2857443"/>
            <a:chExt cx="10566400" cy="1920818"/>
          </a:xfrm>
        </p:grpSpPr>
        <p:sp>
          <p:nvSpPr>
            <p:cNvPr id="12" name="Shape 5">
              <a:extLst>
                <a:ext uri="{FF2B5EF4-FFF2-40B4-BE49-F238E27FC236}">
                  <a16:creationId xmlns:a16="http://schemas.microsoft.com/office/drawing/2014/main" id="{A15D8E6E-3CDE-44A9-8F5E-0131D4B7EC02}"/>
                </a:ext>
              </a:extLst>
            </p:cNvPr>
            <p:cNvSpPr/>
            <p:nvPr/>
          </p:nvSpPr>
          <p:spPr>
            <a:xfrm>
              <a:off x="812800" y="2857443"/>
              <a:ext cx="3403600" cy="1920818"/>
            </a:xfrm>
            <a:prstGeom prst="roundRect">
              <a:avLst>
                <a:gd name="adj" fmla="val 2645"/>
              </a:avLst>
            </a:prstGeom>
            <a:solidFill>
              <a:srgbClr val="F5F5F5"/>
            </a:solidFill>
            <a:ln/>
          </p:spPr>
          <p:txBody>
            <a:bodyPr/>
            <a:lstStyle/>
            <a:p>
              <a:endParaRPr lang="en-US"/>
            </a:p>
          </p:txBody>
        </p:sp>
        <p:sp>
          <p:nvSpPr>
            <p:cNvPr id="13" name="Text 6">
              <a:extLst>
                <a:ext uri="{FF2B5EF4-FFF2-40B4-BE49-F238E27FC236}">
                  <a16:creationId xmlns:a16="http://schemas.microsoft.com/office/drawing/2014/main" id="{2FA7210C-658D-4BAA-A76A-6868A113250A}"/>
                </a:ext>
              </a:extLst>
            </p:cNvPr>
            <p:cNvSpPr/>
            <p:nvPr/>
          </p:nvSpPr>
          <p:spPr>
            <a:xfrm>
              <a:off x="1092200" y="3136843"/>
              <a:ext cx="2930144" cy="629897"/>
            </a:xfrm>
            <a:prstGeom prst="rect">
              <a:avLst/>
            </a:prstGeom>
            <a:noFill/>
            <a:ln/>
          </p:spPr>
          <p:txBody>
            <a:bodyPr wrap="square" lIns="0" tIns="0" rIns="0" bIns="0" rtlCol="0" anchor="t">
              <a:normAutofit/>
            </a:bodyPr>
            <a:lstStyle/>
            <a:p>
              <a:pPr marL="0" indent="0" algn="l">
                <a:lnSpc>
                  <a:spcPts val="4760"/>
                </a:lnSpc>
                <a:buNone/>
              </a:pPr>
              <a:r>
                <a:rPr lang="en-US" sz="2800" b="1" dirty="0">
                  <a:solidFill>
                    <a:schemeClr val="accent4">
                      <a:lumMod val="75000"/>
                    </a:schemeClr>
                  </a:solidFill>
                  <a:latin typeface="Verdana" pitchFamily="34" charset="0"/>
                  <a:ea typeface="Verdana" pitchFamily="34" charset="-122"/>
                  <a:cs typeface="Verdana" pitchFamily="34" charset="-120"/>
                </a:rPr>
                <a:t>1 in 6</a:t>
              </a:r>
              <a:endParaRPr lang="en-US" sz="2800" dirty="0">
                <a:solidFill>
                  <a:schemeClr val="accent4">
                    <a:lumMod val="75000"/>
                  </a:schemeClr>
                </a:solidFill>
              </a:endParaRPr>
            </a:p>
          </p:txBody>
        </p:sp>
        <p:sp>
          <p:nvSpPr>
            <p:cNvPr id="14" name="Text 7">
              <a:extLst>
                <a:ext uri="{FF2B5EF4-FFF2-40B4-BE49-F238E27FC236}">
                  <a16:creationId xmlns:a16="http://schemas.microsoft.com/office/drawing/2014/main" id="{04F67EA0-7BDF-4F58-8C13-70C249B7B874}"/>
                </a:ext>
              </a:extLst>
            </p:cNvPr>
            <p:cNvSpPr/>
            <p:nvPr/>
          </p:nvSpPr>
          <p:spPr>
            <a:xfrm>
              <a:off x="1092200" y="3830241"/>
              <a:ext cx="2930144" cy="471147"/>
            </a:xfrm>
            <a:prstGeom prst="rect">
              <a:avLst/>
            </a:prstGeom>
            <a:noFill/>
            <a:ln/>
          </p:spPr>
          <p:txBody>
            <a:bodyPr wrap="square" lIns="0" tIns="0" rIns="0" bIns="0" rtlCol="0" anchor="t">
              <a:noAutofit/>
            </a:bodyPr>
            <a:lstStyle/>
            <a:p>
              <a:pPr marL="0" indent="0" algn="l">
                <a:lnSpc>
                  <a:spcPts val="1755"/>
                </a:lnSpc>
                <a:buNone/>
              </a:pPr>
              <a:r>
                <a:rPr lang="en-US" sz="1600" dirty="0">
                  <a:solidFill>
                    <a:srgbClr val="141414"/>
                  </a:solidFill>
                  <a:latin typeface="Verdana" pitchFamily="34" charset="0"/>
                  <a:ea typeface="Verdana" pitchFamily="34" charset="-122"/>
                  <a:cs typeface="Verdana" pitchFamily="34" charset="-120"/>
                </a:rPr>
                <a:t>clients disengaged from care within 6 months of ART initiation</a:t>
              </a:r>
              <a:endParaRPr lang="en-US" sz="1600" dirty="0"/>
            </a:p>
          </p:txBody>
        </p:sp>
        <p:sp>
          <p:nvSpPr>
            <p:cNvPr id="15" name="Shape 8">
              <a:extLst>
                <a:ext uri="{FF2B5EF4-FFF2-40B4-BE49-F238E27FC236}">
                  <a16:creationId xmlns:a16="http://schemas.microsoft.com/office/drawing/2014/main" id="{46E5769B-1CCD-4E85-96BC-395201C5001B}"/>
                </a:ext>
              </a:extLst>
            </p:cNvPr>
            <p:cNvSpPr/>
            <p:nvPr/>
          </p:nvSpPr>
          <p:spPr>
            <a:xfrm>
              <a:off x="4394200" y="2857443"/>
              <a:ext cx="3403600" cy="1920818"/>
            </a:xfrm>
            <a:prstGeom prst="roundRect">
              <a:avLst>
                <a:gd name="adj" fmla="val 2645"/>
              </a:avLst>
            </a:prstGeom>
            <a:solidFill>
              <a:srgbClr val="F5F5F5"/>
            </a:solidFill>
            <a:ln/>
          </p:spPr>
          <p:txBody>
            <a:bodyPr/>
            <a:lstStyle/>
            <a:p>
              <a:endParaRPr lang="en-US"/>
            </a:p>
          </p:txBody>
        </p:sp>
        <p:sp>
          <p:nvSpPr>
            <p:cNvPr id="16" name="Text 9">
              <a:extLst>
                <a:ext uri="{FF2B5EF4-FFF2-40B4-BE49-F238E27FC236}">
                  <a16:creationId xmlns:a16="http://schemas.microsoft.com/office/drawing/2014/main" id="{56BDA322-E23F-4217-8656-AB0F4711EB12}"/>
                </a:ext>
              </a:extLst>
            </p:cNvPr>
            <p:cNvSpPr/>
            <p:nvPr/>
          </p:nvSpPr>
          <p:spPr>
            <a:xfrm>
              <a:off x="4673600" y="3136843"/>
              <a:ext cx="2930144" cy="629897"/>
            </a:xfrm>
            <a:prstGeom prst="rect">
              <a:avLst/>
            </a:prstGeom>
            <a:noFill/>
            <a:ln/>
          </p:spPr>
          <p:txBody>
            <a:bodyPr wrap="square" lIns="0" tIns="0" rIns="0" bIns="0" rtlCol="0" anchor="t">
              <a:normAutofit/>
            </a:bodyPr>
            <a:lstStyle/>
            <a:p>
              <a:pPr marL="0" indent="0" algn="l">
                <a:lnSpc>
                  <a:spcPts val="4760"/>
                </a:lnSpc>
                <a:buNone/>
              </a:pPr>
              <a:r>
                <a:rPr lang="en-US" sz="2800" b="1" dirty="0">
                  <a:solidFill>
                    <a:schemeClr val="accent6">
                      <a:lumMod val="90000"/>
                      <a:lumOff val="10000"/>
                    </a:schemeClr>
                  </a:solidFill>
                  <a:latin typeface="Verdana" pitchFamily="34" charset="0"/>
                  <a:ea typeface="Verdana" pitchFamily="34" charset="-122"/>
                  <a:cs typeface="Verdana" pitchFamily="34" charset="-120"/>
                </a:rPr>
                <a:t>Almost 1 in 4</a:t>
              </a:r>
              <a:endParaRPr lang="en-US" sz="2800" dirty="0">
                <a:solidFill>
                  <a:schemeClr val="accent6">
                    <a:lumMod val="90000"/>
                    <a:lumOff val="10000"/>
                  </a:schemeClr>
                </a:solidFill>
              </a:endParaRPr>
            </a:p>
          </p:txBody>
        </p:sp>
        <p:sp>
          <p:nvSpPr>
            <p:cNvPr id="17" name="Text 10">
              <a:extLst>
                <a:ext uri="{FF2B5EF4-FFF2-40B4-BE49-F238E27FC236}">
                  <a16:creationId xmlns:a16="http://schemas.microsoft.com/office/drawing/2014/main" id="{49BCF655-DF60-45F6-8353-9D0000731032}"/>
                </a:ext>
              </a:extLst>
            </p:cNvPr>
            <p:cNvSpPr/>
            <p:nvPr/>
          </p:nvSpPr>
          <p:spPr>
            <a:xfrm>
              <a:off x="4673600" y="3830241"/>
              <a:ext cx="2930144" cy="471147"/>
            </a:xfrm>
            <a:prstGeom prst="rect">
              <a:avLst/>
            </a:prstGeom>
            <a:noFill/>
            <a:ln/>
          </p:spPr>
          <p:txBody>
            <a:bodyPr wrap="square" lIns="0" tIns="0" rIns="0" bIns="0" rtlCol="0" anchor="t">
              <a:normAutofit/>
            </a:bodyPr>
            <a:lstStyle/>
            <a:p>
              <a:pPr marL="0" indent="0" algn="l">
                <a:lnSpc>
                  <a:spcPts val="1755"/>
                </a:lnSpc>
                <a:buNone/>
              </a:pPr>
              <a:r>
                <a:rPr lang="en-US" sz="1600" dirty="0">
                  <a:solidFill>
                    <a:srgbClr val="141414"/>
                  </a:solidFill>
                  <a:latin typeface="Verdana" pitchFamily="34" charset="0"/>
                  <a:ea typeface="Verdana" pitchFamily="34" charset="-122"/>
                  <a:cs typeface="Verdana" pitchFamily="34" charset="-120"/>
                </a:rPr>
                <a:t>clients disengaged by 12 months after initiation</a:t>
              </a:r>
              <a:endParaRPr lang="en-US" sz="1600" dirty="0"/>
            </a:p>
          </p:txBody>
        </p:sp>
        <p:sp>
          <p:nvSpPr>
            <p:cNvPr id="18" name="Shape 11">
              <a:extLst>
                <a:ext uri="{FF2B5EF4-FFF2-40B4-BE49-F238E27FC236}">
                  <a16:creationId xmlns:a16="http://schemas.microsoft.com/office/drawing/2014/main" id="{AC6DBDAB-9B70-4C19-BE5D-AA6586FBE3F8}"/>
                </a:ext>
              </a:extLst>
            </p:cNvPr>
            <p:cNvSpPr/>
            <p:nvPr/>
          </p:nvSpPr>
          <p:spPr>
            <a:xfrm>
              <a:off x="7975600" y="2857443"/>
              <a:ext cx="3403600" cy="1920818"/>
            </a:xfrm>
            <a:prstGeom prst="roundRect">
              <a:avLst>
                <a:gd name="adj" fmla="val 2645"/>
              </a:avLst>
            </a:prstGeom>
            <a:solidFill>
              <a:srgbClr val="F5F5F5"/>
            </a:solidFill>
            <a:ln/>
          </p:spPr>
          <p:txBody>
            <a:bodyPr/>
            <a:lstStyle/>
            <a:p>
              <a:endParaRPr lang="en-US"/>
            </a:p>
          </p:txBody>
        </p:sp>
        <p:sp>
          <p:nvSpPr>
            <p:cNvPr id="19" name="Text 12">
              <a:extLst>
                <a:ext uri="{FF2B5EF4-FFF2-40B4-BE49-F238E27FC236}">
                  <a16:creationId xmlns:a16="http://schemas.microsoft.com/office/drawing/2014/main" id="{96367E01-9A93-420C-95A8-DD4A25B770A8}"/>
                </a:ext>
              </a:extLst>
            </p:cNvPr>
            <p:cNvSpPr/>
            <p:nvPr/>
          </p:nvSpPr>
          <p:spPr>
            <a:xfrm>
              <a:off x="8255000" y="3136843"/>
              <a:ext cx="2930144" cy="629897"/>
            </a:xfrm>
            <a:prstGeom prst="rect">
              <a:avLst/>
            </a:prstGeom>
            <a:noFill/>
            <a:ln/>
          </p:spPr>
          <p:txBody>
            <a:bodyPr wrap="square" lIns="0" tIns="0" rIns="0" bIns="0" rtlCol="0" anchor="t">
              <a:normAutofit/>
            </a:bodyPr>
            <a:lstStyle/>
            <a:p>
              <a:pPr marL="0" indent="0" algn="l">
                <a:lnSpc>
                  <a:spcPts val="4760"/>
                </a:lnSpc>
                <a:buNone/>
              </a:pPr>
              <a:r>
                <a:rPr lang="en-US" sz="2800" b="1" dirty="0">
                  <a:solidFill>
                    <a:srgbClr val="08BDBA"/>
                  </a:solidFill>
                  <a:latin typeface="Verdana" pitchFamily="34" charset="0"/>
                  <a:ea typeface="Verdana" pitchFamily="34" charset="-122"/>
                  <a:cs typeface="Verdana" pitchFamily="34" charset="-120"/>
                </a:rPr>
                <a:t>Only 40%</a:t>
              </a:r>
              <a:endParaRPr lang="en-US" sz="2800" dirty="0"/>
            </a:p>
          </p:txBody>
        </p:sp>
        <p:sp>
          <p:nvSpPr>
            <p:cNvPr id="20" name="Text 13">
              <a:extLst>
                <a:ext uri="{FF2B5EF4-FFF2-40B4-BE49-F238E27FC236}">
                  <a16:creationId xmlns:a16="http://schemas.microsoft.com/office/drawing/2014/main" id="{D94ABF66-7C5D-45B4-A5F0-876C13AD3D6A}"/>
                </a:ext>
              </a:extLst>
            </p:cNvPr>
            <p:cNvSpPr/>
            <p:nvPr/>
          </p:nvSpPr>
          <p:spPr>
            <a:xfrm>
              <a:off x="8255000" y="3830241"/>
              <a:ext cx="2930144" cy="694021"/>
            </a:xfrm>
            <a:prstGeom prst="rect">
              <a:avLst/>
            </a:prstGeom>
            <a:noFill/>
            <a:ln/>
          </p:spPr>
          <p:txBody>
            <a:bodyPr wrap="square" lIns="0" tIns="0" rIns="0" bIns="0" rtlCol="0" anchor="t">
              <a:noAutofit/>
            </a:bodyPr>
            <a:lstStyle/>
            <a:p>
              <a:pPr marL="0" indent="0" algn="l">
                <a:lnSpc>
                  <a:spcPts val="1755"/>
                </a:lnSpc>
                <a:buNone/>
              </a:pPr>
              <a:r>
                <a:rPr lang="en-US" sz="1600" dirty="0">
                  <a:solidFill>
                    <a:srgbClr val="141414"/>
                  </a:solidFill>
                  <a:latin typeface="Verdana" pitchFamily="34" charset="0"/>
                  <a:ea typeface="Verdana" pitchFamily="34" charset="-122"/>
                  <a:cs typeface="Verdana" pitchFamily="34" charset="-120"/>
                </a:rPr>
                <a:t>remained continuously in care through 12 months, with no interruption &gt;28 days</a:t>
              </a:r>
              <a:endParaRPr lang="en-US" sz="1600" dirty="0"/>
            </a:p>
          </p:txBody>
        </p:sp>
      </p:grpSp>
      <p:sp>
        <p:nvSpPr>
          <p:cNvPr id="21" name="Text 14">
            <a:extLst>
              <a:ext uri="{FF2B5EF4-FFF2-40B4-BE49-F238E27FC236}">
                <a16:creationId xmlns:a16="http://schemas.microsoft.com/office/drawing/2014/main" id="{B592DB93-83E7-4AAB-97C1-55CF2E1B787C}"/>
              </a:ext>
            </a:extLst>
          </p:cNvPr>
          <p:cNvSpPr/>
          <p:nvPr/>
        </p:nvSpPr>
        <p:spPr>
          <a:xfrm>
            <a:off x="971296" y="5967744"/>
            <a:ext cx="10883393" cy="191832"/>
          </a:xfrm>
          <a:prstGeom prst="rect">
            <a:avLst/>
          </a:prstGeom>
          <a:noFill/>
          <a:ln/>
        </p:spPr>
        <p:txBody>
          <a:bodyPr wrap="square" lIns="0" tIns="0" rIns="0" bIns="0" rtlCol="0" anchor="t">
            <a:normAutofit/>
          </a:bodyPr>
          <a:lstStyle/>
          <a:p>
            <a:pPr marL="0" indent="0" algn="l">
              <a:lnSpc>
                <a:spcPts val="1400"/>
              </a:lnSpc>
              <a:buNone/>
            </a:pPr>
            <a:r>
              <a:rPr lang="en-US" dirty="0">
                <a:solidFill>
                  <a:srgbClr val="8A8A8A"/>
                </a:solidFill>
                <a:latin typeface="Verdana" pitchFamily="34" charset="0"/>
                <a:ea typeface="Verdana" pitchFamily="34" charset="-122"/>
                <a:cs typeface="Verdana" pitchFamily="34" charset="-120"/>
              </a:rPr>
              <a:t>Source: Maskew et al., South African EMR cohort, 2024</a:t>
            </a:r>
            <a:endParaRPr lang="en-US" dirty="0"/>
          </a:p>
        </p:txBody>
      </p:sp>
      <p:grpSp>
        <p:nvGrpSpPr>
          <p:cNvPr id="22" name="Group 21">
            <a:extLst>
              <a:ext uri="{FF2B5EF4-FFF2-40B4-BE49-F238E27FC236}">
                <a16:creationId xmlns:a16="http://schemas.microsoft.com/office/drawing/2014/main" id="{854630EF-1CD0-46DF-B875-0B2F2A1373AB}"/>
              </a:ext>
            </a:extLst>
          </p:cNvPr>
          <p:cNvGrpSpPr/>
          <p:nvPr/>
        </p:nvGrpSpPr>
        <p:grpSpPr>
          <a:xfrm>
            <a:off x="971296" y="6540533"/>
            <a:ext cx="4992599" cy="220946"/>
            <a:chOff x="812800" y="6311933"/>
            <a:chExt cx="4992599" cy="220946"/>
          </a:xfrm>
        </p:grpSpPr>
        <p:sp>
          <p:nvSpPr>
            <p:cNvPr id="23" name="Text 17">
              <a:extLst>
                <a:ext uri="{FF2B5EF4-FFF2-40B4-BE49-F238E27FC236}">
                  <a16:creationId xmlns:a16="http://schemas.microsoft.com/office/drawing/2014/main" id="{396E29F3-470C-4479-B5C5-5507B9437B62}"/>
                </a:ext>
              </a:extLst>
            </p:cNvPr>
            <p:cNvSpPr/>
            <p:nvPr/>
          </p:nvSpPr>
          <p:spPr>
            <a:xfrm>
              <a:off x="2874729" y="6311933"/>
              <a:ext cx="2930670" cy="220946"/>
            </a:xfrm>
            <a:prstGeom prst="rect">
              <a:avLst/>
            </a:prstGeom>
            <a:noFill/>
            <a:ln/>
          </p:spPr>
          <p:txBody>
            <a:bodyPr wrap="square" lIns="0" tIns="0" rIns="0" bIns="0" rtlCol="0" anchor="t">
              <a:normAutofit/>
            </a:bodyPr>
            <a:lstStyle/>
            <a:p>
              <a:pPr marL="0" indent="0" algn="l">
                <a:lnSpc>
                  <a:spcPts val="1540"/>
                </a:lnSpc>
                <a:buNone/>
              </a:pPr>
              <a:r>
                <a:rPr lang="en-US" sz="1100" dirty="0">
                  <a:solidFill>
                    <a:srgbClr val="5A5A5A"/>
                  </a:solidFill>
                  <a:latin typeface="Verdana" pitchFamily="34" charset="0"/>
                  <a:ea typeface="Verdana" pitchFamily="34" charset="-122"/>
                  <a:cs typeface="Verdana" pitchFamily="34" charset="-120"/>
                </a:rPr>
                <a:t>2023 ART Guidelines Uptake - RETAIN6</a:t>
              </a:r>
              <a:endParaRPr lang="en-US" sz="1100" dirty="0"/>
            </a:p>
          </p:txBody>
        </p:sp>
        <p:sp>
          <p:nvSpPr>
            <p:cNvPr id="24" name="Text 16">
              <a:extLst>
                <a:ext uri="{FF2B5EF4-FFF2-40B4-BE49-F238E27FC236}">
                  <a16:creationId xmlns:a16="http://schemas.microsoft.com/office/drawing/2014/main" id="{A6EDE07A-5953-4519-8146-6D06DF46C317}"/>
                </a:ext>
              </a:extLst>
            </p:cNvPr>
            <p:cNvSpPr/>
            <p:nvPr/>
          </p:nvSpPr>
          <p:spPr>
            <a:xfrm>
              <a:off x="812800" y="6311933"/>
              <a:ext cx="1209505" cy="220946"/>
            </a:xfrm>
            <a:prstGeom prst="rect">
              <a:avLst/>
            </a:prstGeom>
            <a:noFill/>
            <a:ln/>
          </p:spPr>
          <p:txBody>
            <a:bodyPr wrap="square" lIns="0" tIns="0" rIns="0" bIns="0" rtlCol="0" anchor="t">
              <a:normAutofit/>
            </a:bodyPr>
            <a:lstStyle/>
            <a:p>
              <a:pPr marL="0" indent="0" algn="l">
                <a:lnSpc>
                  <a:spcPts val="1540"/>
                </a:lnSpc>
                <a:buNone/>
              </a:pPr>
              <a:r>
                <a:rPr lang="en-US" sz="1100" dirty="0">
                  <a:solidFill>
                    <a:srgbClr val="5A5A5A"/>
                  </a:solidFill>
                  <a:latin typeface="Verdana" pitchFamily="34" charset="0"/>
                  <a:ea typeface="Verdana" pitchFamily="34" charset="-122"/>
                  <a:cs typeface="Verdana" pitchFamily="34" charset="-120"/>
                </a:rPr>
                <a:t>Kachingwe et al.</a:t>
              </a:r>
              <a:endParaRPr lang="en-US" sz="1100" dirty="0"/>
            </a:p>
          </p:txBody>
        </p:sp>
      </p:grpSp>
      <p:sp>
        <p:nvSpPr>
          <p:cNvPr id="2" name="Rectangle 1">
            <a:extLst>
              <a:ext uri="{FF2B5EF4-FFF2-40B4-BE49-F238E27FC236}">
                <a16:creationId xmlns:a16="http://schemas.microsoft.com/office/drawing/2014/main" id="{7EA983A2-774E-48D1-A3CC-B03EA9A659BC}"/>
              </a:ext>
            </a:extLst>
          </p:cNvPr>
          <p:cNvSpPr/>
          <p:nvPr/>
        </p:nvSpPr>
        <p:spPr>
          <a:xfrm>
            <a:off x="1821650" y="494976"/>
            <a:ext cx="2592376" cy="523220"/>
          </a:xfrm>
          <a:prstGeom prst="rect">
            <a:avLst/>
          </a:prstGeom>
        </p:spPr>
        <p:txBody>
          <a:bodyPr wrap="none">
            <a:spAutoFit/>
          </a:bodyPr>
          <a:lstStyle/>
          <a:p>
            <a:r>
              <a:rPr lang="en-ZA" sz="2800" b="1" dirty="0">
                <a:solidFill>
                  <a:schemeClr val="accent6">
                    <a:lumMod val="90000"/>
                    <a:lumOff val="10000"/>
                  </a:schemeClr>
                </a:solidFill>
              </a:rPr>
              <a:t>Background</a:t>
            </a:r>
          </a:p>
        </p:txBody>
      </p:sp>
    </p:spTree>
    <p:extLst>
      <p:ext uri="{BB962C8B-B14F-4D97-AF65-F5344CB8AC3E}">
        <p14:creationId xmlns:p14="http://schemas.microsoft.com/office/powerpoint/2010/main" val="1814653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52B9279-A8AC-411F-883A-B21D243F18F6}"/>
              </a:ext>
            </a:extLst>
          </p:cNvPr>
          <p:cNvGrpSpPr/>
          <p:nvPr/>
        </p:nvGrpSpPr>
        <p:grpSpPr>
          <a:xfrm>
            <a:off x="798811" y="6532066"/>
            <a:ext cx="4992599" cy="220946"/>
            <a:chOff x="812800" y="6311933"/>
            <a:chExt cx="4992599" cy="220946"/>
          </a:xfrm>
        </p:grpSpPr>
        <p:sp>
          <p:nvSpPr>
            <p:cNvPr id="7" name="Text 17">
              <a:extLst>
                <a:ext uri="{FF2B5EF4-FFF2-40B4-BE49-F238E27FC236}">
                  <a16:creationId xmlns:a16="http://schemas.microsoft.com/office/drawing/2014/main" id="{AD69C6E2-8460-49C4-B7A1-9EF0409BFA2F}"/>
                </a:ext>
              </a:extLst>
            </p:cNvPr>
            <p:cNvSpPr/>
            <p:nvPr/>
          </p:nvSpPr>
          <p:spPr>
            <a:xfrm>
              <a:off x="2874729" y="6311933"/>
              <a:ext cx="2930670" cy="220946"/>
            </a:xfrm>
            <a:prstGeom prst="rect">
              <a:avLst/>
            </a:prstGeom>
            <a:noFill/>
            <a:ln/>
          </p:spPr>
          <p:txBody>
            <a:bodyPr wrap="square" lIns="0" tIns="0" rIns="0" bIns="0" rtlCol="0" anchor="t">
              <a:normAutofit/>
            </a:bodyPr>
            <a:lstStyle/>
            <a:p>
              <a:pPr marL="0" indent="0" algn="l">
                <a:lnSpc>
                  <a:spcPts val="1540"/>
                </a:lnSpc>
                <a:buNone/>
              </a:pPr>
              <a:r>
                <a:rPr lang="en-US" sz="1100" dirty="0">
                  <a:solidFill>
                    <a:srgbClr val="5A5A5A"/>
                  </a:solidFill>
                  <a:latin typeface="Verdana" pitchFamily="34" charset="0"/>
                  <a:ea typeface="Verdana" pitchFamily="34" charset="-122"/>
                  <a:cs typeface="Verdana" pitchFamily="34" charset="-120"/>
                </a:rPr>
                <a:t>2023 ART Guidelines Uptake - RETAIN6</a:t>
              </a:r>
              <a:endParaRPr lang="en-US" sz="1100" dirty="0"/>
            </a:p>
          </p:txBody>
        </p:sp>
        <p:sp>
          <p:nvSpPr>
            <p:cNvPr id="8" name="Text 16">
              <a:extLst>
                <a:ext uri="{FF2B5EF4-FFF2-40B4-BE49-F238E27FC236}">
                  <a16:creationId xmlns:a16="http://schemas.microsoft.com/office/drawing/2014/main" id="{323E083B-CF59-45A7-8687-A3F1A5EE210F}"/>
                </a:ext>
              </a:extLst>
            </p:cNvPr>
            <p:cNvSpPr/>
            <p:nvPr/>
          </p:nvSpPr>
          <p:spPr>
            <a:xfrm>
              <a:off x="812800" y="6311933"/>
              <a:ext cx="1209505" cy="220946"/>
            </a:xfrm>
            <a:prstGeom prst="rect">
              <a:avLst/>
            </a:prstGeom>
            <a:noFill/>
            <a:ln/>
          </p:spPr>
          <p:txBody>
            <a:bodyPr wrap="square" lIns="0" tIns="0" rIns="0" bIns="0" rtlCol="0" anchor="t">
              <a:normAutofit/>
            </a:bodyPr>
            <a:lstStyle/>
            <a:p>
              <a:pPr marL="0" indent="0" algn="l">
                <a:lnSpc>
                  <a:spcPts val="1540"/>
                </a:lnSpc>
                <a:buNone/>
              </a:pPr>
              <a:r>
                <a:rPr lang="en-US" sz="1100" dirty="0">
                  <a:solidFill>
                    <a:srgbClr val="5A5A5A"/>
                  </a:solidFill>
                  <a:latin typeface="Verdana" pitchFamily="34" charset="0"/>
                  <a:ea typeface="Verdana" pitchFamily="34" charset="-122"/>
                  <a:cs typeface="Verdana" pitchFamily="34" charset="-120"/>
                </a:rPr>
                <a:t>Kachingwe et al.</a:t>
              </a:r>
              <a:endParaRPr lang="en-US" sz="1100" dirty="0"/>
            </a:p>
          </p:txBody>
        </p:sp>
      </p:grpSp>
      <p:sp>
        <p:nvSpPr>
          <p:cNvPr id="9" name="Text 0">
            <a:extLst>
              <a:ext uri="{FF2B5EF4-FFF2-40B4-BE49-F238E27FC236}">
                <a16:creationId xmlns:a16="http://schemas.microsoft.com/office/drawing/2014/main" id="{22385211-CC5B-4CFE-8202-BD27A7F3BE4D}"/>
              </a:ext>
            </a:extLst>
          </p:cNvPr>
          <p:cNvSpPr txBox="1"/>
          <p:nvPr/>
        </p:nvSpPr>
        <p:spPr>
          <a:xfrm>
            <a:off x="1403563" y="364507"/>
            <a:ext cx="8412480" cy="41148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chemeClr val="accent6">
                    <a:lumMod val="90000"/>
                    <a:lumOff val="10000"/>
                  </a:schemeClr>
                </a:solidFill>
                <a:latin typeface="Verdana" pitchFamily="34" charset="0"/>
                <a:ea typeface="Verdana" pitchFamily="34" charset="-122"/>
                <a:cs typeface="Verdana" pitchFamily="34" charset="-120"/>
              </a:rPr>
              <a:t>Methods</a:t>
            </a:r>
            <a:endParaRPr lang="en-US" sz="2400" dirty="0">
              <a:solidFill>
                <a:schemeClr val="accent6">
                  <a:lumMod val="90000"/>
                  <a:lumOff val="10000"/>
                </a:schemeClr>
              </a:solidFill>
            </a:endParaRPr>
          </a:p>
        </p:txBody>
      </p:sp>
      <p:grpSp>
        <p:nvGrpSpPr>
          <p:cNvPr id="12" name="Group 11">
            <a:extLst>
              <a:ext uri="{FF2B5EF4-FFF2-40B4-BE49-F238E27FC236}">
                <a16:creationId xmlns:a16="http://schemas.microsoft.com/office/drawing/2014/main" id="{C3339638-2911-4245-9D41-2B50291BCEE6}"/>
              </a:ext>
            </a:extLst>
          </p:cNvPr>
          <p:cNvGrpSpPr/>
          <p:nvPr/>
        </p:nvGrpSpPr>
        <p:grpSpPr>
          <a:xfrm>
            <a:off x="504823" y="841793"/>
            <a:ext cx="10861040" cy="566928"/>
            <a:chOff x="365760" y="960120"/>
            <a:chExt cx="8412480" cy="566928"/>
          </a:xfrm>
        </p:grpSpPr>
        <p:sp>
          <p:nvSpPr>
            <p:cNvPr id="13" name="Shape 1">
              <a:extLst>
                <a:ext uri="{FF2B5EF4-FFF2-40B4-BE49-F238E27FC236}">
                  <a16:creationId xmlns:a16="http://schemas.microsoft.com/office/drawing/2014/main" id="{B9689F90-88E5-475A-AD85-9231ABD32D2E}"/>
                </a:ext>
              </a:extLst>
            </p:cNvPr>
            <p:cNvSpPr/>
            <p:nvPr/>
          </p:nvSpPr>
          <p:spPr>
            <a:xfrm>
              <a:off x="365760" y="960120"/>
              <a:ext cx="8412480" cy="566928"/>
            </a:xfrm>
            <a:prstGeom prst="rect">
              <a:avLst/>
            </a:prstGeom>
            <a:solidFill>
              <a:srgbClr val="E3F4F3"/>
            </a:solidFill>
            <a:ln w="12700">
              <a:solidFill>
                <a:srgbClr val="E3F4F3"/>
              </a:solidFill>
              <a:prstDash val="solid"/>
            </a:ln>
          </p:spPr>
          <p:txBody>
            <a:bodyPr/>
            <a:lstStyle/>
            <a:p>
              <a:endParaRPr lang="en-US"/>
            </a:p>
          </p:txBody>
        </p:sp>
        <p:sp>
          <p:nvSpPr>
            <p:cNvPr id="14" name="Shape 2">
              <a:extLst>
                <a:ext uri="{FF2B5EF4-FFF2-40B4-BE49-F238E27FC236}">
                  <a16:creationId xmlns:a16="http://schemas.microsoft.com/office/drawing/2014/main" id="{AF610A30-9A8E-450C-A552-D30314EBC4AE}"/>
                </a:ext>
              </a:extLst>
            </p:cNvPr>
            <p:cNvSpPr/>
            <p:nvPr/>
          </p:nvSpPr>
          <p:spPr>
            <a:xfrm>
              <a:off x="365760" y="960120"/>
              <a:ext cx="54864" cy="566928"/>
            </a:xfrm>
            <a:prstGeom prst="rect">
              <a:avLst/>
            </a:prstGeom>
            <a:solidFill>
              <a:srgbClr val="00827C"/>
            </a:solidFill>
            <a:ln w="12700">
              <a:solidFill>
                <a:srgbClr val="00827C"/>
              </a:solidFill>
              <a:prstDash val="solid"/>
            </a:ln>
          </p:spPr>
          <p:txBody>
            <a:bodyPr/>
            <a:lstStyle/>
            <a:p>
              <a:endParaRPr lang="en-US"/>
            </a:p>
          </p:txBody>
        </p:sp>
        <p:sp>
          <p:nvSpPr>
            <p:cNvPr id="15" name="Text 3">
              <a:extLst>
                <a:ext uri="{FF2B5EF4-FFF2-40B4-BE49-F238E27FC236}">
                  <a16:creationId xmlns:a16="http://schemas.microsoft.com/office/drawing/2014/main" id="{0B4AE055-737C-4699-B55C-8E639FCDA7C1}"/>
                </a:ext>
              </a:extLst>
            </p:cNvPr>
            <p:cNvSpPr txBox="1"/>
            <p:nvPr/>
          </p:nvSpPr>
          <p:spPr>
            <a:xfrm>
              <a:off x="548640" y="960120"/>
              <a:ext cx="8138160" cy="566928"/>
            </a:xfrm>
            <a:prstGeom prst="rect">
              <a:avLst/>
            </a:prstGeom>
            <a:noFill/>
            <a:ln/>
          </p:spPr>
          <p:txBody>
            <a:bodyPr wrap="square" lIns="0" tIns="0" rIns="0" bIns="0" rtlCol="0" anchor="ctr"/>
            <a:lstStyle/>
            <a:p>
              <a:pPr marL="0" indent="0">
                <a:buNone/>
              </a:pPr>
              <a:r>
                <a:rPr lang="en-US" sz="1600" b="1" dirty="0">
                  <a:solidFill>
                    <a:srgbClr val="00827C"/>
                  </a:solidFill>
                  <a:latin typeface="Verdana" pitchFamily="34" charset="0"/>
                  <a:ea typeface="Verdana" pitchFamily="34" charset="-122"/>
                  <a:cs typeface="Verdana" pitchFamily="34" charset="-120"/>
                </a:rPr>
                <a:t>Objective: </a:t>
              </a:r>
              <a:r>
                <a:rPr lang="en-US" sz="1600" dirty="0">
                  <a:solidFill>
                    <a:srgbClr val="222222"/>
                  </a:solidFill>
                  <a:latin typeface="Verdana" pitchFamily="34" charset="0"/>
                  <a:ea typeface="Verdana" pitchFamily="34" charset="-122"/>
                  <a:cs typeface="Verdana" pitchFamily="34" charset="-120"/>
                </a:rPr>
                <a:t>to assess fidelity to the core early-treatment changes in South Africa’s 2023 ART guidelines, and their association with viral suppression.</a:t>
              </a:r>
              <a:endParaRPr lang="en-US" sz="1600" dirty="0"/>
            </a:p>
          </p:txBody>
        </p:sp>
      </p:grpSp>
      <p:grpSp>
        <p:nvGrpSpPr>
          <p:cNvPr id="2" name="Group 1">
            <a:extLst>
              <a:ext uri="{FF2B5EF4-FFF2-40B4-BE49-F238E27FC236}">
                <a16:creationId xmlns:a16="http://schemas.microsoft.com/office/drawing/2014/main" id="{7050C5D2-76B4-4254-962F-688AA2D73F7C}"/>
              </a:ext>
            </a:extLst>
          </p:cNvPr>
          <p:cNvGrpSpPr/>
          <p:nvPr/>
        </p:nvGrpSpPr>
        <p:grpSpPr>
          <a:xfrm>
            <a:off x="484025" y="1611644"/>
            <a:ext cx="10962907" cy="665130"/>
            <a:chOff x="539300" y="1880724"/>
            <a:chExt cx="10593970" cy="665130"/>
          </a:xfrm>
        </p:grpSpPr>
        <p:sp>
          <p:nvSpPr>
            <p:cNvPr id="18" name="Text 5">
              <a:extLst>
                <a:ext uri="{FF2B5EF4-FFF2-40B4-BE49-F238E27FC236}">
                  <a16:creationId xmlns:a16="http://schemas.microsoft.com/office/drawing/2014/main" id="{66DD74EC-5B36-4FA4-A2CD-B5CC390F3A1B}"/>
                </a:ext>
              </a:extLst>
            </p:cNvPr>
            <p:cNvSpPr txBox="1"/>
            <p:nvPr/>
          </p:nvSpPr>
          <p:spPr>
            <a:xfrm>
              <a:off x="539300" y="1880724"/>
              <a:ext cx="2126127" cy="665130"/>
            </a:xfrm>
            <a:prstGeom prst="rect">
              <a:avLst/>
            </a:prstGeom>
            <a:solidFill>
              <a:schemeClr val="bg1">
                <a:lumMod val="95000"/>
              </a:schemeClr>
            </a:solidFill>
            <a:ln/>
          </p:spPr>
          <p:txBody>
            <a:bodyPr wrap="square" lIns="0" tIns="0" rIns="0" bIns="0" rtlCol="0" anchor="t" anchorCtr="0"/>
            <a:lstStyle/>
            <a:p>
              <a:pPr marL="0" indent="0" algn="ctr">
                <a:buNone/>
              </a:pPr>
              <a:r>
                <a:rPr lang="en-US" sz="1400" b="1" dirty="0">
                  <a:solidFill>
                    <a:srgbClr val="333333"/>
                  </a:solidFill>
                  <a:latin typeface="Verdana" pitchFamily="34" charset="0"/>
                  <a:ea typeface="Verdana" pitchFamily="34" charset="-122"/>
                  <a:cs typeface="Verdana" pitchFamily="34" charset="-120"/>
                </a:rPr>
                <a:t>18 primary healthcare clinics</a:t>
              </a:r>
              <a:endParaRPr lang="en-US" sz="1400" dirty="0"/>
            </a:p>
          </p:txBody>
        </p:sp>
        <p:sp>
          <p:nvSpPr>
            <p:cNvPr id="20" name="Text 7">
              <a:extLst>
                <a:ext uri="{FF2B5EF4-FFF2-40B4-BE49-F238E27FC236}">
                  <a16:creationId xmlns:a16="http://schemas.microsoft.com/office/drawing/2014/main" id="{9F9FF8C2-B91C-4757-B1ED-2D1EBDEEFC93}"/>
                </a:ext>
              </a:extLst>
            </p:cNvPr>
            <p:cNvSpPr txBox="1"/>
            <p:nvPr/>
          </p:nvSpPr>
          <p:spPr>
            <a:xfrm>
              <a:off x="2837814" y="1880724"/>
              <a:ext cx="3390311" cy="665130"/>
            </a:xfrm>
            <a:prstGeom prst="rect">
              <a:avLst/>
            </a:prstGeom>
            <a:solidFill>
              <a:schemeClr val="bg1">
                <a:lumMod val="95000"/>
              </a:schemeClr>
            </a:solidFill>
            <a:ln/>
          </p:spPr>
          <p:txBody>
            <a:bodyPr wrap="square" lIns="0" tIns="0" rIns="0" bIns="0" rtlCol="0" anchor="t" anchorCtr="0"/>
            <a:lstStyle/>
            <a:p>
              <a:pPr marL="0" indent="0" algn="ctr">
                <a:buNone/>
              </a:pPr>
              <a:r>
                <a:rPr lang="en-US" sz="1400" b="1" dirty="0">
                  <a:solidFill>
                    <a:srgbClr val="333333"/>
                  </a:solidFill>
                  <a:latin typeface="Verdana" pitchFamily="34" charset="0"/>
                  <a:ea typeface="Verdana" pitchFamily="34" charset="-122"/>
                  <a:cs typeface="Verdana" pitchFamily="34" charset="-120"/>
                </a:rPr>
                <a:t>3 districts: Ehlanzeni, King Cetshwayo, West Rand</a:t>
              </a:r>
              <a:endParaRPr lang="en-US" sz="1400" dirty="0"/>
            </a:p>
          </p:txBody>
        </p:sp>
        <p:sp>
          <p:nvSpPr>
            <p:cNvPr id="22" name="Text 9">
              <a:extLst>
                <a:ext uri="{FF2B5EF4-FFF2-40B4-BE49-F238E27FC236}">
                  <a16:creationId xmlns:a16="http://schemas.microsoft.com/office/drawing/2014/main" id="{0DB09ABA-B9CB-493E-B47A-7A54CECDD3BC}"/>
                </a:ext>
              </a:extLst>
            </p:cNvPr>
            <p:cNvSpPr txBox="1"/>
            <p:nvPr/>
          </p:nvSpPr>
          <p:spPr>
            <a:xfrm>
              <a:off x="6285589" y="1880724"/>
              <a:ext cx="2988070" cy="665130"/>
            </a:xfrm>
            <a:prstGeom prst="rect">
              <a:avLst/>
            </a:prstGeom>
            <a:solidFill>
              <a:schemeClr val="bg1">
                <a:lumMod val="95000"/>
              </a:schemeClr>
            </a:solidFill>
            <a:ln/>
          </p:spPr>
          <p:txBody>
            <a:bodyPr wrap="square" lIns="0" tIns="0" rIns="0" bIns="0" rtlCol="0" anchor="t" anchorCtr="0"/>
            <a:lstStyle/>
            <a:p>
              <a:pPr marL="0" indent="0" algn="ctr">
                <a:buNone/>
              </a:pPr>
              <a:r>
                <a:rPr lang="en-US" sz="1400" b="1" dirty="0">
                  <a:solidFill>
                    <a:srgbClr val="333333"/>
                  </a:solidFill>
                  <a:latin typeface="Verdana" pitchFamily="34" charset="0"/>
                  <a:ea typeface="Verdana" pitchFamily="34" charset="-122"/>
                  <a:cs typeface="Verdana" pitchFamily="34" charset="-120"/>
                </a:rPr>
                <a:t>16,338 adults starting or restarting ART, </a:t>
              </a:r>
            </a:p>
            <a:p>
              <a:pPr marL="0" indent="0" algn="ctr">
                <a:buNone/>
              </a:pPr>
              <a:r>
                <a:rPr lang="en-US" sz="1400" b="1" dirty="0">
                  <a:solidFill>
                    <a:srgbClr val="333333"/>
                  </a:solidFill>
                  <a:latin typeface="Verdana" pitchFamily="34" charset="0"/>
                  <a:ea typeface="Verdana" pitchFamily="34" charset="-122"/>
                  <a:cs typeface="Verdana" pitchFamily="34" charset="-120"/>
                </a:rPr>
                <a:t>Jan 2022–Mar 2025</a:t>
              </a:r>
              <a:endParaRPr lang="en-US" sz="1400" dirty="0"/>
            </a:p>
          </p:txBody>
        </p:sp>
        <p:sp>
          <p:nvSpPr>
            <p:cNvPr id="24" name="Text 11">
              <a:extLst>
                <a:ext uri="{FF2B5EF4-FFF2-40B4-BE49-F238E27FC236}">
                  <a16:creationId xmlns:a16="http://schemas.microsoft.com/office/drawing/2014/main" id="{254D4EBE-4774-472A-A4E0-B64C9F43D671}"/>
                </a:ext>
              </a:extLst>
            </p:cNvPr>
            <p:cNvSpPr txBox="1"/>
            <p:nvPr/>
          </p:nvSpPr>
          <p:spPr>
            <a:xfrm>
              <a:off x="9409383" y="1880724"/>
              <a:ext cx="1723887" cy="665130"/>
            </a:xfrm>
            <a:prstGeom prst="rect">
              <a:avLst/>
            </a:prstGeom>
            <a:solidFill>
              <a:schemeClr val="bg1">
                <a:lumMod val="95000"/>
              </a:schemeClr>
            </a:solidFill>
            <a:ln/>
          </p:spPr>
          <p:txBody>
            <a:bodyPr wrap="square" lIns="0" tIns="0" rIns="0" bIns="0" rtlCol="0" anchor="t" anchorCtr="0"/>
            <a:lstStyle/>
            <a:p>
              <a:pPr marL="0" indent="0" algn="ctr">
                <a:buNone/>
              </a:pPr>
              <a:r>
                <a:rPr lang="en-US" sz="1400" b="1" dirty="0">
                  <a:solidFill>
                    <a:srgbClr val="333333"/>
                  </a:solidFill>
                  <a:latin typeface="Verdana" pitchFamily="34" charset="0"/>
                  <a:ea typeface="Verdana" pitchFamily="34" charset="-122"/>
                  <a:cs typeface="Verdana" pitchFamily="34" charset="-120"/>
                </a:rPr>
                <a:t>Routine TIER.Net data</a:t>
              </a:r>
              <a:endParaRPr lang="en-US" sz="1400" dirty="0"/>
            </a:p>
          </p:txBody>
        </p:sp>
      </p:grpSp>
      <p:graphicFrame>
        <p:nvGraphicFramePr>
          <p:cNvPr id="25" name="Table 0">
            <a:extLst>
              <a:ext uri="{FF2B5EF4-FFF2-40B4-BE49-F238E27FC236}">
                <a16:creationId xmlns:a16="http://schemas.microsoft.com/office/drawing/2014/main" id="{17F4D80B-E216-423A-B690-E1A1C6D7973A}"/>
              </a:ext>
            </a:extLst>
          </p:cNvPr>
          <p:cNvGraphicFramePr>
            <a:graphicFrameLocks noGrp="1"/>
          </p:cNvGraphicFramePr>
          <p:nvPr/>
        </p:nvGraphicFramePr>
        <p:xfrm>
          <a:off x="438882" y="2436190"/>
          <a:ext cx="11008050" cy="3580017"/>
        </p:xfrm>
        <a:graphic>
          <a:graphicData uri="http://schemas.openxmlformats.org/drawingml/2006/table">
            <a:tbl>
              <a:tblPr/>
              <a:tblGrid>
                <a:gridCol w="3469929">
                  <a:extLst>
                    <a:ext uri="{9D8B030D-6E8A-4147-A177-3AD203B41FA5}">
                      <a16:colId xmlns:a16="http://schemas.microsoft.com/office/drawing/2014/main" val="20000"/>
                    </a:ext>
                  </a:extLst>
                </a:gridCol>
                <a:gridCol w="3110970">
                  <a:extLst>
                    <a:ext uri="{9D8B030D-6E8A-4147-A177-3AD203B41FA5}">
                      <a16:colId xmlns:a16="http://schemas.microsoft.com/office/drawing/2014/main" val="20001"/>
                    </a:ext>
                  </a:extLst>
                </a:gridCol>
                <a:gridCol w="4427151">
                  <a:extLst>
                    <a:ext uri="{9D8B030D-6E8A-4147-A177-3AD203B41FA5}">
                      <a16:colId xmlns:a16="http://schemas.microsoft.com/office/drawing/2014/main" val="20002"/>
                    </a:ext>
                  </a:extLst>
                </a:gridCol>
              </a:tblGrid>
              <a:tr h="516777">
                <a:tc>
                  <a:txBody>
                    <a:bodyPr/>
                    <a:lstStyle/>
                    <a:p>
                      <a:pPr marL="0" indent="0">
                        <a:buNone/>
                      </a:pPr>
                      <a:r>
                        <a:rPr lang="en-US" sz="1600" b="1" dirty="0">
                          <a:solidFill>
                            <a:srgbClr val="FFFFFF"/>
                          </a:solidFill>
                          <a:latin typeface="Verdana" pitchFamily="34" charset="0"/>
                          <a:ea typeface="Verdana" pitchFamily="34" charset="-122"/>
                          <a:cs typeface="Verdana" pitchFamily="34" charset="-120"/>
                        </a:rPr>
                        <a:t>Guideline change</a:t>
                      </a:r>
                      <a:endParaRPr lang="en-US" sz="1600" dirty="0">
                        <a:latin typeface="Verdana" charset="0"/>
                        <a:ea typeface="Verdana" charset="0"/>
                        <a:cs typeface="Verdana" charset="0"/>
                      </a:endParaRPr>
                    </a:p>
                  </a:txBody>
                  <a:tcPr marL="76200" marR="76200" marT="38100" marB="3810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chemeClr val="accent6">
                        <a:lumMod val="90000"/>
                        <a:lumOff val="10000"/>
                      </a:schemeClr>
                    </a:solidFill>
                  </a:tcPr>
                </a:tc>
                <a:tc>
                  <a:txBody>
                    <a:bodyPr/>
                    <a:lstStyle/>
                    <a:p>
                      <a:pPr marL="0" indent="0">
                        <a:buNone/>
                      </a:pPr>
                      <a:r>
                        <a:rPr lang="en-US" sz="1600" b="1" dirty="0">
                          <a:solidFill>
                            <a:srgbClr val="FFFFFF"/>
                          </a:solidFill>
                          <a:latin typeface="Verdana" pitchFamily="34" charset="0"/>
                          <a:ea typeface="Verdana" pitchFamily="34" charset="-122"/>
                          <a:cs typeface="Verdana" pitchFamily="34" charset="-120"/>
                        </a:rPr>
                        <a:t>What we measured</a:t>
                      </a:r>
                      <a:endParaRPr lang="en-US" sz="1600" dirty="0">
                        <a:latin typeface="Verdana" charset="0"/>
                        <a:ea typeface="Verdana" charset="0"/>
                        <a:cs typeface="Verdana" charset="0"/>
                      </a:endParaRPr>
                    </a:p>
                  </a:txBody>
                  <a:tcPr marL="76200" marR="76200" marT="38100" marB="3810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chemeClr val="accent6">
                        <a:lumMod val="90000"/>
                        <a:lumOff val="10000"/>
                      </a:schemeClr>
                    </a:solidFill>
                  </a:tcPr>
                </a:tc>
                <a:tc>
                  <a:txBody>
                    <a:bodyPr/>
                    <a:lstStyle/>
                    <a:p>
                      <a:pPr marL="0" indent="0">
                        <a:buNone/>
                      </a:pPr>
                      <a:r>
                        <a:rPr lang="en-US" sz="1600" b="1" dirty="0">
                          <a:solidFill>
                            <a:srgbClr val="FFFFFF"/>
                          </a:solidFill>
                          <a:latin typeface="Verdana" pitchFamily="34" charset="0"/>
                          <a:ea typeface="Verdana" pitchFamily="34" charset="-122"/>
                          <a:cs typeface="Verdana" pitchFamily="34" charset="-120"/>
                        </a:rPr>
                        <a:t>Definition</a:t>
                      </a:r>
                      <a:endParaRPr lang="en-US" sz="1600" dirty="0">
                        <a:latin typeface="Verdana" charset="0"/>
                        <a:ea typeface="Verdana" charset="0"/>
                        <a:cs typeface="Verdana" charset="0"/>
                      </a:endParaRPr>
                    </a:p>
                  </a:txBody>
                  <a:tcPr marL="76200" marR="76200" marT="38100" marB="3810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chemeClr val="accent6">
                        <a:lumMod val="90000"/>
                        <a:lumOff val="10000"/>
                      </a:schemeClr>
                    </a:solidFill>
                  </a:tcPr>
                </a:tc>
                <a:extLst>
                  <a:ext uri="{0D108BD9-81ED-4DB2-BD59-A6C34878D82A}">
                    <a16:rowId xmlns:a16="http://schemas.microsoft.com/office/drawing/2014/main" val="10000"/>
                  </a:ext>
                </a:extLst>
              </a:tr>
              <a:tr h="516777">
                <a:tc>
                  <a:txBody>
                    <a:bodyPr/>
                    <a:lstStyle/>
                    <a:p>
                      <a:pPr marL="0" indent="0">
                        <a:buNone/>
                      </a:pPr>
                      <a:r>
                        <a:rPr lang="en-US" sz="1600" b="1" dirty="0">
                          <a:solidFill>
                            <a:srgbClr val="00827C"/>
                          </a:solidFill>
                          <a:latin typeface="Verdana" pitchFamily="34" charset="0"/>
                          <a:ea typeface="Verdana" pitchFamily="34" charset="-122"/>
                          <a:cs typeface="Verdana" pitchFamily="34" charset="-120"/>
                        </a:rPr>
                        <a:t>First VL moved from month 6 to month 3</a:t>
                      </a:r>
                      <a:endParaRPr lang="en-US" sz="1600" dirty="0">
                        <a:latin typeface="Verdana" charset="0"/>
                        <a:ea typeface="Verdana" charset="0"/>
                        <a:cs typeface="Verdana" charset="0"/>
                      </a:endParaRPr>
                    </a:p>
                  </a:txBody>
                  <a:tcPr marL="76200" marR="76200" marT="38100" marB="3810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marL="0" indent="0">
                        <a:buNone/>
                      </a:pPr>
                      <a:r>
                        <a:rPr lang="en-US" sz="1600" dirty="0">
                          <a:solidFill>
                            <a:srgbClr val="333333"/>
                          </a:solidFill>
                          <a:latin typeface="Verdana" pitchFamily="34" charset="0"/>
                          <a:ea typeface="Verdana" pitchFamily="34" charset="-122"/>
                          <a:cs typeface="Verdana" pitchFamily="34" charset="-120"/>
                        </a:rPr>
                        <a:t>Uptake of VL testing at month 3</a:t>
                      </a:r>
                      <a:endParaRPr lang="en-US" sz="1600" dirty="0">
                        <a:latin typeface="Verdana" charset="0"/>
                        <a:ea typeface="Verdana" charset="0"/>
                        <a:cs typeface="Verdana" charset="0"/>
                      </a:endParaRPr>
                    </a:p>
                  </a:txBody>
                  <a:tcPr marL="76200" marR="76200" marT="38100" marB="3810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marL="0" indent="0">
                        <a:buNone/>
                      </a:pPr>
                      <a:r>
                        <a:rPr lang="en-US" sz="1600" dirty="0">
                          <a:solidFill>
                            <a:srgbClr val="333333"/>
                          </a:solidFill>
                          <a:latin typeface="Verdana" pitchFamily="34" charset="0"/>
                          <a:ea typeface="Verdana" pitchFamily="34" charset="-122"/>
                          <a:cs typeface="Verdana" pitchFamily="34" charset="-120"/>
                        </a:rPr>
                        <a:t>VL result 56–&lt;112 days after ART initiation</a:t>
                      </a:r>
                      <a:endParaRPr lang="en-US" sz="1600" dirty="0">
                        <a:latin typeface="Verdana" charset="0"/>
                        <a:ea typeface="Verdana" charset="0"/>
                        <a:cs typeface="Verdana" charset="0"/>
                      </a:endParaRPr>
                    </a:p>
                  </a:txBody>
                  <a:tcPr marL="76200" marR="76200" marT="38100" marB="3810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10001"/>
                  </a:ext>
                </a:extLst>
              </a:tr>
              <a:tr h="516777">
                <a:tc>
                  <a:txBody>
                    <a:bodyPr/>
                    <a:lstStyle/>
                    <a:p>
                      <a:pPr marL="0" indent="0">
                        <a:buNone/>
                      </a:pPr>
                      <a:r>
                        <a:rPr lang="en-US" sz="1600" b="1" dirty="0">
                          <a:solidFill>
                            <a:srgbClr val="00827C"/>
                          </a:solidFill>
                          <a:latin typeface="Verdana" pitchFamily="34" charset="0"/>
                          <a:ea typeface="Verdana" pitchFamily="34" charset="-122"/>
                          <a:cs typeface="Verdana" pitchFamily="34" charset="-120"/>
                        </a:rPr>
                        <a:t>6-monthly clinic visit eligibility moved from month 7 to 4</a:t>
                      </a:r>
                      <a:endParaRPr lang="en-US" sz="1600" dirty="0">
                        <a:latin typeface="Verdana" charset="0"/>
                        <a:ea typeface="Verdana" charset="0"/>
                        <a:cs typeface="Verdana" charset="0"/>
                      </a:endParaRPr>
                    </a:p>
                  </a:txBody>
                  <a:tcPr marL="76200" marR="76200" marT="38100" marB="3810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marL="0" indent="0">
                        <a:buNone/>
                      </a:pPr>
                      <a:r>
                        <a:rPr lang="en-US" sz="1600" dirty="0">
                          <a:solidFill>
                            <a:srgbClr val="333333"/>
                          </a:solidFill>
                          <a:latin typeface="Verdana" pitchFamily="34" charset="0"/>
                          <a:ea typeface="Verdana" pitchFamily="34" charset="-122"/>
                          <a:cs typeface="Verdana" pitchFamily="34" charset="-120"/>
                        </a:rPr>
                        <a:t>Assignment to ≥6-month clinic visit intervals</a:t>
                      </a:r>
                      <a:endParaRPr lang="en-US" sz="1600" dirty="0">
                        <a:latin typeface="Verdana" charset="0"/>
                        <a:ea typeface="Verdana" charset="0"/>
                        <a:cs typeface="Verdana" charset="0"/>
                      </a:endParaRPr>
                    </a:p>
                  </a:txBody>
                  <a:tcPr marL="76200" marR="76200" marT="38100" marB="3810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marL="0" indent="0">
                        <a:buNone/>
                      </a:pPr>
                      <a:r>
                        <a:rPr lang="en-US" sz="1600" dirty="0">
                          <a:solidFill>
                            <a:srgbClr val="333333"/>
                          </a:solidFill>
                          <a:latin typeface="Verdana" pitchFamily="34" charset="0"/>
                          <a:ea typeface="Verdana" pitchFamily="34" charset="-122"/>
                          <a:cs typeface="Verdana" pitchFamily="34" charset="-120"/>
                        </a:rPr>
                        <a:t>Next appointment ≥168 days after a suppressed VL at month 3</a:t>
                      </a:r>
                      <a:endParaRPr lang="en-US" sz="1600" dirty="0">
                        <a:latin typeface="Verdana" charset="0"/>
                        <a:ea typeface="Verdana" charset="0"/>
                        <a:cs typeface="Verdana" charset="0"/>
                      </a:endParaRPr>
                    </a:p>
                  </a:txBody>
                  <a:tcPr marL="76200" marR="76200" marT="38100" marB="3810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10002"/>
                  </a:ext>
                </a:extLst>
              </a:tr>
              <a:tr h="516777">
                <a:tc>
                  <a:txBody>
                    <a:bodyPr/>
                    <a:lstStyle/>
                    <a:p>
                      <a:pPr marL="0" indent="0">
                        <a:buNone/>
                      </a:pPr>
                      <a:r>
                        <a:rPr lang="en-US" sz="1600" b="1" dirty="0">
                          <a:solidFill>
                            <a:srgbClr val="00827C"/>
                          </a:solidFill>
                          <a:latin typeface="Verdana" pitchFamily="34" charset="0"/>
                          <a:ea typeface="Verdana" pitchFamily="34" charset="-122"/>
                          <a:cs typeface="Verdana" pitchFamily="34" charset="-120"/>
                        </a:rPr>
                        <a:t>Second VL moved from month 12 to month 10</a:t>
                      </a:r>
                      <a:endParaRPr lang="en-US" sz="1600" dirty="0">
                        <a:latin typeface="Verdana" charset="0"/>
                        <a:ea typeface="Verdana" charset="0"/>
                        <a:cs typeface="Verdana" charset="0"/>
                      </a:endParaRPr>
                    </a:p>
                  </a:txBody>
                  <a:tcPr marL="76200" marR="76200" marT="38100" marB="3810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marL="0" indent="0">
                        <a:buNone/>
                      </a:pPr>
                      <a:r>
                        <a:rPr lang="en-US" sz="1600" dirty="0">
                          <a:solidFill>
                            <a:srgbClr val="333333"/>
                          </a:solidFill>
                          <a:latin typeface="Verdana" pitchFamily="34" charset="0"/>
                          <a:ea typeface="Verdana" pitchFamily="34" charset="-122"/>
                          <a:cs typeface="Verdana" pitchFamily="34" charset="-120"/>
                        </a:rPr>
                        <a:t>Uptake and timing of the second VL</a:t>
                      </a:r>
                      <a:endParaRPr lang="en-US" sz="1600" dirty="0">
                        <a:latin typeface="Verdana" charset="0"/>
                        <a:ea typeface="Verdana" charset="0"/>
                        <a:cs typeface="Verdana" charset="0"/>
                      </a:endParaRPr>
                    </a:p>
                  </a:txBody>
                  <a:tcPr marL="76200" marR="76200" marT="38100" marB="3810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marL="0" indent="0">
                        <a:buNone/>
                      </a:pPr>
                      <a:r>
                        <a:rPr lang="en-US" sz="1600" dirty="0">
                          <a:solidFill>
                            <a:srgbClr val="333333"/>
                          </a:solidFill>
                          <a:latin typeface="Verdana" pitchFamily="34" charset="0"/>
                          <a:ea typeface="Verdana" pitchFamily="34" charset="-122"/>
                          <a:cs typeface="Verdana" pitchFamily="34" charset="-120"/>
                        </a:rPr>
                        <a:t>VL at month 10 (252–&lt;308 days) or month 12 (308–&lt;392 days)</a:t>
                      </a:r>
                      <a:endParaRPr lang="en-US" sz="1600" dirty="0">
                        <a:latin typeface="Verdana" charset="0"/>
                        <a:ea typeface="Verdana" charset="0"/>
                        <a:cs typeface="Verdana" charset="0"/>
                      </a:endParaRPr>
                    </a:p>
                  </a:txBody>
                  <a:tcPr marL="76200" marR="76200" marT="38100" marB="3810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10003"/>
                  </a:ext>
                </a:extLst>
              </a:tr>
              <a:tr h="516777">
                <a:tc>
                  <a:txBody>
                    <a:bodyPr/>
                    <a:lstStyle/>
                    <a:p>
                      <a:pPr marL="0" indent="0">
                        <a:buNone/>
                      </a:pPr>
                      <a:r>
                        <a:rPr lang="en-US" sz="1600" b="1" dirty="0">
                          <a:solidFill>
                            <a:srgbClr val="00827C"/>
                          </a:solidFill>
                          <a:latin typeface="Verdana" pitchFamily="34" charset="0"/>
                          <a:ea typeface="Verdana" pitchFamily="34" charset="-122"/>
                          <a:cs typeface="Verdana" pitchFamily="34" charset="-120"/>
                        </a:rPr>
                        <a:t># of visits in the first year reduced from 11 to 6</a:t>
                      </a:r>
                      <a:endParaRPr lang="en-US" sz="1600" dirty="0">
                        <a:latin typeface="Verdana" charset="0"/>
                        <a:ea typeface="Verdana" charset="0"/>
                        <a:cs typeface="Verdana" charset="0"/>
                      </a:endParaRPr>
                    </a:p>
                  </a:txBody>
                  <a:tcPr marL="76200" marR="76200" marT="38100" marB="3810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marL="0" indent="0">
                        <a:buNone/>
                      </a:pPr>
                      <a:r>
                        <a:rPr lang="en-US" sz="1600" dirty="0">
                          <a:solidFill>
                            <a:srgbClr val="333333"/>
                          </a:solidFill>
                          <a:latin typeface="Verdana" pitchFamily="34" charset="0"/>
                          <a:ea typeface="Verdana" pitchFamily="34" charset="-122"/>
                          <a:cs typeface="Verdana" pitchFamily="34" charset="-120"/>
                        </a:rPr>
                        <a:t># of clinic visits in the first year</a:t>
                      </a:r>
                      <a:endParaRPr lang="en-US" sz="1600" dirty="0">
                        <a:latin typeface="Verdana" charset="0"/>
                        <a:ea typeface="Verdana" charset="0"/>
                        <a:cs typeface="Verdana" charset="0"/>
                      </a:endParaRPr>
                    </a:p>
                  </a:txBody>
                  <a:tcPr marL="76200" marR="76200" marT="38100" marB="3810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marL="0" indent="0">
                        <a:buNone/>
                      </a:pPr>
                      <a:r>
                        <a:rPr lang="en-US" sz="1600" dirty="0">
                          <a:solidFill>
                            <a:srgbClr val="333333"/>
                          </a:solidFill>
                          <a:latin typeface="Verdana" pitchFamily="34" charset="0"/>
                          <a:ea typeface="Verdana" pitchFamily="34" charset="-122"/>
                          <a:cs typeface="Verdana" pitchFamily="34" charset="-120"/>
                        </a:rPr>
                        <a:t>Number of clinic visits in the first 12 months, among clients retained in care</a:t>
                      </a:r>
                      <a:endParaRPr lang="en-US" sz="1600" dirty="0">
                        <a:latin typeface="Verdana" charset="0"/>
                        <a:ea typeface="Verdana" charset="0"/>
                        <a:cs typeface="Verdana" charset="0"/>
                      </a:endParaRPr>
                    </a:p>
                  </a:txBody>
                  <a:tcPr marL="76200" marR="76200" marT="38100" marB="3810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10004"/>
                  </a:ext>
                </a:extLst>
              </a:tr>
              <a:tr h="516777">
                <a:tc>
                  <a:txBody>
                    <a:bodyPr/>
                    <a:lstStyle/>
                    <a:p>
                      <a:pPr marL="0" indent="0" algn="l" defTabSz="914400" rtl="0" eaLnBrk="1" latinLnBrk="0" hangingPunct="1">
                        <a:buNone/>
                      </a:pPr>
                      <a:r>
                        <a:rPr lang="en-US" sz="1600" b="1" kern="1200" dirty="0">
                          <a:solidFill>
                            <a:srgbClr val="00827C"/>
                          </a:solidFill>
                          <a:latin typeface="Verdana" pitchFamily="34" charset="0"/>
                          <a:ea typeface="Verdana" pitchFamily="34" charset="-122"/>
                          <a:cs typeface="Verdana" pitchFamily="34" charset="-120"/>
                        </a:rPr>
                        <a:t>Outcome</a:t>
                      </a:r>
                    </a:p>
                  </a:txBody>
                  <a:tcPr marL="76200" marR="76200" marT="38100" marB="3810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marL="0" indent="0">
                        <a:buNone/>
                      </a:pPr>
                      <a:r>
                        <a:rPr lang="en-US" sz="1600" dirty="0">
                          <a:solidFill>
                            <a:srgbClr val="333333"/>
                          </a:solidFill>
                          <a:latin typeface="Verdana" pitchFamily="34" charset="0"/>
                          <a:ea typeface="Verdana" pitchFamily="34" charset="-122"/>
                          <a:cs typeface="Verdana" pitchFamily="34" charset="-120"/>
                        </a:rPr>
                        <a:t>Viral suppression at first and second VL</a:t>
                      </a:r>
                      <a:endParaRPr lang="en-US" sz="1600" dirty="0">
                        <a:latin typeface="Verdana" charset="0"/>
                        <a:ea typeface="Verdana" charset="0"/>
                        <a:cs typeface="Verdana" charset="0"/>
                      </a:endParaRPr>
                    </a:p>
                  </a:txBody>
                  <a:tcPr marL="76200" marR="76200" marT="38100" marB="3810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marL="0" indent="0">
                        <a:buNone/>
                      </a:pPr>
                      <a:r>
                        <a:rPr lang="en-US" sz="1600" dirty="0">
                          <a:solidFill>
                            <a:srgbClr val="333333"/>
                          </a:solidFill>
                          <a:latin typeface="Verdana" pitchFamily="34" charset="0"/>
                          <a:ea typeface="Verdana" pitchFamily="34" charset="-122"/>
                          <a:cs typeface="Verdana" pitchFamily="34" charset="-120"/>
                        </a:rPr>
                        <a:t>&lt;50 copies/mL at the month 3 or 6 and month 10 or 12 tests</a:t>
                      </a:r>
                      <a:endParaRPr lang="en-US" sz="1600" dirty="0">
                        <a:latin typeface="Verdana" charset="0"/>
                        <a:ea typeface="Verdana" charset="0"/>
                        <a:cs typeface="Verdana" charset="0"/>
                      </a:endParaRPr>
                    </a:p>
                  </a:txBody>
                  <a:tcPr marL="76200" marR="76200" marT="38100" marB="3810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26" name="Text 11">
            <a:extLst>
              <a:ext uri="{FF2B5EF4-FFF2-40B4-BE49-F238E27FC236}">
                <a16:creationId xmlns:a16="http://schemas.microsoft.com/office/drawing/2014/main" id="{231B1CBA-A773-42CB-841E-31924942C691}"/>
              </a:ext>
            </a:extLst>
          </p:cNvPr>
          <p:cNvSpPr/>
          <p:nvPr/>
        </p:nvSpPr>
        <p:spPr>
          <a:xfrm>
            <a:off x="438882" y="6065150"/>
            <a:ext cx="10861040" cy="220946"/>
          </a:xfrm>
          <a:prstGeom prst="rect">
            <a:avLst/>
          </a:prstGeom>
          <a:noFill/>
          <a:ln/>
        </p:spPr>
        <p:txBody>
          <a:bodyPr wrap="square" lIns="0" tIns="0" rIns="0" bIns="0" rtlCol="0" anchor="t">
            <a:noAutofit/>
          </a:bodyPr>
          <a:lstStyle/>
          <a:p>
            <a:pPr algn="l">
              <a:lnSpc>
                <a:spcPts val="2100"/>
              </a:lnSpc>
            </a:pPr>
            <a:r>
              <a:rPr lang="en-US" sz="1400" dirty="0">
                <a:latin typeface="Verdana" pitchFamily="34" charset="0"/>
                <a:ea typeface="Verdana" pitchFamily="34" charset="-122"/>
                <a:cs typeface="Verdana" pitchFamily="34" charset="-120"/>
              </a:rPr>
              <a:t>Analysis: Interrupted time-series analysis of uptake, plus modified Poisson regression for outcomes</a:t>
            </a:r>
            <a:endParaRPr lang="en-US" sz="1400" dirty="0"/>
          </a:p>
        </p:txBody>
      </p:sp>
    </p:spTree>
    <p:extLst>
      <p:ext uri="{BB962C8B-B14F-4D97-AF65-F5344CB8AC3E}">
        <p14:creationId xmlns:p14="http://schemas.microsoft.com/office/powerpoint/2010/main" val="16890778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0">
            <a:extLst>
              <a:ext uri="{FF2B5EF4-FFF2-40B4-BE49-F238E27FC236}">
                <a16:creationId xmlns:a16="http://schemas.microsoft.com/office/drawing/2014/main" id="{E54AA52B-578F-4EA0-862F-E1589799B898}"/>
              </a:ext>
            </a:extLst>
          </p:cNvPr>
          <p:cNvGraphicFramePr>
            <a:graphicFrameLocks noGrp="1"/>
          </p:cNvGraphicFramePr>
          <p:nvPr/>
        </p:nvGraphicFramePr>
        <p:xfrm>
          <a:off x="247527" y="1528348"/>
          <a:ext cx="6051672" cy="4815281"/>
        </p:xfrm>
        <a:graphic>
          <a:graphicData uri="http://schemas.openxmlformats.org/drawingml/2006/table">
            <a:tbl>
              <a:tblPr/>
              <a:tblGrid>
                <a:gridCol w="1665940">
                  <a:extLst>
                    <a:ext uri="{9D8B030D-6E8A-4147-A177-3AD203B41FA5}">
                      <a16:colId xmlns:a16="http://schemas.microsoft.com/office/drawing/2014/main" val="20000"/>
                    </a:ext>
                  </a:extLst>
                </a:gridCol>
                <a:gridCol w="1041400">
                  <a:extLst>
                    <a:ext uri="{9D8B030D-6E8A-4147-A177-3AD203B41FA5}">
                      <a16:colId xmlns:a16="http://schemas.microsoft.com/office/drawing/2014/main" val="20001"/>
                    </a:ext>
                  </a:extLst>
                </a:gridCol>
                <a:gridCol w="1283842">
                  <a:extLst>
                    <a:ext uri="{9D8B030D-6E8A-4147-A177-3AD203B41FA5}">
                      <a16:colId xmlns:a16="http://schemas.microsoft.com/office/drawing/2014/main" val="20002"/>
                    </a:ext>
                  </a:extLst>
                </a:gridCol>
                <a:gridCol w="1120691">
                  <a:extLst>
                    <a:ext uri="{9D8B030D-6E8A-4147-A177-3AD203B41FA5}">
                      <a16:colId xmlns:a16="http://schemas.microsoft.com/office/drawing/2014/main" val="20003"/>
                    </a:ext>
                  </a:extLst>
                </a:gridCol>
                <a:gridCol w="939799">
                  <a:extLst>
                    <a:ext uri="{9D8B030D-6E8A-4147-A177-3AD203B41FA5}">
                      <a16:colId xmlns:a16="http://schemas.microsoft.com/office/drawing/2014/main" val="20004"/>
                    </a:ext>
                  </a:extLst>
                </a:gridCol>
              </a:tblGrid>
              <a:tr h="942227">
                <a:tc>
                  <a:txBody>
                    <a:bodyPr/>
                    <a:lstStyle/>
                    <a:p>
                      <a:pPr marL="0" indent="0">
                        <a:lnSpc>
                          <a:spcPts val="1890"/>
                        </a:lnSpc>
                        <a:buNone/>
                      </a:pPr>
                      <a:r>
                        <a:rPr lang="en-US" sz="1100" b="1" dirty="0">
                          <a:solidFill>
                            <a:srgbClr val="FFFFFF"/>
                          </a:solidFill>
                          <a:latin typeface="Verdana" pitchFamily="34" charset="0"/>
                          <a:ea typeface="Verdana" pitchFamily="34" charset="-122"/>
                          <a:cs typeface="Verdana" pitchFamily="34" charset="-120"/>
                        </a:rPr>
                        <a:t>Characteristic</a:t>
                      </a:r>
                      <a:endParaRPr lang="en-US" sz="1100" dirty="0">
                        <a:latin typeface="Verdana" charset="0"/>
                        <a:ea typeface="Verdana" charset="0"/>
                        <a:cs typeface="Verdana" charset="0"/>
                      </a:endParaRPr>
                    </a:p>
                  </a:txBody>
                  <a:tcPr marL="139700" marR="139700" marT="114300" marB="1143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chemeClr val="accent6">
                        <a:lumMod val="90000"/>
                        <a:lumOff val="10000"/>
                      </a:schemeClr>
                    </a:solidFill>
                  </a:tcPr>
                </a:tc>
                <a:tc>
                  <a:txBody>
                    <a:bodyPr/>
                    <a:lstStyle/>
                    <a:p>
                      <a:pPr marL="0" indent="0" algn="ctr">
                        <a:lnSpc>
                          <a:spcPts val="1890"/>
                        </a:lnSpc>
                        <a:buNone/>
                      </a:pPr>
                      <a:r>
                        <a:rPr lang="en-US" sz="1100" b="1" dirty="0">
                          <a:solidFill>
                            <a:srgbClr val="FFFFFF"/>
                          </a:solidFill>
                          <a:latin typeface="Verdana" pitchFamily="34" charset="0"/>
                          <a:ea typeface="Verdana" pitchFamily="34" charset="-122"/>
                          <a:cs typeface="Verdana" pitchFamily="34" charset="-120"/>
                        </a:rPr>
                        <a:t>Ehlanzeni</a:t>
                      </a:r>
                      <a:endParaRPr lang="en-US" sz="1100" dirty="0">
                        <a:latin typeface="Verdana" charset="0"/>
                        <a:ea typeface="Verdana" charset="0"/>
                        <a:cs typeface="Verdana" charset="0"/>
                      </a:endParaRPr>
                    </a:p>
                  </a:txBody>
                  <a:tcPr marL="139700" marR="139700" marT="114300" marB="1143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chemeClr val="accent6">
                        <a:lumMod val="90000"/>
                        <a:lumOff val="10000"/>
                      </a:schemeClr>
                    </a:solidFill>
                  </a:tcPr>
                </a:tc>
                <a:tc>
                  <a:txBody>
                    <a:bodyPr/>
                    <a:lstStyle/>
                    <a:p>
                      <a:pPr marL="0" indent="0" algn="ctr">
                        <a:lnSpc>
                          <a:spcPts val="1890"/>
                        </a:lnSpc>
                        <a:buNone/>
                      </a:pPr>
                      <a:r>
                        <a:rPr lang="en-US" sz="1100" b="1" dirty="0">
                          <a:solidFill>
                            <a:srgbClr val="FFFFFF"/>
                          </a:solidFill>
                          <a:latin typeface="Verdana" pitchFamily="34" charset="0"/>
                          <a:ea typeface="Verdana" pitchFamily="34" charset="-122"/>
                          <a:cs typeface="Verdana" pitchFamily="34" charset="-120"/>
                        </a:rPr>
                        <a:t>King Cetshwayo</a:t>
                      </a:r>
                      <a:endParaRPr lang="en-US" sz="1100" dirty="0">
                        <a:latin typeface="Verdana" charset="0"/>
                        <a:ea typeface="Verdana" charset="0"/>
                        <a:cs typeface="Verdana" charset="0"/>
                      </a:endParaRPr>
                    </a:p>
                  </a:txBody>
                  <a:tcPr marL="139700" marR="139700" marT="114300" marB="1143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chemeClr val="accent6">
                        <a:lumMod val="90000"/>
                        <a:lumOff val="10000"/>
                      </a:schemeClr>
                    </a:solidFill>
                  </a:tcPr>
                </a:tc>
                <a:tc>
                  <a:txBody>
                    <a:bodyPr/>
                    <a:lstStyle/>
                    <a:p>
                      <a:pPr marL="0" indent="0" algn="ctr">
                        <a:lnSpc>
                          <a:spcPts val="1890"/>
                        </a:lnSpc>
                        <a:buNone/>
                      </a:pPr>
                      <a:r>
                        <a:rPr lang="en-US" sz="1100" b="1" dirty="0">
                          <a:solidFill>
                            <a:srgbClr val="FFFFFF"/>
                          </a:solidFill>
                          <a:latin typeface="Verdana" pitchFamily="34" charset="0"/>
                          <a:ea typeface="Verdana" pitchFamily="34" charset="-122"/>
                          <a:cs typeface="Verdana" pitchFamily="34" charset="-120"/>
                        </a:rPr>
                        <a:t>West Rand</a:t>
                      </a:r>
                      <a:endParaRPr lang="en-US" sz="1100" dirty="0">
                        <a:latin typeface="Verdana" charset="0"/>
                        <a:ea typeface="Verdana" charset="0"/>
                        <a:cs typeface="Verdana" charset="0"/>
                      </a:endParaRPr>
                    </a:p>
                  </a:txBody>
                  <a:tcPr marL="139700" marR="139700" marT="114300" marB="1143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chemeClr val="accent6">
                        <a:lumMod val="90000"/>
                        <a:lumOff val="10000"/>
                      </a:schemeClr>
                    </a:solidFill>
                  </a:tcPr>
                </a:tc>
                <a:tc>
                  <a:txBody>
                    <a:bodyPr/>
                    <a:lstStyle/>
                    <a:p>
                      <a:pPr marL="0" indent="0" algn="ctr">
                        <a:lnSpc>
                          <a:spcPts val="1890"/>
                        </a:lnSpc>
                        <a:buNone/>
                      </a:pPr>
                      <a:r>
                        <a:rPr lang="en-US" sz="1100" b="1" dirty="0">
                          <a:solidFill>
                            <a:srgbClr val="FFFFFF"/>
                          </a:solidFill>
                          <a:latin typeface="Verdana" pitchFamily="34" charset="0"/>
                          <a:ea typeface="Verdana" pitchFamily="34" charset="-122"/>
                          <a:cs typeface="Verdana" pitchFamily="34" charset="-120"/>
                        </a:rPr>
                        <a:t>Total</a:t>
                      </a:r>
                      <a:endParaRPr lang="en-US" sz="1100" dirty="0">
                        <a:latin typeface="Verdana" charset="0"/>
                        <a:ea typeface="Verdana" charset="0"/>
                        <a:cs typeface="Verdana" charset="0"/>
                      </a:endParaRPr>
                    </a:p>
                  </a:txBody>
                  <a:tcPr marL="139700" marR="139700" marT="114300" marB="1143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chemeClr val="accent6">
                        <a:lumMod val="90000"/>
                        <a:lumOff val="10000"/>
                      </a:schemeClr>
                    </a:solidFill>
                  </a:tcPr>
                </a:tc>
                <a:extLst>
                  <a:ext uri="{0D108BD9-81ED-4DB2-BD59-A6C34878D82A}">
                    <a16:rowId xmlns:a16="http://schemas.microsoft.com/office/drawing/2014/main" val="10000"/>
                  </a:ext>
                </a:extLst>
              </a:tr>
              <a:tr h="725388">
                <a:tc>
                  <a:txBody>
                    <a:bodyPr/>
                    <a:lstStyle/>
                    <a:p>
                      <a:pPr marL="0" indent="0">
                        <a:lnSpc>
                          <a:spcPts val="1890"/>
                        </a:lnSpc>
                        <a:buNone/>
                      </a:pPr>
                      <a:r>
                        <a:rPr lang="en-US" sz="1100" dirty="0">
                          <a:solidFill>
                            <a:schemeClr val="bg1"/>
                          </a:solidFill>
                          <a:latin typeface="Verdana" pitchFamily="34" charset="0"/>
                          <a:ea typeface="Verdana" pitchFamily="34" charset="-122"/>
                          <a:cs typeface="Verdana" pitchFamily="34" charset="-120"/>
                        </a:rPr>
                        <a:t>N (row %)</a:t>
                      </a:r>
                      <a:endParaRPr lang="en-US" sz="1100" dirty="0">
                        <a:solidFill>
                          <a:schemeClr val="bg1"/>
                        </a:solidFill>
                        <a:latin typeface="Verdana" charset="0"/>
                        <a:ea typeface="Verdana" charset="0"/>
                        <a:cs typeface="Verdana" charset="0"/>
                      </a:endParaRPr>
                    </a:p>
                  </a:txBody>
                  <a:tcPr marL="139700" marR="139700" marT="114300" marB="1143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lumOff val="25000"/>
                      </a:schemeClr>
                    </a:solidFill>
                  </a:tcPr>
                </a:tc>
                <a:tc>
                  <a:txBody>
                    <a:bodyPr/>
                    <a:lstStyle/>
                    <a:p>
                      <a:pPr marL="0" indent="0" algn="ctr">
                        <a:lnSpc>
                          <a:spcPts val="1890"/>
                        </a:lnSpc>
                        <a:buNone/>
                      </a:pPr>
                      <a:r>
                        <a:rPr lang="en-US" sz="1100" dirty="0">
                          <a:solidFill>
                            <a:schemeClr val="bg1"/>
                          </a:solidFill>
                          <a:latin typeface="Verdana" pitchFamily="34" charset="0"/>
                          <a:ea typeface="Verdana" pitchFamily="34" charset="-122"/>
                          <a:cs typeface="Verdana" pitchFamily="34" charset="-120"/>
                        </a:rPr>
                        <a:t>7,606 (47%)</a:t>
                      </a:r>
                      <a:endParaRPr lang="en-US" sz="1100" dirty="0">
                        <a:solidFill>
                          <a:schemeClr val="bg1"/>
                        </a:solidFill>
                        <a:latin typeface="Verdana" charset="0"/>
                        <a:ea typeface="Verdana" charset="0"/>
                        <a:cs typeface="Verdana" charset="0"/>
                      </a:endParaRPr>
                    </a:p>
                  </a:txBody>
                  <a:tcPr marL="139700" marR="139700" marT="114300" marB="1143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lumOff val="25000"/>
                      </a:schemeClr>
                    </a:solidFill>
                  </a:tcPr>
                </a:tc>
                <a:tc>
                  <a:txBody>
                    <a:bodyPr/>
                    <a:lstStyle/>
                    <a:p>
                      <a:pPr marL="0" indent="0" algn="ctr">
                        <a:lnSpc>
                          <a:spcPts val="1890"/>
                        </a:lnSpc>
                        <a:buNone/>
                      </a:pPr>
                      <a:r>
                        <a:rPr lang="en-US" sz="1100" dirty="0">
                          <a:solidFill>
                            <a:schemeClr val="bg1"/>
                          </a:solidFill>
                          <a:latin typeface="Verdana" pitchFamily="34" charset="0"/>
                          <a:ea typeface="Verdana" pitchFamily="34" charset="-122"/>
                          <a:cs typeface="Verdana" pitchFamily="34" charset="-120"/>
                        </a:rPr>
                        <a:t>4,325 (26%)</a:t>
                      </a:r>
                      <a:endParaRPr lang="en-US" sz="1100" dirty="0">
                        <a:solidFill>
                          <a:schemeClr val="bg1"/>
                        </a:solidFill>
                        <a:latin typeface="Verdana" charset="0"/>
                        <a:ea typeface="Verdana" charset="0"/>
                        <a:cs typeface="Verdana" charset="0"/>
                      </a:endParaRPr>
                    </a:p>
                  </a:txBody>
                  <a:tcPr marL="139700" marR="139700" marT="114300" marB="1143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lumOff val="25000"/>
                      </a:schemeClr>
                    </a:solidFill>
                  </a:tcPr>
                </a:tc>
                <a:tc>
                  <a:txBody>
                    <a:bodyPr/>
                    <a:lstStyle/>
                    <a:p>
                      <a:pPr marL="0" indent="0" algn="ctr">
                        <a:lnSpc>
                          <a:spcPts val="1890"/>
                        </a:lnSpc>
                        <a:buNone/>
                      </a:pPr>
                      <a:r>
                        <a:rPr lang="en-US" sz="1100" dirty="0">
                          <a:solidFill>
                            <a:schemeClr val="bg1"/>
                          </a:solidFill>
                          <a:latin typeface="Verdana" pitchFamily="34" charset="0"/>
                          <a:ea typeface="Verdana" pitchFamily="34" charset="-122"/>
                          <a:cs typeface="Verdana" pitchFamily="34" charset="-120"/>
                        </a:rPr>
                        <a:t>4,407 (27%)</a:t>
                      </a:r>
                      <a:endParaRPr lang="en-US" sz="1100" dirty="0">
                        <a:solidFill>
                          <a:schemeClr val="bg1"/>
                        </a:solidFill>
                        <a:latin typeface="Verdana" charset="0"/>
                        <a:ea typeface="Verdana" charset="0"/>
                        <a:cs typeface="Verdana" charset="0"/>
                      </a:endParaRPr>
                    </a:p>
                  </a:txBody>
                  <a:tcPr marL="139700" marR="139700" marT="114300" marB="1143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lumOff val="25000"/>
                      </a:schemeClr>
                    </a:solidFill>
                  </a:tcPr>
                </a:tc>
                <a:tc>
                  <a:txBody>
                    <a:bodyPr/>
                    <a:lstStyle/>
                    <a:p>
                      <a:pPr marL="0" indent="0" algn="ctr">
                        <a:lnSpc>
                          <a:spcPts val="1890"/>
                        </a:lnSpc>
                        <a:buNone/>
                      </a:pPr>
                      <a:r>
                        <a:rPr lang="en-US" sz="1100" dirty="0">
                          <a:solidFill>
                            <a:schemeClr val="bg1"/>
                          </a:solidFill>
                          <a:latin typeface="Verdana" pitchFamily="34" charset="0"/>
                          <a:ea typeface="Verdana" pitchFamily="34" charset="-122"/>
                          <a:cs typeface="Verdana" pitchFamily="34" charset="-120"/>
                        </a:rPr>
                        <a:t>16,338</a:t>
                      </a:r>
                      <a:endParaRPr lang="en-US" sz="1100" dirty="0">
                        <a:solidFill>
                          <a:schemeClr val="bg1"/>
                        </a:solidFill>
                        <a:latin typeface="Verdana" charset="0"/>
                        <a:ea typeface="Verdana" charset="0"/>
                        <a:cs typeface="Verdana" charset="0"/>
                      </a:endParaRPr>
                    </a:p>
                  </a:txBody>
                  <a:tcPr marL="139700" marR="139700" marT="114300" marB="1143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lumOff val="25000"/>
                      </a:schemeClr>
                    </a:solidFill>
                  </a:tcPr>
                </a:tc>
                <a:extLst>
                  <a:ext uri="{0D108BD9-81ED-4DB2-BD59-A6C34878D82A}">
                    <a16:rowId xmlns:a16="http://schemas.microsoft.com/office/drawing/2014/main" val="10001"/>
                  </a:ext>
                </a:extLst>
              </a:tr>
              <a:tr h="479274">
                <a:tc>
                  <a:txBody>
                    <a:bodyPr/>
                    <a:lstStyle/>
                    <a:p>
                      <a:pPr marL="0" indent="0">
                        <a:lnSpc>
                          <a:spcPts val="1890"/>
                        </a:lnSpc>
                        <a:buNone/>
                      </a:pPr>
                      <a:r>
                        <a:rPr lang="en-US" sz="1100" dirty="0">
                          <a:solidFill>
                            <a:srgbClr val="141414"/>
                          </a:solidFill>
                          <a:latin typeface="Verdana" pitchFamily="34" charset="0"/>
                          <a:ea typeface="Verdana" pitchFamily="34" charset="-122"/>
                          <a:cs typeface="Verdana" pitchFamily="34" charset="-120"/>
                        </a:rPr>
                        <a:t>Female</a:t>
                      </a:r>
                      <a:endParaRPr lang="en-US" sz="1100" dirty="0">
                        <a:latin typeface="Verdana" charset="0"/>
                        <a:ea typeface="Verdana" charset="0"/>
                        <a:cs typeface="Verdana" charset="0"/>
                      </a:endParaRPr>
                    </a:p>
                  </a:txBody>
                  <a:tcPr marL="139700" marR="139700" marT="114300" marB="1143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gn="ctr">
                        <a:lnSpc>
                          <a:spcPts val="1890"/>
                        </a:lnSpc>
                        <a:buNone/>
                      </a:pPr>
                      <a:r>
                        <a:rPr lang="en-US" sz="1100" dirty="0">
                          <a:solidFill>
                            <a:srgbClr val="141414"/>
                          </a:solidFill>
                          <a:latin typeface="Verdana" pitchFamily="34" charset="0"/>
                          <a:ea typeface="Verdana" pitchFamily="34" charset="-122"/>
                          <a:cs typeface="Verdana" pitchFamily="34" charset="-120"/>
                        </a:rPr>
                        <a:t>62%</a:t>
                      </a:r>
                      <a:endParaRPr lang="en-US" sz="1100" dirty="0">
                        <a:latin typeface="Verdana" charset="0"/>
                        <a:ea typeface="Verdana" charset="0"/>
                        <a:cs typeface="Verdana" charset="0"/>
                      </a:endParaRPr>
                    </a:p>
                  </a:txBody>
                  <a:tcPr marL="139700" marR="139700" marT="114300" marB="1143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gn="ctr">
                        <a:lnSpc>
                          <a:spcPts val="1890"/>
                        </a:lnSpc>
                        <a:buNone/>
                      </a:pPr>
                      <a:r>
                        <a:rPr lang="en-US" sz="1100" dirty="0">
                          <a:solidFill>
                            <a:srgbClr val="141414"/>
                          </a:solidFill>
                          <a:latin typeface="Verdana" pitchFamily="34" charset="0"/>
                          <a:ea typeface="Verdana" pitchFamily="34" charset="-122"/>
                          <a:cs typeface="Verdana" pitchFamily="34" charset="-120"/>
                        </a:rPr>
                        <a:t>61%</a:t>
                      </a:r>
                      <a:endParaRPr lang="en-US" sz="1100" dirty="0">
                        <a:latin typeface="Verdana" charset="0"/>
                        <a:ea typeface="Verdana" charset="0"/>
                        <a:cs typeface="Verdana" charset="0"/>
                      </a:endParaRPr>
                    </a:p>
                  </a:txBody>
                  <a:tcPr marL="139700" marR="139700" marT="114300" marB="1143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gn="ctr">
                        <a:lnSpc>
                          <a:spcPts val="1890"/>
                        </a:lnSpc>
                        <a:buNone/>
                      </a:pPr>
                      <a:r>
                        <a:rPr lang="en-US" sz="1100" dirty="0">
                          <a:solidFill>
                            <a:srgbClr val="141414"/>
                          </a:solidFill>
                          <a:latin typeface="Verdana" pitchFamily="34" charset="0"/>
                          <a:ea typeface="Verdana" pitchFamily="34" charset="-122"/>
                          <a:cs typeface="Verdana" pitchFamily="34" charset="-120"/>
                        </a:rPr>
                        <a:t>64%</a:t>
                      </a:r>
                      <a:endParaRPr lang="en-US" sz="1100" dirty="0">
                        <a:latin typeface="Verdana" charset="0"/>
                        <a:ea typeface="Verdana" charset="0"/>
                        <a:cs typeface="Verdana" charset="0"/>
                      </a:endParaRPr>
                    </a:p>
                  </a:txBody>
                  <a:tcPr marL="139700" marR="139700" marT="114300" marB="1143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gn="ctr">
                        <a:lnSpc>
                          <a:spcPts val="1890"/>
                        </a:lnSpc>
                        <a:buNone/>
                      </a:pPr>
                      <a:r>
                        <a:rPr lang="en-US" sz="1100" dirty="0">
                          <a:solidFill>
                            <a:srgbClr val="141414"/>
                          </a:solidFill>
                          <a:latin typeface="Verdana" pitchFamily="34" charset="0"/>
                          <a:ea typeface="Verdana" pitchFamily="34" charset="-122"/>
                          <a:cs typeface="Verdana" pitchFamily="34" charset="-120"/>
                        </a:rPr>
                        <a:t>62%</a:t>
                      </a:r>
                      <a:endParaRPr lang="en-US" sz="1100" dirty="0">
                        <a:latin typeface="Verdana" charset="0"/>
                        <a:ea typeface="Verdana" charset="0"/>
                        <a:cs typeface="Verdana" charset="0"/>
                      </a:endParaRPr>
                    </a:p>
                  </a:txBody>
                  <a:tcPr marL="139700" marR="139700" marT="114300" marB="1143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725388">
                <a:tc>
                  <a:txBody>
                    <a:bodyPr/>
                    <a:lstStyle/>
                    <a:p>
                      <a:pPr marL="0" indent="0">
                        <a:lnSpc>
                          <a:spcPts val="1890"/>
                        </a:lnSpc>
                        <a:buNone/>
                      </a:pPr>
                      <a:r>
                        <a:rPr lang="en-US" sz="1100" dirty="0">
                          <a:solidFill>
                            <a:srgbClr val="141414"/>
                          </a:solidFill>
                          <a:latin typeface="Verdana" pitchFamily="34" charset="0"/>
                          <a:ea typeface="Verdana" pitchFamily="34" charset="-122"/>
                          <a:cs typeface="Verdana" pitchFamily="34" charset="-120"/>
                        </a:rPr>
                        <a:t>Aged 25–44 years</a:t>
                      </a:r>
                      <a:endParaRPr lang="en-US" sz="1100" dirty="0">
                        <a:latin typeface="Verdana" charset="0"/>
                        <a:ea typeface="Verdana" charset="0"/>
                        <a:cs typeface="Verdana" charset="0"/>
                      </a:endParaRPr>
                    </a:p>
                  </a:txBody>
                  <a:tcPr marL="139700" marR="139700" marT="114300" marB="1143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5F5F5"/>
                    </a:solidFill>
                  </a:tcPr>
                </a:tc>
                <a:tc>
                  <a:txBody>
                    <a:bodyPr/>
                    <a:lstStyle/>
                    <a:p>
                      <a:pPr marL="0" indent="0" algn="ctr">
                        <a:lnSpc>
                          <a:spcPts val="1890"/>
                        </a:lnSpc>
                        <a:buNone/>
                      </a:pPr>
                      <a:r>
                        <a:rPr lang="en-US" sz="1100" dirty="0">
                          <a:solidFill>
                            <a:srgbClr val="141414"/>
                          </a:solidFill>
                          <a:latin typeface="Verdana" pitchFamily="34" charset="0"/>
                          <a:ea typeface="Verdana" pitchFamily="34" charset="-122"/>
                          <a:cs typeface="Verdana" pitchFamily="34" charset="-120"/>
                        </a:rPr>
                        <a:t>68%</a:t>
                      </a:r>
                      <a:endParaRPr lang="en-US" sz="1100" dirty="0">
                        <a:latin typeface="Verdana" charset="0"/>
                        <a:ea typeface="Verdana" charset="0"/>
                        <a:cs typeface="Verdana" charset="0"/>
                      </a:endParaRPr>
                    </a:p>
                  </a:txBody>
                  <a:tcPr marL="139700" marR="139700" marT="114300" marB="1143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5F5F5"/>
                    </a:solidFill>
                  </a:tcPr>
                </a:tc>
                <a:tc>
                  <a:txBody>
                    <a:bodyPr/>
                    <a:lstStyle/>
                    <a:p>
                      <a:pPr marL="0" indent="0" algn="ctr">
                        <a:lnSpc>
                          <a:spcPts val="1890"/>
                        </a:lnSpc>
                        <a:buNone/>
                      </a:pPr>
                      <a:r>
                        <a:rPr lang="en-US" sz="1100" dirty="0">
                          <a:solidFill>
                            <a:srgbClr val="141414"/>
                          </a:solidFill>
                          <a:latin typeface="Verdana" pitchFamily="34" charset="0"/>
                          <a:ea typeface="Verdana" pitchFamily="34" charset="-122"/>
                          <a:cs typeface="Verdana" pitchFamily="34" charset="-120"/>
                        </a:rPr>
                        <a:t>68%</a:t>
                      </a:r>
                      <a:endParaRPr lang="en-US" sz="1100" dirty="0">
                        <a:latin typeface="Verdana" charset="0"/>
                        <a:ea typeface="Verdana" charset="0"/>
                        <a:cs typeface="Verdana" charset="0"/>
                      </a:endParaRPr>
                    </a:p>
                  </a:txBody>
                  <a:tcPr marL="139700" marR="139700" marT="114300" marB="1143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5F5F5"/>
                    </a:solidFill>
                  </a:tcPr>
                </a:tc>
                <a:tc>
                  <a:txBody>
                    <a:bodyPr/>
                    <a:lstStyle/>
                    <a:p>
                      <a:pPr marL="0" indent="0" algn="ctr">
                        <a:lnSpc>
                          <a:spcPts val="1890"/>
                        </a:lnSpc>
                        <a:buNone/>
                      </a:pPr>
                      <a:r>
                        <a:rPr lang="en-US" sz="1100" dirty="0">
                          <a:solidFill>
                            <a:srgbClr val="141414"/>
                          </a:solidFill>
                          <a:latin typeface="Verdana" pitchFamily="34" charset="0"/>
                          <a:ea typeface="Verdana" pitchFamily="34" charset="-122"/>
                          <a:cs typeface="Verdana" pitchFamily="34" charset="-120"/>
                        </a:rPr>
                        <a:t>66%</a:t>
                      </a:r>
                      <a:endParaRPr lang="en-US" sz="1100" dirty="0">
                        <a:latin typeface="Verdana" charset="0"/>
                        <a:ea typeface="Verdana" charset="0"/>
                        <a:cs typeface="Verdana" charset="0"/>
                      </a:endParaRPr>
                    </a:p>
                  </a:txBody>
                  <a:tcPr marL="139700" marR="139700" marT="114300" marB="1143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5F5F5"/>
                    </a:solidFill>
                  </a:tcPr>
                </a:tc>
                <a:tc>
                  <a:txBody>
                    <a:bodyPr/>
                    <a:lstStyle/>
                    <a:p>
                      <a:pPr marL="0" indent="0" algn="ctr">
                        <a:lnSpc>
                          <a:spcPts val="1890"/>
                        </a:lnSpc>
                        <a:buNone/>
                      </a:pPr>
                      <a:r>
                        <a:rPr lang="en-US" sz="1100" dirty="0">
                          <a:solidFill>
                            <a:srgbClr val="141414"/>
                          </a:solidFill>
                          <a:latin typeface="Verdana" pitchFamily="34" charset="0"/>
                          <a:ea typeface="Verdana" pitchFamily="34" charset="-122"/>
                          <a:cs typeface="Verdana" pitchFamily="34" charset="-120"/>
                        </a:rPr>
                        <a:t>67%</a:t>
                      </a:r>
                      <a:endParaRPr lang="en-US" sz="1100" dirty="0">
                        <a:latin typeface="Verdana" charset="0"/>
                        <a:ea typeface="Verdana" charset="0"/>
                        <a:cs typeface="Verdana" charset="0"/>
                      </a:endParaRPr>
                    </a:p>
                  </a:txBody>
                  <a:tcPr marL="139700" marR="139700" marT="114300" marB="1143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5F5F5"/>
                    </a:solidFill>
                  </a:tcPr>
                </a:tc>
                <a:extLst>
                  <a:ext uri="{0D108BD9-81ED-4DB2-BD59-A6C34878D82A}">
                    <a16:rowId xmlns:a16="http://schemas.microsoft.com/office/drawing/2014/main" val="10003"/>
                  </a:ext>
                </a:extLst>
              </a:tr>
              <a:tr h="971502">
                <a:tc>
                  <a:txBody>
                    <a:bodyPr/>
                    <a:lstStyle/>
                    <a:p>
                      <a:pPr marL="0" indent="0">
                        <a:lnSpc>
                          <a:spcPts val="1890"/>
                        </a:lnSpc>
                        <a:buNone/>
                      </a:pPr>
                      <a:r>
                        <a:rPr lang="en-US" sz="1100" dirty="0">
                          <a:solidFill>
                            <a:srgbClr val="141414"/>
                          </a:solidFill>
                          <a:latin typeface="Verdana" pitchFamily="34" charset="0"/>
                          <a:ea typeface="Verdana" pitchFamily="34" charset="-122"/>
                          <a:cs typeface="Verdana" pitchFamily="34" charset="-120"/>
                        </a:rPr>
                        <a:t>Baseline CD4 &lt;200 cells/mm³</a:t>
                      </a:r>
                      <a:endParaRPr lang="en-US" sz="1100" dirty="0">
                        <a:latin typeface="Verdana" charset="0"/>
                        <a:ea typeface="Verdana" charset="0"/>
                        <a:cs typeface="Verdana" charset="0"/>
                      </a:endParaRPr>
                    </a:p>
                  </a:txBody>
                  <a:tcPr marL="139700" marR="139700" marT="114300" marB="1143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gn="ctr">
                        <a:lnSpc>
                          <a:spcPts val="1890"/>
                        </a:lnSpc>
                        <a:buNone/>
                      </a:pPr>
                      <a:r>
                        <a:rPr lang="en-US" sz="1100" dirty="0">
                          <a:solidFill>
                            <a:srgbClr val="141414"/>
                          </a:solidFill>
                          <a:latin typeface="Verdana" pitchFamily="34" charset="0"/>
                          <a:ea typeface="Verdana" pitchFamily="34" charset="-122"/>
                          <a:cs typeface="Verdana" pitchFamily="34" charset="-120"/>
                        </a:rPr>
                        <a:t>21%</a:t>
                      </a:r>
                      <a:endParaRPr lang="en-US" sz="1100" dirty="0">
                        <a:latin typeface="Verdana" charset="0"/>
                        <a:ea typeface="Verdana" charset="0"/>
                        <a:cs typeface="Verdana" charset="0"/>
                      </a:endParaRPr>
                    </a:p>
                  </a:txBody>
                  <a:tcPr marL="139700" marR="139700" marT="114300" marB="1143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gn="ctr">
                        <a:lnSpc>
                          <a:spcPts val="1890"/>
                        </a:lnSpc>
                        <a:buNone/>
                      </a:pPr>
                      <a:r>
                        <a:rPr lang="en-US" sz="1100" dirty="0">
                          <a:solidFill>
                            <a:srgbClr val="141414"/>
                          </a:solidFill>
                          <a:latin typeface="Verdana" pitchFamily="34" charset="0"/>
                          <a:ea typeface="Verdana" pitchFamily="34" charset="-122"/>
                          <a:cs typeface="Verdana" pitchFamily="34" charset="-120"/>
                        </a:rPr>
                        <a:t>25%</a:t>
                      </a:r>
                      <a:endParaRPr lang="en-US" sz="1100" dirty="0">
                        <a:latin typeface="Verdana" charset="0"/>
                        <a:ea typeface="Verdana" charset="0"/>
                        <a:cs typeface="Verdana" charset="0"/>
                      </a:endParaRPr>
                    </a:p>
                  </a:txBody>
                  <a:tcPr marL="139700" marR="139700" marT="114300" marB="1143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gn="ctr">
                        <a:lnSpc>
                          <a:spcPts val="1890"/>
                        </a:lnSpc>
                        <a:buNone/>
                      </a:pPr>
                      <a:r>
                        <a:rPr lang="en-US" sz="1100" dirty="0">
                          <a:solidFill>
                            <a:srgbClr val="141414"/>
                          </a:solidFill>
                          <a:latin typeface="Verdana" pitchFamily="34" charset="0"/>
                          <a:ea typeface="Verdana" pitchFamily="34" charset="-122"/>
                          <a:cs typeface="Verdana" pitchFamily="34" charset="-120"/>
                        </a:rPr>
                        <a:t>23%</a:t>
                      </a:r>
                      <a:endParaRPr lang="en-US" sz="1100" dirty="0">
                        <a:latin typeface="Verdana" charset="0"/>
                        <a:ea typeface="Verdana" charset="0"/>
                        <a:cs typeface="Verdana" charset="0"/>
                      </a:endParaRPr>
                    </a:p>
                  </a:txBody>
                  <a:tcPr marL="139700" marR="139700" marT="114300" marB="1143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gn="ctr">
                        <a:lnSpc>
                          <a:spcPts val="1890"/>
                        </a:lnSpc>
                        <a:buNone/>
                      </a:pPr>
                      <a:r>
                        <a:rPr lang="en-US" sz="1100" dirty="0">
                          <a:solidFill>
                            <a:srgbClr val="141414"/>
                          </a:solidFill>
                          <a:latin typeface="Verdana" pitchFamily="34" charset="0"/>
                          <a:ea typeface="Verdana" pitchFamily="34" charset="-122"/>
                          <a:cs typeface="Verdana" pitchFamily="34" charset="-120"/>
                        </a:rPr>
                        <a:t>23%</a:t>
                      </a:r>
                      <a:endParaRPr lang="en-US" sz="1100" dirty="0">
                        <a:latin typeface="Verdana" charset="0"/>
                        <a:ea typeface="Verdana" charset="0"/>
                        <a:cs typeface="Verdana" charset="0"/>
                      </a:endParaRPr>
                    </a:p>
                  </a:txBody>
                  <a:tcPr marL="139700" marR="139700" marT="114300" marB="1143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971502">
                <a:tc>
                  <a:txBody>
                    <a:bodyPr/>
                    <a:lstStyle/>
                    <a:p>
                      <a:pPr marL="0" indent="0">
                        <a:lnSpc>
                          <a:spcPts val="1890"/>
                        </a:lnSpc>
                        <a:buNone/>
                      </a:pPr>
                      <a:r>
                        <a:rPr lang="en-US" sz="1100" dirty="0">
                          <a:solidFill>
                            <a:srgbClr val="141414"/>
                          </a:solidFill>
                          <a:latin typeface="Verdana" pitchFamily="34" charset="0"/>
                          <a:ea typeface="Verdana" pitchFamily="34" charset="-122"/>
                          <a:cs typeface="Verdana" pitchFamily="34" charset="-120"/>
                        </a:rPr>
                        <a:t>WHO stage 1/2 at initiation</a:t>
                      </a:r>
                      <a:endParaRPr lang="en-US" sz="1100" dirty="0">
                        <a:latin typeface="Verdana" charset="0"/>
                        <a:ea typeface="Verdana" charset="0"/>
                        <a:cs typeface="Verdana" charset="0"/>
                      </a:endParaRPr>
                    </a:p>
                  </a:txBody>
                  <a:tcPr marL="139700" marR="139700" marT="114300" marB="1143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5F5F5"/>
                    </a:solidFill>
                  </a:tcPr>
                </a:tc>
                <a:tc>
                  <a:txBody>
                    <a:bodyPr/>
                    <a:lstStyle/>
                    <a:p>
                      <a:pPr marL="0" indent="0" algn="ctr">
                        <a:lnSpc>
                          <a:spcPts val="1890"/>
                        </a:lnSpc>
                        <a:buNone/>
                      </a:pPr>
                      <a:r>
                        <a:rPr lang="en-US" sz="1100" dirty="0">
                          <a:solidFill>
                            <a:srgbClr val="141414"/>
                          </a:solidFill>
                          <a:latin typeface="Verdana" pitchFamily="34" charset="0"/>
                          <a:ea typeface="Verdana" pitchFamily="34" charset="-122"/>
                          <a:cs typeface="Verdana" pitchFamily="34" charset="-120"/>
                        </a:rPr>
                        <a:t>94%</a:t>
                      </a:r>
                      <a:endParaRPr lang="en-US" sz="1100" dirty="0">
                        <a:latin typeface="Verdana" charset="0"/>
                        <a:ea typeface="Verdana" charset="0"/>
                        <a:cs typeface="Verdana" charset="0"/>
                      </a:endParaRPr>
                    </a:p>
                  </a:txBody>
                  <a:tcPr marL="139700" marR="139700" marT="114300" marB="1143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5F5F5"/>
                    </a:solidFill>
                  </a:tcPr>
                </a:tc>
                <a:tc>
                  <a:txBody>
                    <a:bodyPr/>
                    <a:lstStyle/>
                    <a:p>
                      <a:pPr marL="0" indent="0" algn="ctr">
                        <a:lnSpc>
                          <a:spcPts val="1890"/>
                        </a:lnSpc>
                        <a:buNone/>
                      </a:pPr>
                      <a:r>
                        <a:rPr lang="en-US" sz="1100" dirty="0">
                          <a:solidFill>
                            <a:srgbClr val="141414"/>
                          </a:solidFill>
                          <a:latin typeface="Verdana" pitchFamily="34" charset="0"/>
                          <a:ea typeface="Verdana" pitchFamily="34" charset="-122"/>
                          <a:cs typeface="Verdana" pitchFamily="34" charset="-120"/>
                        </a:rPr>
                        <a:t>90%</a:t>
                      </a:r>
                      <a:endParaRPr lang="en-US" sz="1100" dirty="0">
                        <a:latin typeface="Verdana" charset="0"/>
                        <a:ea typeface="Verdana" charset="0"/>
                        <a:cs typeface="Verdana" charset="0"/>
                      </a:endParaRPr>
                    </a:p>
                  </a:txBody>
                  <a:tcPr marL="139700" marR="139700" marT="114300" marB="1143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5F5F5"/>
                    </a:solidFill>
                  </a:tcPr>
                </a:tc>
                <a:tc>
                  <a:txBody>
                    <a:bodyPr/>
                    <a:lstStyle/>
                    <a:p>
                      <a:pPr marL="0" indent="0" algn="ctr">
                        <a:lnSpc>
                          <a:spcPts val="1890"/>
                        </a:lnSpc>
                        <a:buNone/>
                      </a:pPr>
                      <a:r>
                        <a:rPr lang="en-US" sz="1100" dirty="0">
                          <a:solidFill>
                            <a:srgbClr val="141414"/>
                          </a:solidFill>
                          <a:latin typeface="Verdana" pitchFamily="34" charset="0"/>
                          <a:ea typeface="Verdana" pitchFamily="34" charset="-122"/>
                          <a:cs typeface="Verdana" pitchFamily="34" charset="-120"/>
                        </a:rPr>
                        <a:t>91%</a:t>
                      </a:r>
                      <a:endParaRPr lang="en-US" sz="1100" dirty="0">
                        <a:latin typeface="Verdana" charset="0"/>
                        <a:ea typeface="Verdana" charset="0"/>
                        <a:cs typeface="Verdana" charset="0"/>
                      </a:endParaRPr>
                    </a:p>
                  </a:txBody>
                  <a:tcPr marL="139700" marR="139700" marT="114300" marB="1143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5F5F5"/>
                    </a:solidFill>
                  </a:tcPr>
                </a:tc>
                <a:tc>
                  <a:txBody>
                    <a:bodyPr/>
                    <a:lstStyle/>
                    <a:p>
                      <a:pPr marL="0" indent="0" algn="ctr">
                        <a:lnSpc>
                          <a:spcPts val="1890"/>
                        </a:lnSpc>
                        <a:buNone/>
                      </a:pPr>
                      <a:r>
                        <a:rPr lang="en-US" sz="1100" dirty="0">
                          <a:solidFill>
                            <a:srgbClr val="141414"/>
                          </a:solidFill>
                          <a:latin typeface="Verdana" pitchFamily="34" charset="0"/>
                          <a:ea typeface="Verdana" pitchFamily="34" charset="-122"/>
                          <a:cs typeface="Verdana" pitchFamily="34" charset="-120"/>
                        </a:rPr>
                        <a:t>92%</a:t>
                      </a:r>
                      <a:endParaRPr lang="en-US" sz="1100" dirty="0">
                        <a:latin typeface="Verdana" charset="0"/>
                        <a:ea typeface="Verdana" charset="0"/>
                        <a:cs typeface="Verdana" charset="0"/>
                      </a:endParaRPr>
                    </a:p>
                  </a:txBody>
                  <a:tcPr marL="139700" marR="139700" marT="114300" marB="1143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5F5F5"/>
                    </a:solidFill>
                  </a:tcPr>
                </a:tc>
                <a:extLst>
                  <a:ext uri="{0D108BD9-81ED-4DB2-BD59-A6C34878D82A}">
                    <a16:rowId xmlns:a16="http://schemas.microsoft.com/office/drawing/2014/main" val="10005"/>
                  </a:ext>
                </a:extLst>
              </a:tr>
            </a:tbl>
          </a:graphicData>
        </a:graphic>
      </p:graphicFrame>
      <p:sp>
        <p:nvSpPr>
          <p:cNvPr id="12" name="Text 3">
            <a:extLst>
              <a:ext uri="{FF2B5EF4-FFF2-40B4-BE49-F238E27FC236}">
                <a16:creationId xmlns:a16="http://schemas.microsoft.com/office/drawing/2014/main" id="{639038A3-B344-4CC2-B5DE-1133DCEE5651}"/>
              </a:ext>
            </a:extLst>
          </p:cNvPr>
          <p:cNvSpPr/>
          <p:nvPr/>
        </p:nvSpPr>
        <p:spPr>
          <a:xfrm>
            <a:off x="205193" y="1067309"/>
            <a:ext cx="6180666" cy="391149"/>
          </a:xfrm>
          <a:prstGeom prst="rect">
            <a:avLst/>
          </a:prstGeom>
          <a:noFill/>
          <a:ln/>
        </p:spPr>
        <p:txBody>
          <a:bodyPr wrap="square" lIns="0" tIns="0" rIns="0" bIns="0" rtlCol="0" anchor="t">
            <a:normAutofit/>
          </a:bodyPr>
          <a:lstStyle/>
          <a:p>
            <a:pPr marL="0" indent="0" algn="l">
              <a:lnSpc>
                <a:spcPts val="2880"/>
              </a:lnSpc>
              <a:buNone/>
            </a:pPr>
            <a:r>
              <a:rPr lang="en-US" b="1" dirty="0">
                <a:solidFill>
                  <a:schemeClr val="accent6">
                    <a:lumMod val="90000"/>
                    <a:lumOff val="10000"/>
                  </a:schemeClr>
                </a:solidFill>
                <a:latin typeface="Verdana" pitchFamily="34" charset="0"/>
                <a:ea typeface="Verdana" pitchFamily="34" charset="-122"/>
                <a:cs typeface="Verdana" pitchFamily="34" charset="-120"/>
              </a:rPr>
              <a:t>Who was in the cohort?</a:t>
            </a:r>
            <a:endParaRPr lang="en-US" dirty="0">
              <a:solidFill>
                <a:schemeClr val="accent6">
                  <a:lumMod val="90000"/>
                  <a:lumOff val="10000"/>
                </a:schemeClr>
              </a:solidFill>
            </a:endParaRPr>
          </a:p>
        </p:txBody>
      </p:sp>
      <p:grpSp>
        <p:nvGrpSpPr>
          <p:cNvPr id="2" name="Group 1">
            <a:extLst>
              <a:ext uri="{FF2B5EF4-FFF2-40B4-BE49-F238E27FC236}">
                <a16:creationId xmlns:a16="http://schemas.microsoft.com/office/drawing/2014/main" id="{45B0885C-A6DB-4849-AB72-3E5517F03C61}"/>
              </a:ext>
            </a:extLst>
          </p:cNvPr>
          <p:cNvGrpSpPr/>
          <p:nvPr/>
        </p:nvGrpSpPr>
        <p:grpSpPr>
          <a:xfrm>
            <a:off x="829733" y="6592609"/>
            <a:ext cx="4992599" cy="220946"/>
            <a:chOff x="812800" y="6311933"/>
            <a:chExt cx="4992599" cy="220946"/>
          </a:xfrm>
        </p:grpSpPr>
        <p:sp>
          <p:nvSpPr>
            <p:cNvPr id="6" name="Text 17">
              <a:extLst>
                <a:ext uri="{FF2B5EF4-FFF2-40B4-BE49-F238E27FC236}">
                  <a16:creationId xmlns:a16="http://schemas.microsoft.com/office/drawing/2014/main" id="{284EA7A0-04B4-4D60-BBAA-3179E0327784}"/>
                </a:ext>
              </a:extLst>
            </p:cNvPr>
            <p:cNvSpPr/>
            <p:nvPr/>
          </p:nvSpPr>
          <p:spPr>
            <a:xfrm>
              <a:off x="2874729" y="6311933"/>
              <a:ext cx="2930670" cy="220946"/>
            </a:xfrm>
            <a:prstGeom prst="rect">
              <a:avLst/>
            </a:prstGeom>
            <a:noFill/>
            <a:ln/>
          </p:spPr>
          <p:txBody>
            <a:bodyPr wrap="square" lIns="0" tIns="0" rIns="0" bIns="0" rtlCol="0" anchor="t">
              <a:normAutofit/>
            </a:bodyPr>
            <a:lstStyle/>
            <a:p>
              <a:pPr marL="0" indent="0" algn="l">
                <a:lnSpc>
                  <a:spcPts val="1540"/>
                </a:lnSpc>
                <a:buNone/>
              </a:pPr>
              <a:r>
                <a:rPr lang="en-US" sz="1100" dirty="0">
                  <a:solidFill>
                    <a:srgbClr val="5A5A5A"/>
                  </a:solidFill>
                  <a:latin typeface="Verdana" pitchFamily="34" charset="0"/>
                  <a:ea typeface="Verdana" pitchFamily="34" charset="-122"/>
                  <a:cs typeface="Verdana" pitchFamily="34" charset="-120"/>
                </a:rPr>
                <a:t>2023 ART Guidelines Uptake - RETAIN6</a:t>
              </a:r>
              <a:endParaRPr lang="en-US" sz="1100" dirty="0"/>
            </a:p>
          </p:txBody>
        </p:sp>
        <p:sp>
          <p:nvSpPr>
            <p:cNvPr id="7" name="Text 16">
              <a:extLst>
                <a:ext uri="{FF2B5EF4-FFF2-40B4-BE49-F238E27FC236}">
                  <a16:creationId xmlns:a16="http://schemas.microsoft.com/office/drawing/2014/main" id="{DAAD40C4-AD25-498F-B349-2DEAC4FE3163}"/>
                </a:ext>
              </a:extLst>
            </p:cNvPr>
            <p:cNvSpPr/>
            <p:nvPr/>
          </p:nvSpPr>
          <p:spPr>
            <a:xfrm>
              <a:off x="812800" y="6311933"/>
              <a:ext cx="1209505" cy="220946"/>
            </a:xfrm>
            <a:prstGeom prst="rect">
              <a:avLst/>
            </a:prstGeom>
            <a:noFill/>
            <a:ln/>
          </p:spPr>
          <p:txBody>
            <a:bodyPr wrap="square" lIns="0" tIns="0" rIns="0" bIns="0" rtlCol="0" anchor="t">
              <a:normAutofit/>
            </a:bodyPr>
            <a:lstStyle/>
            <a:p>
              <a:pPr marL="0" indent="0" algn="l">
                <a:lnSpc>
                  <a:spcPts val="1540"/>
                </a:lnSpc>
                <a:buNone/>
              </a:pPr>
              <a:r>
                <a:rPr lang="en-US" sz="1100" dirty="0">
                  <a:solidFill>
                    <a:srgbClr val="5A5A5A"/>
                  </a:solidFill>
                  <a:latin typeface="Verdana" pitchFamily="34" charset="0"/>
                  <a:ea typeface="Verdana" pitchFamily="34" charset="-122"/>
                  <a:cs typeface="Verdana" pitchFamily="34" charset="-120"/>
                </a:rPr>
                <a:t>Kachingwe et al.</a:t>
              </a:r>
              <a:endParaRPr lang="en-US" sz="1100" dirty="0"/>
            </a:p>
          </p:txBody>
        </p:sp>
      </p:grpSp>
      <p:sp>
        <p:nvSpPr>
          <p:cNvPr id="9" name="Text 4">
            <a:extLst>
              <a:ext uri="{FF2B5EF4-FFF2-40B4-BE49-F238E27FC236}">
                <a16:creationId xmlns:a16="http://schemas.microsoft.com/office/drawing/2014/main" id="{F25FB533-980B-4587-8CF4-59CB45955E2E}"/>
              </a:ext>
            </a:extLst>
          </p:cNvPr>
          <p:cNvSpPr/>
          <p:nvPr/>
        </p:nvSpPr>
        <p:spPr>
          <a:xfrm>
            <a:off x="6547077" y="1137199"/>
            <a:ext cx="5334978" cy="391149"/>
          </a:xfrm>
          <a:prstGeom prst="rect">
            <a:avLst/>
          </a:prstGeom>
          <a:noFill/>
          <a:ln/>
        </p:spPr>
        <p:txBody>
          <a:bodyPr wrap="square" lIns="0" tIns="0" rIns="0" bIns="0" rtlCol="0" anchor="t">
            <a:noAutofit/>
          </a:bodyPr>
          <a:lstStyle/>
          <a:p>
            <a:pPr marL="0" indent="0" algn="l">
              <a:lnSpc>
                <a:spcPts val="1890"/>
              </a:lnSpc>
              <a:buNone/>
            </a:pPr>
            <a:r>
              <a:rPr lang="en-US" b="1" dirty="0">
                <a:solidFill>
                  <a:schemeClr val="accent6">
                    <a:lumMod val="90000"/>
                    <a:lumOff val="10000"/>
                  </a:schemeClr>
                </a:solidFill>
                <a:latin typeface="Verdana" pitchFamily="34" charset="0"/>
                <a:ea typeface="Verdana" pitchFamily="34" charset="-122"/>
              </a:rPr>
              <a:t>Timing of first VL (n=16,338)</a:t>
            </a:r>
            <a:endParaRPr lang="en-US" dirty="0">
              <a:solidFill>
                <a:schemeClr val="accent6">
                  <a:lumMod val="90000"/>
                  <a:lumOff val="10000"/>
                </a:schemeClr>
              </a:solidFill>
            </a:endParaRPr>
          </a:p>
        </p:txBody>
      </p:sp>
      <p:pic>
        <p:nvPicPr>
          <p:cNvPr id="3" name="Picture 2">
            <a:extLst>
              <a:ext uri="{FF2B5EF4-FFF2-40B4-BE49-F238E27FC236}">
                <a16:creationId xmlns:a16="http://schemas.microsoft.com/office/drawing/2014/main" id="{1640A177-EBD4-48D9-A191-7E1D8A14F77F}"/>
              </a:ext>
            </a:extLst>
          </p:cNvPr>
          <p:cNvPicPr>
            <a:picLocks noChangeAspect="1"/>
          </p:cNvPicPr>
          <p:nvPr/>
        </p:nvPicPr>
        <p:blipFill>
          <a:blip r:embed="rId3"/>
          <a:stretch>
            <a:fillRect/>
          </a:stretch>
        </p:blipFill>
        <p:spPr>
          <a:xfrm>
            <a:off x="6490671" y="1528348"/>
            <a:ext cx="5334978" cy="1220483"/>
          </a:xfrm>
          <a:prstGeom prst="rect">
            <a:avLst/>
          </a:prstGeom>
        </p:spPr>
      </p:pic>
      <p:sp>
        <p:nvSpPr>
          <p:cNvPr id="13" name="Text 17">
            <a:extLst>
              <a:ext uri="{FF2B5EF4-FFF2-40B4-BE49-F238E27FC236}">
                <a16:creationId xmlns:a16="http://schemas.microsoft.com/office/drawing/2014/main" id="{6965E471-1962-4CDA-80BF-8C9AA229A02C}"/>
              </a:ext>
            </a:extLst>
          </p:cNvPr>
          <p:cNvSpPr/>
          <p:nvPr/>
        </p:nvSpPr>
        <p:spPr>
          <a:xfrm>
            <a:off x="6603483" y="3051519"/>
            <a:ext cx="5222165" cy="2422067"/>
          </a:xfrm>
          <a:prstGeom prst="rect">
            <a:avLst/>
          </a:prstGeom>
          <a:solidFill>
            <a:schemeClr val="bg2">
              <a:lumMod val="95000"/>
            </a:schemeClr>
          </a:solidFill>
          <a:ln/>
        </p:spPr>
        <p:txBody>
          <a:bodyPr wrap="square" lIns="0" tIns="0" rIns="0" bIns="0" rtlCol="0" anchor="t">
            <a:noAutofit/>
          </a:bodyPr>
          <a:lstStyle/>
          <a:p>
            <a:pPr marL="285750" indent="-285750">
              <a:buFont typeface="Wingdings" panose="05000000000000000000" pitchFamily="2" charset="2"/>
              <a:buChar char="q"/>
            </a:pPr>
            <a:r>
              <a:rPr lang="en-GB" dirty="0">
                <a:solidFill>
                  <a:schemeClr val="tx1">
                    <a:lumMod val="85000"/>
                    <a:lumOff val="15000"/>
                  </a:schemeClr>
                </a:solidFill>
                <a:ea typeface="Verdana" pitchFamily="34" charset="-122"/>
                <a:cs typeface="Verdana" pitchFamily="34" charset="-120"/>
              </a:rPr>
              <a:t>Among clients with a documented VL in the respective window, viral suppression (&lt;50 copies/mL) was:</a:t>
            </a:r>
          </a:p>
          <a:p>
            <a:pPr marL="525463" indent="-254000">
              <a:buFont typeface="Courier New" panose="02070309020205020404" pitchFamily="49" charset="0"/>
              <a:buChar char="o"/>
            </a:pPr>
            <a:r>
              <a:rPr lang="en-GB" b="1" dirty="0">
                <a:solidFill>
                  <a:schemeClr val="accent6">
                    <a:lumMod val="75000"/>
                    <a:lumOff val="25000"/>
                  </a:schemeClr>
                </a:solidFill>
                <a:ea typeface="Verdana" pitchFamily="34" charset="-122"/>
                <a:cs typeface="Verdana" pitchFamily="34" charset="-120"/>
              </a:rPr>
              <a:t>72.2% </a:t>
            </a:r>
            <a:r>
              <a:rPr lang="en-GB" dirty="0">
                <a:solidFill>
                  <a:schemeClr val="tx1">
                    <a:lumMod val="85000"/>
                    <a:lumOff val="15000"/>
                  </a:schemeClr>
                </a:solidFill>
                <a:ea typeface="Verdana" pitchFamily="34" charset="-122"/>
                <a:cs typeface="Verdana" pitchFamily="34" charset="-120"/>
              </a:rPr>
              <a:t>(3,130/4,336) among those tested at month 3</a:t>
            </a:r>
          </a:p>
          <a:p>
            <a:pPr marL="525463" indent="-254000">
              <a:buFont typeface="Courier New" panose="02070309020205020404" pitchFamily="49" charset="0"/>
              <a:buChar char="o"/>
            </a:pPr>
            <a:r>
              <a:rPr lang="en-GB" b="1" dirty="0">
                <a:solidFill>
                  <a:schemeClr val="accent6">
                    <a:lumMod val="75000"/>
                    <a:lumOff val="25000"/>
                  </a:schemeClr>
                </a:solidFill>
                <a:ea typeface="Verdana" pitchFamily="34" charset="-122"/>
                <a:cs typeface="Verdana" pitchFamily="34" charset="-120"/>
              </a:rPr>
              <a:t>71.7% </a:t>
            </a:r>
            <a:r>
              <a:rPr lang="en-GB" dirty="0">
                <a:solidFill>
                  <a:schemeClr val="tx1">
                    <a:lumMod val="85000"/>
                    <a:lumOff val="15000"/>
                  </a:schemeClr>
                </a:solidFill>
                <a:ea typeface="Verdana" pitchFamily="34" charset="-122"/>
                <a:cs typeface="Verdana" pitchFamily="34" charset="-120"/>
              </a:rPr>
              <a:t>(3,466/4,831) among those tested at 6 months.</a:t>
            </a:r>
            <a:endParaRPr lang="en-US" dirty="0">
              <a:solidFill>
                <a:schemeClr val="tx1">
                  <a:lumMod val="85000"/>
                  <a:lumOff val="15000"/>
                </a:schemeClr>
              </a:solidFill>
              <a:ea typeface="Verdana" pitchFamily="34" charset="-122"/>
              <a:cs typeface="Verdana" pitchFamily="34" charset="-120"/>
            </a:endParaRPr>
          </a:p>
        </p:txBody>
      </p:sp>
      <p:sp>
        <p:nvSpPr>
          <p:cNvPr id="8" name="TextBox 7">
            <a:extLst>
              <a:ext uri="{FF2B5EF4-FFF2-40B4-BE49-F238E27FC236}">
                <a16:creationId xmlns:a16="http://schemas.microsoft.com/office/drawing/2014/main" id="{28C64B32-4338-4042-BBE8-7F5204D68EAE}"/>
              </a:ext>
            </a:extLst>
          </p:cNvPr>
          <p:cNvSpPr txBox="1"/>
          <p:nvPr/>
        </p:nvSpPr>
        <p:spPr>
          <a:xfrm>
            <a:off x="1434485" y="186200"/>
            <a:ext cx="2095445" cy="646331"/>
          </a:xfrm>
          <a:prstGeom prst="rect">
            <a:avLst/>
          </a:prstGeom>
          <a:noFill/>
        </p:spPr>
        <p:txBody>
          <a:bodyPr wrap="none" rtlCol="0">
            <a:spAutoFit/>
          </a:bodyPr>
          <a:lstStyle/>
          <a:p>
            <a:r>
              <a:rPr lang="en-ZA" sz="3600" b="1" dirty="0">
                <a:solidFill>
                  <a:schemeClr val="accent6">
                    <a:lumMod val="90000"/>
                    <a:lumOff val="10000"/>
                  </a:schemeClr>
                </a:solidFill>
              </a:rPr>
              <a:t>Results</a:t>
            </a:r>
          </a:p>
        </p:txBody>
      </p:sp>
      <p:sp>
        <p:nvSpPr>
          <p:cNvPr id="4" name="TextBox 3">
            <a:extLst>
              <a:ext uri="{FF2B5EF4-FFF2-40B4-BE49-F238E27FC236}">
                <a16:creationId xmlns:a16="http://schemas.microsoft.com/office/drawing/2014/main" id="{DD2B6961-388F-2001-50F3-DF1C467CF78D}"/>
              </a:ext>
            </a:extLst>
          </p:cNvPr>
          <p:cNvSpPr txBox="1"/>
          <p:nvPr/>
        </p:nvSpPr>
        <p:spPr>
          <a:xfrm>
            <a:off x="6603483" y="5588358"/>
            <a:ext cx="5121368" cy="646331"/>
          </a:xfrm>
          <a:prstGeom prst="rect">
            <a:avLst/>
          </a:prstGeom>
          <a:noFill/>
        </p:spPr>
        <p:txBody>
          <a:bodyPr wrap="square" rtlCol="0">
            <a:spAutoFit/>
          </a:bodyPr>
          <a:lstStyle/>
          <a:p>
            <a:r>
              <a:rPr lang="en-US" b="1" dirty="0">
                <a:solidFill>
                  <a:schemeClr val="accent6">
                    <a:lumMod val="75000"/>
                    <a:lumOff val="25000"/>
                  </a:schemeClr>
                </a:solidFill>
              </a:rPr>
              <a:t>No difference in VL suppression among those with a 3- vs. 6-month VL</a:t>
            </a:r>
          </a:p>
        </p:txBody>
      </p:sp>
    </p:spTree>
    <p:extLst>
      <p:ext uri="{BB962C8B-B14F-4D97-AF65-F5344CB8AC3E}">
        <p14:creationId xmlns:p14="http://schemas.microsoft.com/office/powerpoint/2010/main" val="3592092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3">
            <a:extLst>
              <a:ext uri="{FF2B5EF4-FFF2-40B4-BE49-F238E27FC236}">
                <a16:creationId xmlns:a16="http://schemas.microsoft.com/office/drawing/2014/main" id="{5D1283DA-D10E-478B-A3D3-046DEB54A66A}"/>
              </a:ext>
            </a:extLst>
          </p:cNvPr>
          <p:cNvSpPr/>
          <p:nvPr/>
        </p:nvSpPr>
        <p:spPr>
          <a:xfrm>
            <a:off x="1417553" y="143934"/>
            <a:ext cx="10418848" cy="827824"/>
          </a:xfrm>
          <a:prstGeom prst="rect">
            <a:avLst/>
          </a:prstGeom>
          <a:noFill/>
          <a:ln/>
        </p:spPr>
        <p:txBody>
          <a:bodyPr wrap="square" lIns="0" tIns="0" rIns="0" bIns="0" rtlCol="0" anchor="t">
            <a:noAutofit/>
          </a:bodyPr>
          <a:lstStyle/>
          <a:p>
            <a:pPr>
              <a:lnSpc>
                <a:spcPts val="2880"/>
              </a:lnSpc>
            </a:pPr>
            <a:r>
              <a:rPr lang="en-GB" sz="2000" b="1" dirty="0">
                <a:solidFill>
                  <a:schemeClr val="accent6">
                    <a:lumMod val="90000"/>
                    <a:lumOff val="10000"/>
                  </a:schemeClr>
                </a:solidFill>
                <a:latin typeface="Verdana" pitchFamily="34" charset="0"/>
                <a:ea typeface="Verdana" pitchFamily="34" charset="-122"/>
                <a:cs typeface="Verdana" pitchFamily="34" charset="-120"/>
              </a:rPr>
              <a:t>Uptake of 3-month VL testing and assignment to ≥6-month visit intervals after suppressed VL</a:t>
            </a:r>
            <a:endParaRPr lang="en-US" sz="2000" dirty="0">
              <a:solidFill>
                <a:schemeClr val="accent6">
                  <a:lumMod val="90000"/>
                  <a:lumOff val="10000"/>
                </a:schemeClr>
              </a:solidFill>
            </a:endParaRPr>
          </a:p>
        </p:txBody>
      </p:sp>
      <p:sp>
        <p:nvSpPr>
          <p:cNvPr id="22" name="Text 17">
            <a:extLst>
              <a:ext uri="{FF2B5EF4-FFF2-40B4-BE49-F238E27FC236}">
                <a16:creationId xmlns:a16="http://schemas.microsoft.com/office/drawing/2014/main" id="{731A2DE6-11C8-4578-8B6A-BDE1E0E0AD59}"/>
              </a:ext>
            </a:extLst>
          </p:cNvPr>
          <p:cNvSpPr/>
          <p:nvPr/>
        </p:nvSpPr>
        <p:spPr>
          <a:xfrm>
            <a:off x="478938" y="4500841"/>
            <a:ext cx="5182844" cy="1531539"/>
          </a:xfrm>
          <a:prstGeom prst="rect">
            <a:avLst/>
          </a:prstGeom>
          <a:solidFill>
            <a:schemeClr val="accent4">
              <a:lumMod val="20000"/>
              <a:lumOff val="80000"/>
            </a:schemeClr>
          </a:solidFill>
          <a:ln/>
        </p:spPr>
        <p:txBody>
          <a:bodyPr wrap="square" lIns="0" tIns="0" rIns="0" bIns="0" rtlCol="0" anchor="t">
            <a:noAutofit/>
          </a:bodyPr>
          <a:lstStyle/>
          <a:p>
            <a:pPr marL="285750" indent="-285750">
              <a:lnSpc>
                <a:spcPts val="2100"/>
              </a:lnSpc>
              <a:spcAft>
                <a:spcPts val="600"/>
              </a:spcAft>
              <a:buFont typeface="Wingdings" panose="05000000000000000000" pitchFamily="2" charset="2"/>
              <a:buChar char="q"/>
            </a:pPr>
            <a:r>
              <a:rPr lang="en-GB" sz="1600" dirty="0"/>
              <a:t>Uptake of month 3 VL testing rose sharply after guideline change</a:t>
            </a:r>
          </a:p>
          <a:p>
            <a:pPr marL="285750" indent="-285750">
              <a:lnSpc>
                <a:spcPts val="2100"/>
              </a:lnSpc>
              <a:spcAft>
                <a:spcPts val="600"/>
              </a:spcAft>
              <a:buFont typeface="Wingdings" panose="05000000000000000000" pitchFamily="2" charset="2"/>
              <a:buChar char="q"/>
            </a:pPr>
            <a:r>
              <a:rPr lang="en-GB" sz="1600" dirty="0"/>
              <a:t>Coverage by mid-2025: West Rand 85%, King Cetshwayo 72%, Ehlanzeni 75%</a:t>
            </a:r>
            <a:endParaRPr lang="en-US" sz="1600" dirty="0"/>
          </a:p>
        </p:txBody>
      </p:sp>
      <p:grpSp>
        <p:nvGrpSpPr>
          <p:cNvPr id="23" name="Group 22">
            <a:extLst>
              <a:ext uri="{FF2B5EF4-FFF2-40B4-BE49-F238E27FC236}">
                <a16:creationId xmlns:a16="http://schemas.microsoft.com/office/drawing/2014/main" id="{FCE8BD31-A7B1-45EF-916D-FCD07F608E6D}"/>
              </a:ext>
            </a:extLst>
          </p:cNvPr>
          <p:cNvGrpSpPr/>
          <p:nvPr/>
        </p:nvGrpSpPr>
        <p:grpSpPr>
          <a:xfrm>
            <a:off x="806068" y="6637054"/>
            <a:ext cx="4992599" cy="220946"/>
            <a:chOff x="812800" y="6311933"/>
            <a:chExt cx="4992599" cy="220946"/>
          </a:xfrm>
        </p:grpSpPr>
        <p:sp>
          <p:nvSpPr>
            <p:cNvPr id="24" name="Text 17">
              <a:extLst>
                <a:ext uri="{FF2B5EF4-FFF2-40B4-BE49-F238E27FC236}">
                  <a16:creationId xmlns:a16="http://schemas.microsoft.com/office/drawing/2014/main" id="{4AAFA65C-9671-4EAD-931D-A5DD0333428A}"/>
                </a:ext>
              </a:extLst>
            </p:cNvPr>
            <p:cNvSpPr/>
            <p:nvPr/>
          </p:nvSpPr>
          <p:spPr>
            <a:xfrm>
              <a:off x="2874729" y="6311933"/>
              <a:ext cx="2930670" cy="220946"/>
            </a:xfrm>
            <a:prstGeom prst="rect">
              <a:avLst/>
            </a:prstGeom>
            <a:noFill/>
            <a:ln/>
          </p:spPr>
          <p:txBody>
            <a:bodyPr wrap="square" lIns="0" tIns="0" rIns="0" bIns="0" rtlCol="0" anchor="t">
              <a:normAutofit/>
            </a:bodyPr>
            <a:lstStyle/>
            <a:p>
              <a:pPr marL="0" indent="0" algn="l">
                <a:lnSpc>
                  <a:spcPts val="1540"/>
                </a:lnSpc>
                <a:buNone/>
              </a:pPr>
              <a:r>
                <a:rPr lang="en-US" sz="1100" dirty="0">
                  <a:solidFill>
                    <a:srgbClr val="5A5A5A"/>
                  </a:solidFill>
                  <a:latin typeface="Verdana" pitchFamily="34" charset="0"/>
                  <a:ea typeface="Verdana" pitchFamily="34" charset="-122"/>
                  <a:cs typeface="Verdana" pitchFamily="34" charset="-120"/>
                </a:rPr>
                <a:t>2023 ART Guidelines Uptake - RETAIN6</a:t>
              </a:r>
              <a:endParaRPr lang="en-US" sz="1100" dirty="0"/>
            </a:p>
          </p:txBody>
        </p:sp>
        <p:sp>
          <p:nvSpPr>
            <p:cNvPr id="25" name="Text 16">
              <a:extLst>
                <a:ext uri="{FF2B5EF4-FFF2-40B4-BE49-F238E27FC236}">
                  <a16:creationId xmlns:a16="http://schemas.microsoft.com/office/drawing/2014/main" id="{2E62D79C-277A-464D-8BB1-DF6E05013A58}"/>
                </a:ext>
              </a:extLst>
            </p:cNvPr>
            <p:cNvSpPr/>
            <p:nvPr/>
          </p:nvSpPr>
          <p:spPr>
            <a:xfrm>
              <a:off x="812800" y="6311933"/>
              <a:ext cx="1209505" cy="220946"/>
            </a:xfrm>
            <a:prstGeom prst="rect">
              <a:avLst/>
            </a:prstGeom>
            <a:noFill/>
            <a:ln/>
          </p:spPr>
          <p:txBody>
            <a:bodyPr wrap="square" lIns="0" tIns="0" rIns="0" bIns="0" rtlCol="0" anchor="t">
              <a:normAutofit/>
            </a:bodyPr>
            <a:lstStyle/>
            <a:p>
              <a:pPr marL="0" indent="0" algn="l">
                <a:lnSpc>
                  <a:spcPts val="1540"/>
                </a:lnSpc>
                <a:buNone/>
              </a:pPr>
              <a:r>
                <a:rPr lang="en-US" sz="1100" dirty="0">
                  <a:solidFill>
                    <a:srgbClr val="5A5A5A"/>
                  </a:solidFill>
                  <a:latin typeface="Verdana" pitchFamily="34" charset="0"/>
                  <a:ea typeface="Verdana" pitchFamily="34" charset="-122"/>
                  <a:cs typeface="Verdana" pitchFamily="34" charset="-120"/>
                </a:rPr>
                <a:t>Kachingwe et al.</a:t>
              </a:r>
              <a:endParaRPr lang="en-US" sz="1100" dirty="0"/>
            </a:p>
          </p:txBody>
        </p:sp>
      </p:grpSp>
      <p:graphicFrame>
        <p:nvGraphicFramePr>
          <p:cNvPr id="29" name="Chart 28">
            <a:extLst>
              <a:ext uri="{FF2B5EF4-FFF2-40B4-BE49-F238E27FC236}">
                <a16:creationId xmlns:a16="http://schemas.microsoft.com/office/drawing/2014/main" id="{F96FB062-7A0A-49A1-A3D0-A8E8B1A536FD}"/>
              </a:ext>
            </a:extLst>
          </p:cNvPr>
          <p:cNvGraphicFramePr>
            <a:graphicFrameLocks/>
          </p:cNvGraphicFramePr>
          <p:nvPr/>
        </p:nvGraphicFramePr>
        <p:xfrm>
          <a:off x="478938" y="1217248"/>
          <a:ext cx="5182844" cy="311573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3" name="Chart 42">
            <a:extLst>
              <a:ext uri="{FF2B5EF4-FFF2-40B4-BE49-F238E27FC236}">
                <a16:creationId xmlns:a16="http://schemas.microsoft.com/office/drawing/2014/main" id="{D28A2B82-B54E-4950-A86C-72BD61927EA3}"/>
              </a:ext>
            </a:extLst>
          </p:cNvPr>
          <p:cNvGraphicFramePr>
            <a:graphicFrameLocks/>
          </p:cNvGraphicFramePr>
          <p:nvPr/>
        </p:nvGraphicFramePr>
        <p:xfrm>
          <a:off x="6028263" y="1217249"/>
          <a:ext cx="5487401" cy="3115732"/>
        </p:xfrm>
        <a:graphic>
          <a:graphicData uri="http://schemas.openxmlformats.org/drawingml/2006/chart">
            <c:chart xmlns:c="http://schemas.openxmlformats.org/drawingml/2006/chart" xmlns:r="http://schemas.openxmlformats.org/officeDocument/2006/relationships" r:id="rId4"/>
          </a:graphicData>
        </a:graphic>
      </p:graphicFrame>
      <p:sp>
        <p:nvSpPr>
          <p:cNvPr id="44" name="Rectangle 43">
            <a:extLst>
              <a:ext uri="{FF2B5EF4-FFF2-40B4-BE49-F238E27FC236}">
                <a16:creationId xmlns:a16="http://schemas.microsoft.com/office/drawing/2014/main" id="{7DD96ACC-A9ED-45E7-9E21-1B8B7B5FD664}"/>
              </a:ext>
            </a:extLst>
          </p:cNvPr>
          <p:cNvSpPr/>
          <p:nvPr/>
        </p:nvSpPr>
        <p:spPr>
          <a:xfrm>
            <a:off x="6028264" y="4500841"/>
            <a:ext cx="5487401" cy="2185214"/>
          </a:xfrm>
          <a:prstGeom prst="rect">
            <a:avLst/>
          </a:prstGeom>
          <a:solidFill>
            <a:schemeClr val="accent6">
              <a:lumMod val="10000"/>
              <a:lumOff val="90000"/>
            </a:schemeClr>
          </a:solidFill>
        </p:spPr>
        <p:txBody>
          <a:bodyPr wrap="square">
            <a:spAutoFit/>
          </a:bodyPr>
          <a:lstStyle/>
          <a:p>
            <a:pPr marL="285750" indent="-285750">
              <a:spcAft>
                <a:spcPts val="600"/>
              </a:spcAft>
              <a:buFont typeface="Wingdings" panose="05000000000000000000" pitchFamily="2" charset="2"/>
              <a:buChar char="q"/>
            </a:pPr>
            <a:r>
              <a:rPr lang="en-GB" sz="1600" dirty="0"/>
              <a:t>Among 3,130 clients virally suppressed at month 3 VL:</a:t>
            </a:r>
          </a:p>
          <a:p>
            <a:pPr marL="742950" lvl="1" indent="-285750">
              <a:spcAft>
                <a:spcPts val="600"/>
              </a:spcAft>
              <a:buFont typeface="Courier New" panose="02070309020205020404" pitchFamily="49" charset="0"/>
              <a:buChar char="o"/>
            </a:pPr>
            <a:r>
              <a:rPr lang="en-GB" sz="1200" dirty="0"/>
              <a:t>48% (1,495) were assigned ≥6-month intervals</a:t>
            </a:r>
          </a:p>
          <a:p>
            <a:pPr marL="742950" lvl="1" indent="-285750">
              <a:spcAft>
                <a:spcPts val="600"/>
              </a:spcAft>
              <a:buFont typeface="Courier New" panose="02070309020205020404" pitchFamily="49" charset="0"/>
              <a:buChar char="o"/>
            </a:pPr>
            <a:r>
              <a:rPr lang="en-GB" sz="1200" dirty="0"/>
              <a:t>48% (1,498) stayed on shorter intervals</a:t>
            </a:r>
          </a:p>
          <a:p>
            <a:pPr marL="742950" lvl="1" indent="-285750">
              <a:spcAft>
                <a:spcPts val="600"/>
              </a:spcAft>
              <a:buFont typeface="Courier New" panose="02070309020205020404" pitchFamily="49" charset="0"/>
              <a:buChar char="o"/>
            </a:pPr>
            <a:r>
              <a:rPr lang="en-GB" sz="1200" dirty="0"/>
              <a:t>4% (137) had no visit after the VL result</a:t>
            </a:r>
            <a:endParaRPr lang="en-US" sz="1200" dirty="0"/>
          </a:p>
          <a:p>
            <a:pPr marL="285750" indent="-285750">
              <a:spcAft>
                <a:spcPts val="600"/>
              </a:spcAft>
              <a:buFont typeface="Wingdings" pitchFamily="2" charset="2"/>
              <a:buChar char="q"/>
            </a:pPr>
            <a:r>
              <a:rPr lang="en-US" sz="1600" dirty="0"/>
              <a:t>By end of study, uptake of ≥6-month clinic intervals: Ehlanzeni 48%, King Cetshwayo 71% and West Rand 57%</a:t>
            </a:r>
          </a:p>
        </p:txBody>
      </p:sp>
    </p:spTree>
    <p:extLst>
      <p:ext uri="{BB962C8B-B14F-4D97-AF65-F5344CB8AC3E}">
        <p14:creationId xmlns:p14="http://schemas.microsoft.com/office/powerpoint/2010/main" val="3940327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Graphic spid="29" grpId="0">
        <p:bldAsOne/>
      </p:bldGraphic>
      <p:bldGraphic spid="43" grpId="0">
        <p:bldAsOne/>
      </p:bldGraphic>
      <p:bldP spid="4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79F5E-63FF-8161-B43D-DEC9A8EB1B51}"/>
            </a:ext>
          </a:extLst>
        </p:cNvPr>
        <p:cNvGrpSpPr/>
        <p:nvPr/>
      </p:nvGrpSpPr>
      <p:grpSpPr>
        <a:xfrm>
          <a:off x="0" y="0"/>
          <a:ext cx="0" cy="0"/>
          <a:chOff x="0" y="0"/>
          <a:chExt cx="0" cy="0"/>
        </a:xfrm>
      </p:grpSpPr>
      <p:sp>
        <p:nvSpPr>
          <p:cNvPr id="5" name="Text 3">
            <a:extLst>
              <a:ext uri="{FF2B5EF4-FFF2-40B4-BE49-F238E27FC236}">
                <a16:creationId xmlns:a16="http://schemas.microsoft.com/office/drawing/2014/main" id="{EEA2CFEF-E4BE-5546-70BF-A9DCF238682B}"/>
              </a:ext>
            </a:extLst>
          </p:cNvPr>
          <p:cNvSpPr/>
          <p:nvPr/>
        </p:nvSpPr>
        <p:spPr>
          <a:xfrm>
            <a:off x="1454463" y="465840"/>
            <a:ext cx="10883393" cy="375897"/>
          </a:xfrm>
          <a:prstGeom prst="rect">
            <a:avLst/>
          </a:prstGeom>
          <a:noFill/>
          <a:ln/>
        </p:spPr>
        <p:txBody>
          <a:bodyPr wrap="square" lIns="0" tIns="0" rIns="0" bIns="0" rtlCol="0" anchor="t">
            <a:noAutofit/>
          </a:bodyPr>
          <a:lstStyle/>
          <a:p>
            <a:pPr marL="0" indent="0" algn="l">
              <a:lnSpc>
                <a:spcPts val="2760"/>
              </a:lnSpc>
              <a:buNone/>
            </a:pPr>
            <a:r>
              <a:rPr lang="en-US" sz="3000" b="1" dirty="0">
                <a:solidFill>
                  <a:schemeClr val="accent6">
                    <a:lumMod val="90000"/>
                    <a:lumOff val="10000"/>
                  </a:schemeClr>
                </a:solidFill>
                <a:latin typeface="Verdana" pitchFamily="34" charset="0"/>
                <a:ea typeface="Verdana" pitchFamily="34" charset="-122"/>
                <a:cs typeface="Verdana" pitchFamily="34" charset="-120"/>
              </a:rPr>
              <a:t>By the second VL assessment (10/12 months)</a:t>
            </a:r>
            <a:endParaRPr lang="en-US" sz="3000" dirty="0">
              <a:solidFill>
                <a:schemeClr val="accent6">
                  <a:lumMod val="90000"/>
                  <a:lumOff val="10000"/>
                </a:schemeClr>
              </a:solidFill>
            </a:endParaRPr>
          </a:p>
        </p:txBody>
      </p:sp>
      <p:sp>
        <p:nvSpPr>
          <p:cNvPr id="6" name="Text 4">
            <a:extLst>
              <a:ext uri="{FF2B5EF4-FFF2-40B4-BE49-F238E27FC236}">
                <a16:creationId xmlns:a16="http://schemas.microsoft.com/office/drawing/2014/main" id="{938FE101-00FB-9624-7352-D277918BE3E7}"/>
              </a:ext>
            </a:extLst>
          </p:cNvPr>
          <p:cNvSpPr/>
          <p:nvPr/>
        </p:nvSpPr>
        <p:spPr>
          <a:xfrm>
            <a:off x="451801" y="1183214"/>
            <a:ext cx="3096154" cy="247650"/>
          </a:xfrm>
          <a:prstGeom prst="rect">
            <a:avLst/>
          </a:prstGeom>
          <a:noFill/>
          <a:ln/>
        </p:spPr>
        <p:txBody>
          <a:bodyPr wrap="square" lIns="0" tIns="0" rIns="0" bIns="0" rtlCol="0" anchor="t">
            <a:normAutofit/>
          </a:bodyPr>
          <a:lstStyle/>
          <a:p>
            <a:pPr>
              <a:lnSpc>
                <a:spcPts val="1750"/>
              </a:lnSpc>
            </a:pPr>
            <a:r>
              <a:rPr lang="en-GB" sz="1250" dirty="0">
                <a:latin typeface="Verdana" pitchFamily="34" charset="0"/>
                <a:ea typeface="Verdana" pitchFamily="34" charset="-122"/>
                <a:cs typeface="Verdana" pitchFamily="34" charset="-120"/>
              </a:rPr>
              <a:t>Status of the full cohort (N = 16,338) </a:t>
            </a:r>
            <a:endParaRPr lang="en-US" sz="1250" dirty="0"/>
          </a:p>
        </p:txBody>
      </p:sp>
      <p:grpSp>
        <p:nvGrpSpPr>
          <p:cNvPr id="31" name="Group 30">
            <a:extLst>
              <a:ext uri="{FF2B5EF4-FFF2-40B4-BE49-F238E27FC236}">
                <a16:creationId xmlns:a16="http://schemas.microsoft.com/office/drawing/2014/main" id="{AFBFCE14-3EBD-95F2-B5A6-1C14910BFA56}"/>
              </a:ext>
            </a:extLst>
          </p:cNvPr>
          <p:cNvGrpSpPr/>
          <p:nvPr/>
        </p:nvGrpSpPr>
        <p:grpSpPr>
          <a:xfrm>
            <a:off x="442913" y="6486753"/>
            <a:ext cx="4992599" cy="220946"/>
            <a:chOff x="812800" y="6311933"/>
            <a:chExt cx="4992599" cy="220946"/>
          </a:xfrm>
        </p:grpSpPr>
        <p:sp>
          <p:nvSpPr>
            <p:cNvPr id="32" name="Text 17">
              <a:extLst>
                <a:ext uri="{FF2B5EF4-FFF2-40B4-BE49-F238E27FC236}">
                  <a16:creationId xmlns:a16="http://schemas.microsoft.com/office/drawing/2014/main" id="{610512BD-8EA7-8621-7623-11C1E8592661}"/>
                </a:ext>
              </a:extLst>
            </p:cNvPr>
            <p:cNvSpPr/>
            <p:nvPr/>
          </p:nvSpPr>
          <p:spPr>
            <a:xfrm>
              <a:off x="2874729" y="6311933"/>
              <a:ext cx="2930670" cy="220946"/>
            </a:xfrm>
            <a:prstGeom prst="rect">
              <a:avLst/>
            </a:prstGeom>
            <a:noFill/>
            <a:ln/>
          </p:spPr>
          <p:txBody>
            <a:bodyPr wrap="square" lIns="0" tIns="0" rIns="0" bIns="0" rtlCol="0" anchor="t">
              <a:normAutofit/>
            </a:bodyPr>
            <a:lstStyle/>
            <a:p>
              <a:pPr marL="0" indent="0" algn="l">
                <a:lnSpc>
                  <a:spcPts val="1540"/>
                </a:lnSpc>
                <a:buNone/>
              </a:pPr>
              <a:r>
                <a:rPr lang="en-US" sz="1100" dirty="0">
                  <a:solidFill>
                    <a:srgbClr val="5A5A5A"/>
                  </a:solidFill>
                  <a:latin typeface="Verdana" pitchFamily="34" charset="0"/>
                  <a:ea typeface="Verdana" pitchFamily="34" charset="-122"/>
                  <a:cs typeface="Verdana" pitchFamily="34" charset="-120"/>
                </a:rPr>
                <a:t>2023 ART Guidelines Uptake - RETAIN6</a:t>
              </a:r>
              <a:endParaRPr lang="en-US" sz="1100" dirty="0"/>
            </a:p>
          </p:txBody>
        </p:sp>
        <p:sp>
          <p:nvSpPr>
            <p:cNvPr id="33" name="Text 16">
              <a:extLst>
                <a:ext uri="{FF2B5EF4-FFF2-40B4-BE49-F238E27FC236}">
                  <a16:creationId xmlns:a16="http://schemas.microsoft.com/office/drawing/2014/main" id="{AEB7F870-4E8F-8F2C-4F7A-739446FAE5D6}"/>
                </a:ext>
              </a:extLst>
            </p:cNvPr>
            <p:cNvSpPr/>
            <p:nvPr/>
          </p:nvSpPr>
          <p:spPr>
            <a:xfrm>
              <a:off x="812800" y="6311933"/>
              <a:ext cx="1209505" cy="220946"/>
            </a:xfrm>
            <a:prstGeom prst="rect">
              <a:avLst/>
            </a:prstGeom>
            <a:noFill/>
            <a:ln/>
          </p:spPr>
          <p:txBody>
            <a:bodyPr wrap="square" lIns="0" tIns="0" rIns="0" bIns="0" rtlCol="0" anchor="t">
              <a:normAutofit/>
            </a:bodyPr>
            <a:lstStyle/>
            <a:p>
              <a:pPr marL="0" indent="0" algn="l">
                <a:lnSpc>
                  <a:spcPts val="1540"/>
                </a:lnSpc>
                <a:buNone/>
              </a:pPr>
              <a:r>
                <a:rPr lang="en-US" sz="1100" dirty="0">
                  <a:solidFill>
                    <a:srgbClr val="5A5A5A"/>
                  </a:solidFill>
                  <a:latin typeface="Verdana" pitchFamily="34" charset="0"/>
                  <a:ea typeface="Verdana" pitchFamily="34" charset="-122"/>
                  <a:cs typeface="Verdana" pitchFamily="34" charset="-120"/>
                </a:rPr>
                <a:t>Kachingwe et al.</a:t>
              </a:r>
              <a:endParaRPr lang="en-US" sz="1100" dirty="0"/>
            </a:p>
          </p:txBody>
        </p:sp>
      </p:grpSp>
      <p:grpSp>
        <p:nvGrpSpPr>
          <p:cNvPr id="2" name="Group 1">
            <a:extLst>
              <a:ext uri="{FF2B5EF4-FFF2-40B4-BE49-F238E27FC236}">
                <a16:creationId xmlns:a16="http://schemas.microsoft.com/office/drawing/2014/main" id="{B9640B26-20EC-4768-BF3D-A66C79AF0E55}"/>
              </a:ext>
            </a:extLst>
          </p:cNvPr>
          <p:cNvGrpSpPr/>
          <p:nvPr/>
        </p:nvGrpSpPr>
        <p:grpSpPr>
          <a:xfrm>
            <a:off x="442913" y="1596177"/>
            <a:ext cx="3036585" cy="4526080"/>
            <a:chOff x="442913" y="1596177"/>
            <a:chExt cx="3036585" cy="4526080"/>
          </a:xfrm>
        </p:grpSpPr>
        <p:grpSp>
          <p:nvGrpSpPr>
            <p:cNvPr id="4" name="Group 3">
              <a:extLst>
                <a:ext uri="{FF2B5EF4-FFF2-40B4-BE49-F238E27FC236}">
                  <a16:creationId xmlns:a16="http://schemas.microsoft.com/office/drawing/2014/main" id="{C0AC3F49-F0DA-FC34-7B0A-4D1217410F65}"/>
                </a:ext>
              </a:extLst>
            </p:cNvPr>
            <p:cNvGrpSpPr/>
            <p:nvPr/>
          </p:nvGrpSpPr>
          <p:grpSpPr>
            <a:xfrm>
              <a:off x="442913" y="1596177"/>
              <a:ext cx="3030484" cy="558363"/>
              <a:chOff x="374226" y="1716816"/>
              <a:chExt cx="2880000" cy="384048"/>
            </a:xfrm>
          </p:grpSpPr>
          <p:sp>
            <p:nvSpPr>
              <p:cNvPr id="35" name="Shape 2">
                <a:extLst>
                  <a:ext uri="{FF2B5EF4-FFF2-40B4-BE49-F238E27FC236}">
                    <a16:creationId xmlns:a16="http://schemas.microsoft.com/office/drawing/2014/main" id="{E18B0B52-9124-1602-4ED0-9194C48AE567}"/>
                  </a:ext>
                </a:extLst>
              </p:cNvPr>
              <p:cNvSpPr/>
              <p:nvPr/>
            </p:nvSpPr>
            <p:spPr>
              <a:xfrm>
                <a:off x="374226" y="1716816"/>
                <a:ext cx="2880000" cy="384048"/>
              </a:xfrm>
              <a:prstGeom prst="rect">
                <a:avLst/>
              </a:prstGeom>
              <a:solidFill>
                <a:srgbClr val="00827C"/>
              </a:solidFill>
              <a:ln w="19050">
                <a:solidFill>
                  <a:srgbClr val="FFFFFF"/>
                </a:solidFill>
                <a:prstDash val="solid"/>
              </a:ln>
            </p:spPr>
            <p:txBody>
              <a:bodyPr/>
              <a:lstStyle/>
              <a:p>
                <a:endParaRPr lang="en-US" sz="2000"/>
              </a:p>
            </p:txBody>
          </p:sp>
          <p:sp>
            <p:nvSpPr>
              <p:cNvPr id="36" name="Text 3">
                <a:extLst>
                  <a:ext uri="{FF2B5EF4-FFF2-40B4-BE49-F238E27FC236}">
                    <a16:creationId xmlns:a16="http://schemas.microsoft.com/office/drawing/2014/main" id="{0F07F9A5-123F-D2DB-A41E-CA214A40DE8F}"/>
                  </a:ext>
                </a:extLst>
              </p:cNvPr>
              <p:cNvSpPr txBox="1"/>
              <p:nvPr/>
            </p:nvSpPr>
            <p:spPr>
              <a:xfrm>
                <a:off x="374226" y="1716816"/>
                <a:ext cx="2880000" cy="384048"/>
              </a:xfrm>
              <a:prstGeom prst="rect">
                <a:avLst/>
              </a:prstGeom>
              <a:noFill/>
              <a:ln/>
            </p:spPr>
            <p:txBody>
              <a:bodyPr wrap="square" lIns="0" tIns="0" rIns="0" bIns="0" rtlCol="0" anchor="ctr"/>
              <a:lstStyle/>
              <a:p>
                <a:pPr marL="0" indent="0" algn="ctr">
                  <a:buNone/>
                </a:pPr>
                <a:r>
                  <a:rPr lang="en-US" sz="3600" b="1" dirty="0">
                    <a:solidFill>
                      <a:srgbClr val="FFFFFF"/>
                    </a:solidFill>
                    <a:latin typeface="Verdana" pitchFamily="34" charset="0"/>
                    <a:ea typeface="Verdana" pitchFamily="34" charset="-122"/>
                    <a:cs typeface="Verdana" pitchFamily="34" charset="-120"/>
                  </a:rPr>
                  <a:t>43.4%</a:t>
                </a:r>
                <a:endParaRPr lang="en-US" sz="3600" dirty="0"/>
              </a:p>
            </p:txBody>
          </p:sp>
        </p:grpSp>
        <p:grpSp>
          <p:nvGrpSpPr>
            <p:cNvPr id="75" name="Group 74">
              <a:extLst>
                <a:ext uri="{FF2B5EF4-FFF2-40B4-BE49-F238E27FC236}">
                  <a16:creationId xmlns:a16="http://schemas.microsoft.com/office/drawing/2014/main" id="{CA780247-0861-4EA6-B123-9AB7C2958451}"/>
                </a:ext>
              </a:extLst>
            </p:cNvPr>
            <p:cNvGrpSpPr/>
            <p:nvPr/>
          </p:nvGrpSpPr>
          <p:grpSpPr>
            <a:xfrm>
              <a:off x="449014" y="2333368"/>
              <a:ext cx="3030484" cy="3788889"/>
              <a:chOff x="470957" y="2417427"/>
              <a:chExt cx="2724912" cy="2606040"/>
            </a:xfrm>
          </p:grpSpPr>
          <p:sp>
            <p:nvSpPr>
              <p:cNvPr id="43" name="Shape 8">
                <a:extLst>
                  <a:ext uri="{FF2B5EF4-FFF2-40B4-BE49-F238E27FC236}">
                    <a16:creationId xmlns:a16="http://schemas.microsoft.com/office/drawing/2014/main" id="{A8C37F3B-2AEB-F0B6-9450-DD439A066482}"/>
                  </a:ext>
                </a:extLst>
              </p:cNvPr>
              <p:cNvSpPr/>
              <p:nvPr/>
            </p:nvSpPr>
            <p:spPr>
              <a:xfrm>
                <a:off x="470957" y="2417427"/>
                <a:ext cx="2724911" cy="2606040"/>
              </a:xfrm>
              <a:prstGeom prst="rect">
                <a:avLst/>
              </a:prstGeom>
              <a:solidFill>
                <a:srgbClr val="E3F4F3"/>
              </a:solidFill>
              <a:ln w="12700">
                <a:solidFill>
                  <a:srgbClr val="E3F4F3"/>
                </a:solidFill>
                <a:prstDash val="solid"/>
              </a:ln>
            </p:spPr>
            <p:txBody>
              <a:bodyPr/>
              <a:lstStyle/>
              <a:p>
                <a:endParaRPr lang="en-US" sz="2000"/>
              </a:p>
            </p:txBody>
          </p:sp>
          <p:sp>
            <p:nvSpPr>
              <p:cNvPr id="44" name="Shape 9">
                <a:extLst>
                  <a:ext uri="{FF2B5EF4-FFF2-40B4-BE49-F238E27FC236}">
                    <a16:creationId xmlns:a16="http://schemas.microsoft.com/office/drawing/2014/main" id="{6AD46F91-B9B7-EB71-9A75-1CA06DADEA7E}"/>
                  </a:ext>
                </a:extLst>
              </p:cNvPr>
              <p:cNvSpPr/>
              <p:nvPr/>
            </p:nvSpPr>
            <p:spPr>
              <a:xfrm>
                <a:off x="470957" y="2417427"/>
                <a:ext cx="2724912" cy="54864"/>
              </a:xfrm>
              <a:prstGeom prst="rect">
                <a:avLst/>
              </a:prstGeom>
              <a:solidFill>
                <a:srgbClr val="00827C"/>
              </a:solidFill>
              <a:ln w="12700">
                <a:solidFill>
                  <a:srgbClr val="00827C"/>
                </a:solidFill>
                <a:prstDash val="solid"/>
              </a:ln>
            </p:spPr>
            <p:txBody>
              <a:bodyPr/>
              <a:lstStyle/>
              <a:p>
                <a:endParaRPr lang="en-US" sz="2000"/>
              </a:p>
            </p:txBody>
          </p:sp>
          <p:sp>
            <p:nvSpPr>
              <p:cNvPr id="45" name="Text 10">
                <a:extLst>
                  <a:ext uri="{FF2B5EF4-FFF2-40B4-BE49-F238E27FC236}">
                    <a16:creationId xmlns:a16="http://schemas.microsoft.com/office/drawing/2014/main" id="{3F12401C-F89A-C4FE-F2D1-89F1842250D7}"/>
                  </a:ext>
                </a:extLst>
              </p:cNvPr>
              <p:cNvSpPr txBox="1"/>
              <p:nvPr/>
            </p:nvSpPr>
            <p:spPr>
              <a:xfrm>
                <a:off x="608117" y="2792331"/>
                <a:ext cx="2450592" cy="411480"/>
              </a:xfrm>
              <a:prstGeom prst="rect">
                <a:avLst/>
              </a:prstGeom>
              <a:noFill/>
              <a:ln/>
            </p:spPr>
            <p:txBody>
              <a:bodyPr wrap="square" lIns="0" tIns="0" rIns="0" bIns="0" rtlCol="0" anchor="ctr"/>
              <a:lstStyle/>
              <a:p>
                <a:r>
                  <a:rPr lang="en-US" sz="2400" b="1" dirty="0">
                    <a:solidFill>
                      <a:srgbClr val="222222"/>
                    </a:solidFill>
                    <a:latin typeface="Verdana" pitchFamily="34" charset="0"/>
                    <a:ea typeface="Verdana" pitchFamily="34" charset="-122"/>
                    <a:cs typeface="Verdana" pitchFamily="34" charset="-120"/>
                  </a:rPr>
                  <a:t>Had a documented second VL</a:t>
                </a:r>
              </a:p>
              <a:p>
                <a:endParaRPr lang="en-US" sz="1400" dirty="0"/>
              </a:p>
              <a:p>
                <a:pPr marL="0" indent="0">
                  <a:buNone/>
                </a:pPr>
                <a:r>
                  <a:rPr lang="en-US" sz="1400" b="1" dirty="0">
                    <a:solidFill>
                      <a:srgbClr val="00827C"/>
                    </a:solidFill>
                    <a:latin typeface="Verdana" pitchFamily="34" charset="0"/>
                    <a:ea typeface="Verdana" pitchFamily="34" charset="-122"/>
                    <a:cs typeface="Verdana" pitchFamily="34" charset="-120"/>
                  </a:rPr>
                  <a:t>N=7,094</a:t>
                </a:r>
                <a:endParaRPr lang="en-US" sz="1400" dirty="0"/>
              </a:p>
            </p:txBody>
          </p:sp>
          <p:sp>
            <p:nvSpPr>
              <p:cNvPr id="46" name="Text 11">
                <a:extLst>
                  <a:ext uri="{FF2B5EF4-FFF2-40B4-BE49-F238E27FC236}">
                    <a16:creationId xmlns:a16="http://schemas.microsoft.com/office/drawing/2014/main" id="{6A8CA9FF-88ED-4CAC-F7E9-582FF7A0206A}"/>
                  </a:ext>
                </a:extLst>
              </p:cNvPr>
              <p:cNvSpPr txBox="1"/>
              <p:nvPr/>
            </p:nvSpPr>
            <p:spPr>
              <a:xfrm>
                <a:off x="608117" y="2984355"/>
                <a:ext cx="2450592" cy="274320"/>
              </a:xfrm>
              <a:prstGeom prst="rect">
                <a:avLst/>
              </a:prstGeom>
              <a:noFill/>
              <a:ln/>
            </p:spPr>
            <p:txBody>
              <a:bodyPr wrap="square" lIns="0" tIns="0" rIns="0" bIns="0" rtlCol="0" anchor="ctr"/>
              <a:lstStyle/>
              <a:p>
                <a:pPr marL="0" indent="0">
                  <a:buNone/>
                </a:pPr>
                <a:endParaRPr lang="en-US" sz="1400" dirty="0"/>
              </a:p>
            </p:txBody>
          </p:sp>
          <p:sp>
            <p:nvSpPr>
              <p:cNvPr id="47" name="Text 12">
                <a:extLst>
                  <a:ext uri="{FF2B5EF4-FFF2-40B4-BE49-F238E27FC236}">
                    <a16:creationId xmlns:a16="http://schemas.microsoft.com/office/drawing/2014/main" id="{4C255DF5-657E-A92E-A8A4-753BBDEF4698}"/>
                  </a:ext>
                </a:extLst>
              </p:cNvPr>
              <p:cNvSpPr txBox="1"/>
              <p:nvPr/>
            </p:nvSpPr>
            <p:spPr>
              <a:xfrm>
                <a:off x="608117" y="3678104"/>
                <a:ext cx="1947672" cy="329184"/>
              </a:xfrm>
              <a:prstGeom prst="rect">
                <a:avLst/>
              </a:prstGeom>
              <a:noFill/>
              <a:ln/>
            </p:spPr>
            <p:txBody>
              <a:bodyPr wrap="square" lIns="0" tIns="0" rIns="0" bIns="0" rtlCol="0" anchor="t"/>
              <a:lstStyle/>
              <a:p>
                <a:pPr marL="285750" indent="-285750">
                  <a:buFont typeface="Arial" panose="020B0604020202020204" pitchFamily="34" charset="0"/>
                  <a:buChar char="•"/>
                </a:pPr>
                <a:r>
                  <a:rPr lang="en-US" sz="1400" b="1" dirty="0">
                    <a:solidFill>
                      <a:srgbClr val="00827C"/>
                    </a:solidFill>
                    <a:latin typeface="Verdana" pitchFamily="34" charset="0"/>
                    <a:ea typeface="Verdana" pitchFamily="34" charset="-122"/>
                    <a:cs typeface="Verdana" pitchFamily="34" charset="-120"/>
                  </a:rPr>
                  <a:t>7.5% (n=1,226)  </a:t>
                </a:r>
                <a:r>
                  <a:rPr lang="en-US" sz="1400" dirty="0">
                    <a:solidFill>
                      <a:srgbClr val="333333"/>
                    </a:solidFill>
                    <a:latin typeface="Verdana" pitchFamily="34" charset="0"/>
                    <a:ea typeface="Verdana" pitchFamily="34" charset="-122"/>
                    <a:cs typeface="Verdana" pitchFamily="34" charset="-120"/>
                  </a:rPr>
                  <a:t>at 10 months</a:t>
                </a:r>
              </a:p>
              <a:p>
                <a:pPr marL="285750" indent="-285750">
                  <a:buFont typeface="Arial" panose="020B0604020202020204" pitchFamily="34" charset="0"/>
                  <a:buChar char="•"/>
                </a:pPr>
                <a:r>
                  <a:rPr lang="en-US" sz="1400" b="1" dirty="0">
                    <a:solidFill>
                      <a:srgbClr val="00827C"/>
                    </a:solidFill>
                    <a:latin typeface="Verdana" pitchFamily="34" charset="0"/>
                    <a:ea typeface="Verdana" pitchFamily="34" charset="-122"/>
                    <a:cs typeface="Verdana" pitchFamily="34" charset="-120"/>
                  </a:rPr>
                  <a:t>35.9% (n=5,868)  </a:t>
                </a:r>
                <a:r>
                  <a:rPr lang="en-US" sz="1400" dirty="0">
                    <a:solidFill>
                      <a:srgbClr val="333333"/>
                    </a:solidFill>
                    <a:latin typeface="Verdana" pitchFamily="34" charset="0"/>
                    <a:ea typeface="Verdana" pitchFamily="34" charset="-122"/>
                    <a:cs typeface="Verdana" pitchFamily="34" charset="-120"/>
                  </a:rPr>
                  <a:t>at 12 months</a:t>
                </a:r>
              </a:p>
              <a:p>
                <a:pPr marL="0" indent="0">
                  <a:buNone/>
                </a:pPr>
                <a:endParaRPr lang="en-US" sz="1400" dirty="0">
                  <a:solidFill>
                    <a:srgbClr val="333333"/>
                  </a:solidFill>
                  <a:latin typeface="Verdana" pitchFamily="34" charset="0"/>
                  <a:ea typeface="Verdana" pitchFamily="34" charset="-122"/>
                  <a:cs typeface="Verdana" pitchFamily="34" charset="-120"/>
                </a:endParaRPr>
              </a:p>
              <a:p>
                <a:pPr marL="0" indent="0">
                  <a:buNone/>
                </a:pPr>
                <a:endParaRPr lang="en-US" sz="1400" dirty="0"/>
              </a:p>
            </p:txBody>
          </p:sp>
          <p:sp>
            <p:nvSpPr>
              <p:cNvPr id="51" name="Text 16">
                <a:extLst>
                  <a:ext uri="{FF2B5EF4-FFF2-40B4-BE49-F238E27FC236}">
                    <a16:creationId xmlns:a16="http://schemas.microsoft.com/office/drawing/2014/main" id="{C04AE378-33B1-79F7-E8E2-FDADFCE7950D}"/>
                  </a:ext>
                </a:extLst>
              </p:cNvPr>
              <p:cNvSpPr txBox="1"/>
              <p:nvPr/>
            </p:nvSpPr>
            <p:spPr>
              <a:xfrm>
                <a:off x="608117" y="4365099"/>
                <a:ext cx="2450592" cy="548640"/>
              </a:xfrm>
              <a:prstGeom prst="rect">
                <a:avLst/>
              </a:prstGeom>
              <a:noFill/>
              <a:ln/>
            </p:spPr>
            <p:txBody>
              <a:bodyPr wrap="square" lIns="0" tIns="0" rIns="0" bIns="0" rtlCol="0" anchor="b"/>
              <a:lstStyle/>
              <a:p>
                <a:pPr marL="0" indent="0">
                  <a:buNone/>
                </a:pPr>
                <a:r>
                  <a:rPr lang="en-US" sz="1400" i="1" dirty="0">
                    <a:solidFill>
                      <a:srgbClr val="333333"/>
                    </a:solidFill>
                    <a:latin typeface="Verdana" pitchFamily="34" charset="0"/>
                    <a:ea typeface="Verdana" pitchFamily="34" charset="-122"/>
                    <a:cs typeface="Verdana" pitchFamily="34" charset="-120"/>
                  </a:rPr>
                  <a:t>Includes 5,682 of the 9,167 clients with a first VL in the 3- or 6-month window (62%)</a:t>
                </a:r>
                <a:endParaRPr lang="en-US" sz="1400" dirty="0"/>
              </a:p>
            </p:txBody>
          </p:sp>
        </p:grpSp>
      </p:grpSp>
      <p:grpSp>
        <p:nvGrpSpPr>
          <p:cNvPr id="8" name="Group 7">
            <a:extLst>
              <a:ext uri="{FF2B5EF4-FFF2-40B4-BE49-F238E27FC236}">
                <a16:creationId xmlns:a16="http://schemas.microsoft.com/office/drawing/2014/main" id="{53DB6F37-8230-4F2F-A837-210600BD7CC4}"/>
              </a:ext>
            </a:extLst>
          </p:cNvPr>
          <p:cNvGrpSpPr/>
          <p:nvPr/>
        </p:nvGrpSpPr>
        <p:grpSpPr>
          <a:xfrm>
            <a:off x="4336657" y="1594098"/>
            <a:ext cx="3240862" cy="4545197"/>
            <a:chOff x="4336657" y="1594098"/>
            <a:chExt cx="3240862" cy="4545197"/>
          </a:xfrm>
        </p:grpSpPr>
        <p:grpSp>
          <p:nvGrpSpPr>
            <p:cNvPr id="41" name="Group 40">
              <a:extLst>
                <a:ext uri="{FF2B5EF4-FFF2-40B4-BE49-F238E27FC236}">
                  <a16:creationId xmlns:a16="http://schemas.microsoft.com/office/drawing/2014/main" id="{898ECE10-D49A-1910-CF22-C0E25D1EEFB7}"/>
                </a:ext>
              </a:extLst>
            </p:cNvPr>
            <p:cNvGrpSpPr/>
            <p:nvPr/>
          </p:nvGrpSpPr>
          <p:grpSpPr>
            <a:xfrm>
              <a:off x="4336657" y="1594098"/>
              <a:ext cx="3240862" cy="564370"/>
              <a:chOff x="4698415" y="1712684"/>
              <a:chExt cx="3079931" cy="388180"/>
            </a:xfrm>
          </p:grpSpPr>
          <p:sp>
            <p:nvSpPr>
              <p:cNvPr id="37" name="Shape 4">
                <a:extLst>
                  <a:ext uri="{FF2B5EF4-FFF2-40B4-BE49-F238E27FC236}">
                    <a16:creationId xmlns:a16="http://schemas.microsoft.com/office/drawing/2014/main" id="{E0D6CB7B-678D-C1F0-1B5B-2BE95E74BC68}"/>
                  </a:ext>
                </a:extLst>
              </p:cNvPr>
              <p:cNvSpPr/>
              <p:nvPr/>
            </p:nvSpPr>
            <p:spPr>
              <a:xfrm>
                <a:off x="4698415" y="1716816"/>
                <a:ext cx="2909097" cy="384048"/>
              </a:xfrm>
              <a:prstGeom prst="rect">
                <a:avLst/>
              </a:prstGeom>
              <a:solidFill>
                <a:srgbClr val="D97000"/>
              </a:solidFill>
              <a:ln w="19050">
                <a:solidFill>
                  <a:srgbClr val="FFFFFF"/>
                </a:solidFill>
                <a:prstDash val="solid"/>
              </a:ln>
            </p:spPr>
            <p:txBody>
              <a:bodyPr/>
              <a:lstStyle/>
              <a:p>
                <a:endParaRPr lang="en-US" sz="2000"/>
              </a:p>
            </p:txBody>
          </p:sp>
          <p:sp>
            <p:nvSpPr>
              <p:cNvPr id="38" name="Text 5">
                <a:extLst>
                  <a:ext uri="{FF2B5EF4-FFF2-40B4-BE49-F238E27FC236}">
                    <a16:creationId xmlns:a16="http://schemas.microsoft.com/office/drawing/2014/main" id="{8F05ED8B-7A3E-27E2-F6C9-06D905FEB55B}"/>
                  </a:ext>
                </a:extLst>
              </p:cNvPr>
              <p:cNvSpPr txBox="1"/>
              <p:nvPr/>
            </p:nvSpPr>
            <p:spPr>
              <a:xfrm>
                <a:off x="4698415" y="1712684"/>
                <a:ext cx="3079931" cy="384048"/>
              </a:xfrm>
              <a:prstGeom prst="rect">
                <a:avLst/>
              </a:prstGeom>
              <a:noFill/>
              <a:ln/>
            </p:spPr>
            <p:txBody>
              <a:bodyPr wrap="square" lIns="0" tIns="0" rIns="0" bIns="0" rtlCol="0" anchor="ctr"/>
              <a:lstStyle/>
              <a:p>
                <a:pPr marL="0" indent="0" algn="ctr">
                  <a:buNone/>
                </a:pPr>
                <a:r>
                  <a:rPr lang="en-US" sz="3600" b="1" dirty="0">
                    <a:solidFill>
                      <a:srgbClr val="FFFFFF"/>
                    </a:solidFill>
                    <a:latin typeface="Verdana" pitchFamily="34" charset="0"/>
                    <a:ea typeface="Verdana" pitchFamily="34" charset="-122"/>
                    <a:cs typeface="Verdana" pitchFamily="34" charset="-120"/>
                  </a:rPr>
                  <a:t>19.4%</a:t>
                </a:r>
                <a:endParaRPr lang="en-US" sz="3600" dirty="0"/>
              </a:p>
            </p:txBody>
          </p:sp>
        </p:grpSp>
        <p:grpSp>
          <p:nvGrpSpPr>
            <p:cNvPr id="76" name="Group 75">
              <a:extLst>
                <a:ext uri="{FF2B5EF4-FFF2-40B4-BE49-F238E27FC236}">
                  <a16:creationId xmlns:a16="http://schemas.microsoft.com/office/drawing/2014/main" id="{6E5FE5B8-1197-667E-8AB0-C785B87C7F4B}"/>
                </a:ext>
              </a:extLst>
            </p:cNvPr>
            <p:cNvGrpSpPr/>
            <p:nvPr/>
          </p:nvGrpSpPr>
          <p:grpSpPr>
            <a:xfrm>
              <a:off x="4367274" y="2350406"/>
              <a:ext cx="3030484" cy="3788889"/>
              <a:chOff x="3314741" y="2417427"/>
              <a:chExt cx="2724912" cy="2606040"/>
            </a:xfrm>
          </p:grpSpPr>
          <p:sp>
            <p:nvSpPr>
              <p:cNvPr id="52" name="Shape 17">
                <a:extLst>
                  <a:ext uri="{FF2B5EF4-FFF2-40B4-BE49-F238E27FC236}">
                    <a16:creationId xmlns:a16="http://schemas.microsoft.com/office/drawing/2014/main" id="{92C5022A-29DF-8A22-EC9B-FD9A1A7D0EA2}"/>
                  </a:ext>
                </a:extLst>
              </p:cNvPr>
              <p:cNvSpPr/>
              <p:nvPr/>
            </p:nvSpPr>
            <p:spPr>
              <a:xfrm>
                <a:off x="3314741" y="2417427"/>
                <a:ext cx="2724912" cy="2606040"/>
              </a:xfrm>
              <a:prstGeom prst="rect">
                <a:avLst/>
              </a:prstGeom>
              <a:solidFill>
                <a:srgbClr val="FDEEDC"/>
              </a:solidFill>
              <a:ln w="12700">
                <a:solidFill>
                  <a:srgbClr val="FDEEDC"/>
                </a:solidFill>
                <a:prstDash val="solid"/>
              </a:ln>
            </p:spPr>
            <p:txBody>
              <a:bodyPr/>
              <a:lstStyle/>
              <a:p>
                <a:endParaRPr lang="en-US" sz="2000"/>
              </a:p>
            </p:txBody>
          </p:sp>
          <p:sp>
            <p:nvSpPr>
              <p:cNvPr id="53" name="Shape 18">
                <a:extLst>
                  <a:ext uri="{FF2B5EF4-FFF2-40B4-BE49-F238E27FC236}">
                    <a16:creationId xmlns:a16="http://schemas.microsoft.com/office/drawing/2014/main" id="{B787F0FE-A996-660F-F17C-E3C3EEFAD156}"/>
                  </a:ext>
                </a:extLst>
              </p:cNvPr>
              <p:cNvSpPr/>
              <p:nvPr/>
            </p:nvSpPr>
            <p:spPr>
              <a:xfrm>
                <a:off x="3314741" y="2417427"/>
                <a:ext cx="2724912" cy="54864"/>
              </a:xfrm>
              <a:prstGeom prst="rect">
                <a:avLst/>
              </a:prstGeom>
              <a:solidFill>
                <a:srgbClr val="D97000"/>
              </a:solidFill>
              <a:ln w="12700">
                <a:solidFill>
                  <a:srgbClr val="D97000"/>
                </a:solidFill>
                <a:prstDash val="solid"/>
              </a:ln>
            </p:spPr>
            <p:txBody>
              <a:bodyPr/>
              <a:lstStyle/>
              <a:p>
                <a:endParaRPr lang="en-US" sz="2000"/>
              </a:p>
            </p:txBody>
          </p:sp>
          <p:sp>
            <p:nvSpPr>
              <p:cNvPr id="54" name="Text 19">
                <a:extLst>
                  <a:ext uri="{FF2B5EF4-FFF2-40B4-BE49-F238E27FC236}">
                    <a16:creationId xmlns:a16="http://schemas.microsoft.com/office/drawing/2014/main" id="{E7E37799-6D05-887E-25C8-BA6DB055CD61}"/>
                  </a:ext>
                </a:extLst>
              </p:cNvPr>
              <p:cNvSpPr txBox="1"/>
              <p:nvPr/>
            </p:nvSpPr>
            <p:spPr>
              <a:xfrm>
                <a:off x="3451901" y="3249531"/>
                <a:ext cx="2450592" cy="411480"/>
              </a:xfrm>
              <a:prstGeom prst="rect">
                <a:avLst/>
              </a:prstGeom>
              <a:noFill/>
              <a:ln/>
            </p:spPr>
            <p:txBody>
              <a:bodyPr wrap="square" lIns="0" tIns="0" rIns="0" bIns="0" rtlCol="0" anchor="ctr"/>
              <a:lstStyle/>
              <a:p>
                <a:pPr marL="0" indent="0">
                  <a:buNone/>
                </a:pPr>
                <a:r>
                  <a:rPr lang="en-US" sz="1400" b="1" dirty="0">
                    <a:solidFill>
                      <a:srgbClr val="D97000"/>
                    </a:solidFill>
                    <a:latin typeface="Verdana" pitchFamily="34" charset="0"/>
                    <a:ea typeface="Verdana" pitchFamily="34" charset="-122"/>
                    <a:cs typeface="Verdana" pitchFamily="34" charset="-120"/>
                  </a:rPr>
                  <a:t>N=3,163  </a:t>
                </a:r>
                <a:endParaRPr lang="en-US" sz="1400" dirty="0"/>
              </a:p>
            </p:txBody>
          </p:sp>
          <p:sp>
            <p:nvSpPr>
              <p:cNvPr id="55" name="Text 20">
                <a:extLst>
                  <a:ext uri="{FF2B5EF4-FFF2-40B4-BE49-F238E27FC236}">
                    <a16:creationId xmlns:a16="http://schemas.microsoft.com/office/drawing/2014/main" id="{D29D27ED-58D9-204E-A70A-1078F948148D}"/>
                  </a:ext>
                </a:extLst>
              </p:cNvPr>
              <p:cNvSpPr txBox="1"/>
              <p:nvPr/>
            </p:nvSpPr>
            <p:spPr>
              <a:xfrm>
                <a:off x="3438136" y="2602717"/>
                <a:ext cx="2450592" cy="274320"/>
              </a:xfrm>
              <a:prstGeom prst="rect">
                <a:avLst/>
              </a:prstGeom>
              <a:noFill/>
              <a:ln/>
            </p:spPr>
            <p:txBody>
              <a:bodyPr wrap="square" lIns="0" tIns="0" rIns="0" bIns="0" rtlCol="0" anchor="ctr"/>
              <a:lstStyle/>
              <a:p>
                <a:pPr marL="0" indent="0">
                  <a:buNone/>
                </a:pPr>
                <a:r>
                  <a:rPr lang="en-US" sz="2400" b="1" dirty="0">
                    <a:solidFill>
                      <a:srgbClr val="222222"/>
                    </a:solidFill>
                    <a:latin typeface="Verdana" pitchFamily="34" charset="0"/>
                    <a:ea typeface="Verdana" pitchFamily="34" charset="-122"/>
                    <a:cs typeface="Verdana" pitchFamily="34" charset="-120"/>
                  </a:rPr>
                  <a:t>In care, no second VL</a:t>
                </a:r>
                <a:endParaRPr lang="en-US" sz="2400" dirty="0"/>
              </a:p>
            </p:txBody>
          </p:sp>
        </p:grpSp>
        <p:sp>
          <p:nvSpPr>
            <p:cNvPr id="3" name="Text 12">
              <a:extLst>
                <a:ext uri="{FF2B5EF4-FFF2-40B4-BE49-F238E27FC236}">
                  <a16:creationId xmlns:a16="http://schemas.microsoft.com/office/drawing/2014/main" id="{DEA1EA7E-D132-D2E8-39A0-BFCEE52401A2}"/>
                </a:ext>
              </a:extLst>
            </p:cNvPr>
            <p:cNvSpPr txBox="1"/>
            <p:nvPr/>
          </p:nvSpPr>
          <p:spPr>
            <a:xfrm>
              <a:off x="4504507" y="4166251"/>
              <a:ext cx="2166084" cy="478597"/>
            </a:xfrm>
            <a:prstGeom prst="rect">
              <a:avLst/>
            </a:prstGeom>
            <a:noFill/>
            <a:ln/>
          </p:spPr>
          <p:txBody>
            <a:bodyPr wrap="square" lIns="0" tIns="0" rIns="0" bIns="0" rtlCol="0" anchor="t"/>
            <a:lstStyle/>
            <a:p>
              <a:pPr marL="285750" indent="-285750">
                <a:buFont typeface="Arial" panose="020B0604020202020204" pitchFamily="34" charset="0"/>
                <a:buChar char="•"/>
              </a:pPr>
              <a:r>
                <a:rPr lang="en-US" sz="1400" b="1" dirty="0">
                  <a:solidFill>
                    <a:srgbClr val="D97000"/>
                  </a:solidFill>
                  <a:latin typeface="Verdana" pitchFamily="34" charset="0"/>
                  <a:ea typeface="Verdana" pitchFamily="34" charset="-122"/>
                  <a:cs typeface="Verdana" pitchFamily="34" charset="-120"/>
                </a:rPr>
                <a:t>2.1% (n=338) </a:t>
              </a:r>
              <a:r>
                <a:rPr lang="en-US" sz="1400" dirty="0">
                  <a:solidFill>
                    <a:srgbClr val="333333"/>
                  </a:solidFill>
                  <a:latin typeface="Verdana" pitchFamily="34" charset="0"/>
                  <a:ea typeface="Verdana" pitchFamily="34" charset="-122"/>
                  <a:cs typeface="Verdana" pitchFamily="34" charset="-120"/>
                </a:rPr>
                <a:t>never had a VL test</a:t>
              </a:r>
            </a:p>
            <a:p>
              <a:pPr marL="285750" indent="-285750">
                <a:buFont typeface="Arial" panose="020B0604020202020204" pitchFamily="34" charset="0"/>
                <a:buChar char="•"/>
              </a:pPr>
              <a:r>
                <a:rPr lang="en-US" sz="1400" b="1" dirty="0">
                  <a:solidFill>
                    <a:srgbClr val="D97000"/>
                  </a:solidFill>
                  <a:latin typeface="Verdana" pitchFamily="34" charset="0"/>
                  <a:ea typeface="Verdana" pitchFamily="34" charset="-122"/>
                  <a:cs typeface="Verdana" pitchFamily="34" charset="-120"/>
                </a:rPr>
                <a:t>12.1% (n=1,980) </a:t>
              </a:r>
              <a:r>
                <a:rPr lang="en-US" sz="1400" dirty="0">
                  <a:solidFill>
                    <a:srgbClr val="333333"/>
                  </a:solidFill>
                  <a:latin typeface="Verdana" pitchFamily="34" charset="0"/>
                  <a:ea typeface="Verdana" pitchFamily="34" charset="-122"/>
                  <a:cs typeface="Verdana" pitchFamily="34" charset="-120"/>
                </a:rPr>
                <a:t>had a first VL, but no second VL</a:t>
              </a:r>
            </a:p>
            <a:p>
              <a:pPr marL="285750" indent="-285750">
                <a:buFont typeface="Arial" panose="020B0604020202020204" pitchFamily="34" charset="0"/>
                <a:buChar char="•"/>
              </a:pPr>
              <a:r>
                <a:rPr lang="en-US" sz="1400" b="1" dirty="0">
                  <a:solidFill>
                    <a:srgbClr val="D97000"/>
                  </a:solidFill>
                  <a:latin typeface="Verdana" pitchFamily="34" charset="0"/>
                  <a:ea typeface="Verdana" pitchFamily="34" charset="-122"/>
                  <a:cs typeface="Verdana" pitchFamily="34" charset="-120"/>
                </a:rPr>
                <a:t>5.2% (n=845) </a:t>
              </a:r>
              <a:r>
                <a:rPr lang="en-US" sz="1400" dirty="0">
                  <a:solidFill>
                    <a:srgbClr val="333333"/>
                  </a:solidFill>
                  <a:latin typeface="Verdana" pitchFamily="34" charset="0"/>
                  <a:ea typeface="Verdana" pitchFamily="34" charset="-122"/>
                  <a:cs typeface="Verdana" pitchFamily="34" charset="-120"/>
                </a:rPr>
                <a:t>tested outside scheduled windows only</a:t>
              </a:r>
            </a:p>
            <a:p>
              <a:endParaRPr lang="en-US" sz="1400" dirty="0">
                <a:solidFill>
                  <a:srgbClr val="333333"/>
                </a:solidFill>
                <a:latin typeface="Verdana" pitchFamily="34" charset="0"/>
                <a:ea typeface="Verdana" pitchFamily="34" charset="-122"/>
                <a:cs typeface="Verdana" pitchFamily="34" charset="-120"/>
              </a:endParaRPr>
            </a:p>
            <a:p>
              <a:endParaRPr lang="en-US" sz="1400" dirty="0">
                <a:solidFill>
                  <a:srgbClr val="333333"/>
                </a:solidFill>
                <a:latin typeface="Verdana" pitchFamily="34" charset="0"/>
                <a:ea typeface="Verdana" pitchFamily="34" charset="-122"/>
                <a:cs typeface="Verdana" pitchFamily="34" charset="-120"/>
              </a:endParaRPr>
            </a:p>
            <a:p>
              <a:endParaRPr lang="en-US" sz="1400" dirty="0"/>
            </a:p>
            <a:p>
              <a:pPr marL="0" indent="0">
                <a:buNone/>
              </a:pPr>
              <a:endParaRPr lang="en-US" sz="1400" dirty="0">
                <a:solidFill>
                  <a:srgbClr val="333333"/>
                </a:solidFill>
                <a:latin typeface="Verdana" pitchFamily="34" charset="0"/>
                <a:ea typeface="Verdana" pitchFamily="34" charset="-122"/>
                <a:cs typeface="Verdana" pitchFamily="34" charset="-120"/>
              </a:endParaRPr>
            </a:p>
            <a:p>
              <a:pPr marL="0" indent="0">
                <a:buNone/>
              </a:pPr>
              <a:endParaRPr lang="en-US" sz="1400" dirty="0"/>
            </a:p>
          </p:txBody>
        </p:sp>
      </p:grpSp>
      <p:grpSp>
        <p:nvGrpSpPr>
          <p:cNvPr id="9" name="Group 8">
            <a:extLst>
              <a:ext uri="{FF2B5EF4-FFF2-40B4-BE49-F238E27FC236}">
                <a16:creationId xmlns:a16="http://schemas.microsoft.com/office/drawing/2014/main" id="{BAC659B0-F849-4394-9019-0FAC2FA659DE}"/>
              </a:ext>
            </a:extLst>
          </p:cNvPr>
          <p:cNvGrpSpPr/>
          <p:nvPr/>
        </p:nvGrpSpPr>
        <p:grpSpPr>
          <a:xfrm>
            <a:off x="8010047" y="1564824"/>
            <a:ext cx="3030486" cy="4643846"/>
            <a:chOff x="8010047" y="1564824"/>
            <a:chExt cx="3030486" cy="4643846"/>
          </a:xfrm>
        </p:grpSpPr>
        <p:sp>
          <p:nvSpPr>
            <p:cNvPr id="39" name="Shape 6">
              <a:extLst>
                <a:ext uri="{FF2B5EF4-FFF2-40B4-BE49-F238E27FC236}">
                  <a16:creationId xmlns:a16="http://schemas.microsoft.com/office/drawing/2014/main" id="{009BF3DF-BFDE-4238-B30D-EB9A7451F068}"/>
                </a:ext>
              </a:extLst>
            </p:cNvPr>
            <p:cNvSpPr/>
            <p:nvPr/>
          </p:nvSpPr>
          <p:spPr>
            <a:xfrm>
              <a:off x="8010049" y="1564824"/>
              <a:ext cx="3030484" cy="558363"/>
            </a:xfrm>
            <a:prstGeom prst="rect">
              <a:avLst/>
            </a:prstGeom>
            <a:solidFill>
              <a:srgbClr val="C8102E"/>
            </a:solidFill>
            <a:ln w="19050">
              <a:solidFill>
                <a:srgbClr val="FFFFFF"/>
              </a:solidFill>
              <a:prstDash val="solid"/>
            </a:ln>
          </p:spPr>
          <p:txBody>
            <a:bodyPr/>
            <a:lstStyle/>
            <a:p>
              <a:endParaRPr lang="en-US" sz="2000"/>
            </a:p>
          </p:txBody>
        </p:sp>
        <p:sp>
          <p:nvSpPr>
            <p:cNvPr id="40" name="Text 7">
              <a:extLst>
                <a:ext uri="{FF2B5EF4-FFF2-40B4-BE49-F238E27FC236}">
                  <a16:creationId xmlns:a16="http://schemas.microsoft.com/office/drawing/2014/main" id="{1E745D94-C66A-D1C3-D390-9B7FFAA5BB0B}"/>
                </a:ext>
              </a:extLst>
            </p:cNvPr>
            <p:cNvSpPr txBox="1"/>
            <p:nvPr/>
          </p:nvSpPr>
          <p:spPr>
            <a:xfrm>
              <a:off x="8010047" y="1564824"/>
              <a:ext cx="3030485" cy="558363"/>
            </a:xfrm>
            <a:prstGeom prst="rect">
              <a:avLst/>
            </a:prstGeom>
            <a:solidFill>
              <a:schemeClr val="accent6">
                <a:lumMod val="90000"/>
                <a:lumOff val="10000"/>
              </a:schemeClr>
            </a:solidFill>
            <a:ln/>
          </p:spPr>
          <p:txBody>
            <a:bodyPr wrap="square" lIns="0" tIns="0" rIns="0" bIns="0" rtlCol="0" anchor="ctr"/>
            <a:lstStyle/>
            <a:p>
              <a:pPr marL="0" indent="0" algn="ctr">
                <a:buNone/>
              </a:pPr>
              <a:r>
                <a:rPr lang="en-US" sz="3600" b="1" dirty="0">
                  <a:solidFill>
                    <a:srgbClr val="FFFFFF"/>
                  </a:solidFill>
                  <a:latin typeface="Verdana" pitchFamily="34" charset="0"/>
                  <a:ea typeface="Verdana" pitchFamily="34" charset="-122"/>
                  <a:cs typeface="Verdana" pitchFamily="34" charset="-120"/>
                </a:rPr>
                <a:t>37.2%</a:t>
              </a:r>
              <a:endParaRPr lang="en-US" sz="3600" dirty="0"/>
            </a:p>
          </p:txBody>
        </p:sp>
        <p:grpSp>
          <p:nvGrpSpPr>
            <p:cNvPr id="77" name="Group 76">
              <a:extLst>
                <a:ext uri="{FF2B5EF4-FFF2-40B4-BE49-F238E27FC236}">
                  <a16:creationId xmlns:a16="http://schemas.microsoft.com/office/drawing/2014/main" id="{B7233B34-F832-7FB3-1822-7437DEC00C0D}"/>
                </a:ext>
              </a:extLst>
            </p:cNvPr>
            <p:cNvGrpSpPr/>
            <p:nvPr/>
          </p:nvGrpSpPr>
          <p:grpSpPr>
            <a:xfrm>
              <a:off x="8010049" y="2333368"/>
              <a:ext cx="3030484" cy="3875302"/>
              <a:chOff x="6158525" y="2417427"/>
              <a:chExt cx="2724912" cy="2606040"/>
            </a:xfrm>
          </p:grpSpPr>
          <p:sp>
            <p:nvSpPr>
              <p:cNvPr id="62" name="Shape 27">
                <a:extLst>
                  <a:ext uri="{FF2B5EF4-FFF2-40B4-BE49-F238E27FC236}">
                    <a16:creationId xmlns:a16="http://schemas.microsoft.com/office/drawing/2014/main" id="{30D181E2-C7AF-7036-AF66-BA656B7E1752}"/>
                  </a:ext>
                </a:extLst>
              </p:cNvPr>
              <p:cNvSpPr/>
              <p:nvPr/>
            </p:nvSpPr>
            <p:spPr>
              <a:xfrm>
                <a:off x="6158525" y="2417427"/>
                <a:ext cx="2724912" cy="2606040"/>
              </a:xfrm>
              <a:prstGeom prst="rect">
                <a:avLst/>
              </a:prstGeom>
              <a:solidFill>
                <a:schemeClr val="accent6">
                  <a:lumMod val="10000"/>
                  <a:lumOff val="90000"/>
                </a:schemeClr>
              </a:solidFill>
              <a:ln w="12700">
                <a:solidFill>
                  <a:srgbClr val="FBE6E9"/>
                </a:solidFill>
                <a:prstDash val="solid"/>
              </a:ln>
            </p:spPr>
            <p:txBody>
              <a:bodyPr/>
              <a:lstStyle/>
              <a:p>
                <a:endParaRPr lang="en-US" sz="2000"/>
              </a:p>
            </p:txBody>
          </p:sp>
          <p:sp>
            <p:nvSpPr>
              <p:cNvPr id="63" name="Shape 28">
                <a:extLst>
                  <a:ext uri="{FF2B5EF4-FFF2-40B4-BE49-F238E27FC236}">
                    <a16:creationId xmlns:a16="http://schemas.microsoft.com/office/drawing/2014/main" id="{3F320669-56E6-4FE8-382D-750FEB1C96A1}"/>
                  </a:ext>
                </a:extLst>
              </p:cNvPr>
              <p:cNvSpPr/>
              <p:nvPr/>
            </p:nvSpPr>
            <p:spPr>
              <a:xfrm>
                <a:off x="6158525" y="2417427"/>
                <a:ext cx="2724912" cy="54864"/>
              </a:xfrm>
              <a:prstGeom prst="rect">
                <a:avLst/>
              </a:prstGeom>
              <a:solidFill>
                <a:schemeClr val="accent6">
                  <a:lumMod val="90000"/>
                  <a:lumOff val="10000"/>
                </a:schemeClr>
              </a:solidFill>
              <a:ln w="12700">
                <a:solidFill>
                  <a:schemeClr val="accent6">
                    <a:lumMod val="90000"/>
                    <a:lumOff val="10000"/>
                  </a:schemeClr>
                </a:solidFill>
                <a:prstDash val="solid"/>
              </a:ln>
            </p:spPr>
            <p:txBody>
              <a:bodyPr/>
              <a:lstStyle/>
              <a:p>
                <a:endParaRPr lang="en-US" sz="2000"/>
              </a:p>
            </p:txBody>
          </p:sp>
          <p:sp>
            <p:nvSpPr>
              <p:cNvPr id="64" name="Text 29">
                <a:extLst>
                  <a:ext uri="{FF2B5EF4-FFF2-40B4-BE49-F238E27FC236}">
                    <a16:creationId xmlns:a16="http://schemas.microsoft.com/office/drawing/2014/main" id="{16EE7F2A-DEE6-1DF4-6311-A70BF1C5E1B3}"/>
                  </a:ext>
                </a:extLst>
              </p:cNvPr>
              <p:cNvSpPr txBox="1"/>
              <p:nvPr/>
            </p:nvSpPr>
            <p:spPr>
              <a:xfrm>
                <a:off x="6432844" y="3239917"/>
                <a:ext cx="2450592" cy="411480"/>
              </a:xfrm>
              <a:prstGeom prst="rect">
                <a:avLst/>
              </a:prstGeom>
              <a:noFill/>
              <a:ln/>
            </p:spPr>
            <p:txBody>
              <a:bodyPr wrap="square" lIns="0" tIns="0" rIns="0" bIns="0" rtlCol="0" anchor="ctr"/>
              <a:lstStyle/>
              <a:p>
                <a:pPr marL="0" indent="0">
                  <a:buNone/>
                </a:pPr>
                <a:r>
                  <a:rPr lang="en-US" sz="1400" b="1" dirty="0">
                    <a:solidFill>
                      <a:schemeClr val="accent6">
                        <a:lumMod val="90000"/>
                        <a:lumOff val="10000"/>
                      </a:schemeClr>
                    </a:solidFill>
                    <a:latin typeface="Verdana" pitchFamily="34" charset="0"/>
                    <a:ea typeface="Verdana" pitchFamily="34" charset="-122"/>
                    <a:cs typeface="Verdana" pitchFamily="34" charset="-120"/>
                  </a:rPr>
                  <a:t>N=6,081</a:t>
                </a:r>
                <a:endParaRPr lang="en-US" sz="1400" dirty="0">
                  <a:solidFill>
                    <a:schemeClr val="accent6">
                      <a:lumMod val="90000"/>
                      <a:lumOff val="10000"/>
                    </a:schemeClr>
                  </a:solidFill>
                </a:endParaRPr>
              </a:p>
            </p:txBody>
          </p:sp>
          <p:sp>
            <p:nvSpPr>
              <p:cNvPr id="65" name="Text 30">
                <a:extLst>
                  <a:ext uri="{FF2B5EF4-FFF2-40B4-BE49-F238E27FC236}">
                    <a16:creationId xmlns:a16="http://schemas.microsoft.com/office/drawing/2014/main" id="{1A5460B1-9DF6-9056-36E2-BFDF80025170}"/>
                  </a:ext>
                </a:extLst>
              </p:cNvPr>
              <p:cNvSpPr txBox="1"/>
              <p:nvPr/>
            </p:nvSpPr>
            <p:spPr>
              <a:xfrm>
                <a:off x="6432844" y="2741085"/>
                <a:ext cx="2450592" cy="274320"/>
              </a:xfrm>
              <a:prstGeom prst="rect">
                <a:avLst/>
              </a:prstGeom>
              <a:noFill/>
              <a:ln/>
            </p:spPr>
            <p:txBody>
              <a:bodyPr wrap="square" lIns="0" tIns="0" rIns="0" bIns="0" rtlCol="0" anchor="ctr"/>
              <a:lstStyle/>
              <a:p>
                <a:pPr marL="0" indent="0">
                  <a:buNone/>
                </a:pPr>
                <a:r>
                  <a:rPr lang="en-US" sz="2400" b="1" dirty="0">
                    <a:solidFill>
                      <a:srgbClr val="222222"/>
                    </a:solidFill>
                    <a:latin typeface="Verdana" pitchFamily="34" charset="0"/>
                    <a:ea typeface="Verdana" pitchFamily="34" charset="-122"/>
                    <a:cs typeface="Verdana" pitchFamily="34" charset="-120"/>
                  </a:rPr>
                  <a:t>No longer in care at original site</a:t>
                </a:r>
                <a:endParaRPr lang="en-US" sz="2400" dirty="0"/>
              </a:p>
            </p:txBody>
          </p:sp>
        </p:grpSp>
        <p:sp>
          <p:nvSpPr>
            <p:cNvPr id="7" name="Text 29">
              <a:extLst>
                <a:ext uri="{FF2B5EF4-FFF2-40B4-BE49-F238E27FC236}">
                  <a16:creationId xmlns:a16="http://schemas.microsoft.com/office/drawing/2014/main" id="{D9014091-2ECD-8F48-5FF4-DD67647AE4F5}"/>
                </a:ext>
              </a:extLst>
            </p:cNvPr>
            <p:cNvSpPr txBox="1"/>
            <p:nvPr/>
          </p:nvSpPr>
          <p:spPr>
            <a:xfrm>
              <a:off x="8285534" y="4166251"/>
              <a:ext cx="2725402" cy="611890"/>
            </a:xfrm>
            <a:prstGeom prst="rect">
              <a:avLst/>
            </a:prstGeom>
            <a:noFill/>
            <a:ln/>
          </p:spPr>
          <p:txBody>
            <a:bodyPr wrap="square" lIns="0" tIns="0" rIns="0" bIns="0" rtlCol="0" anchor="t"/>
            <a:lstStyle/>
            <a:p>
              <a:pPr marL="285750" indent="-285750">
                <a:buFont typeface="Arial" panose="020B0604020202020204" pitchFamily="34" charset="0"/>
                <a:buChar char="•"/>
              </a:pPr>
              <a:r>
                <a:rPr lang="en-US" sz="1400" b="1" dirty="0">
                  <a:solidFill>
                    <a:schemeClr val="accent6">
                      <a:lumMod val="90000"/>
                      <a:lumOff val="10000"/>
                    </a:schemeClr>
                  </a:solidFill>
                  <a:latin typeface="Verdana" pitchFamily="34" charset="0"/>
                  <a:ea typeface="Verdana" pitchFamily="34" charset="-122"/>
                  <a:cs typeface="Verdana" pitchFamily="34" charset="-120"/>
                </a:rPr>
                <a:t>0.4% (n=63) </a:t>
              </a:r>
              <a:r>
                <a:rPr lang="en-US" sz="1400" dirty="0">
                  <a:latin typeface="Verdana" pitchFamily="34" charset="0"/>
                  <a:ea typeface="Verdana" pitchFamily="34" charset="-122"/>
                  <a:cs typeface="Verdana" pitchFamily="34" charset="-120"/>
                </a:rPr>
                <a:t>died</a:t>
              </a:r>
            </a:p>
            <a:p>
              <a:pPr marL="285750" indent="-285750">
                <a:buFont typeface="Arial" panose="020B0604020202020204" pitchFamily="34" charset="0"/>
                <a:buChar char="•"/>
              </a:pPr>
              <a:r>
                <a:rPr lang="en-US" sz="1400" b="1" dirty="0">
                  <a:solidFill>
                    <a:schemeClr val="accent6">
                      <a:lumMod val="90000"/>
                      <a:lumOff val="10000"/>
                    </a:schemeClr>
                  </a:solidFill>
                  <a:latin typeface="Verdana" pitchFamily="34" charset="0"/>
                  <a:ea typeface="Verdana" pitchFamily="34" charset="-122"/>
                  <a:cs typeface="Verdana" pitchFamily="34" charset="-120"/>
                </a:rPr>
                <a:t>2.8% (n=461) </a:t>
              </a:r>
              <a:r>
                <a:rPr lang="en-US" sz="1400" dirty="0">
                  <a:latin typeface="Verdana" pitchFamily="34" charset="0"/>
                  <a:ea typeface="Verdana" pitchFamily="34" charset="-122"/>
                  <a:cs typeface="Verdana" pitchFamily="34" charset="-120"/>
                </a:rPr>
                <a:t>transferred out</a:t>
              </a:r>
            </a:p>
            <a:p>
              <a:pPr marL="285750" indent="-285750">
                <a:buFont typeface="Arial" panose="020B0604020202020204" pitchFamily="34" charset="0"/>
                <a:buChar char="•"/>
              </a:pPr>
              <a:r>
                <a:rPr lang="en-US" sz="1400" b="1" dirty="0">
                  <a:solidFill>
                    <a:schemeClr val="accent6">
                      <a:lumMod val="90000"/>
                      <a:lumOff val="10000"/>
                    </a:schemeClr>
                  </a:solidFill>
                  <a:latin typeface="Verdana" pitchFamily="34" charset="0"/>
                  <a:ea typeface="Verdana" pitchFamily="34" charset="-122"/>
                  <a:cs typeface="Verdana" pitchFamily="34" charset="-120"/>
                </a:rPr>
                <a:t>7.7% (n=1,257) </a:t>
              </a:r>
              <a:r>
                <a:rPr lang="en-US" sz="1400" dirty="0">
                  <a:latin typeface="Verdana" pitchFamily="34" charset="0"/>
                  <a:ea typeface="Verdana" pitchFamily="34" charset="-122"/>
                  <a:cs typeface="Verdana" pitchFamily="34" charset="-120"/>
                </a:rPr>
                <a:t>lost to follow-up (recorded)</a:t>
              </a:r>
            </a:p>
            <a:p>
              <a:pPr marL="285750" indent="-285750">
                <a:buFont typeface="Arial" panose="020B0604020202020204" pitchFamily="34" charset="0"/>
                <a:buChar char="•"/>
              </a:pPr>
              <a:r>
                <a:rPr lang="en-US" sz="1400" b="1" dirty="0">
                  <a:solidFill>
                    <a:schemeClr val="accent6">
                      <a:lumMod val="90000"/>
                      <a:lumOff val="10000"/>
                    </a:schemeClr>
                  </a:solidFill>
                  <a:latin typeface="Verdana" pitchFamily="34" charset="0"/>
                  <a:ea typeface="Verdana" pitchFamily="34" charset="-122"/>
                  <a:cs typeface="Verdana" pitchFamily="34" charset="-120"/>
                </a:rPr>
                <a:t>26.3% (n=4,300) </a:t>
              </a:r>
              <a:r>
                <a:rPr lang="en-US" sz="1400" dirty="0">
                  <a:latin typeface="Verdana" pitchFamily="34" charset="0"/>
                  <a:ea typeface="Verdana" pitchFamily="34" charset="-122"/>
                  <a:cs typeface="Verdana" pitchFamily="34" charset="-120"/>
                </a:rPr>
                <a:t>disengaged</a:t>
              </a:r>
              <a:endParaRPr lang="en-US" sz="1400" dirty="0"/>
            </a:p>
            <a:p>
              <a:endParaRPr lang="en-US" sz="1400" dirty="0">
                <a:latin typeface="Verdana" pitchFamily="34" charset="0"/>
                <a:ea typeface="Verdana" pitchFamily="34" charset="-122"/>
                <a:cs typeface="Verdana" pitchFamily="34" charset="-120"/>
              </a:endParaRPr>
            </a:p>
            <a:p>
              <a:endParaRPr lang="en-US" sz="1400" dirty="0"/>
            </a:p>
            <a:p>
              <a:endParaRPr lang="en-US" sz="1400" dirty="0"/>
            </a:p>
            <a:p>
              <a:pPr marL="0" indent="0">
                <a:buNone/>
              </a:pPr>
              <a:endParaRPr lang="en-US" sz="1400" dirty="0"/>
            </a:p>
          </p:txBody>
        </p:sp>
      </p:grpSp>
    </p:spTree>
    <p:extLst>
      <p:ext uri="{BB962C8B-B14F-4D97-AF65-F5344CB8AC3E}">
        <p14:creationId xmlns:p14="http://schemas.microsoft.com/office/powerpoint/2010/main" val="732184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A7664291-D70F-44BE-8E62-591FA221E88B}"/>
              </a:ext>
            </a:extLst>
          </p:cNvPr>
          <p:cNvGrpSpPr/>
          <p:nvPr/>
        </p:nvGrpSpPr>
        <p:grpSpPr>
          <a:xfrm>
            <a:off x="821944" y="6458237"/>
            <a:ext cx="4992599" cy="220946"/>
            <a:chOff x="812800" y="6311933"/>
            <a:chExt cx="4992599" cy="220946"/>
          </a:xfrm>
        </p:grpSpPr>
        <p:sp>
          <p:nvSpPr>
            <p:cNvPr id="7" name="Text 17">
              <a:extLst>
                <a:ext uri="{FF2B5EF4-FFF2-40B4-BE49-F238E27FC236}">
                  <a16:creationId xmlns:a16="http://schemas.microsoft.com/office/drawing/2014/main" id="{14F1FB23-E7F9-4153-B1CA-8297622DB417}"/>
                </a:ext>
              </a:extLst>
            </p:cNvPr>
            <p:cNvSpPr/>
            <p:nvPr/>
          </p:nvSpPr>
          <p:spPr>
            <a:xfrm>
              <a:off x="2874729" y="6311933"/>
              <a:ext cx="2930670" cy="220946"/>
            </a:xfrm>
            <a:prstGeom prst="rect">
              <a:avLst/>
            </a:prstGeom>
            <a:noFill/>
            <a:ln/>
          </p:spPr>
          <p:txBody>
            <a:bodyPr wrap="square" lIns="0" tIns="0" rIns="0" bIns="0" rtlCol="0" anchor="t">
              <a:normAutofit/>
            </a:bodyPr>
            <a:lstStyle/>
            <a:p>
              <a:pPr marL="0" indent="0" algn="l">
                <a:lnSpc>
                  <a:spcPts val="1540"/>
                </a:lnSpc>
                <a:buNone/>
              </a:pPr>
              <a:r>
                <a:rPr lang="en-US" sz="1100" dirty="0">
                  <a:solidFill>
                    <a:srgbClr val="5A5A5A"/>
                  </a:solidFill>
                  <a:latin typeface="Verdana" pitchFamily="34" charset="0"/>
                  <a:ea typeface="Verdana" pitchFamily="34" charset="-122"/>
                  <a:cs typeface="Verdana" pitchFamily="34" charset="-120"/>
                </a:rPr>
                <a:t>2023 ART Guidelines Uptake - RETAIN6</a:t>
              </a:r>
              <a:endParaRPr lang="en-US" sz="1100" dirty="0"/>
            </a:p>
          </p:txBody>
        </p:sp>
        <p:sp>
          <p:nvSpPr>
            <p:cNvPr id="8" name="Text 16">
              <a:extLst>
                <a:ext uri="{FF2B5EF4-FFF2-40B4-BE49-F238E27FC236}">
                  <a16:creationId xmlns:a16="http://schemas.microsoft.com/office/drawing/2014/main" id="{DBC0AA95-7549-4F0A-9900-43DE9B271E5C}"/>
                </a:ext>
              </a:extLst>
            </p:cNvPr>
            <p:cNvSpPr/>
            <p:nvPr/>
          </p:nvSpPr>
          <p:spPr>
            <a:xfrm>
              <a:off x="812800" y="6311933"/>
              <a:ext cx="1209505" cy="220946"/>
            </a:xfrm>
            <a:prstGeom prst="rect">
              <a:avLst/>
            </a:prstGeom>
            <a:noFill/>
            <a:ln/>
          </p:spPr>
          <p:txBody>
            <a:bodyPr wrap="square" lIns="0" tIns="0" rIns="0" bIns="0" rtlCol="0" anchor="t">
              <a:normAutofit/>
            </a:bodyPr>
            <a:lstStyle/>
            <a:p>
              <a:pPr marL="0" indent="0" algn="l">
                <a:lnSpc>
                  <a:spcPts val="1540"/>
                </a:lnSpc>
                <a:buNone/>
              </a:pPr>
              <a:r>
                <a:rPr lang="en-US" sz="1100" dirty="0">
                  <a:solidFill>
                    <a:srgbClr val="5A5A5A"/>
                  </a:solidFill>
                  <a:latin typeface="Verdana" pitchFamily="34" charset="0"/>
                  <a:ea typeface="Verdana" pitchFamily="34" charset="-122"/>
                  <a:cs typeface="Verdana" pitchFamily="34" charset="-120"/>
                </a:rPr>
                <a:t>Kachingwe et al.</a:t>
              </a:r>
              <a:endParaRPr lang="en-US" sz="1100" dirty="0"/>
            </a:p>
          </p:txBody>
        </p:sp>
      </p:grpSp>
      <p:sp>
        <p:nvSpPr>
          <p:cNvPr id="9" name="Text 0">
            <a:extLst>
              <a:ext uri="{FF2B5EF4-FFF2-40B4-BE49-F238E27FC236}">
                <a16:creationId xmlns:a16="http://schemas.microsoft.com/office/drawing/2014/main" id="{DFB9A72D-9D86-429C-A507-EF317F1A14A4}"/>
              </a:ext>
            </a:extLst>
          </p:cNvPr>
          <p:cNvSpPr txBox="1"/>
          <p:nvPr/>
        </p:nvSpPr>
        <p:spPr>
          <a:xfrm>
            <a:off x="1426696" y="453466"/>
            <a:ext cx="9904720" cy="286502"/>
          </a:xfrm>
          <a:prstGeom prst="rect">
            <a:avLst/>
          </a:prstGeom>
          <a:noFill/>
          <a:ln/>
        </p:spPr>
        <p:txBody>
          <a:bodyPr wrap="square" lIns="0" tIns="0" rIns="0" bIns="0" rtlCol="0" anchor="ctr"/>
          <a:lstStyle/>
          <a:p>
            <a:r>
              <a:rPr lang="en-GB" sz="2400" b="1" dirty="0">
                <a:solidFill>
                  <a:schemeClr val="accent6">
                    <a:lumMod val="90000"/>
                    <a:lumOff val="10000"/>
                  </a:schemeClr>
                </a:solidFill>
                <a:latin typeface="Verdana" pitchFamily="34" charset="0"/>
                <a:ea typeface="Verdana" pitchFamily="34" charset="-122"/>
                <a:cs typeface="Verdana" pitchFamily="34" charset="-120"/>
              </a:rPr>
              <a:t>Most clients with first VL at month 3 still had their second VL at month 12</a:t>
            </a:r>
            <a:endParaRPr lang="en-US" sz="2400" dirty="0">
              <a:solidFill>
                <a:schemeClr val="accent6">
                  <a:lumMod val="90000"/>
                  <a:lumOff val="10000"/>
                </a:schemeClr>
              </a:solidFill>
            </a:endParaRPr>
          </a:p>
        </p:txBody>
      </p:sp>
      <p:sp>
        <p:nvSpPr>
          <p:cNvPr id="11" name="Text 1">
            <a:extLst>
              <a:ext uri="{FF2B5EF4-FFF2-40B4-BE49-F238E27FC236}">
                <a16:creationId xmlns:a16="http://schemas.microsoft.com/office/drawing/2014/main" id="{BD4E0220-FD8E-4F73-A045-C07C8CE9B3FD}"/>
              </a:ext>
            </a:extLst>
          </p:cNvPr>
          <p:cNvSpPr txBox="1"/>
          <p:nvPr/>
        </p:nvSpPr>
        <p:spPr>
          <a:xfrm>
            <a:off x="425027" y="1089050"/>
            <a:ext cx="9528270" cy="274320"/>
          </a:xfrm>
          <a:prstGeom prst="rect">
            <a:avLst/>
          </a:prstGeom>
          <a:noFill/>
          <a:ln/>
        </p:spPr>
        <p:txBody>
          <a:bodyPr wrap="square" lIns="0" tIns="0" rIns="0" bIns="0" rtlCol="0" anchor="ctr"/>
          <a:lstStyle/>
          <a:p>
            <a:pPr marL="0" indent="0">
              <a:buNone/>
            </a:pPr>
            <a:r>
              <a:rPr lang="en-US" sz="1050" dirty="0">
                <a:solidFill>
                  <a:srgbClr val="555555"/>
                </a:solidFill>
                <a:latin typeface="Verdana" pitchFamily="34" charset="0"/>
                <a:ea typeface="Verdana" pitchFamily="34" charset="-122"/>
                <a:cs typeface="Verdana" pitchFamily="34" charset="-120"/>
              </a:rPr>
              <a:t>Guidelines recommend the second VL at month 10 after a first VL at month 3, and at month 12 after a first VL at month 6</a:t>
            </a:r>
            <a:endParaRPr lang="en-US" sz="1050" dirty="0"/>
          </a:p>
        </p:txBody>
      </p:sp>
      <p:grpSp>
        <p:nvGrpSpPr>
          <p:cNvPr id="13" name="Group 12">
            <a:extLst>
              <a:ext uri="{FF2B5EF4-FFF2-40B4-BE49-F238E27FC236}">
                <a16:creationId xmlns:a16="http://schemas.microsoft.com/office/drawing/2014/main" id="{1132D788-C934-47ED-8E23-FF6078366271}"/>
              </a:ext>
            </a:extLst>
          </p:cNvPr>
          <p:cNvGrpSpPr/>
          <p:nvPr/>
        </p:nvGrpSpPr>
        <p:grpSpPr>
          <a:xfrm>
            <a:off x="390953" y="1573604"/>
            <a:ext cx="10269218" cy="2303061"/>
            <a:chOff x="365760" y="1188720"/>
            <a:chExt cx="8412480" cy="1792224"/>
          </a:xfrm>
        </p:grpSpPr>
        <p:sp>
          <p:nvSpPr>
            <p:cNvPr id="14" name="Text 2">
              <a:extLst>
                <a:ext uri="{FF2B5EF4-FFF2-40B4-BE49-F238E27FC236}">
                  <a16:creationId xmlns:a16="http://schemas.microsoft.com/office/drawing/2014/main" id="{7485D8E9-ACCC-457A-A95F-CCE5C4A661A0}"/>
                </a:ext>
              </a:extLst>
            </p:cNvPr>
            <p:cNvSpPr txBox="1"/>
            <p:nvPr/>
          </p:nvSpPr>
          <p:spPr>
            <a:xfrm>
              <a:off x="7635241" y="1188720"/>
              <a:ext cx="1142999" cy="182880"/>
            </a:xfrm>
            <a:prstGeom prst="rect">
              <a:avLst/>
            </a:prstGeom>
            <a:noFill/>
            <a:ln/>
          </p:spPr>
          <p:txBody>
            <a:bodyPr wrap="square" lIns="0" tIns="0" rIns="0" bIns="0" rtlCol="0" anchor="ctr"/>
            <a:lstStyle/>
            <a:p>
              <a:pPr marL="0" indent="0" algn="ctr">
                <a:buNone/>
              </a:pPr>
              <a:r>
                <a:rPr lang="en-US" sz="1000" b="1" dirty="0">
                  <a:solidFill>
                    <a:srgbClr val="555555"/>
                  </a:solidFill>
                  <a:latin typeface="Verdana" pitchFamily="34" charset="0"/>
                  <a:ea typeface="Verdana" pitchFamily="34" charset="-122"/>
                  <a:cs typeface="Verdana" pitchFamily="34" charset="-120"/>
                </a:rPr>
                <a:t>Had a documented second VL</a:t>
              </a:r>
              <a:endParaRPr lang="en-US" sz="1000" dirty="0"/>
            </a:p>
          </p:txBody>
        </p:sp>
        <p:sp>
          <p:nvSpPr>
            <p:cNvPr id="15" name="Text 3">
              <a:extLst>
                <a:ext uri="{FF2B5EF4-FFF2-40B4-BE49-F238E27FC236}">
                  <a16:creationId xmlns:a16="http://schemas.microsoft.com/office/drawing/2014/main" id="{D9EECCA0-1DE8-469C-819B-D75BC54672BF}"/>
                </a:ext>
              </a:extLst>
            </p:cNvPr>
            <p:cNvSpPr txBox="1"/>
            <p:nvPr/>
          </p:nvSpPr>
          <p:spPr>
            <a:xfrm>
              <a:off x="388620" y="1457295"/>
              <a:ext cx="1554480" cy="457200"/>
            </a:xfrm>
            <a:prstGeom prst="rect">
              <a:avLst/>
            </a:prstGeom>
            <a:noFill/>
            <a:ln/>
          </p:spPr>
          <p:txBody>
            <a:bodyPr wrap="square" lIns="0" tIns="0" rIns="0" bIns="0" rtlCol="0" anchor="ctr"/>
            <a:lstStyle/>
            <a:p>
              <a:pPr marL="0" indent="0">
                <a:buNone/>
              </a:pPr>
              <a:r>
                <a:rPr lang="en-US" sz="1200" b="1" dirty="0">
                  <a:solidFill>
                    <a:srgbClr val="222222"/>
                  </a:solidFill>
                  <a:latin typeface="Verdana" pitchFamily="34" charset="0"/>
                  <a:ea typeface="Verdana" pitchFamily="34" charset="-122"/>
                  <a:cs typeface="Verdana" pitchFamily="34" charset="-120"/>
                </a:rPr>
                <a:t>First VL at month 3</a:t>
              </a:r>
              <a:endParaRPr lang="en-US" sz="1200" dirty="0"/>
            </a:p>
            <a:p>
              <a:pPr marL="0" indent="0">
                <a:buNone/>
              </a:pPr>
              <a:r>
                <a:rPr lang="en-US" sz="1200" dirty="0">
                  <a:solidFill>
                    <a:srgbClr val="555555"/>
                  </a:solidFill>
                  <a:latin typeface="Verdana" pitchFamily="34" charset="0"/>
                  <a:ea typeface="Verdana" pitchFamily="34" charset="-122"/>
                  <a:cs typeface="Verdana" pitchFamily="34" charset="-120"/>
                </a:rPr>
                <a:t>N = 4,336</a:t>
              </a:r>
              <a:endParaRPr lang="en-US" sz="1200" dirty="0"/>
            </a:p>
          </p:txBody>
        </p:sp>
        <p:sp>
          <p:nvSpPr>
            <p:cNvPr id="16" name="Shape 4">
              <a:extLst>
                <a:ext uri="{FF2B5EF4-FFF2-40B4-BE49-F238E27FC236}">
                  <a16:creationId xmlns:a16="http://schemas.microsoft.com/office/drawing/2014/main" id="{423EC46E-A4DF-48D5-97A1-D9FDC3BD7B55}"/>
                </a:ext>
              </a:extLst>
            </p:cNvPr>
            <p:cNvSpPr/>
            <p:nvPr/>
          </p:nvSpPr>
          <p:spPr>
            <a:xfrm>
              <a:off x="2011680" y="1417320"/>
              <a:ext cx="688679" cy="457200"/>
            </a:xfrm>
            <a:prstGeom prst="rect">
              <a:avLst/>
            </a:prstGeom>
            <a:solidFill>
              <a:srgbClr val="00827C"/>
            </a:solidFill>
            <a:ln w="19050">
              <a:solidFill>
                <a:srgbClr val="FFFFFF"/>
              </a:solidFill>
              <a:prstDash val="solid"/>
            </a:ln>
          </p:spPr>
          <p:txBody>
            <a:bodyPr/>
            <a:lstStyle/>
            <a:p>
              <a:endParaRPr lang="en-US"/>
            </a:p>
          </p:txBody>
        </p:sp>
        <p:sp>
          <p:nvSpPr>
            <p:cNvPr id="17" name="Text 5">
              <a:extLst>
                <a:ext uri="{FF2B5EF4-FFF2-40B4-BE49-F238E27FC236}">
                  <a16:creationId xmlns:a16="http://schemas.microsoft.com/office/drawing/2014/main" id="{89D3DF2C-9E86-4F12-B664-112521CF8AD0}"/>
                </a:ext>
              </a:extLst>
            </p:cNvPr>
            <p:cNvSpPr txBox="1"/>
            <p:nvPr/>
          </p:nvSpPr>
          <p:spPr>
            <a:xfrm>
              <a:off x="2011680" y="1417320"/>
              <a:ext cx="688679" cy="457200"/>
            </a:xfrm>
            <a:prstGeom prst="rect">
              <a:avLst/>
            </a:prstGeom>
            <a:noFill/>
            <a:ln/>
          </p:spPr>
          <p:txBody>
            <a:bodyPr wrap="square" lIns="0" tIns="0" rIns="0" bIns="0" rtlCol="0" anchor="ctr"/>
            <a:lstStyle/>
            <a:p>
              <a:pPr marL="0" indent="0" algn="ctr">
                <a:buNone/>
              </a:pPr>
              <a:r>
                <a:rPr lang="en-US" sz="1000" b="1" dirty="0">
                  <a:solidFill>
                    <a:srgbClr val="FFFFFF"/>
                  </a:solidFill>
                  <a:latin typeface="Verdana" pitchFamily="34" charset="0"/>
                  <a:ea typeface="Verdana" pitchFamily="34" charset="-122"/>
                  <a:cs typeface="Verdana" pitchFamily="34" charset="-120"/>
                </a:rPr>
                <a:t>12.2%</a:t>
              </a:r>
              <a:endParaRPr lang="en-US" sz="1000" dirty="0"/>
            </a:p>
          </p:txBody>
        </p:sp>
        <p:sp>
          <p:nvSpPr>
            <p:cNvPr id="18" name="Shape 6">
              <a:extLst>
                <a:ext uri="{FF2B5EF4-FFF2-40B4-BE49-F238E27FC236}">
                  <a16:creationId xmlns:a16="http://schemas.microsoft.com/office/drawing/2014/main" id="{108B8CA2-6665-48D5-AB5E-FBC940068654}"/>
                </a:ext>
              </a:extLst>
            </p:cNvPr>
            <p:cNvSpPr/>
            <p:nvPr/>
          </p:nvSpPr>
          <p:spPr>
            <a:xfrm>
              <a:off x="2700359" y="1417320"/>
              <a:ext cx="2500513" cy="457200"/>
            </a:xfrm>
            <a:prstGeom prst="rect">
              <a:avLst/>
            </a:prstGeom>
            <a:solidFill>
              <a:srgbClr val="6B4FA0"/>
            </a:solidFill>
            <a:ln w="19050">
              <a:solidFill>
                <a:srgbClr val="FFFFFF"/>
              </a:solidFill>
              <a:prstDash val="solid"/>
            </a:ln>
          </p:spPr>
          <p:txBody>
            <a:bodyPr/>
            <a:lstStyle/>
            <a:p>
              <a:endParaRPr lang="en-US"/>
            </a:p>
          </p:txBody>
        </p:sp>
        <p:sp>
          <p:nvSpPr>
            <p:cNvPr id="19" name="Text 7">
              <a:extLst>
                <a:ext uri="{FF2B5EF4-FFF2-40B4-BE49-F238E27FC236}">
                  <a16:creationId xmlns:a16="http://schemas.microsoft.com/office/drawing/2014/main" id="{8CB658B3-5A24-4F68-A47A-EDAAEA6E8C04}"/>
                </a:ext>
              </a:extLst>
            </p:cNvPr>
            <p:cNvSpPr txBox="1"/>
            <p:nvPr/>
          </p:nvSpPr>
          <p:spPr>
            <a:xfrm>
              <a:off x="2700359" y="1417320"/>
              <a:ext cx="2500513" cy="457200"/>
            </a:xfrm>
            <a:prstGeom prst="rect">
              <a:avLst/>
            </a:prstGeom>
            <a:solidFill>
              <a:schemeClr val="accent6"/>
            </a:solidFill>
            <a:ln/>
          </p:spPr>
          <p:txBody>
            <a:bodyPr wrap="square" lIns="0" tIns="0" rIns="0" bIns="0" rtlCol="0" anchor="ctr"/>
            <a:lstStyle/>
            <a:p>
              <a:pPr marL="0" indent="0" algn="ctr">
                <a:buNone/>
              </a:pPr>
              <a:r>
                <a:rPr lang="en-US" sz="1000" b="1" dirty="0">
                  <a:solidFill>
                    <a:srgbClr val="FFFFFF"/>
                  </a:solidFill>
                  <a:latin typeface="Verdana" pitchFamily="34" charset="0"/>
                  <a:ea typeface="Verdana" pitchFamily="34" charset="-122"/>
                  <a:cs typeface="Verdana" pitchFamily="34" charset="-120"/>
                </a:rPr>
                <a:t>44.5%</a:t>
              </a:r>
              <a:endParaRPr lang="en-US" sz="1000" dirty="0"/>
            </a:p>
          </p:txBody>
        </p:sp>
        <p:sp>
          <p:nvSpPr>
            <p:cNvPr id="20" name="Shape 8">
              <a:extLst>
                <a:ext uri="{FF2B5EF4-FFF2-40B4-BE49-F238E27FC236}">
                  <a16:creationId xmlns:a16="http://schemas.microsoft.com/office/drawing/2014/main" id="{A3CE9E83-BC76-48C7-8E92-C0A231CF1437}"/>
                </a:ext>
              </a:extLst>
            </p:cNvPr>
            <p:cNvSpPr/>
            <p:nvPr/>
          </p:nvSpPr>
          <p:spPr>
            <a:xfrm>
              <a:off x="5200871" y="1417320"/>
              <a:ext cx="1474628" cy="457200"/>
            </a:xfrm>
            <a:prstGeom prst="rect">
              <a:avLst/>
            </a:prstGeom>
            <a:solidFill>
              <a:srgbClr val="D97000"/>
            </a:solidFill>
            <a:ln w="19050">
              <a:solidFill>
                <a:srgbClr val="FFFFFF"/>
              </a:solidFill>
              <a:prstDash val="solid"/>
            </a:ln>
          </p:spPr>
          <p:txBody>
            <a:bodyPr/>
            <a:lstStyle/>
            <a:p>
              <a:endParaRPr lang="en-US"/>
            </a:p>
          </p:txBody>
        </p:sp>
        <p:sp>
          <p:nvSpPr>
            <p:cNvPr id="21" name="Text 9">
              <a:extLst>
                <a:ext uri="{FF2B5EF4-FFF2-40B4-BE49-F238E27FC236}">
                  <a16:creationId xmlns:a16="http://schemas.microsoft.com/office/drawing/2014/main" id="{9DE65CDD-7056-4960-8A28-F97CE635F9AA}"/>
                </a:ext>
              </a:extLst>
            </p:cNvPr>
            <p:cNvSpPr txBox="1"/>
            <p:nvPr/>
          </p:nvSpPr>
          <p:spPr>
            <a:xfrm>
              <a:off x="5200871" y="1417320"/>
              <a:ext cx="1474628" cy="457200"/>
            </a:xfrm>
            <a:prstGeom prst="rect">
              <a:avLst/>
            </a:prstGeom>
            <a:noFill/>
            <a:ln/>
          </p:spPr>
          <p:txBody>
            <a:bodyPr wrap="square" lIns="0" tIns="0" rIns="0" bIns="0" rtlCol="0" anchor="ctr"/>
            <a:lstStyle/>
            <a:p>
              <a:pPr marL="0" indent="0" algn="ctr">
                <a:buNone/>
              </a:pPr>
              <a:r>
                <a:rPr lang="en-US" sz="1000" b="1" dirty="0">
                  <a:solidFill>
                    <a:srgbClr val="FFFFFF"/>
                  </a:solidFill>
                  <a:latin typeface="Verdana" pitchFamily="34" charset="0"/>
                  <a:ea typeface="Verdana" pitchFamily="34" charset="-122"/>
                  <a:cs typeface="Verdana" pitchFamily="34" charset="-120"/>
                </a:rPr>
                <a:t>26.2%</a:t>
              </a:r>
              <a:endParaRPr lang="en-US" sz="1000" dirty="0"/>
            </a:p>
          </p:txBody>
        </p:sp>
        <p:sp>
          <p:nvSpPr>
            <p:cNvPr id="22" name="Shape 10">
              <a:extLst>
                <a:ext uri="{FF2B5EF4-FFF2-40B4-BE49-F238E27FC236}">
                  <a16:creationId xmlns:a16="http://schemas.microsoft.com/office/drawing/2014/main" id="{4D63F03A-C099-420A-9F97-B9C49CADB8CC}"/>
                </a:ext>
              </a:extLst>
            </p:cNvPr>
            <p:cNvSpPr/>
            <p:nvPr/>
          </p:nvSpPr>
          <p:spPr>
            <a:xfrm>
              <a:off x="6675500" y="1417320"/>
              <a:ext cx="959740" cy="457200"/>
            </a:xfrm>
            <a:prstGeom prst="rect">
              <a:avLst/>
            </a:prstGeom>
            <a:solidFill>
              <a:srgbClr val="C8102E"/>
            </a:solidFill>
            <a:ln w="19050">
              <a:solidFill>
                <a:srgbClr val="FFFFFF"/>
              </a:solidFill>
              <a:prstDash val="solid"/>
            </a:ln>
          </p:spPr>
          <p:txBody>
            <a:bodyPr/>
            <a:lstStyle/>
            <a:p>
              <a:endParaRPr lang="en-US"/>
            </a:p>
          </p:txBody>
        </p:sp>
        <p:sp>
          <p:nvSpPr>
            <p:cNvPr id="23" name="Text 11">
              <a:extLst>
                <a:ext uri="{FF2B5EF4-FFF2-40B4-BE49-F238E27FC236}">
                  <a16:creationId xmlns:a16="http://schemas.microsoft.com/office/drawing/2014/main" id="{AD383D54-9796-465E-94E1-136300B777E1}"/>
                </a:ext>
              </a:extLst>
            </p:cNvPr>
            <p:cNvSpPr txBox="1"/>
            <p:nvPr/>
          </p:nvSpPr>
          <p:spPr>
            <a:xfrm>
              <a:off x="6675500" y="1417320"/>
              <a:ext cx="959740" cy="457200"/>
            </a:xfrm>
            <a:prstGeom prst="rect">
              <a:avLst/>
            </a:prstGeom>
            <a:solidFill>
              <a:schemeClr val="accent5">
                <a:lumMod val="60000"/>
                <a:lumOff val="40000"/>
              </a:schemeClr>
            </a:solidFill>
            <a:ln/>
          </p:spPr>
          <p:txBody>
            <a:bodyPr wrap="square" lIns="0" tIns="0" rIns="0" bIns="0" rtlCol="0" anchor="ctr"/>
            <a:lstStyle/>
            <a:p>
              <a:pPr marL="0" indent="0" algn="ctr">
                <a:buNone/>
              </a:pPr>
              <a:r>
                <a:rPr lang="en-US" sz="1000" b="1" dirty="0">
                  <a:solidFill>
                    <a:srgbClr val="FFFFFF"/>
                  </a:solidFill>
                  <a:latin typeface="Verdana" pitchFamily="34" charset="0"/>
                  <a:ea typeface="Verdana" pitchFamily="34" charset="-122"/>
                  <a:cs typeface="Verdana" pitchFamily="34" charset="-120"/>
                </a:rPr>
                <a:t>17.1%</a:t>
              </a:r>
              <a:endParaRPr lang="en-US" sz="1000" dirty="0"/>
            </a:p>
          </p:txBody>
        </p:sp>
        <p:sp>
          <p:nvSpPr>
            <p:cNvPr id="24" name="Text 12">
              <a:extLst>
                <a:ext uri="{FF2B5EF4-FFF2-40B4-BE49-F238E27FC236}">
                  <a16:creationId xmlns:a16="http://schemas.microsoft.com/office/drawing/2014/main" id="{E9FD39A0-A81E-45AE-9FE8-CDD839DEE5DC}"/>
                </a:ext>
              </a:extLst>
            </p:cNvPr>
            <p:cNvSpPr txBox="1"/>
            <p:nvPr/>
          </p:nvSpPr>
          <p:spPr>
            <a:xfrm>
              <a:off x="7772400" y="1417320"/>
              <a:ext cx="1005840" cy="457200"/>
            </a:xfrm>
            <a:prstGeom prst="rect">
              <a:avLst/>
            </a:prstGeom>
            <a:noFill/>
            <a:ln/>
          </p:spPr>
          <p:txBody>
            <a:bodyPr wrap="square" lIns="0" tIns="0" rIns="0" bIns="0" rtlCol="0" anchor="ctr"/>
            <a:lstStyle/>
            <a:p>
              <a:pPr marL="0" indent="0" algn="ctr">
                <a:buNone/>
              </a:pPr>
              <a:r>
                <a:rPr lang="en-US" sz="1300" b="1" dirty="0">
                  <a:solidFill>
                    <a:srgbClr val="222222"/>
                  </a:solidFill>
                  <a:latin typeface="Verdana" pitchFamily="34" charset="0"/>
                  <a:ea typeface="Verdana" pitchFamily="34" charset="-122"/>
                  <a:cs typeface="Verdana" pitchFamily="34" charset="-120"/>
                </a:rPr>
                <a:t>56.7%</a:t>
              </a:r>
              <a:endParaRPr lang="en-US" sz="1300" dirty="0"/>
            </a:p>
            <a:p>
              <a:pPr marL="0" indent="0" algn="ctr">
                <a:buNone/>
              </a:pPr>
              <a:r>
                <a:rPr lang="en-US" sz="800" dirty="0">
                  <a:solidFill>
                    <a:srgbClr val="555555"/>
                  </a:solidFill>
                  <a:latin typeface="Verdana" pitchFamily="34" charset="0"/>
                  <a:ea typeface="Verdana" pitchFamily="34" charset="-122"/>
                  <a:cs typeface="Verdana" pitchFamily="34" charset="-120"/>
                </a:rPr>
                <a:t>n = 2,459</a:t>
              </a:r>
              <a:endParaRPr lang="en-US" sz="1300" dirty="0"/>
            </a:p>
          </p:txBody>
        </p:sp>
        <p:sp>
          <p:nvSpPr>
            <p:cNvPr id="25" name="Text 13">
              <a:extLst>
                <a:ext uri="{FF2B5EF4-FFF2-40B4-BE49-F238E27FC236}">
                  <a16:creationId xmlns:a16="http://schemas.microsoft.com/office/drawing/2014/main" id="{CD08F84C-3570-4CA3-9E06-A68FDB2C5152}"/>
                </a:ext>
              </a:extLst>
            </p:cNvPr>
            <p:cNvSpPr txBox="1"/>
            <p:nvPr/>
          </p:nvSpPr>
          <p:spPr>
            <a:xfrm>
              <a:off x="365760" y="2103120"/>
              <a:ext cx="1554480" cy="457200"/>
            </a:xfrm>
            <a:prstGeom prst="rect">
              <a:avLst/>
            </a:prstGeom>
            <a:noFill/>
            <a:ln/>
          </p:spPr>
          <p:txBody>
            <a:bodyPr wrap="square" lIns="0" tIns="0" rIns="0" bIns="0" rtlCol="0" anchor="ctr"/>
            <a:lstStyle/>
            <a:p>
              <a:pPr marL="0" indent="0">
                <a:buNone/>
              </a:pPr>
              <a:r>
                <a:rPr lang="en-US" sz="1200" b="1" dirty="0">
                  <a:solidFill>
                    <a:srgbClr val="222222"/>
                  </a:solidFill>
                  <a:latin typeface="Verdana" pitchFamily="34" charset="0"/>
                  <a:ea typeface="Verdana" pitchFamily="34" charset="-122"/>
                  <a:cs typeface="Verdana" pitchFamily="34" charset="-120"/>
                </a:rPr>
                <a:t>First VL at month 6</a:t>
              </a:r>
              <a:endParaRPr lang="en-US" sz="1200" dirty="0"/>
            </a:p>
            <a:p>
              <a:pPr marL="0" indent="0">
                <a:buNone/>
              </a:pPr>
              <a:r>
                <a:rPr lang="en-US" sz="1200" dirty="0">
                  <a:solidFill>
                    <a:srgbClr val="555555"/>
                  </a:solidFill>
                  <a:latin typeface="Verdana" pitchFamily="34" charset="0"/>
                  <a:ea typeface="Verdana" pitchFamily="34" charset="-122"/>
                  <a:cs typeface="Verdana" pitchFamily="34" charset="-120"/>
                </a:rPr>
                <a:t>N = 4,831</a:t>
              </a:r>
              <a:endParaRPr lang="en-US" sz="1200" dirty="0"/>
            </a:p>
          </p:txBody>
        </p:sp>
        <p:sp>
          <p:nvSpPr>
            <p:cNvPr id="26" name="Shape 14">
              <a:extLst>
                <a:ext uri="{FF2B5EF4-FFF2-40B4-BE49-F238E27FC236}">
                  <a16:creationId xmlns:a16="http://schemas.microsoft.com/office/drawing/2014/main" id="{96F1F558-DC28-4343-9193-B84EC6678AF8}"/>
                </a:ext>
              </a:extLst>
            </p:cNvPr>
            <p:cNvSpPr/>
            <p:nvPr/>
          </p:nvSpPr>
          <p:spPr>
            <a:xfrm>
              <a:off x="2011680" y="2103120"/>
              <a:ext cx="359694" cy="457200"/>
            </a:xfrm>
            <a:prstGeom prst="rect">
              <a:avLst/>
            </a:prstGeom>
            <a:solidFill>
              <a:srgbClr val="00827C"/>
            </a:solidFill>
            <a:ln w="19050">
              <a:solidFill>
                <a:srgbClr val="FFFFFF"/>
              </a:solidFill>
              <a:prstDash val="solid"/>
            </a:ln>
          </p:spPr>
          <p:txBody>
            <a:bodyPr/>
            <a:lstStyle/>
            <a:p>
              <a:endParaRPr lang="en-US"/>
            </a:p>
          </p:txBody>
        </p:sp>
        <p:sp>
          <p:nvSpPr>
            <p:cNvPr id="27" name="Text 15">
              <a:extLst>
                <a:ext uri="{FF2B5EF4-FFF2-40B4-BE49-F238E27FC236}">
                  <a16:creationId xmlns:a16="http://schemas.microsoft.com/office/drawing/2014/main" id="{26355BF5-1065-424D-80D7-2A080C599BD5}"/>
                </a:ext>
              </a:extLst>
            </p:cNvPr>
            <p:cNvSpPr txBox="1"/>
            <p:nvPr/>
          </p:nvSpPr>
          <p:spPr>
            <a:xfrm>
              <a:off x="2011680" y="2103120"/>
              <a:ext cx="359694" cy="457200"/>
            </a:xfrm>
            <a:prstGeom prst="rect">
              <a:avLst/>
            </a:prstGeom>
            <a:noFill/>
            <a:ln/>
          </p:spPr>
          <p:txBody>
            <a:bodyPr wrap="square" lIns="0" tIns="0" rIns="0" bIns="0" rtlCol="0" anchor="ctr"/>
            <a:lstStyle/>
            <a:p>
              <a:pPr marL="0" indent="0" algn="ctr">
                <a:buNone/>
              </a:pPr>
              <a:r>
                <a:rPr lang="en-US" sz="800" b="1" dirty="0">
                  <a:solidFill>
                    <a:srgbClr val="FFFFFF"/>
                  </a:solidFill>
                  <a:latin typeface="Verdana" pitchFamily="34" charset="0"/>
                  <a:ea typeface="Verdana" pitchFamily="34" charset="-122"/>
                  <a:cs typeface="Verdana" pitchFamily="34" charset="-120"/>
                </a:rPr>
                <a:t>6.4%</a:t>
              </a:r>
              <a:endParaRPr lang="en-US" sz="800" dirty="0"/>
            </a:p>
          </p:txBody>
        </p:sp>
        <p:sp>
          <p:nvSpPr>
            <p:cNvPr id="28" name="Shape 16">
              <a:extLst>
                <a:ext uri="{FF2B5EF4-FFF2-40B4-BE49-F238E27FC236}">
                  <a16:creationId xmlns:a16="http://schemas.microsoft.com/office/drawing/2014/main" id="{26244FA4-E081-4A41-99F9-12AA17B6AE7E}"/>
                </a:ext>
              </a:extLst>
            </p:cNvPr>
            <p:cNvSpPr/>
            <p:nvPr/>
          </p:nvSpPr>
          <p:spPr>
            <a:xfrm>
              <a:off x="2371374" y="2103120"/>
              <a:ext cx="3392062" cy="457200"/>
            </a:xfrm>
            <a:prstGeom prst="rect">
              <a:avLst/>
            </a:prstGeom>
            <a:solidFill>
              <a:srgbClr val="6B4FA0"/>
            </a:solidFill>
            <a:ln w="19050">
              <a:solidFill>
                <a:srgbClr val="FFFFFF"/>
              </a:solidFill>
              <a:prstDash val="solid"/>
            </a:ln>
          </p:spPr>
          <p:txBody>
            <a:bodyPr/>
            <a:lstStyle/>
            <a:p>
              <a:endParaRPr lang="en-US"/>
            </a:p>
          </p:txBody>
        </p:sp>
        <p:sp>
          <p:nvSpPr>
            <p:cNvPr id="29" name="Text 17">
              <a:extLst>
                <a:ext uri="{FF2B5EF4-FFF2-40B4-BE49-F238E27FC236}">
                  <a16:creationId xmlns:a16="http://schemas.microsoft.com/office/drawing/2014/main" id="{1EA9D4D0-83B5-452E-8352-626A205583DA}"/>
                </a:ext>
              </a:extLst>
            </p:cNvPr>
            <p:cNvSpPr txBox="1"/>
            <p:nvPr/>
          </p:nvSpPr>
          <p:spPr>
            <a:xfrm>
              <a:off x="2398138" y="2103120"/>
              <a:ext cx="3392062" cy="457200"/>
            </a:xfrm>
            <a:prstGeom prst="rect">
              <a:avLst/>
            </a:prstGeom>
            <a:solidFill>
              <a:schemeClr val="accent6"/>
            </a:solidFill>
            <a:ln/>
          </p:spPr>
          <p:txBody>
            <a:bodyPr wrap="square" lIns="0" tIns="0" rIns="0" bIns="0" rtlCol="0" anchor="ctr"/>
            <a:lstStyle/>
            <a:p>
              <a:pPr marL="0" indent="0" algn="ctr">
                <a:buNone/>
              </a:pPr>
              <a:r>
                <a:rPr lang="en-US" sz="1000" b="1" dirty="0">
                  <a:solidFill>
                    <a:srgbClr val="FFFFFF"/>
                  </a:solidFill>
                  <a:latin typeface="Verdana" pitchFamily="34" charset="0"/>
                  <a:ea typeface="Verdana" pitchFamily="34" charset="-122"/>
                  <a:cs typeface="Verdana" pitchFamily="34" charset="-120"/>
                </a:rPr>
                <a:t>60.3%</a:t>
              </a:r>
              <a:endParaRPr lang="en-US" sz="1000" dirty="0"/>
            </a:p>
          </p:txBody>
        </p:sp>
        <p:sp>
          <p:nvSpPr>
            <p:cNvPr id="30" name="Shape 18">
              <a:extLst>
                <a:ext uri="{FF2B5EF4-FFF2-40B4-BE49-F238E27FC236}">
                  <a16:creationId xmlns:a16="http://schemas.microsoft.com/office/drawing/2014/main" id="{6365AE7A-C788-42BE-A5DC-23B300647E3A}"/>
                </a:ext>
              </a:extLst>
            </p:cNvPr>
            <p:cNvSpPr/>
            <p:nvPr/>
          </p:nvSpPr>
          <p:spPr>
            <a:xfrm>
              <a:off x="5763436" y="2103120"/>
              <a:ext cx="981300" cy="457200"/>
            </a:xfrm>
            <a:prstGeom prst="rect">
              <a:avLst/>
            </a:prstGeom>
            <a:solidFill>
              <a:srgbClr val="D97000"/>
            </a:solidFill>
            <a:ln w="19050">
              <a:solidFill>
                <a:srgbClr val="FFFFFF"/>
              </a:solidFill>
              <a:prstDash val="solid"/>
            </a:ln>
          </p:spPr>
          <p:txBody>
            <a:bodyPr/>
            <a:lstStyle/>
            <a:p>
              <a:endParaRPr lang="en-US"/>
            </a:p>
          </p:txBody>
        </p:sp>
        <p:sp>
          <p:nvSpPr>
            <p:cNvPr id="31" name="Text 19">
              <a:extLst>
                <a:ext uri="{FF2B5EF4-FFF2-40B4-BE49-F238E27FC236}">
                  <a16:creationId xmlns:a16="http://schemas.microsoft.com/office/drawing/2014/main" id="{A6524F22-CB0A-4AFD-BC73-2B4909765B90}"/>
                </a:ext>
              </a:extLst>
            </p:cNvPr>
            <p:cNvSpPr txBox="1"/>
            <p:nvPr/>
          </p:nvSpPr>
          <p:spPr>
            <a:xfrm>
              <a:off x="5763436" y="2103120"/>
              <a:ext cx="981300" cy="457200"/>
            </a:xfrm>
            <a:prstGeom prst="rect">
              <a:avLst/>
            </a:prstGeom>
            <a:noFill/>
            <a:ln/>
          </p:spPr>
          <p:txBody>
            <a:bodyPr wrap="square" lIns="0" tIns="0" rIns="0" bIns="0" rtlCol="0" anchor="ctr"/>
            <a:lstStyle/>
            <a:p>
              <a:pPr marL="0" indent="0" algn="ctr">
                <a:buNone/>
              </a:pPr>
              <a:r>
                <a:rPr lang="en-US" sz="1000" b="1" dirty="0">
                  <a:solidFill>
                    <a:srgbClr val="FFFFFF"/>
                  </a:solidFill>
                  <a:latin typeface="Verdana" pitchFamily="34" charset="0"/>
                  <a:ea typeface="Verdana" pitchFamily="34" charset="-122"/>
                  <a:cs typeface="Verdana" pitchFamily="34" charset="-120"/>
                </a:rPr>
                <a:t>17.4%</a:t>
              </a:r>
              <a:endParaRPr lang="en-US" sz="1000" dirty="0"/>
            </a:p>
          </p:txBody>
        </p:sp>
        <p:sp>
          <p:nvSpPr>
            <p:cNvPr id="32" name="Shape 20">
              <a:extLst>
                <a:ext uri="{FF2B5EF4-FFF2-40B4-BE49-F238E27FC236}">
                  <a16:creationId xmlns:a16="http://schemas.microsoft.com/office/drawing/2014/main" id="{3D6AA5CE-6398-430F-84C6-C2A16C303D02}"/>
                </a:ext>
              </a:extLst>
            </p:cNvPr>
            <p:cNvSpPr/>
            <p:nvPr/>
          </p:nvSpPr>
          <p:spPr>
            <a:xfrm>
              <a:off x="6744736" y="2103120"/>
              <a:ext cx="890504" cy="457200"/>
            </a:xfrm>
            <a:prstGeom prst="rect">
              <a:avLst/>
            </a:prstGeom>
            <a:solidFill>
              <a:srgbClr val="C8102E"/>
            </a:solidFill>
            <a:ln w="19050">
              <a:solidFill>
                <a:srgbClr val="FFFFFF"/>
              </a:solidFill>
              <a:prstDash val="solid"/>
            </a:ln>
          </p:spPr>
          <p:txBody>
            <a:bodyPr/>
            <a:lstStyle/>
            <a:p>
              <a:endParaRPr lang="en-US"/>
            </a:p>
          </p:txBody>
        </p:sp>
        <p:sp>
          <p:nvSpPr>
            <p:cNvPr id="33" name="Text 21">
              <a:extLst>
                <a:ext uri="{FF2B5EF4-FFF2-40B4-BE49-F238E27FC236}">
                  <a16:creationId xmlns:a16="http://schemas.microsoft.com/office/drawing/2014/main" id="{EAB225D0-248D-47D1-862B-6D079E76CC47}"/>
                </a:ext>
              </a:extLst>
            </p:cNvPr>
            <p:cNvSpPr txBox="1"/>
            <p:nvPr/>
          </p:nvSpPr>
          <p:spPr>
            <a:xfrm>
              <a:off x="6744736" y="2103120"/>
              <a:ext cx="890504" cy="457200"/>
            </a:xfrm>
            <a:prstGeom prst="rect">
              <a:avLst/>
            </a:prstGeom>
            <a:solidFill>
              <a:schemeClr val="accent5">
                <a:lumMod val="60000"/>
                <a:lumOff val="40000"/>
              </a:schemeClr>
            </a:solidFill>
            <a:ln/>
          </p:spPr>
          <p:txBody>
            <a:bodyPr wrap="square" lIns="0" tIns="0" rIns="0" bIns="0" rtlCol="0" anchor="ctr"/>
            <a:lstStyle/>
            <a:p>
              <a:pPr marL="0" indent="0" algn="ctr">
                <a:buNone/>
              </a:pPr>
              <a:r>
                <a:rPr lang="en-US" sz="1000" b="1" dirty="0">
                  <a:solidFill>
                    <a:srgbClr val="FFFFFF"/>
                  </a:solidFill>
                  <a:latin typeface="Verdana" pitchFamily="34" charset="0"/>
                  <a:ea typeface="Verdana" pitchFamily="34" charset="-122"/>
                  <a:cs typeface="Verdana" pitchFamily="34" charset="-120"/>
                </a:rPr>
                <a:t>15.8%</a:t>
              </a:r>
              <a:endParaRPr lang="en-US" sz="1000" dirty="0"/>
            </a:p>
          </p:txBody>
        </p:sp>
        <p:sp>
          <p:nvSpPr>
            <p:cNvPr id="34" name="Text 22">
              <a:extLst>
                <a:ext uri="{FF2B5EF4-FFF2-40B4-BE49-F238E27FC236}">
                  <a16:creationId xmlns:a16="http://schemas.microsoft.com/office/drawing/2014/main" id="{DAE0E97B-4934-47EC-BFA0-3949629FAAE3}"/>
                </a:ext>
              </a:extLst>
            </p:cNvPr>
            <p:cNvSpPr txBox="1"/>
            <p:nvPr/>
          </p:nvSpPr>
          <p:spPr>
            <a:xfrm>
              <a:off x="7772400" y="2103120"/>
              <a:ext cx="1005840" cy="457200"/>
            </a:xfrm>
            <a:prstGeom prst="rect">
              <a:avLst/>
            </a:prstGeom>
            <a:noFill/>
            <a:ln/>
          </p:spPr>
          <p:txBody>
            <a:bodyPr wrap="square" lIns="0" tIns="0" rIns="0" bIns="0" rtlCol="0" anchor="ctr"/>
            <a:lstStyle/>
            <a:p>
              <a:pPr marL="0" indent="0" algn="ctr">
                <a:buNone/>
              </a:pPr>
              <a:r>
                <a:rPr lang="en-US" sz="1300" b="1" dirty="0">
                  <a:solidFill>
                    <a:srgbClr val="222222"/>
                  </a:solidFill>
                  <a:latin typeface="Verdana" pitchFamily="34" charset="0"/>
                  <a:ea typeface="Verdana" pitchFamily="34" charset="-122"/>
                  <a:cs typeface="Verdana" pitchFamily="34" charset="-120"/>
                </a:rPr>
                <a:t>66.7%</a:t>
              </a:r>
              <a:endParaRPr lang="en-US" sz="1300" dirty="0"/>
            </a:p>
            <a:p>
              <a:pPr marL="0" indent="0" algn="ctr">
                <a:buNone/>
              </a:pPr>
              <a:r>
                <a:rPr lang="en-US" sz="800" dirty="0">
                  <a:solidFill>
                    <a:srgbClr val="555555"/>
                  </a:solidFill>
                  <a:latin typeface="Verdana" pitchFamily="34" charset="0"/>
                  <a:ea typeface="Verdana" pitchFamily="34" charset="-122"/>
                  <a:cs typeface="Verdana" pitchFamily="34" charset="-120"/>
                </a:rPr>
                <a:t>n = 3,223</a:t>
              </a:r>
              <a:endParaRPr lang="en-US" sz="1300" dirty="0"/>
            </a:p>
          </p:txBody>
        </p:sp>
        <p:sp>
          <p:nvSpPr>
            <p:cNvPr id="35" name="Shape 23">
              <a:extLst>
                <a:ext uri="{FF2B5EF4-FFF2-40B4-BE49-F238E27FC236}">
                  <a16:creationId xmlns:a16="http://schemas.microsoft.com/office/drawing/2014/main" id="{53C17C34-A0C3-4D75-912E-998562E5EB7D}"/>
                </a:ext>
              </a:extLst>
            </p:cNvPr>
            <p:cNvSpPr/>
            <p:nvPr/>
          </p:nvSpPr>
          <p:spPr>
            <a:xfrm>
              <a:off x="2011680" y="2816352"/>
              <a:ext cx="128016" cy="128016"/>
            </a:xfrm>
            <a:prstGeom prst="rect">
              <a:avLst/>
            </a:prstGeom>
            <a:solidFill>
              <a:srgbClr val="00827C"/>
            </a:solidFill>
            <a:ln w="12700">
              <a:solidFill>
                <a:srgbClr val="00827C"/>
              </a:solidFill>
              <a:prstDash val="solid"/>
            </a:ln>
          </p:spPr>
          <p:txBody>
            <a:bodyPr/>
            <a:lstStyle/>
            <a:p>
              <a:endParaRPr lang="en-US"/>
            </a:p>
          </p:txBody>
        </p:sp>
        <p:sp>
          <p:nvSpPr>
            <p:cNvPr id="36" name="Text 24">
              <a:extLst>
                <a:ext uri="{FF2B5EF4-FFF2-40B4-BE49-F238E27FC236}">
                  <a16:creationId xmlns:a16="http://schemas.microsoft.com/office/drawing/2014/main" id="{8CBCFBCC-AF69-4614-AA40-C6448446C81A}"/>
                </a:ext>
              </a:extLst>
            </p:cNvPr>
            <p:cNvSpPr txBox="1"/>
            <p:nvPr/>
          </p:nvSpPr>
          <p:spPr>
            <a:xfrm>
              <a:off x="2194560" y="2779776"/>
              <a:ext cx="1280160" cy="201168"/>
            </a:xfrm>
            <a:prstGeom prst="rect">
              <a:avLst/>
            </a:prstGeom>
            <a:noFill/>
            <a:ln/>
          </p:spPr>
          <p:txBody>
            <a:bodyPr wrap="square" lIns="0" tIns="0" rIns="0" bIns="0" rtlCol="0" anchor="ctr"/>
            <a:lstStyle/>
            <a:p>
              <a:pPr marL="0" indent="0">
                <a:buNone/>
              </a:pPr>
              <a:r>
                <a:rPr lang="en-US" sz="750" dirty="0">
                  <a:solidFill>
                    <a:srgbClr val="333333"/>
                  </a:solidFill>
                  <a:latin typeface="Verdana" pitchFamily="34" charset="0"/>
                  <a:ea typeface="Verdana" pitchFamily="34" charset="-122"/>
                  <a:cs typeface="Verdana" pitchFamily="34" charset="-120"/>
                </a:rPr>
                <a:t>Second VL at 10 months</a:t>
              </a:r>
              <a:endParaRPr lang="en-US" sz="750" dirty="0"/>
            </a:p>
          </p:txBody>
        </p:sp>
        <p:sp>
          <p:nvSpPr>
            <p:cNvPr id="37" name="Shape 25">
              <a:extLst>
                <a:ext uri="{FF2B5EF4-FFF2-40B4-BE49-F238E27FC236}">
                  <a16:creationId xmlns:a16="http://schemas.microsoft.com/office/drawing/2014/main" id="{56254328-7CBE-48C3-BC97-CEB134DBA0B8}"/>
                </a:ext>
              </a:extLst>
            </p:cNvPr>
            <p:cNvSpPr/>
            <p:nvPr/>
          </p:nvSpPr>
          <p:spPr>
            <a:xfrm>
              <a:off x="3474720" y="2816352"/>
              <a:ext cx="128016" cy="128016"/>
            </a:xfrm>
            <a:prstGeom prst="rect">
              <a:avLst/>
            </a:prstGeom>
            <a:solidFill>
              <a:schemeClr val="accent6"/>
            </a:solidFill>
            <a:ln w="12700">
              <a:solidFill>
                <a:schemeClr val="accent6"/>
              </a:solidFill>
              <a:prstDash val="solid"/>
            </a:ln>
          </p:spPr>
          <p:txBody>
            <a:bodyPr/>
            <a:lstStyle/>
            <a:p>
              <a:endParaRPr lang="en-US"/>
            </a:p>
          </p:txBody>
        </p:sp>
        <p:sp>
          <p:nvSpPr>
            <p:cNvPr id="38" name="Text 26">
              <a:extLst>
                <a:ext uri="{FF2B5EF4-FFF2-40B4-BE49-F238E27FC236}">
                  <a16:creationId xmlns:a16="http://schemas.microsoft.com/office/drawing/2014/main" id="{D962EBAA-61CE-4F45-A3E6-2B79515E5CDD}"/>
                </a:ext>
              </a:extLst>
            </p:cNvPr>
            <p:cNvSpPr txBox="1"/>
            <p:nvPr/>
          </p:nvSpPr>
          <p:spPr>
            <a:xfrm>
              <a:off x="3657600" y="2779776"/>
              <a:ext cx="1280160" cy="201168"/>
            </a:xfrm>
            <a:prstGeom prst="rect">
              <a:avLst/>
            </a:prstGeom>
            <a:noFill/>
            <a:ln/>
          </p:spPr>
          <p:txBody>
            <a:bodyPr wrap="square" lIns="0" tIns="0" rIns="0" bIns="0" rtlCol="0" anchor="ctr"/>
            <a:lstStyle/>
            <a:p>
              <a:pPr marL="0" indent="0">
                <a:buNone/>
              </a:pPr>
              <a:r>
                <a:rPr lang="en-US" sz="750" dirty="0">
                  <a:solidFill>
                    <a:srgbClr val="333333"/>
                  </a:solidFill>
                  <a:latin typeface="Verdana" pitchFamily="34" charset="0"/>
                  <a:ea typeface="Verdana" pitchFamily="34" charset="-122"/>
                  <a:cs typeface="Verdana" pitchFamily="34" charset="-120"/>
                </a:rPr>
                <a:t>Second VL at 12 months</a:t>
              </a:r>
              <a:endParaRPr lang="en-US" sz="750" dirty="0"/>
            </a:p>
          </p:txBody>
        </p:sp>
        <p:sp>
          <p:nvSpPr>
            <p:cNvPr id="39" name="Shape 27">
              <a:extLst>
                <a:ext uri="{FF2B5EF4-FFF2-40B4-BE49-F238E27FC236}">
                  <a16:creationId xmlns:a16="http://schemas.microsoft.com/office/drawing/2014/main" id="{1C1C305B-147D-47B9-A579-E408B80352F6}"/>
                </a:ext>
              </a:extLst>
            </p:cNvPr>
            <p:cNvSpPr/>
            <p:nvPr/>
          </p:nvSpPr>
          <p:spPr>
            <a:xfrm>
              <a:off x="4937760" y="2816352"/>
              <a:ext cx="128016" cy="128016"/>
            </a:xfrm>
            <a:prstGeom prst="rect">
              <a:avLst/>
            </a:prstGeom>
            <a:solidFill>
              <a:srgbClr val="D97000"/>
            </a:solidFill>
            <a:ln w="12700">
              <a:solidFill>
                <a:srgbClr val="D97000"/>
              </a:solidFill>
              <a:prstDash val="solid"/>
            </a:ln>
          </p:spPr>
          <p:txBody>
            <a:bodyPr/>
            <a:lstStyle/>
            <a:p>
              <a:endParaRPr lang="en-US"/>
            </a:p>
          </p:txBody>
        </p:sp>
        <p:sp>
          <p:nvSpPr>
            <p:cNvPr id="40" name="Text 28">
              <a:extLst>
                <a:ext uri="{FF2B5EF4-FFF2-40B4-BE49-F238E27FC236}">
                  <a16:creationId xmlns:a16="http://schemas.microsoft.com/office/drawing/2014/main" id="{A8BE4882-36A4-4608-BD75-113B12830FF7}"/>
                </a:ext>
              </a:extLst>
            </p:cNvPr>
            <p:cNvSpPr txBox="1"/>
            <p:nvPr/>
          </p:nvSpPr>
          <p:spPr>
            <a:xfrm>
              <a:off x="5120640" y="2779776"/>
              <a:ext cx="1280160" cy="201168"/>
            </a:xfrm>
            <a:prstGeom prst="rect">
              <a:avLst/>
            </a:prstGeom>
            <a:noFill/>
            <a:ln/>
          </p:spPr>
          <p:txBody>
            <a:bodyPr wrap="square" lIns="0" tIns="0" rIns="0" bIns="0" rtlCol="0" anchor="ctr"/>
            <a:lstStyle/>
            <a:p>
              <a:pPr marL="0" indent="0">
                <a:buNone/>
              </a:pPr>
              <a:r>
                <a:rPr lang="en-US" sz="750" dirty="0">
                  <a:solidFill>
                    <a:srgbClr val="333333"/>
                  </a:solidFill>
                  <a:latin typeface="Verdana" pitchFamily="34" charset="0"/>
                  <a:ea typeface="Verdana" pitchFamily="34" charset="-122"/>
                  <a:cs typeface="Verdana" pitchFamily="34" charset="-120"/>
                </a:rPr>
                <a:t>In care, no second VL</a:t>
              </a:r>
              <a:endParaRPr lang="en-US" sz="750" dirty="0"/>
            </a:p>
          </p:txBody>
        </p:sp>
        <p:sp>
          <p:nvSpPr>
            <p:cNvPr id="41" name="Shape 29">
              <a:extLst>
                <a:ext uri="{FF2B5EF4-FFF2-40B4-BE49-F238E27FC236}">
                  <a16:creationId xmlns:a16="http://schemas.microsoft.com/office/drawing/2014/main" id="{CD2A3295-5A35-4A77-A56D-EA47319BE7FA}"/>
                </a:ext>
              </a:extLst>
            </p:cNvPr>
            <p:cNvSpPr/>
            <p:nvPr/>
          </p:nvSpPr>
          <p:spPr>
            <a:xfrm>
              <a:off x="6400800" y="2816352"/>
              <a:ext cx="128016" cy="128016"/>
            </a:xfrm>
            <a:prstGeom prst="rect">
              <a:avLst/>
            </a:prstGeom>
            <a:solidFill>
              <a:schemeClr val="accent5">
                <a:lumMod val="60000"/>
                <a:lumOff val="40000"/>
              </a:schemeClr>
            </a:solidFill>
            <a:ln w="12700">
              <a:solidFill>
                <a:schemeClr val="accent5">
                  <a:lumMod val="60000"/>
                  <a:lumOff val="40000"/>
                </a:schemeClr>
              </a:solidFill>
              <a:prstDash val="solid"/>
            </a:ln>
          </p:spPr>
          <p:txBody>
            <a:bodyPr/>
            <a:lstStyle/>
            <a:p>
              <a:endParaRPr lang="en-US"/>
            </a:p>
          </p:txBody>
        </p:sp>
        <p:sp>
          <p:nvSpPr>
            <p:cNvPr id="42" name="Text 30">
              <a:extLst>
                <a:ext uri="{FF2B5EF4-FFF2-40B4-BE49-F238E27FC236}">
                  <a16:creationId xmlns:a16="http://schemas.microsoft.com/office/drawing/2014/main" id="{30DF5CC5-1DD5-43FF-A92D-D59B8FD635CB}"/>
                </a:ext>
              </a:extLst>
            </p:cNvPr>
            <p:cNvSpPr txBox="1"/>
            <p:nvPr/>
          </p:nvSpPr>
          <p:spPr>
            <a:xfrm>
              <a:off x="6583680" y="2779776"/>
              <a:ext cx="1280160" cy="201168"/>
            </a:xfrm>
            <a:prstGeom prst="rect">
              <a:avLst/>
            </a:prstGeom>
            <a:noFill/>
            <a:ln/>
          </p:spPr>
          <p:txBody>
            <a:bodyPr wrap="square" lIns="0" tIns="0" rIns="0" bIns="0" rtlCol="0" anchor="ctr"/>
            <a:lstStyle/>
            <a:p>
              <a:pPr marL="0" indent="0">
                <a:buNone/>
              </a:pPr>
              <a:r>
                <a:rPr lang="en-US" sz="750" dirty="0">
                  <a:solidFill>
                    <a:srgbClr val="333333"/>
                  </a:solidFill>
                  <a:latin typeface="Verdana" pitchFamily="34" charset="0"/>
                  <a:ea typeface="Verdana" pitchFamily="34" charset="-122"/>
                  <a:cs typeface="Verdana" pitchFamily="34" charset="-120"/>
                </a:rPr>
                <a:t>No longer in care</a:t>
              </a:r>
              <a:endParaRPr lang="en-US" sz="750" dirty="0"/>
            </a:p>
          </p:txBody>
        </p:sp>
      </p:grpSp>
      <p:grpSp>
        <p:nvGrpSpPr>
          <p:cNvPr id="73" name="Group 72">
            <a:extLst>
              <a:ext uri="{FF2B5EF4-FFF2-40B4-BE49-F238E27FC236}">
                <a16:creationId xmlns:a16="http://schemas.microsoft.com/office/drawing/2014/main" id="{F2F7FF6A-02A2-408B-BDDA-EC14056C0ECA}"/>
              </a:ext>
            </a:extLst>
          </p:cNvPr>
          <p:cNvGrpSpPr/>
          <p:nvPr/>
        </p:nvGrpSpPr>
        <p:grpSpPr>
          <a:xfrm>
            <a:off x="4211670" y="4374473"/>
            <a:ext cx="3288870" cy="1880125"/>
            <a:chOff x="6035040" y="3200400"/>
            <a:chExt cx="2697480" cy="1188720"/>
          </a:xfrm>
        </p:grpSpPr>
        <p:sp>
          <p:nvSpPr>
            <p:cNvPr id="82" name="Shape 39">
              <a:extLst>
                <a:ext uri="{FF2B5EF4-FFF2-40B4-BE49-F238E27FC236}">
                  <a16:creationId xmlns:a16="http://schemas.microsoft.com/office/drawing/2014/main" id="{D4016343-5461-4799-8855-34BA3EBD62EE}"/>
                </a:ext>
              </a:extLst>
            </p:cNvPr>
            <p:cNvSpPr/>
            <p:nvPr/>
          </p:nvSpPr>
          <p:spPr>
            <a:xfrm>
              <a:off x="6035040" y="3200400"/>
              <a:ext cx="2697480" cy="1188720"/>
            </a:xfrm>
            <a:prstGeom prst="rect">
              <a:avLst/>
            </a:prstGeom>
            <a:solidFill>
              <a:srgbClr val="F2F2F2"/>
            </a:solidFill>
            <a:ln w="12700">
              <a:solidFill>
                <a:srgbClr val="F2F2F2"/>
              </a:solidFill>
              <a:prstDash val="solid"/>
            </a:ln>
          </p:spPr>
          <p:txBody>
            <a:bodyPr/>
            <a:lstStyle/>
            <a:p>
              <a:endParaRPr lang="en-US"/>
            </a:p>
          </p:txBody>
        </p:sp>
        <p:sp>
          <p:nvSpPr>
            <p:cNvPr id="83" name="Shape 40">
              <a:extLst>
                <a:ext uri="{FF2B5EF4-FFF2-40B4-BE49-F238E27FC236}">
                  <a16:creationId xmlns:a16="http://schemas.microsoft.com/office/drawing/2014/main" id="{8DDF6C9A-7559-4DDB-9AA9-C86BEF6E71D5}"/>
                </a:ext>
              </a:extLst>
            </p:cNvPr>
            <p:cNvSpPr/>
            <p:nvPr/>
          </p:nvSpPr>
          <p:spPr>
            <a:xfrm>
              <a:off x="6035040" y="3200400"/>
              <a:ext cx="2697480" cy="54864"/>
            </a:xfrm>
            <a:prstGeom prst="rect">
              <a:avLst/>
            </a:prstGeom>
            <a:solidFill>
              <a:schemeClr val="tx2"/>
            </a:solidFill>
            <a:ln w="12700">
              <a:solidFill>
                <a:schemeClr val="accent1"/>
              </a:solidFill>
              <a:prstDash val="solid"/>
            </a:ln>
          </p:spPr>
          <p:txBody>
            <a:bodyPr/>
            <a:lstStyle/>
            <a:p>
              <a:endParaRPr lang="en-US"/>
            </a:p>
          </p:txBody>
        </p:sp>
        <p:sp>
          <p:nvSpPr>
            <p:cNvPr id="84" name="Text 41">
              <a:extLst>
                <a:ext uri="{FF2B5EF4-FFF2-40B4-BE49-F238E27FC236}">
                  <a16:creationId xmlns:a16="http://schemas.microsoft.com/office/drawing/2014/main" id="{7550F84C-3BD8-41A1-A403-1570455E1713}"/>
                </a:ext>
              </a:extLst>
            </p:cNvPr>
            <p:cNvSpPr txBox="1"/>
            <p:nvPr/>
          </p:nvSpPr>
          <p:spPr>
            <a:xfrm>
              <a:off x="6172200" y="3337560"/>
              <a:ext cx="2423160" cy="411480"/>
            </a:xfrm>
            <a:prstGeom prst="rect">
              <a:avLst/>
            </a:prstGeom>
            <a:noFill/>
            <a:ln/>
          </p:spPr>
          <p:txBody>
            <a:bodyPr wrap="square" lIns="0" tIns="0" rIns="0" bIns="0" rtlCol="0" anchor="ctr"/>
            <a:lstStyle/>
            <a:p>
              <a:pPr marL="0" indent="0" algn="ctr">
                <a:buNone/>
              </a:pPr>
              <a:r>
                <a:rPr lang="en-US" sz="2400" b="1" dirty="0">
                  <a:solidFill>
                    <a:schemeClr val="tx2"/>
                  </a:solidFill>
                  <a:latin typeface="Verdana" pitchFamily="34" charset="0"/>
                  <a:ea typeface="Verdana" pitchFamily="34" charset="-122"/>
                  <a:cs typeface="Verdana" pitchFamily="34" charset="-120"/>
                </a:rPr>
                <a:t>78%</a:t>
              </a:r>
              <a:endParaRPr lang="en-US" sz="2400" dirty="0">
                <a:solidFill>
                  <a:schemeClr val="tx2"/>
                </a:solidFill>
              </a:endParaRPr>
            </a:p>
          </p:txBody>
        </p:sp>
        <p:sp>
          <p:nvSpPr>
            <p:cNvPr id="85" name="Text 42">
              <a:extLst>
                <a:ext uri="{FF2B5EF4-FFF2-40B4-BE49-F238E27FC236}">
                  <a16:creationId xmlns:a16="http://schemas.microsoft.com/office/drawing/2014/main" id="{033D789D-4882-4226-B5E1-C597C52B7FE5}"/>
                </a:ext>
              </a:extLst>
            </p:cNvPr>
            <p:cNvSpPr txBox="1"/>
            <p:nvPr/>
          </p:nvSpPr>
          <p:spPr>
            <a:xfrm>
              <a:off x="6172200" y="3794760"/>
              <a:ext cx="2423160" cy="502920"/>
            </a:xfrm>
            <a:prstGeom prst="rect">
              <a:avLst/>
            </a:prstGeom>
            <a:noFill/>
            <a:ln/>
          </p:spPr>
          <p:txBody>
            <a:bodyPr wrap="square" lIns="0" tIns="0" rIns="0" bIns="0" rtlCol="0" anchor="t"/>
            <a:lstStyle/>
            <a:p>
              <a:pPr marL="0" indent="0">
                <a:buNone/>
              </a:pPr>
              <a:r>
                <a:rPr lang="en-US" sz="1400" dirty="0">
                  <a:solidFill>
                    <a:srgbClr val="333333"/>
                  </a:solidFill>
                  <a:latin typeface="Verdana" pitchFamily="34" charset="0"/>
                  <a:ea typeface="Verdana" pitchFamily="34" charset="-122"/>
                  <a:cs typeface="Verdana" pitchFamily="34" charset="-120"/>
                </a:rPr>
                <a:t>of those with first VL at month 3 who had a second VL, this was done at month 12 instead of month 10</a:t>
              </a:r>
              <a:endParaRPr lang="en-US" sz="1400" dirty="0"/>
            </a:p>
          </p:txBody>
        </p:sp>
      </p:grpSp>
      <p:sp>
        <p:nvSpPr>
          <p:cNvPr id="2" name="Rounded Rectangle 1">
            <a:extLst>
              <a:ext uri="{FF2B5EF4-FFF2-40B4-BE49-F238E27FC236}">
                <a16:creationId xmlns:a16="http://schemas.microsoft.com/office/drawing/2014/main" id="{CA27D84F-2C24-D5A0-64E9-0E5F7F5108BE}"/>
              </a:ext>
            </a:extLst>
          </p:cNvPr>
          <p:cNvSpPr/>
          <p:nvPr/>
        </p:nvSpPr>
        <p:spPr>
          <a:xfrm>
            <a:off x="390954" y="1573604"/>
            <a:ext cx="5902280" cy="1064493"/>
          </a:xfrm>
          <a:prstGeom prst="roundRect">
            <a:avLst/>
          </a:prstGeom>
          <a:solidFill>
            <a:schemeClr val="accent1">
              <a:alpha val="1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Arrow Connector 3">
            <a:extLst>
              <a:ext uri="{FF2B5EF4-FFF2-40B4-BE49-F238E27FC236}">
                <a16:creationId xmlns:a16="http://schemas.microsoft.com/office/drawing/2014/main" id="{ADA384D8-CF0C-9F33-F77B-5FC3713B3D61}"/>
              </a:ext>
            </a:extLst>
          </p:cNvPr>
          <p:cNvCxnSpPr/>
          <p:nvPr/>
        </p:nvCxnSpPr>
        <p:spPr>
          <a:xfrm flipH="1">
            <a:off x="157655" y="2091559"/>
            <a:ext cx="233298" cy="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F6C0C937-B1CC-B646-F2B5-7DBCCE0C42CA}"/>
              </a:ext>
            </a:extLst>
          </p:cNvPr>
          <p:cNvCxnSpPr>
            <a:cxnSpLocks/>
          </p:cNvCxnSpPr>
          <p:nvPr/>
        </p:nvCxnSpPr>
        <p:spPr>
          <a:xfrm>
            <a:off x="157655" y="2091559"/>
            <a:ext cx="0" cy="2963917"/>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B12740A9-D500-6785-8B56-3D3B67651F8B}"/>
              </a:ext>
            </a:extLst>
          </p:cNvPr>
          <p:cNvCxnSpPr>
            <a:cxnSpLocks/>
          </p:cNvCxnSpPr>
          <p:nvPr/>
        </p:nvCxnSpPr>
        <p:spPr>
          <a:xfrm>
            <a:off x="157655" y="5055476"/>
            <a:ext cx="3741683" cy="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3664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a:extLst>
              <a:ext uri="{FF2B5EF4-FFF2-40B4-BE49-F238E27FC236}">
                <a16:creationId xmlns:a16="http://schemas.microsoft.com/office/drawing/2014/main" id="{4B8E7E75-0AFD-4CFF-B771-11D707B53EE1}"/>
              </a:ext>
            </a:extLst>
          </p:cNvPr>
          <p:cNvSpPr txBox="1"/>
          <p:nvPr/>
        </p:nvSpPr>
        <p:spPr>
          <a:xfrm>
            <a:off x="518160" y="858531"/>
            <a:ext cx="5992707" cy="411480"/>
          </a:xfrm>
          <a:prstGeom prst="rect">
            <a:avLst/>
          </a:prstGeom>
          <a:noFill/>
          <a:ln/>
        </p:spPr>
        <p:txBody>
          <a:bodyPr wrap="square" lIns="0" tIns="0" rIns="0" bIns="0" rtlCol="0" anchor="ctr"/>
          <a:lstStyle/>
          <a:p>
            <a:pPr marL="0" indent="0">
              <a:buNone/>
            </a:pPr>
            <a:r>
              <a:rPr lang="en-US" sz="2400" b="1" dirty="0">
                <a:solidFill>
                  <a:schemeClr val="accent6">
                    <a:lumMod val="90000"/>
                    <a:lumOff val="10000"/>
                  </a:schemeClr>
                </a:solidFill>
                <a:latin typeface="Verdana" pitchFamily="34" charset="0"/>
                <a:ea typeface="Verdana" pitchFamily="34" charset="-122"/>
                <a:cs typeface="Verdana" pitchFamily="34" charset="-120"/>
              </a:rPr>
              <a:t>High suppression at second VL</a:t>
            </a:r>
            <a:endParaRPr lang="en-US" sz="2400" dirty="0">
              <a:solidFill>
                <a:schemeClr val="accent6">
                  <a:lumMod val="90000"/>
                  <a:lumOff val="10000"/>
                </a:schemeClr>
              </a:solidFill>
            </a:endParaRPr>
          </a:p>
        </p:txBody>
      </p:sp>
      <p:sp>
        <p:nvSpPr>
          <p:cNvPr id="5" name="Text 1">
            <a:extLst>
              <a:ext uri="{FF2B5EF4-FFF2-40B4-BE49-F238E27FC236}">
                <a16:creationId xmlns:a16="http://schemas.microsoft.com/office/drawing/2014/main" id="{82B626AF-E3FC-4852-83AF-B711569EE1DD}"/>
              </a:ext>
            </a:extLst>
          </p:cNvPr>
          <p:cNvSpPr txBox="1"/>
          <p:nvPr/>
        </p:nvSpPr>
        <p:spPr>
          <a:xfrm>
            <a:off x="518160" y="1444413"/>
            <a:ext cx="5882640" cy="274320"/>
          </a:xfrm>
          <a:prstGeom prst="rect">
            <a:avLst/>
          </a:prstGeom>
          <a:noFill/>
          <a:ln/>
        </p:spPr>
        <p:txBody>
          <a:bodyPr wrap="square" lIns="0" tIns="0" rIns="0" bIns="0" rtlCol="0" anchor="ctr"/>
          <a:lstStyle/>
          <a:p>
            <a:pPr marL="0" indent="0">
              <a:buNone/>
            </a:pPr>
            <a:r>
              <a:rPr lang="en-US" sz="1050" dirty="0">
                <a:latin typeface="Verdana" pitchFamily="34" charset="0"/>
                <a:ea typeface="Verdana" pitchFamily="34" charset="-122"/>
                <a:cs typeface="Verdana" pitchFamily="34" charset="-120"/>
              </a:rPr>
              <a:t>Viral suppression (&lt;50 copies/mL) at the second scheduled VL, by visit interval assigned after a suppressed VL at month 3</a:t>
            </a:r>
            <a:endParaRPr lang="en-US" sz="1050" dirty="0"/>
          </a:p>
        </p:txBody>
      </p:sp>
      <p:grpSp>
        <p:nvGrpSpPr>
          <p:cNvPr id="6" name="Group 5">
            <a:extLst>
              <a:ext uri="{FF2B5EF4-FFF2-40B4-BE49-F238E27FC236}">
                <a16:creationId xmlns:a16="http://schemas.microsoft.com/office/drawing/2014/main" id="{A0CB6C85-901F-4C9D-91CF-28B66F4889FF}"/>
              </a:ext>
            </a:extLst>
          </p:cNvPr>
          <p:cNvGrpSpPr/>
          <p:nvPr/>
        </p:nvGrpSpPr>
        <p:grpSpPr>
          <a:xfrm>
            <a:off x="568959" y="1901532"/>
            <a:ext cx="6616932" cy="4156287"/>
            <a:chOff x="365760" y="1371600"/>
            <a:chExt cx="8412480" cy="2834640"/>
          </a:xfrm>
        </p:grpSpPr>
        <p:sp>
          <p:nvSpPr>
            <p:cNvPr id="7" name="Shape 2">
              <a:extLst>
                <a:ext uri="{FF2B5EF4-FFF2-40B4-BE49-F238E27FC236}">
                  <a16:creationId xmlns:a16="http://schemas.microsoft.com/office/drawing/2014/main" id="{171630E4-E63A-47E8-B8A3-555A22CB6F7B}"/>
                </a:ext>
              </a:extLst>
            </p:cNvPr>
            <p:cNvSpPr/>
            <p:nvPr/>
          </p:nvSpPr>
          <p:spPr>
            <a:xfrm>
              <a:off x="365760" y="1371600"/>
              <a:ext cx="2560320" cy="1737360"/>
            </a:xfrm>
            <a:prstGeom prst="rect">
              <a:avLst/>
            </a:prstGeom>
            <a:solidFill>
              <a:srgbClr val="E3F4F3"/>
            </a:solidFill>
            <a:ln w="12700">
              <a:solidFill>
                <a:srgbClr val="E3F4F3"/>
              </a:solidFill>
              <a:prstDash val="solid"/>
            </a:ln>
          </p:spPr>
          <p:txBody>
            <a:bodyPr/>
            <a:lstStyle/>
            <a:p>
              <a:endParaRPr lang="en-US"/>
            </a:p>
          </p:txBody>
        </p:sp>
        <p:sp>
          <p:nvSpPr>
            <p:cNvPr id="8" name="Shape 3">
              <a:extLst>
                <a:ext uri="{FF2B5EF4-FFF2-40B4-BE49-F238E27FC236}">
                  <a16:creationId xmlns:a16="http://schemas.microsoft.com/office/drawing/2014/main" id="{83DB1FF6-FBB5-4DF3-8293-3B459360876F}"/>
                </a:ext>
              </a:extLst>
            </p:cNvPr>
            <p:cNvSpPr/>
            <p:nvPr/>
          </p:nvSpPr>
          <p:spPr>
            <a:xfrm>
              <a:off x="365760" y="1389888"/>
              <a:ext cx="2560320" cy="54864"/>
            </a:xfrm>
            <a:prstGeom prst="rect">
              <a:avLst/>
            </a:prstGeom>
            <a:solidFill>
              <a:srgbClr val="00827C"/>
            </a:solidFill>
            <a:ln w="12700">
              <a:solidFill>
                <a:srgbClr val="00827C"/>
              </a:solidFill>
              <a:prstDash val="solid"/>
            </a:ln>
          </p:spPr>
          <p:txBody>
            <a:bodyPr/>
            <a:lstStyle/>
            <a:p>
              <a:endParaRPr lang="en-US"/>
            </a:p>
          </p:txBody>
        </p:sp>
        <p:sp>
          <p:nvSpPr>
            <p:cNvPr id="9" name="Text 4">
              <a:extLst>
                <a:ext uri="{FF2B5EF4-FFF2-40B4-BE49-F238E27FC236}">
                  <a16:creationId xmlns:a16="http://schemas.microsoft.com/office/drawing/2014/main" id="{2A41CA27-F45D-4D1B-B2ED-2BCE93608BF0}"/>
                </a:ext>
              </a:extLst>
            </p:cNvPr>
            <p:cNvSpPr txBox="1"/>
            <p:nvPr/>
          </p:nvSpPr>
          <p:spPr>
            <a:xfrm>
              <a:off x="548640" y="1645920"/>
              <a:ext cx="2194560" cy="731520"/>
            </a:xfrm>
            <a:prstGeom prst="rect">
              <a:avLst/>
            </a:prstGeom>
            <a:noFill/>
            <a:ln/>
          </p:spPr>
          <p:txBody>
            <a:bodyPr wrap="square" lIns="0" tIns="0" rIns="0" bIns="0" rtlCol="0" anchor="ctr"/>
            <a:lstStyle/>
            <a:p>
              <a:pPr marL="0" indent="0">
                <a:buNone/>
              </a:pPr>
              <a:r>
                <a:rPr lang="en-US" sz="4000" b="1" dirty="0">
                  <a:solidFill>
                    <a:srgbClr val="00827C"/>
                  </a:solidFill>
                  <a:latin typeface="Verdana" pitchFamily="34" charset="0"/>
                  <a:ea typeface="Verdana" pitchFamily="34" charset="-122"/>
                  <a:cs typeface="Verdana" pitchFamily="34" charset="-120"/>
                </a:rPr>
                <a:t>91%</a:t>
              </a:r>
              <a:endParaRPr lang="en-US" sz="4000" dirty="0"/>
            </a:p>
          </p:txBody>
        </p:sp>
        <p:sp>
          <p:nvSpPr>
            <p:cNvPr id="10" name="Text 5">
              <a:extLst>
                <a:ext uri="{FF2B5EF4-FFF2-40B4-BE49-F238E27FC236}">
                  <a16:creationId xmlns:a16="http://schemas.microsoft.com/office/drawing/2014/main" id="{3F519106-7CC0-4814-AFCB-BED743E98FAD}"/>
                </a:ext>
              </a:extLst>
            </p:cNvPr>
            <p:cNvSpPr txBox="1"/>
            <p:nvPr/>
          </p:nvSpPr>
          <p:spPr>
            <a:xfrm>
              <a:off x="548640" y="2423160"/>
              <a:ext cx="2194560" cy="502920"/>
            </a:xfrm>
            <a:prstGeom prst="rect">
              <a:avLst/>
            </a:prstGeom>
            <a:noFill/>
            <a:ln/>
          </p:spPr>
          <p:txBody>
            <a:bodyPr wrap="square" lIns="0" tIns="0" rIns="0" bIns="0" rtlCol="0" anchor="t"/>
            <a:lstStyle/>
            <a:p>
              <a:pPr marL="0" indent="0">
                <a:buNone/>
              </a:pPr>
              <a:r>
                <a:rPr lang="en-US" sz="1050" dirty="0">
                  <a:solidFill>
                    <a:srgbClr val="333333"/>
                  </a:solidFill>
                  <a:latin typeface="Verdana" pitchFamily="34" charset="0"/>
                  <a:ea typeface="Verdana" pitchFamily="34" charset="-122"/>
                  <a:cs typeface="Verdana" pitchFamily="34" charset="-120"/>
                </a:rPr>
                <a:t>suppressed</a:t>
              </a:r>
              <a:endParaRPr lang="en-US" sz="1050" dirty="0"/>
            </a:p>
            <a:p>
              <a:pPr marL="0" indent="0">
                <a:buNone/>
              </a:pPr>
              <a:r>
                <a:rPr lang="en-US" sz="1050" b="1" dirty="0">
                  <a:solidFill>
                    <a:srgbClr val="222222"/>
                  </a:solidFill>
                  <a:latin typeface="Verdana" pitchFamily="34" charset="0"/>
                  <a:ea typeface="Verdana" pitchFamily="34" charset="-122"/>
                  <a:cs typeface="Verdana" pitchFamily="34" charset="-120"/>
                </a:rPr>
                <a:t>≥6-month visit interval</a:t>
              </a:r>
              <a:endParaRPr lang="en-US" sz="1050" dirty="0"/>
            </a:p>
          </p:txBody>
        </p:sp>
        <p:sp>
          <p:nvSpPr>
            <p:cNvPr id="11" name="Shape 6">
              <a:extLst>
                <a:ext uri="{FF2B5EF4-FFF2-40B4-BE49-F238E27FC236}">
                  <a16:creationId xmlns:a16="http://schemas.microsoft.com/office/drawing/2014/main" id="{2912BD90-041B-47E7-88E4-3ADAECA76590}"/>
                </a:ext>
              </a:extLst>
            </p:cNvPr>
            <p:cNvSpPr/>
            <p:nvPr/>
          </p:nvSpPr>
          <p:spPr>
            <a:xfrm>
              <a:off x="3063240" y="1379496"/>
              <a:ext cx="2560320" cy="1737360"/>
            </a:xfrm>
            <a:prstGeom prst="rect">
              <a:avLst/>
            </a:prstGeom>
            <a:solidFill>
              <a:srgbClr val="F2F2F2"/>
            </a:solidFill>
            <a:ln w="12700">
              <a:solidFill>
                <a:srgbClr val="F2F2F2"/>
              </a:solidFill>
              <a:prstDash val="solid"/>
            </a:ln>
          </p:spPr>
          <p:txBody>
            <a:bodyPr/>
            <a:lstStyle/>
            <a:p>
              <a:endParaRPr lang="en-US"/>
            </a:p>
          </p:txBody>
        </p:sp>
        <p:sp>
          <p:nvSpPr>
            <p:cNvPr id="12" name="Shape 7">
              <a:extLst>
                <a:ext uri="{FF2B5EF4-FFF2-40B4-BE49-F238E27FC236}">
                  <a16:creationId xmlns:a16="http://schemas.microsoft.com/office/drawing/2014/main" id="{1356B938-99CF-41AD-9E79-1B64DC64B9BE}"/>
                </a:ext>
              </a:extLst>
            </p:cNvPr>
            <p:cNvSpPr/>
            <p:nvPr/>
          </p:nvSpPr>
          <p:spPr>
            <a:xfrm>
              <a:off x="3063240" y="1395285"/>
              <a:ext cx="2560320" cy="54864"/>
            </a:xfrm>
            <a:prstGeom prst="rect">
              <a:avLst/>
            </a:prstGeom>
            <a:solidFill>
              <a:srgbClr val="555555"/>
            </a:solidFill>
            <a:ln w="12700">
              <a:solidFill>
                <a:srgbClr val="555555"/>
              </a:solidFill>
              <a:prstDash val="solid"/>
            </a:ln>
          </p:spPr>
          <p:txBody>
            <a:bodyPr/>
            <a:lstStyle/>
            <a:p>
              <a:endParaRPr lang="en-US"/>
            </a:p>
          </p:txBody>
        </p:sp>
        <p:sp>
          <p:nvSpPr>
            <p:cNvPr id="13" name="Text 8">
              <a:extLst>
                <a:ext uri="{FF2B5EF4-FFF2-40B4-BE49-F238E27FC236}">
                  <a16:creationId xmlns:a16="http://schemas.microsoft.com/office/drawing/2014/main" id="{9F3A6EC7-0A5F-4509-A206-92360218E0FF}"/>
                </a:ext>
              </a:extLst>
            </p:cNvPr>
            <p:cNvSpPr txBox="1"/>
            <p:nvPr/>
          </p:nvSpPr>
          <p:spPr>
            <a:xfrm>
              <a:off x="3246120" y="1645920"/>
              <a:ext cx="2194560" cy="731520"/>
            </a:xfrm>
            <a:prstGeom prst="rect">
              <a:avLst/>
            </a:prstGeom>
            <a:noFill/>
            <a:ln/>
          </p:spPr>
          <p:txBody>
            <a:bodyPr wrap="square" lIns="0" tIns="0" rIns="0" bIns="0" rtlCol="0" anchor="ctr"/>
            <a:lstStyle/>
            <a:p>
              <a:pPr marL="0" indent="0">
                <a:buNone/>
              </a:pPr>
              <a:r>
                <a:rPr lang="en-US" sz="4000" b="1" dirty="0">
                  <a:solidFill>
                    <a:srgbClr val="555555"/>
                  </a:solidFill>
                  <a:latin typeface="Verdana" pitchFamily="34" charset="0"/>
                  <a:ea typeface="Verdana" pitchFamily="34" charset="-122"/>
                  <a:cs typeface="Verdana" pitchFamily="34" charset="-120"/>
                </a:rPr>
                <a:t>89%</a:t>
              </a:r>
              <a:endParaRPr lang="en-US" sz="4000" dirty="0"/>
            </a:p>
          </p:txBody>
        </p:sp>
        <p:sp>
          <p:nvSpPr>
            <p:cNvPr id="14" name="Text 9">
              <a:extLst>
                <a:ext uri="{FF2B5EF4-FFF2-40B4-BE49-F238E27FC236}">
                  <a16:creationId xmlns:a16="http://schemas.microsoft.com/office/drawing/2014/main" id="{95C91649-C162-47E0-A185-C461FF256529}"/>
                </a:ext>
              </a:extLst>
            </p:cNvPr>
            <p:cNvSpPr txBox="1"/>
            <p:nvPr/>
          </p:nvSpPr>
          <p:spPr>
            <a:xfrm>
              <a:off x="3246120" y="2423160"/>
              <a:ext cx="2194560" cy="502920"/>
            </a:xfrm>
            <a:prstGeom prst="rect">
              <a:avLst/>
            </a:prstGeom>
            <a:noFill/>
            <a:ln/>
          </p:spPr>
          <p:txBody>
            <a:bodyPr wrap="square" lIns="0" tIns="0" rIns="0" bIns="0" rtlCol="0" anchor="t"/>
            <a:lstStyle/>
            <a:p>
              <a:pPr marL="0" indent="0">
                <a:buNone/>
              </a:pPr>
              <a:r>
                <a:rPr lang="en-US" sz="1050" dirty="0">
                  <a:solidFill>
                    <a:srgbClr val="333333"/>
                  </a:solidFill>
                  <a:latin typeface="Verdana" pitchFamily="34" charset="0"/>
                  <a:ea typeface="Verdana" pitchFamily="34" charset="-122"/>
                  <a:cs typeface="Verdana" pitchFamily="34" charset="-120"/>
                </a:rPr>
                <a:t>suppressed</a:t>
              </a:r>
              <a:endParaRPr lang="en-US" sz="1050" dirty="0"/>
            </a:p>
            <a:p>
              <a:pPr marL="0" indent="0">
                <a:buNone/>
              </a:pPr>
              <a:r>
                <a:rPr lang="en-US" sz="1050" b="1" dirty="0">
                  <a:solidFill>
                    <a:srgbClr val="222222"/>
                  </a:solidFill>
                  <a:latin typeface="Verdana" pitchFamily="34" charset="0"/>
                  <a:ea typeface="Verdana" pitchFamily="34" charset="-122"/>
                  <a:cs typeface="Verdana" pitchFamily="34" charset="-120"/>
                </a:rPr>
                <a:t>&lt;6-month visit interval</a:t>
              </a:r>
              <a:endParaRPr lang="en-US" sz="1050" dirty="0"/>
            </a:p>
          </p:txBody>
        </p:sp>
        <p:sp>
          <p:nvSpPr>
            <p:cNvPr id="15" name="Shape 10">
              <a:extLst>
                <a:ext uri="{FF2B5EF4-FFF2-40B4-BE49-F238E27FC236}">
                  <a16:creationId xmlns:a16="http://schemas.microsoft.com/office/drawing/2014/main" id="{BCB78FBD-4969-42F9-B6C5-6AF144DDD40F}"/>
                </a:ext>
              </a:extLst>
            </p:cNvPr>
            <p:cNvSpPr/>
            <p:nvPr/>
          </p:nvSpPr>
          <p:spPr>
            <a:xfrm>
              <a:off x="5806440" y="1444752"/>
              <a:ext cx="2971800" cy="1694985"/>
            </a:xfrm>
            <a:prstGeom prst="rect">
              <a:avLst/>
            </a:prstGeom>
            <a:solidFill>
              <a:srgbClr val="FFFFFF"/>
            </a:solidFill>
            <a:ln w="12700">
              <a:solidFill>
                <a:srgbClr val="CCCCCC"/>
              </a:solidFill>
              <a:prstDash val="solid"/>
            </a:ln>
          </p:spPr>
          <p:txBody>
            <a:bodyPr/>
            <a:lstStyle/>
            <a:p>
              <a:endParaRPr lang="en-US"/>
            </a:p>
          </p:txBody>
        </p:sp>
        <p:sp>
          <p:nvSpPr>
            <p:cNvPr id="16" name="Text 11">
              <a:extLst>
                <a:ext uri="{FF2B5EF4-FFF2-40B4-BE49-F238E27FC236}">
                  <a16:creationId xmlns:a16="http://schemas.microsoft.com/office/drawing/2014/main" id="{F1D3A212-D0D4-4784-8744-8FF1A78D4CD1}"/>
                </a:ext>
              </a:extLst>
            </p:cNvPr>
            <p:cNvSpPr txBox="1"/>
            <p:nvPr/>
          </p:nvSpPr>
          <p:spPr>
            <a:xfrm>
              <a:off x="5989320" y="1481328"/>
              <a:ext cx="2606040" cy="228600"/>
            </a:xfrm>
            <a:prstGeom prst="rect">
              <a:avLst/>
            </a:prstGeom>
            <a:noFill/>
            <a:ln/>
          </p:spPr>
          <p:txBody>
            <a:bodyPr wrap="square" lIns="0" tIns="0" rIns="0" bIns="0" rtlCol="0" anchor="ctr"/>
            <a:lstStyle/>
            <a:p>
              <a:pPr marL="0" indent="0">
                <a:buNone/>
              </a:pPr>
              <a:r>
                <a:rPr lang="en-US" sz="950" b="1" dirty="0">
                  <a:solidFill>
                    <a:srgbClr val="555555"/>
                  </a:solidFill>
                  <a:latin typeface="Verdana" pitchFamily="34" charset="0"/>
                  <a:ea typeface="Verdana" pitchFamily="34" charset="-122"/>
                  <a:cs typeface="Verdana" pitchFamily="34" charset="-120"/>
                </a:rPr>
                <a:t>≥6-month vs &lt;6-month</a:t>
              </a:r>
              <a:endParaRPr lang="en-US" sz="950" dirty="0"/>
            </a:p>
          </p:txBody>
        </p:sp>
        <p:sp>
          <p:nvSpPr>
            <p:cNvPr id="17" name="Text 12">
              <a:extLst>
                <a:ext uri="{FF2B5EF4-FFF2-40B4-BE49-F238E27FC236}">
                  <a16:creationId xmlns:a16="http://schemas.microsoft.com/office/drawing/2014/main" id="{46D1AC9D-A98F-4AC3-87E4-F8B31FB7A409}"/>
                </a:ext>
              </a:extLst>
            </p:cNvPr>
            <p:cNvSpPr txBox="1"/>
            <p:nvPr/>
          </p:nvSpPr>
          <p:spPr>
            <a:xfrm>
              <a:off x="5989320" y="1783080"/>
              <a:ext cx="2606040" cy="777240"/>
            </a:xfrm>
            <a:prstGeom prst="rect">
              <a:avLst/>
            </a:prstGeom>
            <a:noFill/>
            <a:ln/>
          </p:spPr>
          <p:txBody>
            <a:bodyPr wrap="square" lIns="0" tIns="0" rIns="0" bIns="0" rtlCol="0" anchor="t"/>
            <a:lstStyle/>
            <a:p>
              <a:pPr marL="0" indent="0">
                <a:buNone/>
              </a:pPr>
              <a:r>
                <a:rPr lang="en-US" sz="2600" b="1" dirty="0">
                  <a:solidFill>
                    <a:srgbClr val="222222"/>
                  </a:solidFill>
                  <a:latin typeface="Verdana" pitchFamily="34" charset="0"/>
                  <a:ea typeface="Verdana" pitchFamily="34" charset="-122"/>
                  <a:cs typeface="Verdana" pitchFamily="34" charset="-120"/>
                </a:rPr>
                <a:t>aRR 1.02</a:t>
              </a:r>
              <a:endParaRPr lang="en-US" sz="2600" dirty="0"/>
            </a:p>
            <a:p>
              <a:pPr marL="0" indent="0">
                <a:buNone/>
              </a:pPr>
              <a:r>
                <a:rPr lang="en-US" sz="1100" dirty="0">
                  <a:solidFill>
                    <a:srgbClr val="222222"/>
                  </a:solidFill>
                  <a:latin typeface="Verdana" pitchFamily="34" charset="0"/>
                  <a:ea typeface="Verdana" pitchFamily="34" charset="-122"/>
                  <a:cs typeface="Verdana" pitchFamily="34" charset="-120"/>
                </a:rPr>
                <a:t>95% CI 0.99–1.06</a:t>
              </a:r>
              <a:endParaRPr lang="en-US" sz="2600" dirty="0"/>
            </a:p>
          </p:txBody>
        </p:sp>
        <p:sp>
          <p:nvSpPr>
            <p:cNvPr id="18" name="Text 13">
              <a:extLst>
                <a:ext uri="{FF2B5EF4-FFF2-40B4-BE49-F238E27FC236}">
                  <a16:creationId xmlns:a16="http://schemas.microsoft.com/office/drawing/2014/main" id="{7CF1BD57-7E8D-415B-9B04-4144A29A7FB1}"/>
                </a:ext>
              </a:extLst>
            </p:cNvPr>
            <p:cNvSpPr txBox="1"/>
            <p:nvPr/>
          </p:nvSpPr>
          <p:spPr>
            <a:xfrm>
              <a:off x="5989320" y="2651760"/>
              <a:ext cx="2606040" cy="274320"/>
            </a:xfrm>
            <a:prstGeom prst="rect">
              <a:avLst/>
            </a:prstGeom>
            <a:noFill/>
            <a:ln/>
          </p:spPr>
          <p:txBody>
            <a:bodyPr wrap="square" lIns="0" tIns="0" rIns="0" bIns="0" rtlCol="0" anchor="ctr"/>
            <a:lstStyle/>
            <a:p>
              <a:pPr marL="0" indent="0">
                <a:buNone/>
              </a:pPr>
              <a:r>
                <a:rPr lang="en-US" sz="950" dirty="0">
                  <a:solidFill>
                    <a:srgbClr val="555555"/>
                  </a:solidFill>
                  <a:latin typeface="Verdana" pitchFamily="34" charset="0"/>
                  <a:ea typeface="Verdana" pitchFamily="34" charset="-122"/>
                  <a:cs typeface="Verdana" pitchFamily="34" charset="-120"/>
                </a:rPr>
                <a:t>Unadjusted RR 1.03 (1.00–1.06)</a:t>
              </a:r>
              <a:endParaRPr lang="en-US" sz="950" dirty="0"/>
            </a:p>
          </p:txBody>
        </p:sp>
        <p:sp>
          <p:nvSpPr>
            <p:cNvPr id="19" name="Shape 14">
              <a:extLst>
                <a:ext uri="{FF2B5EF4-FFF2-40B4-BE49-F238E27FC236}">
                  <a16:creationId xmlns:a16="http://schemas.microsoft.com/office/drawing/2014/main" id="{BFFB4DE9-8A45-41AF-933A-3273E92AA877}"/>
                </a:ext>
              </a:extLst>
            </p:cNvPr>
            <p:cNvSpPr/>
            <p:nvPr/>
          </p:nvSpPr>
          <p:spPr>
            <a:xfrm>
              <a:off x="365760" y="3337560"/>
              <a:ext cx="8412480" cy="868680"/>
            </a:xfrm>
            <a:prstGeom prst="rect">
              <a:avLst/>
            </a:prstGeom>
            <a:solidFill>
              <a:srgbClr val="E3F4F3"/>
            </a:solidFill>
            <a:ln w="12700">
              <a:solidFill>
                <a:srgbClr val="E3F4F3"/>
              </a:solidFill>
              <a:prstDash val="solid"/>
            </a:ln>
          </p:spPr>
          <p:txBody>
            <a:bodyPr/>
            <a:lstStyle/>
            <a:p>
              <a:endParaRPr lang="en-US"/>
            </a:p>
          </p:txBody>
        </p:sp>
        <p:sp>
          <p:nvSpPr>
            <p:cNvPr id="20" name="Text 15">
              <a:extLst>
                <a:ext uri="{FF2B5EF4-FFF2-40B4-BE49-F238E27FC236}">
                  <a16:creationId xmlns:a16="http://schemas.microsoft.com/office/drawing/2014/main" id="{D57429DC-E9DF-4208-B3A1-BC6A0097AF9B}"/>
                </a:ext>
              </a:extLst>
            </p:cNvPr>
            <p:cNvSpPr txBox="1"/>
            <p:nvPr/>
          </p:nvSpPr>
          <p:spPr>
            <a:xfrm>
              <a:off x="548640" y="3295447"/>
              <a:ext cx="8046720" cy="868680"/>
            </a:xfrm>
            <a:prstGeom prst="rect">
              <a:avLst/>
            </a:prstGeom>
            <a:noFill/>
            <a:ln/>
          </p:spPr>
          <p:txBody>
            <a:bodyPr wrap="square" lIns="0" tIns="0" rIns="0" bIns="0" rtlCol="0" anchor="ctr"/>
            <a:lstStyle/>
            <a:p>
              <a:r>
                <a:rPr lang="en-GB" sz="1400" b="1" dirty="0">
                  <a:solidFill>
                    <a:srgbClr val="00827C"/>
                  </a:solidFill>
                  <a:latin typeface="Verdana" pitchFamily="34" charset="0"/>
                  <a:ea typeface="Verdana" pitchFamily="34" charset="-122"/>
                  <a:cs typeface="Verdana" pitchFamily="34" charset="-120"/>
                </a:rPr>
                <a:t>Longer visit intervals were not associated with poorer viral suppression</a:t>
              </a:r>
              <a:r>
                <a:rPr lang="en-US" sz="1400" b="1" dirty="0">
                  <a:solidFill>
                    <a:srgbClr val="00827C"/>
                  </a:solidFill>
                  <a:latin typeface="Verdana" pitchFamily="34" charset="0"/>
                  <a:ea typeface="Verdana" pitchFamily="34" charset="-122"/>
                  <a:cs typeface="Verdana" pitchFamily="34" charset="-120"/>
                </a:rPr>
                <a:t>. </a:t>
              </a:r>
              <a:r>
                <a:rPr lang="en-US" sz="1400" dirty="0">
                  <a:solidFill>
                    <a:srgbClr val="333333"/>
                  </a:solidFill>
                  <a:latin typeface="Verdana" pitchFamily="34" charset="0"/>
                  <a:ea typeface="Verdana" pitchFamily="34" charset="-122"/>
                  <a:cs typeface="Verdana" pitchFamily="34" charset="-120"/>
                </a:rPr>
                <a:t>Suppression at the second VL was high in both groups, and the small difference was not significant after adjustment.</a:t>
              </a:r>
              <a:endParaRPr lang="en-US" sz="1400" dirty="0"/>
            </a:p>
          </p:txBody>
        </p:sp>
      </p:grpSp>
      <p:grpSp>
        <p:nvGrpSpPr>
          <p:cNvPr id="21" name="Group 20">
            <a:extLst>
              <a:ext uri="{FF2B5EF4-FFF2-40B4-BE49-F238E27FC236}">
                <a16:creationId xmlns:a16="http://schemas.microsoft.com/office/drawing/2014/main" id="{0D1BAD97-6524-4DAB-B998-05CD8D3EBEB0}"/>
              </a:ext>
            </a:extLst>
          </p:cNvPr>
          <p:cNvGrpSpPr/>
          <p:nvPr/>
        </p:nvGrpSpPr>
        <p:grpSpPr>
          <a:xfrm>
            <a:off x="7668126" y="1901532"/>
            <a:ext cx="4274491" cy="4156287"/>
            <a:chOff x="5760720" y="1280160"/>
            <a:chExt cx="3017520" cy="3383280"/>
          </a:xfrm>
        </p:grpSpPr>
        <p:sp>
          <p:nvSpPr>
            <p:cNvPr id="22" name="Text 2">
              <a:extLst>
                <a:ext uri="{FF2B5EF4-FFF2-40B4-BE49-F238E27FC236}">
                  <a16:creationId xmlns:a16="http://schemas.microsoft.com/office/drawing/2014/main" id="{A61EF347-1C8B-45D0-BA30-A41022D6E806}"/>
                </a:ext>
              </a:extLst>
            </p:cNvPr>
            <p:cNvSpPr txBox="1"/>
            <p:nvPr/>
          </p:nvSpPr>
          <p:spPr>
            <a:xfrm>
              <a:off x="5760720" y="1280160"/>
              <a:ext cx="3017520" cy="228600"/>
            </a:xfrm>
            <a:prstGeom prst="rect">
              <a:avLst/>
            </a:prstGeom>
            <a:noFill/>
            <a:ln/>
          </p:spPr>
          <p:txBody>
            <a:bodyPr wrap="square" lIns="0" tIns="0" rIns="0" bIns="0" rtlCol="0" anchor="ctr"/>
            <a:lstStyle/>
            <a:p>
              <a:pPr marL="0" indent="0">
                <a:buNone/>
              </a:pPr>
              <a:r>
                <a:rPr lang="en-US" sz="1600" b="1" dirty="0">
                  <a:solidFill>
                    <a:srgbClr val="222222"/>
                  </a:solidFill>
                  <a:latin typeface="Verdana" pitchFamily="34" charset="0"/>
                  <a:ea typeface="Verdana" pitchFamily="34" charset="-122"/>
                  <a:cs typeface="Verdana" pitchFamily="34" charset="-120"/>
                </a:rPr>
                <a:t>Median visits (IQR)</a:t>
              </a:r>
              <a:endParaRPr lang="en-US" sz="1600" dirty="0"/>
            </a:p>
          </p:txBody>
        </p:sp>
        <p:sp>
          <p:nvSpPr>
            <p:cNvPr id="23" name="Shape 3">
              <a:extLst>
                <a:ext uri="{FF2B5EF4-FFF2-40B4-BE49-F238E27FC236}">
                  <a16:creationId xmlns:a16="http://schemas.microsoft.com/office/drawing/2014/main" id="{4534F77F-783C-4206-818B-C18AA4D99AF8}"/>
                </a:ext>
              </a:extLst>
            </p:cNvPr>
            <p:cNvSpPr/>
            <p:nvPr/>
          </p:nvSpPr>
          <p:spPr>
            <a:xfrm>
              <a:off x="5760720" y="1600200"/>
              <a:ext cx="3017520" cy="603504"/>
            </a:xfrm>
            <a:prstGeom prst="rect">
              <a:avLst/>
            </a:prstGeom>
            <a:solidFill>
              <a:srgbClr val="EEF2F7"/>
            </a:solidFill>
            <a:ln w="12700">
              <a:solidFill>
                <a:srgbClr val="EEF2F7"/>
              </a:solidFill>
              <a:prstDash val="solid"/>
            </a:ln>
          </p:spPr>
          <p:txBody>
            <a:bodyPr/>
            <a:lstStyle/>
            <a:p>
              <a:endParaRPr lang="en-US"/>
            </a:p>
          </p:txBody>
        </p:sp>
        <p:sp>
          <p:nvSpPr>
            <p:cNvPr id="24" name="Shape 4">
              <a:extLst>
                <a:ext uri="{FF2B5EF4-FFF2-40B4-BE49-F238E27FC236}">
                  <a16:creationId xmlns:a16="http://schemas.microsoft.com/office/drawing/2014/main" id="{82CDC0FD-4076-4FD4-A34C-BE564C0A0803}"/>
                </a:ext>
              </a:extLst>
            </p:cNvPr>
            <p:cNvSpPr/>
            <p:nvPr/>
          </p:nvSpPr>
          <p:spPr>
            <a:xfrm>
              <a:off x="5760720" y="1600200"/>
              <a:ext cx="54864" cy="603504"/>
            </a:xfrm>
            <a:prstGeom prst="rect">
              <a:avLst/>
            </a:prstGeom>
            <a:solidFill>
              <a:srgbClr val="1F3A5F"/>
            </a:solidFill>
            <a:ln w="12700">
              <a:solidFill>
                <a:srgbClr val="1F3A5F"/>
              </a:solidFill>
              <a:prstDash val="solid"/>
            </a:ln>
          </p:spPr>
          <p:txBody>
            <a:bodyPr/>
            <a:lstStyle/>
            <a:p>
              <a:endParaRPr lang="en-US"/>
            </a:p>
          </p:txBody>
        </p:sp>
        <p:sp>
          <p:nvSpPr>
            <p:cNvPr id="25" name="Text 5">
              <a:extLst>
                <a:ext uri="{FF2B5EF4-FFF2-40B4-BE49-F238E27FC236}">
                  <a16:creationId xmlns:a16="http://schemas.microsoft.com/office/drawing/2014/main" id="{A4F5C1DA-5148-4EDE-88F9-31192F29713D}"/>
                </a:ext>
              </a:extLst>
            </p:cNvPr>
            <p:cNvSpPr txBox="1"/>
            <p:nvPr/>
          </p:nvSpPr>
          <p:spPr>
            <a:xfrm>
              <a:off x="5943600" y="1600200"/>
              <a:ext cx="822960" cy="603504"/>
            </a:xfrm>
            <a:prstGeom prst="rect">
              <a:avLst/>
            </a:prstGeom>
            <a:noFill/>
            <a:ln/>
          </p:spPr>
          <p:txBody>
            <a:bodyPr wrap="square" lIns="0" tIns="0" rIns="0" bIns="0" rtlCol="0" anchor="ctr"/>
            <a:lstStyle/>
            <a:p>
              <a:pPr marL="0" indent="0">
                <a:buNone/>
              </a:pPr>
              <a:r>
                <a:rPr lang="en-US" sz="1300" b="1" dirty="0">
                  <a:solidFill>
                    <a:srgbClr val="1F3A5F"/>
                  </a:solidFill>
                  <a:latin typeface="Verdana" pitchFamily="34" charset="0"/>
                  <a:ea typeface="Verdana" pitchFamily="34" charset="-122"/>
                  <a:cs typeface="Verdana" pitchFamily="34" charset="-120"/>
                </a:rPr>
                <a:t>2022</a:t>
              </a:r>
              <a:endParaRPr lang="en-US" sz="1300" dirty="0"/>
            </a:p>
          </p:txBody>
        </p:sp>
        <p:sp>
          <p:nvSpPr>
            <p:cNvPr id="26" name="Text 6">
              <a:extLst>
                <a:ext uri="{FF2B5EF4-FFF2-40B4-BE49-F238E27FC236}">
                  <a16:creationId xmlns:a16="http://schemas.microsoft.com/office/drawing/2014/main" id="{3C1626FF-EAC4-427B-994A-E6EFEB44EEBB}"/>
                </a:ext>
              </a:extLst>
            </p:cNvPr>
            <p:cNvSpPr txBox="1"/>
            <p:nvPr/>
          </p:nvSpPr>
          <p:spPr>
            <a:xfrm>
              <a:off x="6766560" y="1600200"/>
              <a:ext cx="1920240" cy="603504"/>
            </a:xfrm>
            <a:prstGeom prst="rect">
              <a:avLst/>
            </a:prstGeom>
            <a:noFill/>
            <a:ln/>
          </p:spPr>
          <p:txBody>
            <a:bodyPr wrap="square" lIns="0" tIns="0" rIns="0" bIns="0" rtlCol="0" anchor="ctr"/>
            <a:lstStyle/>
            <a:p>
              <a:pPr marL="0" indent="0">
                <a:buNone/>
              </a:pPr>
              <a:r>
                <a:rPr lang="en-US" sz="2600" b="1" dirty="0">
                  <a:solidFill>
                    <a:srgbClr val="1F3A5F"/>
                  </a:solidFill>
                  <a:latin typeface="Verdana" pitchFamily="34" charset="0"/>
                  <a:ea typeface="Verdana" pitchFamily="34" charset="-122"/>
                  <a:cs typeface="Verdana" pitchFamily="34" charset="-120"/>
                </a:rPr>
                <a:t>8</a:t>
              </a:r>
              <a:r>
                <a:rPr lang="en-US" sz="1000" dirty="0">
                  <a:solidFill>
                    <a:srgbClr val="333333"/>
                  </a:solidFill>
                  <a:latin typeface="Verdana" pitchFamily="34" charset="0"/>
                  <a:ea typeface="Verdana" pitchFamily="34" charset="-122"/>
                  <a:cs typeface="Verdana" pitchFamily="34" charset="-120"/>
                </a:rPr>
                <a:t>  visits (6–9)</a:t>
              </a:r>
              <a:endParaRPr lang="en-US" sz="2600" dirty="0"/>
            </a:p>
          </p:txBody>
        </p:sp>
        <p:sp>
          <p:nvSpPr>
            <p:cNvPr id="27" name="Shape 7">
              <a:extLst>
                <a:ext uri="{FF2B5EF4-FFF2-40B4-BE49-F238E27FC236}">
                  <a16:creationId xmlns:a16="http://schemas.microsoft.com/office/drawing/2014/main" id="{DB22D677-16A9-48D5-9F30-76BBDC1EAF25}"/>
                </a:ext>
              </a:extLst>
            </p:cNvPr>
            <p:cNvSpPr/>
            <p:nvPr/>
          </p:nvSpPr>
          <p:spPr>
            <a:xfrm>
              <a:off x="5760720" y="2313432"/>
              <a:ext cx="3017520" cy="603504"/>
            </a:xfrm>
            <a:prstGeom prst="rect">
              <a:avLst/>
            </a:prstGeom>
            <a:solidFill>
              <a:srgbClr val="FBE9EA"/>
            </a:solidFill>
            <a:ln w="12700">
              <a:solidFill>
                <a:srgbClr val="FBE9EA"/>
              </a:solidFill>
              <a:prstDash val="solid"/>
            </a:ln>
          </p:spPr>
          <p:txBody>
            <a:bodyPr/>
            <a:lstStyle/>
            <a:p>
              <a:endParaRPr lang="en-US"/>
            </a:p>
          </p:txBody>
        </p:sp>
        <p:sp>
          <p:nvSpPr>
            <p:cNvPr id="28" name="Shape 8">
              <a:extLst>
                <a:ext uri="{FF2B5EF4-FFF2-40B4-BE49-F238E27FC236}">
                  <a16:creationId xmlns:a16="http://schemas.microsoft.com/office/drawing/2014/main" id="{782C19FB-9703-4AC2-9121-A0C8851BB3B5}"/>
                </a:ext>
              </a:extLst>
            </p:cNvPr>
            <p:cNvSpPr/>
            <p:nvPr/>
          </p:nvSpPr>
          <p:spPr>
            <a:xfrm>
              <a:off x="5760720" y="2313432"/>
              <a:ext cx="54864" cy="603504"/>
            </a:xfrm>
            <a:prstGeom prst="rect">
              <a:avLst/>
            </a:prstGeom>
            <a:solidFill>
              <a:srgbClr val="A4343A"/>
            </a:solidFill>
            <a:ln w="12700">
              <a:solidFill>
                <a:srgbClr val="A4343A"/>
              </a:solidFill>
              <a:prstDash val="solid"/>
            </a:ln>
          </p:spPr>
          <p:txBody>
            <a:bodyPr/>
            <a:lstStyle/>
            <a:p>
              <a:endParaRPr lang="en-US"/>
            </a:p>
          </p:txBody>
        </p:sp>
        <p:sp>
          <p:nvSpPr>
            <p:cNvPr id="29" name="Text 9">
              <a:extLst>
                <a:ext uri="{FF2B5EF4-FFF2-40B4-BE49-F238E27FC236}">
                  <a16:creationId xmlns:a16="http://schemas.microsoft.com/office/drawing/2014/main" id="{B36619CD-750E-4B1C-AE83-84B32DD6BBED}"/>
                </a:ext>
              </a:extLst>
            </p:cNvPr>
            <p:cNvSpPr txBox="1"/>
            <p:nvPr/>
          </p:nvSpPr>
          <p:spPr>
            <a:xfrm>
              <a:off x="5943600" y="2313432"/>
              <a:ext cx="822960" cy="603504"/>
            </a:xfrm>
            <a:prstGeom prst="rect">
              <a:avLst/>
            </a:prstGeom>
            <a:noFill/>
            <a:ln/>
          </p:spPr>
          <p:txBody>
            <a:bodyPr wrap="square" lIns="0" tIns="0" rIns="0" bIns="0" rtlCol="0" anchor="ctr"/>
            <a:lstStyle/>
            <a:p>
              <a:pPr marL="0" indent="0">
                <a:buNone/>
              </a:pPr>
              <a:r>
                <a:rPr lang="en-US" sz="1300" b="1" dirty="0">
                  <a:solidFill>
                    <a:srgbClr val="A4343A"/>
                  </a:solidFill>
                  <a:latin typeface="Verdana" pitchFamily="34" charset="0"/>
                  <a:ea typeface="Verdana" pitchFamily="34" charset="-122"/>
                  <a:cs typeface="Verdana" pitchFamily="34" charset="-120"/>
                </a:rPr>
                <a:t>2023</a:t>
              </a:r>
              <a:endParaRPr lang="en-US" sz="1300" dirty="0"/>
            </a:p>
          </p:txBody>
        </p:sp>
        <p:sp>
          <p:nvSpPr>
            <p:cNvPr id="30" name="Text 10">
              <a:extLst>
                <a:ext uri="{FF2B5EF4-FFF2-40B4-BE49-F238E27FC236}">
                  <a16:creationId xmlns:a16="http://schemas.microsoft.com/office/drawing/2014/main" id="{A610E302-95E1-4882-A95B-034FF73CFF7E}"/>
                </a:ext>
              </a:extLst>
            </p:cNvPr>
            <p:cNvSpPr txBox="1"/>
            <p:nvPr/>
          </p:nvSpPr>
          <p:spPr>
            <a:xfrm>
              <a:off x="6766560" y="2313432"/>
              <a:ext cx="1920240" cy="603504"/>
            </a:xfrm>
            <a:prstGeom prst="rect">
              <a:avLst/>
            </a:prstGeom>
            <a:noFill/>
            <a:ln/>
          </p:spPr>
          <p:txBody>
            <a:bodyPr wrap="square" lIns="0" tIns="0" rIns="0" bIns="0" rtlCol="0" anchor="ctr"/>
            <a:lstStyle/>
            <a:p>
              <a:pPr marL="0" indent="0">
                <a:buNone/>
              </a:pPr>
              <a:r>
                <a:rPr lang="en-US" sz="2600" b="1" dirty="0">
                  <a:solidFill>
                    <a:srgbClr val="A4343A"/>
                  </a:solidFill>
                  <a:latin typeface="Verdana" pitchFamily="34" charset="0"/>
                  <a:ea typeface="Verdana" pitchFamily="34" charset="-122"/>
                  <a:cs typeface="Verdana" pitchFamily="34" charset="-120"/>
                </a:rPr>
                <a:t>7</a:t>
              </a:r>
              <a:r>
                <a:rPr lang="en-US" sz="1000" dirty="0">
                  <a:solidFill>
                    <a:srgbClr val="333333"/>
                  </a:solidFill>
                  <a:latin typeface="Verdana" pitchFamily="34" charset="0"/>
                  <a:ea typeface="Verdana" pitchFamily="34" charset="-122"/>
                  <a:cs typeface="Verdana" pitchFamily="34" charset="-120"/>
                </a:rPr>
                <a:t>  visits (6–8)</a:t>
              </a:r>
              <a:endParaRPr lang="en-US" sz="2600" dirty="0"/>
            </a:p>
          </p:txBody>
        </p:sp>
        <p:sp>
          <p:nvSpPr>
            <p:cNvPr id="31" name="Shape 11">
              <a:extLst>
                <a:ext uri="{FF2B5EF4-FFF2-40B4-BE49-F238E27FC236}">
                  <a16:creationId xmlns:a16="http://schemas.microsoft.com/office/drawing/2014/main" id="{7A62B58B-49D1-4D98-BE47-3F696994BB84}"/>
                </a:ext>
              </a:extLst>
            </p:cNvPr>
            <p:cNvSpPr/>
            <p:nvPr/>
          </p:nvSpPr>
          <p:spPr>
            <a:xfrm>
              <a:off x="5760720" y="3026664"/>
              <a:ext cx="3017520" cy="603504"/>
            </a:xfrm>
            <a:prstGeom prst="rect">
              <a:avLst/>
            </a:prstGeom>
            <a:solidFill>
              <a:srgbClr val="EEF4E6"/>
            </a:solidFill>
            <a:ln w="12700">
              <a:solidFill>
                <a:srgbClr val="EEF4E6"/>
              </a:solidFill>
              <a:prstDash val="solid"/>
            </a:ln>
          </p:spPr>
          <p:txBody>
            <a:bodyPr/>
            <a:lstStyle/>
            <a:p>
              <a:endParaRPr lang="en-US"/>
            </a:p>
          </p:txBody>
        </p:sp>
        <p:sp>
          <p:nvSpPr>
            <p:cNvPr id="32" name="Shape 12">
              <a:extLst>
                <a:ext uri="{FF2B5EF4-FFF2-40B4-BE49-F238E27FC236}">
                  <a16:creationId xmlns:a16="http://schemas.microsoft.com/office/drawing/2014/main" id="{CEDB0DB2-D855-42E4-8DC4-24950187E8CC}"/>
                </a:ext>
              </a:extLst>
            </p:cNvPr>
            <p:cNvSpPr/>
            <p:nvPr/>
          </p:nvSpPr>
          <p:spPr>
            <a:xfrm>
              <a:off x="5760720" y="3026664"/>
              <a:ext cx="54864" cy="603504"/>
            </a:xfrm>
            <a:prstGeom prst="rect">
              <a:avLst/>
            </a:prstGeom>
            <a:solidFill>
              <a:srgbClr val="5A7F2B"/>
            </a:solidFill>
            <a:ln w="12700">
              <a:solidFill>
                <a:srgbClr val="5A7F2B"/>
              </a:solidFill>
              <a:prstDash val="solid"/>
            </a:ln>
          </p:spPr>
          <p:txBody>
            <a:bodyPr/>
            <a:lstStyle/>
            <a:p>
              <a:endParaRPr lang="en-US"/>
            </a:p>
          </p:txBody>
        </p:sp>
        <p:sp>
          <p:nvSpPr>
            <p:cNvPr id="33" name="Text 13">
              <a:extLst>
                <a:ext uri="{FF2B5EF4-FFF2-40B4-BE49-F238E27FC236}">
                  <a16:creationId xmlns:a16="http://schemas.microsoft.com/office/drawing/2014/main" id="{8A7DFD0A-6547-483C-A2F8-FBA54FF50894}"/>
                </a:ext>
              </a:extLst>
            </p:cNvPr>
            <p:cNvSpPr txBox="1"/>
            <p:nvPr/>
          </p:nvSpPr>
          <p:spPr>
            <a:xfrm>
              <a:off x="5943600" y="3026664"/>
              <a:ext cx="822960" cy="603504"/>
            </a:xfrm>
            <a:prstGeom prst="rect">
              <a:avLst/>
            </a:prstGeom>
            <a:noFill/>
            <a:ln/>
          </p:spPr>
          <p:txBody>
            <a:bodyPr wrap="square" lIns="0" tIns="0" rIns="0" bIns="0" rtlCol="0" anchor="ctr"/>
            <a:lstStyle/>
            <a:p>
              <a:pPr marL="0" indent="0">
                <a:buNone/>
              </a:pPr>
              <a:r>
                <a:rPr lang="en-US" sz="1300" b="1" dirty="0">
                  <a:solidFill>
                    <a:srgbClr val="5A7F2B"/>
                  </a:solidFill>
                  <a:latin typeface="Verdana" pitchFamily="34" charset="0"/>
                  <a:ea typeface="Verdana" pitchFamily="34" charset="-122"/>
                  <a:cs typeface="Verdana" pitchFamily="34" charset="-120"/>
                </a:rPr>
                <a:t>2024</a:t>
              </a:r>
              <a:endParaRPr lang="en-US" sz="1300" dirty="0"/>
            </a:p>
          </p:txBody>
        </p:sp>
        <p:sp>
          <p:nvSpPr>
            <p:cNvPr id="34" name="Text 14">
              <a:extLst>
                <a:ext uri="{FF2B5EF4-FFF2-40B4-BE49-F238E27FC236}">
                  <a16:creationId xmlns:a16="http://schemas.microsoft.com/office/drawing/2014/main" id="{8E194160-209B-499D-AB42-E2F0CF7CEDC3}"/>
                </a:ext>
              </a:extLst>
            </p:cNvPr>
            <p:cNvSpPr txBox="1"/>
            <p:nvPr/>
          </p:nvSpPr>
          <p:spPr>
            <a:xfrm>
              <a:off x="6766560" y="3026664"/>
              <a:ext cx="1920240" cy="603504"/>
            </a:xfrm>
            <a:prstGeom prst="rect">
              <a:avLst/>
            </a:prstGeom>
            <a:noFill/>
            <a:ln/>
          </p:spPr>
          <p:txBody>
            <a:bodyPr wrap="square" lIns="0" tIns="0" rIns="0" bIns="0" rtlCol="0" anchor="ctr"/>
            <a:lstStyle/>
            <a:p>
              <a:pPr marL="0" indent="0">
                <a:buNone/>
              </a:pPr>
              <a:r>
                <a:rPr lang="en-US" sz="2600" b="1" dirty="0">
                  <a:solidFill>
                    <a:srgbClr val="5A7F2B"/>
                  </a:solidFill>
                  <a:latin typeface="Verdana" pitchFamily="34" charset="0"/>
                  <a:ea typeface="Verdana" pitchFamily="34" charset="-122"/>
                  <a:cs typeface="Verdana" pitchFamily="34" charset="-120"/>
                </a:rPr>
                <a:t>6</a:t>
              </a:r>
              <a:r>
                <a:rPr lang="en-US" sz="1000" dirty="0">
                  <a:solidFill>
                    <a:srgbClr val="333333"/>
                  </a:solidFill>
                  <a:latin typeface="Verdana" pitchFamily="34" charset="0"/>
                  <a:ea typeface="Verdana" pitchFamily="34" charset="-122"/>
                  <a:cs typeface="Verdana" pitchFamily="34" charset="-120"/>
                </a:rPr>
                <a:t>  visits (5–8)</a:t>
              </a:r>
              <a:endParaRPr lang="en-US" sz="2600" dirty="0"/>
            </a:p>
          </p:txBody>
        </p:sp>
        <p:sp>
          <p:nvSpPr>
            <p:cNvPr id="35" name="Shape 15">
              <a:extLst>
                <a:ext uri="{FF2B5EF4-FFF2-40B4-BE49-F238E27FC236}">
                  <a16:creationId xmlns:a16="http://schemas.microsoft.com/office/drawing/2014/main" id="{262DDE01-17CA-4C5F-8593-9E9BB7D96756}"/>
                </a:ext>
              </a:extLst>
            </p:cNvPr>
            <p:cNvSpPr/>
            <p:nvPr/>
          </p:nvSpPr>
          <p:spPr>
            <a:xfrm>
              <a:off x="5760720" y="3794760"/>
              <a:ext cx="3017520" cy="868680"/>
            </a:xfrm>
            <a:prstGeom prst="rect">
              <a:avLst/>
            </a:prstGeom>
            <a:solidFill>
              <a:srgbClr val="E3F4F3"/>
            </a:solidFill>
            <a:ln w="12700">
              <a:solidFill>
                <a:srgbClr val="E3F4F3"/>
              </a:solidFill>
              <a:prstDash val="solid"/>
            </a:ln>
          </p:spPr>
          <p:txBody>
            <a:bodyPr/>
            <a:lstStyle/>
            <a:p>
              <a:endParaRPr lang="en-US"/>
            </a:p>
          </p:txBody>
        </p:sp>
        <p:sp>
          <p:nvSpPr>
            <p:cNvPr id="36" name="Text 16">
              <a:extLst>
                <a:ext uri="{FF2B5EF4-FFF2-40B4-BE49-F238E27FC236}">
                  <a16:creationId xmlns:a16="http://schemas.microsoft.com/office/drawing/2014/main" id="{8FF6C22A-3D1A-4B41-9DB6-DDF0F61C8817}"/>
                </a:ext>
              </a:extLst>
            </p:cNvPr>
            <p:cNvSpPr txBox="1"/>
            <p:nvPr/>
          </p:nvSpPr>
          <p:spPr>
            <a:xfrm>
              <a:off x="5897880" y="3794760"/>
              <a:ext cx="2743200" cy="868680"/>
            </a:xfrm>
            <a:prstGeom prst="rect">
              <a:avLst/>
            </a:prstGeom>
            <a:noFill/>
            <a:ln/>
          </p:spPr>
          <p:txBody>
            <a:bodyPr wrap="square" lIns="0" tIns="0" rIns="0" bIns="0" rtlCol="0" anchor="ctr"/>
            <a:lstStyle/>
            <a:p>
              <a:pPr marL="0" indent="0">
                <a:buNone/>
              </a:pPr>
              <a:r>
                <a:rPr lang="en-US" sz="1400" b="1" dirty="0">
                  <a:solidFill>
                    <a:srgbClr val="00827C"/>
                  </a:solidFill>
                  <a:latin typeface="Verdana" pitchFamily="34" charset="0"/>
                  <a:ea typeface="Verdana" pitchFamily="34" charset="-122"/>
                  <a:cs typeface="Verdana" pitchFamily="34" charset="-120"/>
                </a:rPr>
                <a:t>By 2024, the median matched the guideline target of 6 visits </a:t>
              </a:r>
              <a:r>
                <a:rPr lang="en-US" sz="1400" dirty="0">
                  <a:solidFill>
                    <a:srgbClr val="333333"/>
                  </a:solidFill>
                  <a:latin typeface="Verdana" pitchFamily="34" charset="0"/>
                  <a:ea typeface="Verdana" pitchFamily="34" charset="-122"/>
                  <a:cs typeface="Verdana" pitchFamily="34" charset="-120"/>
                </a:rPr>
                <a:t>(down from 11 under the previous guidelines).</a:t>
              </a:r>
              <a:endParaRPr lang="en-US" sz="1400" dirty="0"/>
            </a:p>
          </p:txBody>
        </p:sp>
      </p:grpSp>
      <p:sp>
        <p:nvSpPr>
          <p:cNvPr id="37" name="Rectangle 36">
            <a:extLst>
              <a:ext uri="{FF2B5EF4-FFF2-40B4-BE49-F238E27FC236}">
                <a16:creationId xmlns:a16="http://schemas.microsoft.com/office/drawing/2014/main" id="{B22407BA-7EBD-4236-882A-ADA174A8A731}"/>
              </a:ext>
            </a:extLst>
          </p:cNvPr>
          <p:cNvSpPr/>
          <p:nvPr/>
        </p:nvSpPr>
        <p:spPr>
          <a:xfrm>
            <a:off x="7652597" y="701203"/>
            <a:ext cx="4274491" cy="1200329"/>
          </a:xfrm>
          <a:prstGeom prst="rect">
            <a:avLst/>
          </a:prstGeom>
        </p:spPr>
        <p:txBody>
          <a:bodyPr wrap="square">
            <a:spAutoFit/>
          </a:bodyPr>
          <a:lstStyle/>
          <a:p>
            <a:r>
              <a:rPr lang="en-GB" sz="2400" b="1" dirty="0">
                <a:solidFill>
                  <a:schemeClr val="accent6">
                    <a:lumMod val="90000"/>
                    <a:lumOff val="10000"/>
                  </a:schemeClr>
                </a:solidFill>
              </a:rPr>
              <a:t>The number of clinic visits in the first year on ART fell each year</a:t>
            </a:r>
          </a:p>
        </p:txBody>
      </p:sp>
      <p:grpSp>
        <p:nvGrpSpPr>
          <p:cNvPr id="38" name="Group 37">
            <a:extLst>
              <a:ext uri="{FF2B5EF4-FFF2-40B4-BE49-F238E27FC236}">
                <a16:creationId xmlns:a16="http://schemas.microsoft.com/office/drawing/2014/main" id="{F95C7860-0B79-476C-AA6F-C0012C34B975}"/>
              </a:ext>
            </a:extLst>
          </p:cNvPr>
          <p:cNvGrpSpPr/>
          <p:nvPr/>
        </p:nvGrpSpPr>
        <p:grpSpPr>
          <a:xfrm>
            <a:off x="821944" y="6458237"/>
            <a:ext cx="4992599" cy="220946"/>
            <a:chOff x="812800" y="6311933"/>
            <a:chExt cx="4992599" cy="220946"/>
          </a:xfrm>
        </p:grpSpPr>
        <p:sp>
          <p:nvSpPr>
            <p:cNvPr id="39" name="Text 17">
              <a:extLst>
                <a:ext uri="{FF2B5EF4-FFF2-40B4-BE49-F238E27FC236}">
                  <a16:creationId xmlns:a16="http://schemas.microsoft.com/office/drawing/2014/main" id="{6A3470D1-AF13-4A80-8628-918B14819EE6}"/>
                </a:ext>
              </a:extLst>
            </p:cNvPr>
            <p:cNvSpPr/>
            <p:nvPr/>
          </p:nvSpPr>
          <p:spPr>
            <a:xfrm>
              <a:off x="2874729" y="6311933"/>
              <a:ext cx="2930670" cy="220946"/>
            </a:xfrm>
            <a:prstGeom prst="rect">
              <a:avLst/>
            </a:prstGeom>
            <a:noFill/>
            <a:ln/>
          </p:spPr>
          <p:txBody>
            <a:bodyPr wrap="square" lIns="0" tIns="0" rIns="0" bIns="0" rtlCol="0" anchor="t">
              <a:normAutofit/>
            </a:bodyPr>
            <a:lstStyle/>
            <a:p>
              <a:pPr marL="0" indent="0" algn="l">
                <a:lnSpc>
                  <a:spcPts val="1540"/>
                </a:lnSpc>
                <a:buNone/>
              </a:pPr>
              <a:r>
                <a:rPr lang="en-US" sz="1100" dirty="0">
                  <a:solidFill>
                    <a:srgbClr val="5A5A5A"/>
                  </a:solidFill>
                  <a:latin typeface="Verdana" pitchFamily="34" charset="0"/>
                  <a:ea typeface="Verdana" pitchFamily="34" charset="-122"/>
                  <a:cs typeface="Verdana" pitchFamily="34" charset="-120"/>
                </a:rPr>
                <a:t>2023 ART Guidelines Uptake - RETAIN6</a:t>
              </a:r>
              <a:endParaRPr lang="en-US" sz="1100" dirty="0"/>
            </a:p>
          </p:txBody>
        </p:sp>
        <p:sp>
          <p:nvSpPr>
            <p:cNvPr id="40" name="Text 16">
              <a:extLst>
                <a:ext uri="{FF2B5EF4-FFF2-40B4-BE49-F238E27FC236}">
                  <a16:creationId xmlns:a16="http://schemas.microsoft.com/office/drawing/2014/main" id="{0BCAA6EB-38E4-4142-8599-AB0A224576AF}"/>
                </a:ext>
              </a:extLst>
            </p:cNvPr>
            <p:cNvSpPr/>
            <p:nvPr/>
          </p:nvSpPr>
          <p:spPr>
            <a:xfrm>
              <a:off x="812800" y="6311933"/>
              <a:ext cx="1209505" cy="220946"/>
            </a:xfrm>
            <a:prstGeom prst="rect">
              <a:avLst/>
            </a:prstGeom>
            <a:noFill/>
            <a:ln/>
          </p:spPr>
          <p:txBody>
            <a:bodyPr wrap="square" lIns="0" tIns="0" rIns="0" bIns="0" rtlCol="0" anchor="t">
              <a:normAutofit/>
            </a:bodyPr>
            <a:lstStyle/>
            <a:p>
              <a:pPr marL="0" indent="0" algn="l">
                <a:lnSpc>
                  <a:spcPts val="1540"/>
                </a:lnSpc>
                <a:buNone/>
              </a:pPr>
              <a:r>
                <a:rPr lang="en-US" sz="1100" dirty="0">
                  <a:solidFill>
                    <a:srgbClr val="5A5A5A"/>
                  </a:solidFill>
                  <a:latin typeface="Verdana" pitchFamily="34" charset="0"/>
                  <a:ea typeface="Verdana" pitchFamily="34" charset="-122"/>
                  <a:cs typeface="Verdana" pitchFamily="34" charset="-120"/>
                </a:rPr>
                <a:t>Kachingwe et al.</a:t>
              </a:r>
              <a:endParaRPr lang="en-US" sz="1100" dirty="0"/>
            </a:p>
          </p:txBody>
        </p:sp>
      </p:grpSp>
    </p:spTree>
    <p:extLst>
      <p:ext uri="{BB962C8B-B14F-4D97-AF65-F5344CB8AC3E}">
        <p14:creationId xmlns:p14="http://schemas.microsoft.com/office/powerpoint/2010/main" val="2956303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3ACF4-B56A-64F9-5FEE-67AD203FE6E8}"/>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5C50C019-A952-65BB-71D5-0843310F83E9}"/>
              </a:ext>
            </a:extLst>
          </p:cNvPr>
          <p:cNvGrpSpPr/>
          <p:nvPr/>
        </p:nvGrpSpPr>
        <p:grpSpPr>
          <a:xfrm>
            <a:off x="609600" y="1384659"/>
            <a:ext cx="10761133" cy="4023867"/>
            <a:chOff x="365759" y="868680"/>
            <a:chExt cx="8412481" cy="2332901"/>
          </a:xfrm>
        </p:grpSpPr>
        <p:sp>
          <p:nvSpPr>
            <p:cNvPr id="5" name="Text 1">
              <a:extLst>
                <a:ext uri="{FF2B5EF4-FFF2-40B4-BE49-F238E27FC236}">
                  <a16:creationId xmlns:a16="http://schemas.microsoft.com/office/drawing/2014/main" id="{3CF442B7-D2C4-CE21-306E-6E9A893A1B24}"/>
                </a:ext>
              </a:extLst>
            </p:cNvPr>
            <p:cNvSpPr txBox="1"/>
            <p:nvPr/>
          </p:nvSpPr>
          <p:spPr>
            <a:xfrm>
              <a:off x="365760" y="868680"/>
              <a:ext cx="8412480" cy="274320"/>
            </a:xfrm>
            <a:prstGeom prst="rect">
              <a:avLst/>
            </a:prstGeom>
            <a:noFill/>
            <a:ln/>
          </p:spPr>
          <p:txBody>
            <a:bodyPr wrap="square" lIns="0" tIns="0" rIns="0" bIns="0" rtlCol="0" anchor="ctr"/>
            <a:lstStyle/>
            <a:p>
              <a:pPr marL="0" indent="0">
                <a:buNone/>
              </a:pPr>
              <a:endParaRPr lang="en-US" sz="1050" dirty="0"/>
            </a:p>
          </p:txBody>
        </p:sp>
        <p:sp>
          <p:nvSpPr>
            <p:cNvPr id="6" name="Shape 2">
              <a:extLst>
                <a:ext uri="{FF2B5EF4-FFF2-40B4-BE49-F238E27FC236}">
                  <a16:creationId xmlns:a16="http://schemas.microsoft.com/office/drawing/2014/main" id="{58294F1A-4DA3-B5CE-B47C-0DEAE96AD4CB}"/>
                </a:ext>
              </a:extLst>
            </p:cNvPr>
            <p:cNvSpPr/>
            <p:nvPr/>
          </p:nvSpPr>
          <p:spPr>
            <a:xfrm>
              <a:off x="365759" y="1085038"/>
              <a:ext cx="2971822" cy="2115361"/>
            </a:xfrm>
            <a:prstGeom prst="rect">
              <a:avLst/>
            </a:prstGeom>
            <a:solidFill>
              <a:srgbClr val="E3F4F3"/>
            </a:solidFill>
            <a:ln w="12700">
              <a:solidFill>
                <a:srgbClr val="E3F4F3"/>
              </a:solidFill>
              <a:prstDash val="solid"/>
            </a:ln>
          </p:spPr>
          <p:txBody>
            <a:bodyPr/>
            <a:lstStyle/>
            <a:p>
              <a:endParaRPr lang="en-US"/>
            </a:p>
          </p:txBody>
        </p:sp>
        <p:sp>
          <p:nvSpPr>
            <p:cNvPr id="7" name="Shape 3">
              <a:extLst>
                <a:ext uri="{FF2B5EF4-FFF2-40B4-BE49-F238E27FC236}">
                  <a16:creationId xmlns:a16="http://schemas.microsoft.com/office/drawing/2014/main" id="{F299DBF9-6645-C025-CD5F-CDBB2113EB6C}"/>
                </a:ext>
              </a:extLst>
            </p:cNvPr>
            <p:cNvSpPr/>
            <p:nvPr/>
          </p:nvSpPr>
          <p:spPr>
            <a:xfrm>
              <a:off x="365759" y="1093418"/>
              <a:ext cx="2971822" cy="57666"/>
            </a:xfrm>
            <a:prstGeom prst="rect">
              <a:avLst/>
            </a:prstGeom>
            <a:solidFill>
              <a:srgbClr val="00827C"/>
            </a:solidFill>
            <a:ln w="12700">
              <a:solidFill>
                <a:srgbClr val="00827C"/>
              </a:solidFill>
              <a:prstDash val="solid"/>
            </a:ln>
          </p:spPr>
          <p:txBody>
            <a:bodyPr/>
            <a:lstStyle/>
            <a:p>
              <a:endParaRPr lang="en-US"/>
            </a:p>
          </p:txBody>
        </p:sp>
        <p:sp>
          <p:nvSpPr>
            <p:cNvPr id="8" name="Text 4">
              <a:extLst>
                <a:ext uri="{FF2B5EF4-FFF2-40B4-BE49-F238E27FC236}">
                  <a16:creationId xmlns:a16="http://schemas.microsoft.com/office/drawing/2014/main" id="{94FEECB3-6192-B690-F3ED-B39268F5804A}"/>
                </a:ext>
              </a:extLst>
            </p:cNvPr>
            <p:cNvSpPr txBox="1"/>
            <p:nvPr/>
          </p:nvSpPr>
          <p:spPr>
            <a:xfrm>
              <a:off x="502920" y="1211092"/>
              <a:ext cx="2669603" cy="480548"/>
            </a:xfrm>
            <a:prstGeom prst="rect">
              <a:avLst/>
            </a:prstGeom>
            <a:noFill/>
            <a:ln/>
          </p:spPr>
          <p:txBody>
            <a:bodyPr wrap="square" lIns="0" tIns="0" rIns="0" bIns="0" rtlCol="0" anchor="t"/>
            <a:lstStyle/>
            <a:p>
              <a:pPr marL="0" indent="0">
                <a:buNone/>
              </a:pPr>
              <a:r>
                <a:rPr lang="en-US" sz="2400" b="1" dirty="0">
                  <a:solidFill>
                    <a:srgbClr val="00827C"/>
                  </a:solidFill>
                  <a:latin typeface="Verdana" pitchFamily="34" charset="0"/>
                  <a:ea typeface="Verdana" pitchFamily="34" charset="-122"/>
                  <a:cs typeface="Verdana" pitchFamily="34" charset="-120"/>
                </a:rPr>
                <a:t>Guidelines were taken up quickly, but not fully</a:t>
              </a:r>
              <a:endParaRPr lang="en-US" sz="2400" dirty="0"/>
            </a:p>
          </p:txBody>
        </p:sp>
        <p:sp>
          <p:nvSpPr>
            <p:cNvPr id="9" name="Text 5">
              <a:extLst>
                <a:ext uri="{FF2B5EF4-FFF2-40B4-BE49-F238E27FC236}">
                  <a16:creationId xmlns:a16="http://schemas.microsoft.com/office/drawing/2014/main" id="{0019ED15-CFB6-BAA4-4CA4-BE876DE4F9BD}"/>
                </a:ext>
              </a:extLst>
            </p:cNvPr>
            <p:cNvSpPr txBox="1"/>
            <p:nvPr/>
          </p:nvSpPr>
          <p:spPr>
            <a:xfrm>
              <a:off x="502920" y="2053919"/>
              <a:ext cx="2802319" cy="1036753"/>
            </a:xfrm>
            <a:prstGeom prst="rect">
              <a:avLst/>
            </a:prstGeom>
            <a:noFill/>
            <a:ln/>
          </p:spPr>
          <p:txBody>
            <a:bodyPr wrap="square" lIns="0" tIns="0" rIns="0" bIns="0" rtlCol="0" anchor="t"/>
            <a:lstStyle/>
            <a:p>
              <a:pPr marL="285750" indent="-285750">
                <a:lnSpc>
                  <a:spcPct val="150000"/>
                </a:lnSpc>
                <a:buFont typeface="Arial" panose="020B0604020202020204" pitchFamily="34" charset="0"/>
                <a:buChar char="•"/>
              </a:pPr>
              <a:r>
                <a:rPr lang="en-US" sz="1400" dirty="0">
                  <a:solidFill>
                    <a:srgbClr val="333333"/>
                  </a:solidFill>
                  <a:latin typeface="Verdana" pitchFamily="34" charset="0"/>
                  <a:ea typeface="Verdana" pitchFamily="34" charset="-122"/>
                  <a:cs typeface="Verdana" pitchFamily="34" charset="-120"/>
                </a:rPr>
                <a:t>Rapid uptake of VL testing at month 3, earlier longer visit intervals and fewer first-year visits</a:t>
              </a:r>
            </a:p>
            <a:p>
              <a:pPr marL="285750" indent="-285750">
                <a:lnSpc>
                  <a:spcPct val="150000"/>
                </a:lnSpc>
                <a:buFont typeface="Arial" panose="020B0604020202020204" pitchFamily="34" charset="0"/>
                <a:buChar char="•"/>
              </a:pPr>
              <a:r>
                <a:rPr lang="en-US" sz="1400" dirty="0">
                  <a:solidFill>
                    <a:srgbClr val="333333"/>
                  </a:solidFill>
                  <a:latin typeface="Verdana" pitchFamily="34" charset="0"/>
                  <a:ea typeface="Verdana" pitchFamily="34" charset="-122"/>
                  <a:cs typeface="Verdana" pitchFamily="34" charset="-120"/>
                </a:rPr>
                <a:t>Variable uptake between districts </a:t>
              </a:r>
            </a:p>
            <a:p>
              <a:pPr marL="285750" indent="-285750">
                <a:lnSpc>
                  <a:spcPct val="150000"/>
                </a:lnSpc>
                <a:buFont typeface="Arial" panose="020B0604020202020204" pitchFamily="34" charset="0"/>
                <a:buChar char="•"/>
              </a:pPr>
              <a:r>
                <a:rPr lang="en-US" sz="1400" dirty="0">
                  <a:solidFill>
                    <a:srgbClr val="333333"/>
                  </a:solidFill>
                  <a:latin typeface="Verdana" pitchFamily="34" charset="0"/>
                  <a:ea typeface="Verdana" pitchFamily="34" charset="-122"/>
                  <a:cs typeface="Verdana" pitchFamily="34" charset="-120"/>
                </a:rPr>
                <a:t>Low uptake of month 10 viral load.</a:t>
              </a:r>
              <a:endParaRPr lang="en-US" sz="1400" dirty="0"/>
            </a:p>
          </p:txBody>
        </p:sp>
        <p:sp>
          <p:nvSpPr>
            <p:cNvPr id="10" name="Shape 6">
              <a:extLst>
                <a:ext uri="{FF2B5EF4-FFF2-40B4-BE49-F238E27FC236}">
                  <a16:creationId xmlns:a16="http://schemas.microsoft.com/office/drawing/2014/main" id="{09DD114B-C976-3578-2DD5-03B5C741B636}"/>
                </a:ext>
              </a:extLst>
            </p:cNvPr>
            <p:cNvSpPr/>
            <p:nvPr/>
          </p:nvSpPr>
          <p:spPr>
            <a:xfrm>
              <a:off x="5992892" y="1098461"/>
              <a:ext cx="2739627" cy="2103120"/>
            </a:xfrm>
            <a:prstGeom prst="rect">
              <a:avLst/>
            </a:prstGeom>
            <a:solidFill>
              <a:srgbClr val="E3F4F3"/>
            </a:solidFill>
            <a:ln w="12700">
              <a:solidFill>
                <a:srgbClr val="E3F4F3"/>
              </a:solidFill>
              <a:prstDash val="solid"/>
            </a:ln>
          </p:spPr>
          <p:txBody>
            <a:bodyPr/>
            <a:lstStyle/>
            <a:p>
              <a:endParaRPr lang="en-US"/>
            </a:p>
          </p:txBody>
        </p:sp>
        <p:sp>
          <p:nvSpPr>
            <p:cNvPr id="11" name="Shape 7">
              <a:extLst>
                <a:ext uri="{FF2B5EF4-FFF2-40B4-BE49-F238E27FC236}">
                  <a16:creationId xmlns:a16="http://schemas.microsoft.com/office/drawing/2014/main" id="{830DC591-2651-91A9-3B33-1790A96ED55A}"/>
                </a:ext>
              </a:extLst>
            </p:cNvPr>
            <p:cNvSpPr/>
            <p:nvPr/>
          </p:nvSpPr>
          <p:spPr>
            <a:xfrm>
              <a:off x="5992892" y="1085039"/>
              <a:ext cx="2739627" cy="54864"/>
            </a:xfrm>
            <a:prstGeom prst="rect">
              <a:avLst/>
            </a:prstGeom>
            <a:solidFill>
              <a:srgbClr val="00827C"/>
            </a:solidFill>
            <a:ln w="12700">
              <a:solidFill>
                <a:srgbClr val="00827C"/>
              </a:solidFill>
              <a:prstDash val="solid"/>
            </a:ln>
          </p:spPr>
          <p:txBody>
            <a:bodyPr/>
            <a:lstStyle/>
            <a:p>
              <a:endParaRPr lang="en-US"/>
            </a:p>
          </p:txBody>
        </p:sp>
        <p:sp>
          <p:nvSpPr>
            <p:cNvPr id="12" name="Text 8">
              <a:extLst>
                <a:ext uri="{FF2B5EF4-FFF2-40B4-BE49-F238E27FC236}">
                  <a16:creationId xmlns:a16="http://schemas.microsoft.com/office/drawing/2014/main" id="{4966FF9B-D546-C972-2162-62907D4F163F}"/>
                </a:ext>
              </a:extLst>
            </p:cNvPr>
            <p:cNvSpPr txBox="1"/>
            <p:nvPr/>
          </p:nvSpPr>
          <p:spPr>
            <a:xfrm>
              <a:off x="6130050" y="1235620"/>
              <a:ext cx="2461021" cy="457200"/>
            </a:xfrm>
            <a:prstGeom prst="rect">
              <a:avLst/>
            </a:prstGeom>
            <a:noFill/>
            <a:ln/>
          </p:spPr>
          <p:txBody>
            <a:bodyPr wrap="square" lIns="0" tIns="0" rIns="0" bIns="0" rtlCol="0" anchor="t"/>
            <a:lstStyle/>
            <a:p>
              <a:r>
                <a:rPr lang="en-GB" sz="2400" b="1" dirty="0">
                  <a:solidFill>
                    <a:srgbClr val="00827C"/>
                  </a:solidFill>
                  <a:latin typeface="Verdana" pitchFamily="34" charset="0"/>
                  <a:ea typeface="Verdana" pitchFamily="34" charset="-122"/>
                  <a:cs typeface="Verdana" pitchFamily="34" charset="-120"/>
                </a:rPr>
                <a:t>Earlier assignment to ≥6-monthly clinic visit intervals was not associated with poorer viral suppression</a:t>
              </a:r>
              <a:endParaRPr lang="en-US" sz="2400" dirty="0"/>
            </a:p>
          </p:txBody>
        </p:sp>
      </p:grpSp>
      <p:sp>
        <p:nvSpPr>
          <p:cNvPr id="20" name="Text 15">
            <a:extLst>
              <a:ext uri="{FF2B5EF4-FFF2-40B4-BE49-F238E27FC236}">
                <a16:creationId xmlns:a16="http://schemas.microsoft.com/office/drawing/2014/main" id="{BE630A3A-D2C0-1935-F102-D08B792C3FDA}"/>
              </a:ext>
            </a:extLst>
          </p:cNvPr>
          <p:cNvSpPr txBox="1"/>
          <p:nvPr/>
        </p:nvSpPr>
        <p:spPr>
          <a:xfrm>
            <a:off x="609600" y="5615537"/>
            <a:ext cx="10702647" cy="653438"/>
          </a:xfrm>
          <a:prstGeom prst="rect">
            <a:avLst/>
          </a:prstGeom>
          <a:solidFill>
            <a:schemeClr val="accent4">
              <a:lumMod val="75000"/>
            </a:schemeClr>
          </a:solidFill>
          <a:ln/>
        </p:spPr>
        <p:txBody>
          <a:bodyPr wrap="square" lIns="0" tIns="0" rIns="0" bIns="0" rtlCol="0" anchor="ctr"/>
          <a:lstStyle/>
          <a:p>
            <a:pPr algn="ctr"/>
            <a:endParaRPr lang="en-GB" b="1" dirty="0">
              <a:solidFill>
                <a:srgbClr val="FFFFFF"/>
              </a:solidFill>
              <a:latin typeface="Verdana" pitchFamily="34" charset="0"/>
              <a:ea typeface="Verdana" pitchFamily="34" charset="-122"/>
              <a:cs typeface="Verdana" pitchFamily="34" charset="-120"/>
            </a:endParaRPr>
          </a:p>
          <a:p>
            <a:pPr algn="ctr"/>
            <a:r>
              <a:rPr lang="en-GB" b="1" dirty="0">
                <a:solidFill>
                  <a:srgbClr val="FFFFFF"/>
                </a:solidFill>
                <a:latin typeface="Verdana" pitchFamily="34" charset="0"/>
                <a:ea typeface="Verdana" pitchFamily="34" charset="-122"/>
                <a:cs typeface="Verdana" pitchFamily="34" charset="-120"/>
              </a:rPr>
              <a:t>Looking ahead, on-schedule VL testing, recording results, and DMOC enrolment should be strengthened. Longer-term retention outcomes should be evaluated.</a:t>
            </a:r>
          </a:p>
          <a:p>
            <a:endParaRPr lang="en-GB" sz="2000" b="1" dirty="0">
              <a:solidFill>
                <a:srgbClr val="FFFFFF"/>
              </a:solidFill>
              <a:latin typeface="Verdana" pitchFamily="34" charset="0"/>
              <a:ea typeface="Verdana" pitchFamily="34" charset="-122"/>
              <a:cs typeface="Verdana" pitchFamily="34" charset="-120"/>
            </a:endParaRPr>
          </a:p>
        </p:txBody>
      </p:sp>
      <p:sp>
        <p:nvSpPr>
          <p:cNvPr id="21" name="Rectangle 20">
            <a:extLst>
              <a:ext uri="{FF2B5EF4-FFF2-40B4-BE49-F238E27FC236}">
                <a16:creationId xmlns:a16="http://schemas.microsoft.com/office/drawing/2014/main" id="{0E862C56-E8C7-6F15-0218-AA5775849A8A}"/>
              </a:ext>
            </a:extLst>
          </p:cNvPr>
          <p:cNvSpPr/>
          <p:nvPr/>
        </p:nvSpPr>
        <p:spPr>
          <a:xfrm>
            <a:off x="1286933" y="268330"/>
            <a:ext cx="7252068" cy="646331"/>
          </a:xfrm>
          <a:prstGeom prst="rect">
            <a:avLst/>
          </a:prstGeom>
        </p:spPr>
        <p:txBody>
          <a:bodyPr wrap="square">
            <a:spAutoFit/>
          </a:bodyPr>
          <a:lstStyle/>
          <a:p>
            <a:r>
              <a:rPr lang="en-US" sz="3600" b="1" dirty="0">
                <a:solidFill>
                  <a:schemeClr val="accent6">
                    <a:lumMod val="90000"/>
                    <a:lumOff val="10000"/>
                  </a:schemeClr>
                </a:solidFill>
                <a:latin typeface="Verdana" pitchFamily="34" charset="0"/>
                <a:ea typeface="Verdana" pitchFamily="34" charset="-122"/>
                <a:cs typeface="Verdana" pitchFamily="34" charset="-120"/>
              </a:rPr>
              <a:t>Conclusions</a:t>
            </a:r>
            <a:endParaRPr lang="en-US" sz="3600" dirty="0">
              <a:solidFill>
                <a:schemeClr val="accent6">
                  <a:lumMod val="90000"/>
                  <a:lumOff val="10000"/>
                </a:schemeClr>
              </a:solidFill>
            </a:endParaRPr>
          </a:p>
        </p:txBody>
      </p:sp>
      <p:grpSp>
        <p:nvGrpSpPr>
          <p:cNvPr id="22" name="Group 21">
            <a:extLst>
              <a:ext uri="{FF2B5EF4-FFF2-40B4-BE49-F238E27FC236}">
                <a16:creationId xmlns:a16="http://schemas.microsoft.com/office/drawing/2014/main" id="{4173A8CB-A451-EBCA-EA6D-EFF9233D1369}"/>
              </a:ext>
            </a:extLst>
          </p:cNvPr>
          <p:cNvGrpSpPr/>
          <p:nvPr/>
        </p:nvGrpSpPr>
        <p:grpSpPr>
          <a:xfrm>
            <a:off x="821944" y="6458237"/>
            <a:ext cx="4992599" cy="220946"/>
            <a:chOff x="812800" y="6311933"/>
            <a:chExt cx="4992599" cy="220946"/>
          </a:xfrm>
        </p:grpSpPr>
        <p:sp>
          <p:nvSpPr>
            <p:cNvPr id="23" name="Text 17">
              <a:extLst>
                <a:ext uri="{FF2B5EF4-FFF2-40B4-BE49-F238E27FC236}">
                  <a16:creationId xmlns:a16="http://schemas.microsoft.com/office/drawing/2014/main" id="{89342FF1-D455-88AC-EC6F-B6FAC8B5B882}"/>
                </a:ext>
              </a:extLst>
            </p:cNvPr>
            <p:cNvSpPr/>
            <p:nvPr/>
          </p:nvSpPr>
          <p:spPr>
            <a:xfrm>
              <a:off x="2874729" y="6311933"/>
              <a:ext cx="2930670" cy="220946"/>
            </a:xfrm>
            <a:prstGeom prst="rect">
              <a:avLst/>
            </a:prstGeom>
            <a:noFill/>
            <a:ln/>
          </p:spPr>
          <p:txBody>
            <a:bodyPr wrap="square" lIns="0" tIns="0" rIns="0" bIns="0" rtlCol="0" anchor="t">
              <a:normAutofit/>
            </a:bodyPr>
            <a:lstStyle/>
            <a:p>
              <a:pPr marL="0" indent="0" algn="l">
                <a:lnSpc>
                  <a:spcPts val="1540"/>
                </a:lnSpc>
                <a:buNone/>
              </a:pPr>
              <a:r>
                <a:rPr lang="en-US" sz="1100" dirty="0">
                  <a:solidFill>
                    <a:srgbClr val="5A5A5A"/>
                  </a:solidFill>
                  <a:latin typeface="Verdana" pitchFamily="34" charset="0"/>
                  <a:ea typeface="Verdana" pitchFamily="34" charset="-122"/>
                  <a:cs typeface="Verdana" pitchFamily="34" charset="-120"/>
                </a:rPr>
                <a:t>2023 ART Guidelines Uptake - RETAIN6</a:t>
              </a:r>
              <a:endParaRPr lang="en-US" sz="1100" dirty="0"/>
            </a:p>
          </p:txBody>
        </p:sp>
        <p:sp>
          <p:nvSpPr>
            <p:cNvPr id="24" name="Text 16">
              <a:extLst>
                <a:ext uri="{FF2B5EF4-FFF2-40B4-BE49-F238E27FC236}">
                  <a16:creationId xmlns:a16="http://schemas.microsoft.com/office/drawing/2014/main" id="{CD2F50F1-F8D4-85F4-7254-FF57D489193B}"/>
                </a:ext>
              </a:extLst>
            </p:cNvPr>
            <p:cNvSpPr/>
            <p:nvPr/>
          </p:nvSpPr>
          <p:spPr>
            <a:xfrm>
              <a:off x="812800" y="6311933"/>
              <a:ext cx="1209505" cy="220946"/>
            </a:xfrm>
            <a:prstGeom prst="rect">
              <a:avLst/>
            </a:prstGeom>
            <a:noFill/>
            <a:ln/>
          </p:spPr>
          <p:txBody>
            <a:bodyPr wrap="square" lIns="0" tIns="0" rIns="0" bIns="0" rtlCol="0" anchor="t">
              <a:normAutofit/>
            </a:bodyPr>
            <a:lstStyle/>
            <a:p>
              <a:pPr marL="0" indent="0" algn="l">
                <a:lnSpc>
                  <a:spcPts val="1540"/>
                </a:lnSpc>
                <a:buNone/>
              </a:pPr>
              <a:r>
                <a:rPr lang="en-US" sz="1100" dirty="0">
                  <a:solidFill>
                    <a:srgbClr val="5A5A5A"/>
                  </a:solidFill>
                  <a:latin typeface="Verdana" pitchFamily="34" charset="0"/>
                  <a:ea typeface="Verdana" pitchFamily="34" charset="-122"/>
                  <a:cs typeface="Verdana" pitchFamily="34" charset="-120"/>
                </a:rPr>
                <a:t>Kachingwe et al.</a:t>
              </a:r>
              <a:endParaRPr lang="en-US" sz="1100" dirty="0"/>
            </a:p>
          </p:txBody>
        </p:sp>
      </p:grpSp>
      <p:sp>
        <p:nvSpPr>
          <p:cNvPr id="2" name="Shape 6">
            <a:extLst>
              <a:ext uri="{FF2B5EF4-FFF2-40B4-BE49-F238E27FC236}">
                <a16:creationId xmlns:a16="http://schemas.microsoft.com/office/drawing/2014/main" id="{A83BEA87-B89C-05BF-DB1E-2409EC8988C1}"/>
              </a:ext>
            </a:extLst>
          </p:cNvPr>
          <p:cNvSpPr/>
          <p:nvPr/>
        </p:nvSpPr>
        <p:spPr>
          <a:xfrm>
            <a:off x="4550681" y="1778956"/>
            <a:ext cx="3076134" cy="3627533"/>
          </a:xfrm>
          <a:prstGeom prst="rect">
            <a:avLst/>
          </a:prstGeom>
          <a:solidFill>
            <a:srgbClr val="E3F4F3"/>
          </a:solidFill>
          <a:ln w="12700">
            <a:solidFill>
              <a:srgbClr val="E3F4F3"/>
            </a:solidFill>
            <a:prstDash val="solid"/>
          </a:ln>
        </p:spPr>
        <p:txBody>
          <a:bodyPr/>
          <a:lstStyle/>
          <a:p>
            <a:endParaRPr lang="en-US"/>
          </a:p>
        </p:txBody>
      </p:sp>
      <p:sp>
        <p:nvSpPr>
          <p:cNvPr id="13" name="Shape 7">
            <a:extLst>
              <a:ext uri="{FF2B5EF4-FFF2-40B4-BE49-F238E27FC236}">
                <a16:creationId xmlns:a16="http://schemas.microsoft.com/office/drawing/2014/main" id="{1E4FAC35-6774-1EAE-4835-D8C922D2F4CA}"/>
              </a:ext>
            </a:extLst>
          </p:cNvPr>
          <p:cNvSpPr/>
          <p:nvPr/>
        </p:nvSpPr>
        <p:spPr>
          <a:xfrm>
            <a:off x="4550681" y="1767381"/>
            <a:ext cx="3076134" cy="94631"/>
          </a:xfrm>
          <a:prstGeom prst="rect">
            <a:avLst/>
          </a:prstGeom>
          <a:solidFill>
            <a:srgbClr val="00827C"/>
          </a:solidFill>
          <a:ln w="12700">
            <a:solidFill>
              <a:srgbClr val="00827C"/>
            </a:solidFill>
            <a:prstDash val="solid"/>
          </a:ln>
        </p:spPr>
        <p:txBody>
          <a:bodyPr/>
          <a:lstStyle/>
          <a:p>
            <a:endParaRPr lang="en-US"/>
          </a:p>
        </p:txBody>
      </p:sp>
      <p:sp>
        <p:nvSpPr>
          <p:cNvPr id="25" name="Text 8">
            <a:extLst>
              <a:ext uri="{FF2B5EF4-FFF2-40B4-BE49-F238E27FC236}">
                <a16:creationId xmlns:a16="http://schemas.microsoft.com/office/drawing/2014/main" id="{554BE201-1C36-3FA9-EBEB-3CCB63BA6B52}"/>
              </a:ext>
            </a:extLst>
          </p:cNvPr>
          <p:cNvSpPr txBox="1"/>
          <p:nvPr/>
        </p:nvSpPr>
        <p:spPr>
          <a:xfrm>
            <a:off x="4726131" y="2015532"/>
            <a:ext cx="2763307" cy="788594"/>
          </a:xfrm>
          <a:prstGeom prst="rect">
            <a:avLst/>
          </a:prstGeom>
          <a:noFill/>
          <a:ln/>
        </p:spPr>
        <p:txBody>
          <a:bodyPr wrap="square" lIns="0" tIns="0" rIns="0" bIns="0" rtlCol="0" anchor="t"/>
          <a:lstStyle/>
          <a:p>
            <a:r>
              <a:rPr lang="en-GB" sz="2400" b="1" dirty="0">
                <a:solidFill>
                  <a:srgbClr val="00827C"/>
                </a:solidFill>
                <a:latin typeface="Verdana" pitchFamily="34" charset="0"/>
                <a:ea typeface="Verdana" pitchFamily="34" charset="-122"/>
                <a:cs typeface="Verdana" pitchFamily="34" charset="-120"/>
              </a:rPr>
              <a:t>There was no difference in VL suppression between those tested at month 3 vs. month 6</a:t>
            </a:r>
            <a:endParaRPr lang="en-US" sz="2400" dirty="0"/>
          </a:p>
        </p:txBody>
      </p:sp>
    </p:spTree>
    <p:extLst>
      <p:ext uri="{BB962C8B-B14F-4D97-AF65-F5344CB8AC3E}">
        <p14:creationId xmlns:p14="http://schemas.microsoft.com/office/powerpoint/2010/main" val="7466316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685FD3E-A115-4D16-B452-A0A0F1FE939E}"/>
              </a:ext>
            </a:extLst>
          </p:cNvPr>
          <p:cNvSpPr/>
          <p:nvPr/>
        </p:nvSpPr>
        <p:spPr>
          <a:xfrm>
            <a:off x="1419837" y="427243"/>
            <a:ext cx="5243743" cy="646331"/>
          </a:xfrm>
          <a:prstGeom prst="rect">
            <a:avLst/>
          </a:prstGeom>
        </p:spPr>
        <p:txBody>
          <a:bodyPr wrap="none">
            <a:spAutoFit/>
          </a:bodyPr>
          <a:lstStyle/>
          <a:p>
            <a:r>
              <a:rPr lang="en-US" sz="3600" b="1" dirty="0">
                <a:solidFill>
                  <a:schemeClr val="accent6">
                    <a:lumMod val="90000"/>
                    <a:lumOff val="10000"/>
                  </a:schemeClr>
                </a:solidFill>
                <a:latin typeface="Verdana" pitchFamily="34" charset="0"/>
                <a:ea typeface="Verdana" pitchFamily="34" charset="-122"/>
                <a:cs typeface="Verdana" pitchFamily="34" charset="-120"/>
              </a:rPr>
              <a:t>Acknowledgements</a:t>
            </a:r>
            <a:endParaRPr lang="en-US" sz="3600" dirty="0">
              <a:solidFill>
                <a:schemeClr val="accent6">
                  <a:lumMod val="90000"/>
                  <a:lumOff val="10000"/>
                </a:schemeClr>
              </a:solidFill>
            </a:endParaRPr>
          </a:p>
        </p:txBody>
      </p:sp>
      <p:sp>
        <p:nvSpPr>
          <p:cNvPr id="9" name="Text 4">
            <a:extLst>
              <a:ext uri="{FF2B5EF4-FFF2-40B4-BE49-F238E27FC236}">
                <a16:creationId xmlns:a16="http://schemas.microsoft.com/office/drawing/2014/main" id="{8C9A09DB-4694-417D-A20F-C1FB6E1437A8}"/>
              </a:ext>
            </a:extLst>
          </p:cNvPr>
          <p:cNvSpPr txBox="1"/>
          <p:nvPr/>
        </p:nvSpPr>
        <p:spPr>
          <a:xfrm>
            <a:off x="1494430" y="1429044"/>
            <a:ext cx="8138160" cy="2861855"/>
          </a:xfrm>
          <a:prstGeom prst="rect">
            <a:avLst/>
          </a:prstGeom>
          <a:noFill/>
          <a:ln/>
        </p:spPr>
        <p:txBody>
          <a:bodyPr wrap="square" lIns="0" tIns="0" rIns="0" bIns="0" rtlCol="0" anchor="ctr"/>
          <a:lstStyle/>
          <a:p>
            <a:pPr marL="0" indent="0">
              <a:buNone/>
            </a:pPr>
            <a:endParaRPr lang="en-US" sz="2000" b="1" dirty="0">
              <a:solidFill>
                <a:srgbClr val="222222"/>
              </a:solidFill>
              <a:latin typeface="Verdana" pitchFamily="34" charset="0"/>
              <a:ea typeface="Verdana" pitchFamily="34" charset="-122"/>
              <a:cs typeface="Verdana" pitchFamily="34" charset="-120"/>
            </a:endParaRPr>
          </a:p>
          <a:p>
            <a:pPr marL="171450" indent="-171450">
              <a:lnSpc>
                <a:spcPct val="200000"/>
              </a:lnSpc>
              <a:buFont typeface="Wingdings" panose="05000000000000000000" pitchFamily="2" charset="2"/>
              <a:buChar char="§"/>
            </a:pPr>
            <a:r>
              <a:rPr lang="en-GB" dirty="0">
                <a:solidFill>
                  <a:srgbClr val="222222"/>
                </a:solidFill>
                <a:latin typeface="Verdana" pitchFamily="34" charset="0"/>
                <a:ea typeface="Verdana" pitchFamily="34" charset="-122"/>
                <a:cs typeface="Verdana" pitchFamily="34" charset="-120"/>
              </a:rPr>
              <a:t>Clients and staff of the 18 participating clinics in Ehlanzeni, King Cetshwayo, and West Rand districts</a:t>
            </a:r>
          </a:p>
          <a:p>
            <a:pPr marL="171450" indent="-171450">
              <a:lnSpc>
                <a:spcPct val="200000"/>
              </a:lnSpc>
              <a:buFont typeface="Wingdings" panose="05000000000000000000" pitchFamily="2" charset="2"/>
              <a:buChar char="§"/>
            </a:pPr>
            <a:r>
              <a:rPr lang="en-GB" dirty="0">
                <a:solidFill>
                  <a:srgbClr val="222222"/>
                </a:solidFill>
                <a:latin typeface="Verdana" pitchFamily="34" charset="0"/>
                <a:ea typeface="Verdana" pitchFamily="34" charset="-122"/>
                <a:cs typeface="Verdana" pitchFamily="34" charset="-120"/>
              </a:rPr>
              <a:t>National Department of Health</a:t>
            </a:r>
          </a:p>
          <a:p>
            <a:pPr marL="171450" indent="-171450">
              <a:lnSpc>
                <a:spcPct val="200000"/>
              </a:lnSpc>
              <a:buFont typeface="Wingdings" panose="05000000000000000000" pitchFamily="2" charset="2"/>
              <a:buChar char="§"/>
            </a:pPr>
            <a:r>
              <a:rPr lang="en-GB" dirty="0">
                <a:solidFill>
                  <a:srgbClr val="222222"/>
                </a:solidFill>
                <a:latin typeface="Verdana" pitchFamily="34" charset="0"/>
                <a:ea typeface="Verdana" pitchFamily="34" charset="-122"/>
                <a:cs typeface="Verdana" pitchFamily="34" charset="-120"/>
              </a:rPr>
              <a:t>RETAIN6 study team</a:t>
            </a:r>
          </a:p>
          <a:p>
            <a:pPr marL="171450" indent="-171450">
              <a:lnSpc>
                <a:spcPct val="200000"/>
              </a:lnSpc>
              <a:buFont typeface="Wingdings" panose="05000000000000000000" pitchFamily="2" charset="2"/>
              <a:buChar char="§"/>
            </a:pPr>
            <a:r>
              <a:rPr lang="en-GB" dirty="0">
                <a:solidFill>
                  <a:srgbClr val="222222"/>
                </a:solidFill>
                <a:latin typeface="Verdana" pitchFamily="34" charset="0"/>
                <a:ea typeface="Verdana" pitchFamily="34" charset="-122"/>
                <a:cs typeface="Verdana" pitchFamily="34" charset="-120"/>
              </a:rPr>
              <a:t>Funded by the Gates Foundation</a:t>
            </a:r>
          </a:p>
          <a:p>
            <a:pPr marL="171450" indent="-171450">
              <a:buFont typeface="Wingdings" panose="05000000000000000000" pitchFamily="2" charset="2"/>
              <a:buChar char="§"/>
            </a:pPr>
            <a:endParaRPr lang="en-US" sz="1400" dirty="0"/>
          </a:p>
        </p:txBody>
      </p:sp>
      <p:grpSp>
        <p:nvGrpSpPr>
          <p:cNvPr id="11" name="Group 10">
            <a:extLst>
              <a:ext uri="{FF2B5EF4-FFF2-40B4-BE49-F238E27FC236}">
                <a16:creationId xmlns:a16="http://schemas.microsoft.com/office/drawing/2014/main" id="{4239266A-1168-4CDD-ACD4-9605BF6725C0}"/>
              </a:ext>
            </a:extLst>
          </p:cNvPr>
          <p:cNvGrpSpPr/>
          <p:nvPr/>
        </p:nvGrpSpPr>
        <p:grpSpPr>
          <a:xfrm>
            <a:off x="821944" y="6458237"/>
            <a:ext cx="4992599" cy="220946"/>
            <a:chOff x="812800" y="6311933"/>
            <a:chExt cx="4992599" cy="220946"/>
          </a:xfrm>
        </p:grpSpPr>
        <p:sp>
          <p:nvSpPr>
            <p:cNvPr id="12" name="Text 17">
              <a:extLst>
                <a:ext uri="{FF2B5EF4-FFF2-40B4-BE49-F238E27FC236}">
                  <a16:creationId xmlns:a16="http://schemas.microsoft.com/office/drawing/2014/main" id="{B6DECE38-1EE3-4CA7-8CEB-B13DC565ED51}"/>
                </a:ext>
              </a:extLst>
            </p:cNvPr>
            <p:cNvSpPr/>
            <p:nvPr/>
          </p:nvSpPr>
          <p:spPr>
            <a:xfrm>
              <a:off x="2874729" y="6311933"/>
              <a:ext cx="2930670" cy="220946"/>
            </a:xfrm>
            <a:prstGeom prst="rect">
              <a:avLst/>
            </a:prstGeom>
            <a:noFill/>
            <a:ln/>
          </p:spPr>
          <p:txBody>
            <a:bodyPr wrap="square" lIns="0" tIns="0" rIns="0" bIns="0" rtlCol="0" anchor="t">
              <a:normAutofit/>
            </a:bodyPr>
            <a:lstStyle/>
            <a:p>
              <a:pPr marL="0" indent="0" algn="l">
                <a:lnSpc>
                  <a:spcPts val="1540"/>
                </a:lnSpc>
                <a:buNone/>
              </a:pPr>
              <a:r>
                <a:rPr lang="en-US" sz="1100" dirty="0">
                  <a:solidFill>
                    <a:srgbClr val="5A5A5A"/>
                  </a:solidFill>
                  <a:latin typeface="Verdana" pitchFamily="34" charset="0"/>
                  <a:ea typeface="Verdana" pitchFamily="34" charset="-122"/>
                  <a:cs typeface="Verdana" pitchFamily="34" charset="-120"/>
                </a:rPr>
                <a:t>2023 ART Guidelines Uptake - RETAIN6</a:t>
              </a:r>
              <a:endParaRPr lang="en-US" sz="1100" dirty="0"/>
            </a:p>
          </p:txBody>
        </p:sp>
        <p:sp>
          <p:nvSpPr>
            <p:cNvPr id="13" name="Text 16">
              <a:extLst>
                <a:ext uri="{FF2B5EF4-FFF2-40B4-BE49-F238E27FC236}">
                  <a16:creationId xmlns:a16="http://schemas.microsoft.com/office/drawing/2014/main" id="{7F8B22A7-8F68-4858-BD32-5AAAB59BDFB3}"/>
                </a:ext>
              </a:extLst>
            </p:cNvPr>
            <p:cNvSpPr/>
            <p:nvPr/>
          </p:nvSpPr>
          <p:spPr>
            <a:xfrm>
              <a:off x="812800" y="6311933"/>
              <a:ext cx="1209505" cy="220946"/>
            </a:xfrm>
            <a:prstGeom prst="rect">
              <a:avLst/>
            </a:prstGeom>
            <a:noFill/>
            <a:ln/>
          </p:spPr>
          <p:txBody>
            <a:bodyPr wrap="square" lIns="0" tIns="0" rIns="0" bIns="0" rtlCol="0" anchor="t">
              <a:normAutofit/>
            </a:bodyPr>
            <a:lstStyle/>
            <a:p>
              <a:pPr marL="0" indent="0" algn="l">
                <a:lnSpc>
                  <a:spcPts val="1540"/>
                </a:lnSpc>
                <a:buNone/>
              </a:pPr>
              <a:r>
                <a:rPr lang="en-US" sz="1100" dirty="0">
                  <a:solidFill>
                    <a:srgbClr val="5A5A5A"/>
                  </a:solidFill>
                  <a:latin typeface="Verdana" pitchFamily="34" charset="0"/>
                  <a:ea typeface="Verdana" pitchFamily="34" charset="-122"/>
                  <a:cs typeface="Verdana" pitchFamily="34" charset="-120"/>
                </a:rPr>
                <a:t>Kachingwe et al.</a:t>
              </a:r>
              <a:endParaRPr lang="en-US" sz="1100" dirty="0"/>
            </a:p>
          </p:txBody>
        </p:sp>
      </p:grpSp>
    </p:spTree>
    <p:extLst>
      <p:ext uri="{BB962C8B-B14F-4D97-AF65-F5344CB8AC3E}">
        <p14:creationId xmlns:p14="http://schemas.microsoft.com/office/powerpoint/2010/main" val="32068115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A7A9DFD0-F1BE-E505-6E81-4248DDA5D822}"/>
              </a:ext>
            </a:extLst>
          </p:cNvPr>
          <p:cNvSpPr>
            <a:spLocks noGrp="1"/>
          </p:cNvSpPr>
          <p:nvPr>
            <p:ph type="title"/>
          </p:nvPr>
        </p:nvSpPr>
        <p:spPr>
          <a:xfrm>
            <a:off x="495807" y="1881518"/>
            <a:ext cx="10680193" cy="1101119"/>
          </a:xfrm>
        </p:spPr>
        <p:txBody>
          <a:bodyPr/>
          <a:lstStyle/>
          <a:p>
            <a:r>
              <a:rPr lang="en-US" sz="3200" dirty="0">
                <a:solidFill>
                  <a:schemeClr val="tx1"/>
                </a:solidFill>
              </a:rPr>
              <a:t>Providers prefer frequent contact over flexibility to reduce risk of early disengagement from HIV care in South Africa</a:t>
            </a:r>
          </a:p>
        </p:txBody>
      </p:sp>
      <p:sp>
        <p:nvSpPr>
          <p:cNvPr id="7" name="Text 5">
            <a:extLst>
              <a:ext uri="{FF2B5EF4-FFF2-40B4-BE49-F238E27FC236}">
                <a16:creationId xmlns:a16="http://schemas.microsoft.com/office/drawing/2014/main" id="{16F89C17-6CBC-B23A-F5E0-DBC1C53851EC}"/>
              </a:ext>
            </a:extLst>
          </p:cNvPr>
          <p:cNvSpPr/>
          <p:nvPr/>
        </p:nvSpPr>
        <p:spPr>
          <a:xfrm>
            <a:off x="495807" y="5169463"/>
            <a:ext cx="10951126" cy="551227"/>
          </a:xfrm>
          <a:prstGeom prst="rect">
            <a:avLst/>
          </a:prstGeom>
          <a:noFill/>
          <a:ln/>
        </p:spPr>
        <p:txBody>
          <a:bodyPr wrap="square" lIns="0" tIns="0" rIns="0" bIns="0" rtlCol="0" anchor="t">
            <a:noAutofit/>
          </a:bodyPr>
          <a:lstStyle/>
          <a:p>
            <a:pPr marL="0" indent="0" algn="l">
              <a:lnSpc>
                <a:spcPts val="1680"/>
              </a:lnSpc>
              <a:buNone/>
            </a:pPr>
            <a:r>
              <a:rPr lang="en-US" sz="1200" b="1" dirty="0">
                <a:solidFill>
                  <a:srgbClr val="141414"/>
                </a:solidFill>
                <a:latin typeface="Verdana" pitchFamily="34" charset="0"/>
                <a:ea typeface="Verdana" pitchFamily="34" charset="-122"/>
                <a:cs typeface="Verdana" pitchFamily="34" charset="-120"/>
              </a:rPr>
              <a:t>Morgan A</a:t>
            </a:r>
            <a:r>
              <a:rPr lang="en-US" sz="1200" dirty="0">
                <a:solidFill>
                  <a:srgbClr val="141414"/>
                </a:solidFill>
                <a:latin typeface="Verdana" pitchFamily="34" charset="0"/>
                <a:ea typeface="Verdana" pitchFamily="34" charset="-122"/>
                <a:cs typeface="Verdana" pitchFamily="34" charset="-120"/>
              </a:rPr>
              <a:t>, Maskew M, Benade M, Kachingwe E, Scott N, Marri A, Sande L, Malala L, Manganye M, Rosen S</a:t>
            </a:r>
            <a:endParaRPr lang="en-US" sz="1200" dirty="0"/>
          </a:p>
        </p:txBody>
      </p:sp>
      <p:pic>
        <p:nvPicPr>
          <p:cNvPr id="8" name="Picture 7">
            <a:extLst>
              <a:ext uri="{FF2B5EF4-FFF2-40B4-BE49-F238E27FC236}">
                <a16:creationId xmlns:a16="http://schemas.microsoft.com/office/drawing/2014/main" id="{85A400A6-74D0-CCA6-26BC-8884C976AC0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42639" y="74748"/>
            <a:ext cx="1358293" cy="1349327"/>
          </a:xfrm>
          <a:prstGeom prst="rect">
            <a:avLst/>
          </a:prstGeom>
        </p:spPr>
      </p:pic>
      <p:pic>
        <p:nvPicPr>
          <p:cNvPr id="9" name="Picture 8">
            <a:extLst>
              <a:ext uri="{FF2B5EF4-FFF2-40B4-BE49-F238E27FC236}">
                <a16:creationId xmlns:a16="http://schemas.microsoft.com/office/drawing/2014/main" id="{7D4B0AD5-72D4-5E8B-77DD-E067B9BB862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10877" y="5941905"/>
            <a:ext cx="1295499" cy="774968"/>
          </a:xfrm>
          <a:prstGeom prst="rect">
            <a:avLst/>
          </a:prstGeom>
        </p:spPr>
      </p:pic>
      <p:pic>
        <p:nvPicPr>
          <p:cNvPr id="10" name="Picture 9">
            <a:extLst>
              <a:ext uri="{FF2B5EF4-FFF2-40B4-BE49-F238E27FC236}">
                <a16:creationId xmlns:a16="http://schemas.microsoft.com/office/drawing/2014/main" id="{A4F07E15-800A-711C-2232-6857A23F09F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568266" y="5944747"/>
            <a:ext cx="1618686" cy="725840"/>
          </a:xfrm>
          <a:prstGeom prst="rect">
            <a:avLst/>
          </a:prstGeom>
        </p:spPr>
      </p:pic>
      <p:pic>
        <p:nvPicPr>
          <p:cNvPr id="11" name="Picture 10">
            <a:extLst>
              <a:ext uri="{FF2B5EF4-FFF2-40B4-BE49-F238E27FC236}">
                <a16:creationId xmlns:a16="http://schemas.microsoft.com/office/drawing/2014/main" id="{9D712576-AB64-3B01-B34B-0E5857A3FB9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548842" y="5830569"/>
            <a:ext cx="771091" cy="926380"/>
          </a:xfrm>
          <a:prstGeom prst="rect">
            <a:avLst/>
          </a:prstGeom>
        </p:spPr>
      </p:pic>
      <p:sp>
        <p:nvSpPr>
          <p:cNvPr id="14" name="Text 4">
            <a:extLst>
              <a:ext uri="{FF2B5EF4-FFF2-40B4-BE49-F238E27FC236}">
                <a16:creationId xmlns:a16="http://schemas.microsoft.com/office/drawing/2014/main" id="{FFACD2EA-0DEB-FE23-7880-DEA20327E70D}"/>
              </a:ext>
            </a:extLst>
          </p:cNvPr>
          <p:cNvSpPr/>
          <p:nvPr/>
        </p:nvSpPr>
        <p:spPr>
          <a:xfrm>
            <a:off x="495807" y="3324136"/>
            <a:ext cx="10376877" cy="551226"/>
          </a:xfrm>
          <a:prstGeom prst="rect">
            <a:avLst/>
          </a:prstGeom>
          <a:noFill/>
          <a:ln/>
        </p:spPr>
        <p:txBody>
          <a:bodyPr wrap="square" lIns="0" tIns="0" rIns="0" bIns="0" rtlCol="0" anchor="t">
            <a:normAutofit/>
          </a:bodyPr>
          <a:lstStyle/>
          <a:p>
            <a:pPr marL="0" indent="0" algn="l">
              <a:lnSpc>
                <a:spcPts val="1800"/>
              </a:lnSpc>
              <a:buNone/>
            </a:pPr>
            <a:r>
              <a:rPr lang="en-US" dirty="0">
                <a:solidFill>
                  <a:srgbClr val="5A5A5A"/>
                </a:solidFill>
                <a:latin typeface="Verdana" pitchFamily="34" charset="0"/>
                <a:ea typeface="Verdana" pitchFamily="34" charset="-122"/>
                <a:cs typeface="Verdana" pitchFamily="34" charset="-120"/>
              </a:rPr>
              <a:t>Qualitative findings from healthcare providers</a:t>
            </a:r>
            <a:endParaRPr lang="en-US" dirty="0"/>
          </a:p>
        </p:txBody>
      </p:sp>
    </p:spTree>
    <p:extLst>
      <p:ext uri="{BB962C8B-B14F-4D97-AF65-F5344CB8AC3E}">
        <p14:creationId xmlns:p14="http://schemas.microsoft.com/office/powerpoint/2010/main" val="142032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6EB762-B210-4CC4-9F39-572EC03B556D}"/>
              </a:ext>
            </a:extLst>
          </p:cNvPr>
          <p:cNvSpPr>
            <a:spLocks noGrp="1"/>
          </p:cNvSpPr>
          <p:nvPr>
            <p:ph type="title"/>
          </p:nvPr>
        </p:nvSpPr>
        <p:spPr>
          <a:xfrm>
            <a:off x="442913" y="1016614"/>
            <a:ext cx="10903960" cy="1260000"/>
          </a:xfrm>
        </p:spPr>
        <p:txBody>
          <a:bodyPr/>
          <a:lstStyle/>
          <a:p>
            <a:r>
              <a:rPr lang="en-GB" noProof="0" dirty="0"/>
              <a:t>Background</a:t>
            </a:r>
          </a:p>
        </p:txBody>
      </p:sp>
      <p:sp>
        <p:nvSpPr>
          <p:cNvPr id="3" name="Inhaltsplatzhalter 2">
            <a:extLst>
              <a:ext uri="{FF2B5EF4-FFF2-40B4-BE49-F238E27FC236}">
                <a16:creationId xmlns:a16="http://schemas.microsoft.com/office/drawing/2014/main" id="{04DD0E3C-3675-44C6-AE22-972FDE27B6FE}"/>
              </a:ext>
            </a:extLst>
          </p:cNvPr>
          <p:cNvSpPr>
            <a:spLocks noGrp="1"/>
          </p:cNvSpPr>
          <p:nvPr>
            <p:ph idx="1"/>
          </p:nvPr>
        </p:nvSpPr>
        <p:spPr>
          <a:xfrm>
            <a:off x="442913" y="2103907"/>
            <a:ext cx="7569711" cy="3291841"/>
          </a:xfrm>
        </p:spPr>
        <p:txBody>
          <a:bodyPr/>
          <a:lstStyle/>
          <a:p>
            <a:r>
              <a:rPr lang="en-GB" sz="1800" noProof="0" dirty="0"/>
              <a:t>High disengagement in first year on ART.</a:t>
            </a:r>
          </a:p>
          <a:p>
            <a:endParaRPr lang="en-GB" sz="1800" noProof="0" dirty="0"/>
          </a:p>
          <a:p>
            <a:r>
              <a:rPr lang="en-GB" sz="1800" noProof="0" dirty="0"/>
              <a:t>DMOC/DSD models are typically: </a:t>
            </a:r>
          </a:p>
          <a:p>
            <a:pPr marL="463550" lvl="1" indent="-215900"/>
            <a:r>
              <a:rPr lang="en-GB" sz="1800" dirty="0"/>
              <a:t>R</a:t>
            </a:r>
            <a:r>
              <a:rPr lang="en-GB" sz="1800" noProof="0" dirty="0" err="1"/>
              <a:t>eserved</a:t>
            </a:r>
            <a:r>
              <a:rPr lang="en-GB" sz="1800" noProof="0" dirty="0"/>
              <a:t> for clients stable on treatment, </a:t>
            </a:r>
          </a:p>
          <a:p>
            <a:pPr marL="463550" lvl="1" indent="-215900"/>
            <a:r>
              <a:rPr lang="en-GB" sz="1800" noProof="0" dirty="0"/>
              <a:t>Not accessible to clients in the early treatment period or deemed at risk of disengagement. </a:t>
            </a:r>
          </a:p>
          <a:p>
            <a:pPr marL="463550" indent="-215900"/>
            <a:endParaRPr lang="en-GB" sz="1800" noProof="0" dirty="0"/>
          </a:p>
          <a:p>
            <a:r>
              <a:rPr lang="en-US" sz="1800" dirty="0"/>
              <a:t>The FIRST-HIV study aimed to explore how providers </a:t>
            </a:r>
            <a:r>
              <a:rPr lang="en-US" sz="1800" b="1" dirty="0">
                <a:solidFill>
                  <a:schemeClr val="accent1"/>
                </a:solidFill>
              </a:rPr>
              <a:t>identify risk of disengagement </a:t>
            </a:r>
            <a:r>
              <a:rPr lang="en-US" sz="1800" dirty="0"/>
              <a:t>and </a:t>
            </a:r>
            <a:r>
              <a:rPr lang="en-US" sz="1800" b="1" dirty="0">
                <a:solidFill>
                  <a:schemeClr val="accent1"/>
                </a:solidFill>
              </a:rPr>
              <a:t>select supportive interventions </a:t>
            </a:r>
            <a:r>
              <a:rPr lang="en-US" sz="1800" dirty="0"/>
              <a:t>in Gauteng, KwaZulu Natal, Mpumalanga provinces in South Africa.</a:t>
            </a:r>
          </a:p>
        </p:txBody>
      </p:sp>
      <p:sp>
        <p:nvSpPr>
          <p:cNvPr id="4" name="Datumsplatzhalter 3">
            <a:extLst>
              <a:ext uri="{FF2B5EF4-FFF2-40B4-BE49-F238E27FC236}">
                <a16:creationId xmlns:a16="http://schemas.microsoft.com/office/drawing/2014/main" id="{FA8FFF18-2DED-4406-B248-85DE5EABEF1B}"/>
              </a:ext>
            </a:extLst>
          </p:cNvPr>
          <p:cNvSpPr>
            <a:spLocks noGrp="1"/>
          </p:cNvSpPr>
          <p:nvPr>
            <p:ph type="dt" sz="half" idx="10"/>
          </p:nvPr>
        </p:nvSpPr>
        <p:spPr/>
        <p:txBody>
          <a:bodyPr/>
          <a:lstStyle/>
          <a:p>
            <a:r>
              <a:rPr lang="de-DE" dirty="0"/>
              <a:t>Allison Morgan</a:t>
            </a:r>
          </a:p>
        </p:txBody>
      </p:sp>
      <p:sp>
        <p:nvSpPr>
          <p:cNvPr id="5" name="Fußzeilenplatzhalter 4">
            <a:extLst>
              <a:ext uri="{FF2B5EF4-FFF2-40B4-BE49-F238E27FC236}">
                <a16:creationId xmlns:a16="http://schemas.microsoft.com/office/drawing/2014/main" id="{DFB132A6-3817-4B71-A803-77648B468752}"/>
              </a:ext>
            </a:extLst>
          </p:cNvPr>
          <p:cNvSpPr>
            <a:spLocks noGrp="1"/>
          </p:cNvSpPr>
          <p:nvPr>
            <p:ph type="ftr" sz="quarter" idx="11"/>
          </p:nvPr>
        </p:nvSpPr>
        <p:spPr/>
        <p:txBody>
          <a:bodyPr/>
          <a:lstStyle/>
          <a:p>
            <a:r>
              <a:rPr lang="en-US" dirty="0"/>
              <a:t>Providers refer frequent contact over flexibility to reduce risk of early disengagement from HIV care in South Africa</a:t>
            </a:r>
            <a:endParaRPr lang="de-DE" dirty="0"/>
          </a:p>
        </p:txBody>
      </p:sp>
      <p:pic>
        <p:nvPicPr>
          <p:cNvPr id="8" name="Picture 7">
            <a:extLst>
              <a:ext uri="{FF2B5EF4-FFF2-40B4-BE49-F238E27FC236}">
                <a16:creationId xmlns:a16="http://schemas.microsoft.com/office/drawing/2014/main" id="{F64264CB-82F3-B8EB-7AE6-C3138AF6572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44781" y="596514"/>
            <a:ext cx="4572000" cy="5442155"/>
          </a:xfrm>
          <a:prstGeom prst="rect">
            <a:avLst/>
          </a:prstGeom>
        </p:spPr>
      </p:pic>
      <p:sp>
        <p:nvSpPr>
          <p:cNvPr id="9" name="TextBox 8">
            <a:extLst>
              <a:ext uri="{FF2B5EF4-FFF2-40B4-BE49-F238E27FC236}">
                <a16:creationId xmlns:a16="http://schemas.microsoft.com/office/drawing/2014/main" id="{599F8D74-56C7-A741-91A4-17E3CD13DB84}"/>
              </a:ext>
            </a:extLst>
          </p:cNvPr>
          <p:cNvSpPr txBox="1"/>
          <p:nvPr/>
        </p:nvSpPr>
        <p:spPr>
          <a:xfrm>
            <a:off x="10383865" y="5107207"/>
            <a:ext cx="1301858" cy="577081"/>
          </a:xfrm>
          <a:prstGeom prst="rect">
            <a:avLst/>
          </a:prstGeom>
          <a:noFill/>
        </p:spPr>
        <p:txBody>
          <a:bodyPr wrap="square" rtlCol="0">
            <a:spAutoFit/>
          </a:bodyPr>
          <a:lstStyle/>
          <a:p>
            <a:r>
              <a:rPr lang="en-US" sz="1050" dirty="0"/>
              <a:t>18 facilities across three provinces</a:t>
            </a:r>
          </a:p>
        </p:txBody>
      </p:sp>
    </p:spTree>
    <p:extLst>
      <p:ext uri="{BB962C8B-B14F-4D97-AF65-F5344CB8AC3E}">
        <p14:creationId xmlns:p14="http://schemas.microsoft.com/office/powerpoint/2010/main" val="19969886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6EB762-B210-4CC4-9F39-572EC03B556D}"/>
              </a:ext>
            </a:extLst>
          </p:cNvPr>
          <p:cNvSpPr>
            <a:spLocks noGrp="1"/>
          </p:cNvSpPr>
          <p:nvPr>
            <p:ph type="title"/>
          </p:nvPr>
        </p:nvSpPr>
        <p:spPr>
          <a:xfrm>
            <a:off x="442913" y="1240206"/>
            <a:ext cx="6192838" cy="1260000"/>
          </a:xfrm>
        </p:spPr>
        <p:txBody>
          <a:bodyPr/>
          <a:lstStyle/>
          <a:p>
            <a:r>
              <a:rPr lang="en-GB" noProof="0" dirty="0"/>
              <a:t>Methods</a:t>
            </a:r>
          </a:p>
        </p:txBody>
      </p:sp>
      <p:sp>
        <p:nvSpPr>
          <p:cNvPr id="3" name="Inhaltsplatzhalter 2">
            <a:extLst>
              <a:ext uri="{FF2B5EF4-FFF2-40B4-BE49-F238E27FC236}">
                <a16:creationId xmlns:a16="http://schemas.microsoft.com/office/drawing/2014/main" id="{04DD0E3C-3675-44C6-AE22-972FDE27B6FE}"/>
              </a:ext>
            </a:extLst>
          </p:cNvPr>
          <p:cNvSpPr>
            <a:spLocks noGrp="1"/>
          </p:cNvSpPr>
          <p:nvPr>
            <p:ph idx="1"/>
          </p:nvPr>
        </p:nvSpPr>
        <p:spPr>
          <a:xfrm>
            <a:off x="460436" y="2061720"/>
            <a:ext cx="8565032" cy="2684276"/>
          </a:xfrm>
        </p:spPr>
        <p:txBody>
          <a:bodyPr/>
          <a:lstStyle/>
          <a:p>
            <a:pPr>
              <a:spcAft>
                <a:spcPts val="600"/>
              </a:spcAft>
            </a:pPr>
            <a:r>
              <a:rPr lang="en-GB" sz="1800" b="1" noProof="0" dirty="0">
                <a:solidFill>
                  <a:schemeClr val="accent1"/>
                </a:solidFill>
              </a:rPr>
              <a:t>18 group interviews </a:t>
            </a:r>
            <a:r>
              <a:rPr lang="en-GB" sz="1800" noProof="0" dirty="0"/>
              <a:t>with providers at public primary care facilities</a:t>
            </a:r>
          </a:p>
          <a:p>
            <a:pPr>
              <a:spcAft>
                <a:spcPts val="600"/>
              </a:spcAft>
            </a:pPr>
            <a:r>
              <a:rPr lang="en-GB" sz="1800" noProof="0" dirty="0"/>
              <a:t>Interviews followed a semi-structured interview guide</a:t>
            </a:r>
          </a:p>
          <a:p>
            <a:pPr marL="917575" lvl="1" indent="-254000">
              <a:spcAft>
                <a:spcPts val="600"/>
              </a:spcAft>
            </a:pPr>
            <a:r>
              <a:rPr lang="en-GB" sz="1800" b="1" noProof="0" dirty="0">
                <a:solidFill>
                  <a:schemeClr val="accent1"/>
                </a:solidFill>
              </a:rPr>
              <a:t>How do providers identify risk?</a:t>
            </a:r>
          </a:p>
          <a:p>
            <a:pPr marL="917575" lvl="1" indent="-254000">
              <a:spcAft>
                <a:spcPts val="600"/>
              </a:spcAft>
            </a:pPr>
            <a:r>
              <a:rPr lang="en-GB" sz="1800" b="1" noProof="0" dirty="0">
                <a:solidFill>
                  <a:schemeClr val="accent1"/>
                </a:solidFill>
              </a:rPr>
              <a:t>How do providers make decisions about offering supportive interventions?</a:t>
            </a:r>
            <a:endParaRPr lang="en-GB" sz="1800" noProof="0" dirty="0"/>
          </a:p>
          <a:p>
            <a:pPr>
              <a:spcAft>
                <a:spcPts val="600"/>
              </a:spcAft>
            </a:pPr>
            <a:r>
              <a:rPr lang="en-GB" sz="1800" dirty="0"/>
              <a:t>Inductive-deductive coding approach and content analysis using NVivo</a:t>
            </a:r>
            <a:endParaRPr lang="en-GB" sz="1800" noProof="0" dirty="0"/>
          </a:p>
          <a:p>
            <a:endParaRPr lang="en-GB" sz="1800" noProof="0" dirty="0"/>
          </a:p>
        </p:txBody>
      </p:sp>
      <p:sp>
        <p:nvSpPr>
          <p:cNvPr id="4" name="Datumsplatzhalter 3">
            <a:extLst>
              <a:ext uri="{FF2B5EF4-FFF2-40B4-BE49-F238E27FC236}">
                <a16:creationId xmlns:a16="http://schemas.microsoft.com/office/drawing/2014/main" id="{FA8FFF18-2DED-4406-B248-85DE5EABEF1B}"/>
              </a:ext>
            </a:extLst>
          </p:cNvPr>
          <p:cNvSpPr>
            <a:spLocks noGrp="1"/>
          </p:cNvSpPr>
          <p:nvPr>
            <p:ph type="dt" sz="half" idx="10"/>
          </p:nvPr>
        </p:nvSpPr>
        <p:spPr/>
        <p:txBody>
          <a:bodyPr/>
          <a:lstStyle/>
          <a:p>
            <a:r>
              <a:rPr lang="de-DE" dirty="0"/>
              <a:t>Allison Morgan</a:t>
            </a:r>
          </a:p>
        </p:txBody>
      </p:sp>
      <p:grpSp>
        <p:nvGrpSpPr>
          <p:cNvPr id="6" name="Group 5">
            <a:extLst>
              <a:ext uri="{FF2B5EF4-FFF2-40B4-BE49-F238E27FC236}">
                <a16:creationId xmlns:a16="http://schemas.microsoft.com/office/drawing/2014/main" id="{79B65202-C9A0-A647-A249-BF9E67C0EF1A}"/>
              </a:ext>
            </a:extLst>
          </p:cNvPr>
          <p:cNvGrpSpPr>
            <a:grpSpLocks noChangeAspect="1"/>
          </p:cNvGrpSpPr>
          <p:nvPr/>
        </p:nvGrpSpPr>
        <p:grpSpPr>
          <a:xfrm>
            <a:off x="910387" y="4052996"/>
            <a:ext cx="4118813" cy="2020387"/>
            <a:chOff x="668506" y="1573772"/>
            <a:chExt cx="6891946" cy="3299729"/>
          </a:xfrm>
        </p:grpSpPr>
        <p:pic>
          <p:nvPicPr>
            <p:cNvPr id="7" name="Graphic 6" descr="Doctor female with solid fill">
              <a:extLst>
                <a:ext uri="{FF2B5EF4-FFF2-40B4-BE49-F238E27FC236}">
                  <a16:creationId xmlns:a16="http://schemas.microsoft.com/office/drawing/2014/main" id="{5493660C-A0E0-6128-A29E-36B5695DBF8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75267" y="1573772"/>
              <a:ext cx="914400" cy="914400"/>
            </a:xfrm>
            <a:prstGeom prst="rect">
              <a:avLst/>
            </a:prstGeom>
          </p:spPr>
        </p:pic>
        <p:pic>
          <p:nvPicPr>
            <p:cNvPr id="8" name="Graphic 7" descr="Doctor male with solid fill">
              <a:extLst>
                <a:ext uri="{FF2B5EF4-FFF2-40B4-BE49-F238E27FC236}">
                  <a16:creationId xmlns:a16="http://schemas.microsoft.com/office/drawing/2014/main" id="{B590C6FD-E3F8-90D3-5F01-D562E64B4CF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947807" y="3391472"/>
              <a:ext cx="914400" cy="914400"/>
            </a:xfrm>
            <a:prstGeom prst="rect">
              <a:avLst/>
            </a:prstGeom>
          </p:spPr>
        </p:pic>
        <p:sp>
          <p:nvSpPr>
            <p:cNvPr id="9" name="Oval 8">
              <a:extLst>
                <a:ext uri="{FF2B5EF4-FFF2-40B4-BE49-F238E27FC236}">
                  <a16:creationId xmlns:a16="http://schemas.microsoft.com/office/drawing/2014/main" id="{F7E4E324-A409-E962-9473-31E4809A1B4E}"/>
                </a:ext>
              </a:extLst>
            </p:cNvPr>
            <p:cNvSpPr/>
            <p:nvPr/>
          </p:nvSpPr>
          <p:spPr bwMode="auto">
            <a:xfrm>
              <a:off x="1806222" y="2269067"/>
              <a:ext cx="4662311" cy="1159933"/>
            </a:xfrm>
            <a:prstGeom prst="ellipse">
              <a:avLst/>
            </a:prstGeom>
            <a:solidFill>
              <a:srgbClr val="F5A9A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a typeface="Osaka" pitchFamily="-64" charset="-128"/>
                <a:cs typeface="Osaka" pitchFamily="-64" charset="-128"/>
              </a:endParaRPr>
            </a:p>
          </p:txBody>
        </p:sp>
        <p:pic>
          <p:nvPicPr>
            <p:cNvPr id="10" name="Graphic 9" descr="Doctor female with solid fill">
              <a:extLst>
                <a:ext uri="{FF2B5EF4-FFF2-40B4-BE49-F238E27FC236}">
                  <a16:creationId xmlns:a16="http://schemas.microsoft.com/office/drawing/2014/main" id="{6909A871-B734-CBA7-7C6F-333582201A1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56964" y="3618013"/>
              <a:ext cx="914400" cy="914400"/>
            </a:xfrm>
            <a:prstGeom prst="rect">
              <a:avLst/>
            </a:prstGeom>
          </p:spPr>
        </p:pic>
        <p:pic>
          <p:nvPicPr>
            <p:cNvPr id="11" name="Graphic 10" descr="Doctor male with solid fill">
              <a:extLst>
                <a:ext uri="{FF2B5EF4-FFF2-40B4-BE49-F238E27FC236}">
                  <a16:creationId xmlns:a16="http://schemas.microsoft.com/office/drawing/2014/main" id="{19CBADBB-8A60-DC07-16EF-A48BE33C997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66121" y="3391472"/>
              <a:ext cx="914400" cy="914400"/>
            </a:xfrm>
            <a:prstGeom prst="rect">
              <a:avLst/>
            </a:prstGeom>
          </p:spPr>
        </p:pic>
        <p:pic>
          <p:nvPicPr>
            <p:cNvPr id="12" name="Graphic 11" descr="Doctor female with solid fill">
              <a:extLst>
                <a:ext uri="{FF2B5EF4-FFF2-40B4-BE49-F238E27FC236}">
                  <a16:creationId xmlns:a16="http://schemas.microsoft.com/office/drawing/2014/main" id="{FF773CC5-F687-DCA4-AB04-E7ED2682414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24404" y="2855211"/>
              <a:ext cx="914400" cy="914400"/>
            </a:xfrm>
            <a:prstGeom prst="rect">
              <a:avLst/>
            </a:prstGeom>
          </p:spPr>
        </p:pic>
        <p:pic>
          <p:nvPicPr>
            <p:cNvPr id="13" name="Graphic 12" descr="Doctor female with solid fill">
              <a:extLst>
                <a:ext uri="{FF2B5EF4-FFF2-40B4-BE49-F238E27FC236}">
                  <a16:creationId xmlns:a16="http://schemas.microsoft.com/office/drawing/2014/main" id="{5610E1E6-04C4-4E11-67F6-07926273337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38650" y="2855211"/>
              <a:ext cx="914400" cy="914400"/>
            </a:xfrm>
            <a:prstGeom prst="rect">
              <a:avLst/>
            </a:prstGeom>
          </p:spPr>
        </p:pic>
        <p:pic>
          <p:nvPicPr>
            <p:cNvPr id="14" name="Graphic 13" descr="Radio microphone with solid fill">
              <a:extLst>
                <a:ext uri="{FF2B5EF4-FFF2-40B4-BE49-F238E27FC236}">
                  <a16:creationId xmlns:a16="http://schemas.microsoft.com/office/drawing/2014/main" id="{6359A3EB-8550-7A95-2DC0-E144E3B949C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36370" y="1934634"/>
              <a:ext cx="477794" cy="477794"/>
            </a:xfrm>
            <a:prstGeom prst="rect">
              <a:avLst/>
            </a:prstGeom>
          </p:spPr>
        </p:pic>
        <p:sp>
          <p:nvSpPr>
            <p:cNvPr id="15" name="TextBox 14">
              <a:extLst>
                <a:ext uri="{FF2B5EF4-FFF2-40B4-BE49-F238E27FC236}">
                  <a16:creationId xmlns:a16="http://schemas.microsoft.com/office/drawing/2014/main" id="{E29F3764-07A8-24B7-25FD-BF8DBF071355}"/>
                </a:ext>
              </a:extLst>
            </p:cNvPr>
            <p:cNvSpPr txBox="1"/>
            <p:nvPr/>
          </p:nvSpPr>
          <p:spPr>
            <a:xfrm>
              <a:off x="668506" y="3710172"/>
              <a:ext cx="1414510" cy="605158"/>
            </a:xfrm>
            <a:prstGeom prst="rect">
              <a:avLst/>
            </a:prstGeom>
            <a:noFill/>
          </p:spPr>
          <p:txBody>
            <a:bodyPr wrap="none" rtlCol="0">
              <a:spAutoFit/>
            </a:bodyPr>
            <a:lstStyle/>
            <a:p>
              <a:pPr algn="ctr"/>
              <a:r>
                <a:rPr lang="en-US" sz="1200" dirty="0">
                  <a:solidFill>
                    <a:schemeClr val="accent1"/>
                  </a:solidFill>
                </a:rPr>
                <a:t>Data </a:t>
              </a:r>
            </a:p>
            <a:p>
              <a:pPr algn="ctr"/>
              <a:r>
                <a:rPr lang="en-US" sz="1200" dirty="0">
                  <a:solidFill>
                    <a:schemeClr val="accent1"/>
                  </a:solidFill>
                </a:rPr>
                <a:t>Capturer</a:t>
              </a:r>
            </a:p>
          </p:txBody>
        </p:sp>
        <p:sp>
          <p:nvSpPr>
            <p:cNvPr id="16" name="TextBox 15">
              <a:extLst>
                <a:ext uri="{FF2B5EF4-FFF2-40B4-BE49-F238E27FC236}">
                  <a16:creationId xmlns:a16="http://schemas.microsoft.com/office/drawing/2014/main" id="{DAF76143-9DEA-EE79-1BBC-EE1AFA08F846}"/>
                </a:ext>
              </a:extLst>
            </p:cNvPr>
            <p:cNvSpPr txBox="1"/>
            <p:nvPr/>
          </p:nvSpPr>
          <p:spPr>
            <a:xfrm>
              <a:off x="2102670" y="4268343"/>
              <a:ext cx="1041301" cy="605158"/>
            </a:xfrm>
            <a:prstGeom prst="rect">
              <a:avLst/>
            </a:prstGeom>
            <a:noFill/>
          </p:spPr>
          <p:txBody>
            <a:bodyPr wrap="none" rtlCol="0">
              <a:spAutoFit/>
            </a:bodyPr>
            <a:lstStyle/>
            <a:p>
              <a:pPr algn="ctr"/>
              <a:r>
                <a:rPr lang="en-US" sz="1200" dirty="0">
                  <a:solidFill>
                    <a:schemeClr val="accent1"/>
                  </a:solidFill>
                </a:rPr>
                <a:t>Prof. </a:t>
              </a:r>
            </a:p>
            <a:p>
              <a:pPr algn="ctr"/>
              <a:r>
                <a:rPr lang="en-US" sz="1200" dirty="0">
                  <a:solidFill>
                    <a:schemeClr val="accent1"/>
                  </a:solidFill>
                </a:rPr>
                <a:t>Nurse</a:t>
              </a:r>
            </a:p>
          </p:txBody>
        </p:sp>
        <p:sp>
          <p:nvSpPr>
            <p:cNvPr id="17" name="TextBox 16">
              <a:extLst>
                <a:ext uri="{FF2B5EF4-FFF2-40B4-BE49-F238E27FC236}">
                  <a16:creationId xmlns:a16="http://schemas.microsoft.com/office/drawing/2014/main" id="{5FE3A9E7-8411-CB27-7807-06F7FF448F1B}"/>
                </a:ext>
              </a:extLst>
            </p:cNvPr>
            <p:cNvSpPr txBox="1"/>
            <p:nvPr/>
          </p:nvSpPr>
          <p:spPr>
            <a:xfrm>
              <a:off x="3477906" y="4444427"/>
              <a:ext cx="1072517" cy="363095"/>
            </a:xfrm>
            <a:prstGeom prst="rect">
              <a:avLst/>
            </a:prstGeom>
            <a:noFill/>
          </p:spPr>
          <p:txBody>
            <a:bodyPr wrap="none" rtlCol="0">
              <a:spAutoFit/>
            </a:bodyPr>
            <a:lstStyle/>
            <a:p>
              <a:pPr algn="ctr"/>
              <a:r>
                <a:rPr lang="en-US" sz="1200" dirty="0">
                  <a:solidFill>
                    <a:schemeClr val="accent1"/>
                  </a:solidFill>
                </a:rPr>
                <a:t>Doctor</a:t>
              </a:r>
            </a:p>
          </p:txBody>
        </p:sp>
        <p:sp>
          <p:nvSpPr>
            <p:cNvPr id="18" name="TextBox 17">
              <a:extLst>
                <a:ext uri="{FF2B5EF4-FFF2-40B4-BE49-F238E27FC236}">
                  <a16:creationId xmlns:a16="http://schemas.microsoft.com/office/drawing/2014/main" id="{58092679-452E-3785-8EBE-37F6DEA97309}"/>
                </a:ext>
              </a:extLst>
            </p:cNvPr>
            <p:cNvSpPr txBox="1"/>
            <p:nvPr/>
          </p:nvSpPr>
          <p:spPr>
            <a:xfrm>
              <a:off x="4639647" y="4250266"/>
              <a:ext cx="1531956" cy="363095"/>
            </a:xfrm>
            <a:prstGeom prst="rect">
              <a:avLst/>
            </a:prstGeom>
            <a:noFill/>
          </p:spPr>
          <p:txBody>
            <a:bodyPr wrap="none" rtlCol="0">
              <a:spAutoFit/>
            </a:bodyPr>
            <a:lstStyle/>
            <a:p>
              <a:pPr algn="ctr"/>
              <a:r>
                <a:rPr lang="en-US" sz="1200" dirty="0">
                  <a:solidFill>
                    <a:schemeClr val="accent1"/>
                  </a:solidFill>
                </a:rPr>
                <a:t>Counsellor</a:t>
              </a:r>
            </a:p>
          </p:txBody>
        </p:sp>
        <p:sp>
          <p:nvSpPr>
            <p:cNvPr id="19" name="TextBox 18">
              <a:extLst>
                <a:ext uri="{FF2B5EF4-FFF2-40B4-BE49-F238E27FC236}">
                  <a16:creationId xmlns:a16="http://schemas.microsoft.com/office/drawing/2014/main" id="{5C2CCD84-0FF7-192B-25DC-EEA0F18EDD7E}"/>
                </a:ext>
              </a:extLst>
            </p:cNvPr>
            <p:cNvSpPr txBox="1"/>
            <p:nvPr/>
          </p:nvSpPr>
          <p:spPr>
            <a:xfrm>
              <a:off x="6031248" y="3722873"/>
              <a:ext cx="1529204" cy="605158"/>
            </a:xfrm>
            <a:prstGeom prst="rect">
              <a:avLst/>
            </a:prstGeom>
            <a:noFill/>
          </p:spPr>
          <p:txBody>
            <a:bodyPr wrap="none" rtlCol="0">
              <a:spAutoFit/>
            </a:bodyPr>
            <a:lstStyle/>
            <a:p>
              <a:pPr algn="ctr"/>
              <a:r>
                <a:rPr lang="en-US" sz="1200" dirty="0">
                  <a:solidFill>
                    <a:schemeClr val="accent1"/>
                  </a:solidFill>
                </a:rPr>
                <a:t>Admin </a:t>
              </a:r>
            </a:p>
            <a:p>
              <a:pPr algn="ctr"/>
              <a:r>
                <a:rPr lang="en-US" sz="1200" dirty="0">
                  <a:solidFill>
                    <a:schemeClr val="accent1"/>
                  </a:solidFill>
                </a:rPr>
                <a:t>Personnel</a:t>
              </a:r>
            </a:p>
          </p:txBody>
        </p:sp>
      </p:grpSp>
      <p:sp>
        <p:nvSpPr>
          <p:cNvPr id="20" name="Fußzeilenplatzhalter 4">
            <a:extLst>
              <a:ext uri="{FF2B5EF4-FFF2-40B4-BE49-F238E27FC236}">
                <a16:creationId xmlns:a16="http://schemas.microsoft.com/office/drawing/2014/main" id="{EE0E528E-7965-D645-C7A1-D495A3067AE2}"/>
              </a:ext>
            </a:extLst>
          </p:cNvPr>
          <p:cNvSpPr>
            <a:spLocks noGrp="1"/>
          </p:cNvSpPr>
          <p:nvPr>
            <p:ph type="ftr" sz="quarter" idx="11"/>
          </p:nvPr>
        </p:nvSpPr>
        <p:spPr>
          <a:xfrm>
            <a:off x="3725863" y="6276101"/>
            <a:ext cx="2909887" cy="244317"/>
          </a:xfrm>
        </p:spPr>
        <p:txBody>
          <a:bodyPr/>
          <a:lstStyle/>
          <a:p>
            <a:r>
              <a:rPr lang="en-US" dirty="0"/>
              <a:t>Providers refer frequent contact over flexibility to reduce risk of early disengagement from HIV care in South Africa</a:t>
            </a:r>
            <a:endParaRPr lang="de-DE" dirty="0"/>
          </a:p>
        </p:txBody>
      </p:sp>
      <p:sp>
        <p:nvSpPr>
          <p:cNvPr id="21" name="Rectangle 20">
            <a:extLst>
              <a:ext uri="{FF2B5EF4-FFF2-40B4-BE49-F238E27FC236}">
                <a16:creationId xmlns:a16="http://schemas.microsoft.com/office/drawing/2014/main" id="{F26C4F2A-E253-6F18-6336-28E10207D08A}"/>
              </a:ext>
            </a:extLst>
          </p:cNvPr>
          <p:cNvSpPr/>
          <p:nvPr/>
        </p:nvSpPr>
        <p:spPr>
          <a:xfrm>
            <a:off x="9138536" y="2061719"/>
            <a:ext cx="2859582" cy="3802819"/>
          </a:xfrm>
          <a:prstGeom prst="rect">
            <a:avLst/>
          </a:prstGeom>
          <a:noFill/>
          <a:ln w="38100">
            <a:solidFill>
              <a:srgbClr val="F5A9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3363"/>
            <a:r>
              <a:rPr lang="en-US" dirty="0">
                <a:solidFill>
                  <a:schemeClr val="tx1"/>
                </a:solidFill>
              </a:rPr>
              <a:t>Additionally, conducted concurrent quantitative facility assessment to understand </a:t>
            </a:r>
            <a:r>
              <a:rPr lang="en-US" b="1" dirty="0">
                <a:solidFill>
                  <a:schemeClr val="accent1"/>
                </a:solidFill>
              </a:rPr>
              <a:t>which services are offered </a:t>
            </a:r>
            <a:r>
              <a:rPr lang="en-US" dirty="0">
                <a:solidFill>
                  <a:schemeClr val="tx1"/>
                </a:solidFill>
              </a:rPr>
              <a:t>in study facilities and to provide </a:t>
            </a:r>
            <a:r>
              <a:rPr lang="en-US" b="1" dirty="0">
                <a:solidFill>
                  <a:schemeClr val="accent1"/>
                </a:solidFill>
              </a:rPr>
              <a:t>context</a:t>
            </a:r>
            <a:r>
              <a:rPr lang="en-US" dirty="0">
                <a:solidFill>
                  <a:schemeClr val="tx1"/>
                </a:solidFill>
              </a:rPr>
              <a:t> to group interview findings. </a:t>
            </a:r>
          </a:p>
        </p:txBody>
      </p:sp>
      <p:sp>
        <p:nvSpPr>
          <p:cNvPr id="24" name="Left Arrow Callout 23">
            <a:extLst>
              <a:ext uri="{FF2B5EF4-FFF2-40B4-BE49-F238E27FC236}">
                <a16:creationId xmlns:a16="http://schemas.microsoft.com/office/drawing/2014/main" id="{6BDB2C1F-BF48-47D6-DF25-9B99B49310D5}"/>
              </a:ext>
            </a:extLst>
          </p:cNvPr>
          <p:cNvSpPr/>
          <p:nvPr/>
        </p:nvSpPr>
        <p:spPr>
          <a:xfrm>
            <a:off x="5051711" y="4391737"/>
            <a:ext cx="2942905" cy="1005747"/>
          </a:xfrm>
          <a:prstGeom prst="leftArrowCallout">
            <a:avLst>
              <a:gd name="adj1" fmla="val 25000"/>
              <a:gd name="adj2" fmla="val 25000"/>
              <a:gd name="adj3" fmla="val 25000"/>
              <a:gd name="adj4" fmla="val 91456"/>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More additive and collaborative than FGDs or individual IDIs</a:t>
            </a:r>
          </a:p>
        </p:txBody>
      </p:sp>
    </p:spTree>
    <p:extLst>
      <p:ext uri="{BB962C8B-B14F-4D97-AF65-F5344CB8AC3E}">
        <p14:creationId xmlns:p14="http://schemas.microsoft.com/office/powerpoint/2010/main" val="613618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8726B-B0DF-B5D1-4F01-DF1AFA5C16B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317BE03-4ECE-D269-E543-D2073CD98A75}"/>
              </a:ext>
            </a:extLst>
          </p:cNvPr>
          <p:cNvSpPr>
            <a:spLocks noGrp="1"/>
          </p:cNvSpPr>
          <p:nvPr>
            <p:ph type="title"/>
          </p:nvPr>
        </p:nvSpPr>
        <p:spPr>
          <a:xfrm>
            <a:off x="442913" y="1142211"/>
            <a:ext cx="9695698" cy="629999"/>
          </a:xfrm>
        </p:spPr>
        <p:txBody>
          <a:bodyPr/>
          <a:lstStyle/>
          <a:p>
            <a:r>
              <a:rPr lang="en-GB" noProof="0" dirty="0"/>
              <a:t>Results</a:t>
            </a:r>
          </a:p>
        </p:txBody>
      </p:sp>
      <p:sp>
        <p:nvSpPr>
          <p:cNvPr id="4" name="Datumsplatzhalter 3">
            <a:extLst>
              <a:ext uri="{FF2B5EF4-FFF2-40B4-BE49-F238E27FC236}">
                <a16:creationId xmlns:a16="http://schemas.microsoft.com/office/drawing/2014/main" id="{CC4B5C72-BAC5-3EC0-B80B-BEF94B982865}"/>
              </a:ext>
            </a:extLst>
          </p:cNvPr>
          <p:cNvSpPr>
            <a:spLocks noGrp="1"/>
          </p:cNvSpPr>
          <p:nvPr>
            <p:ph type="dt" sz="half" idx="10"/>
          </p:nvPr>
        </p:nvSpPr>
        <p:spPr/>
        <p:txBody>
          <a:bodyPr/>
          <a:lstStyle/>
          <a:p>
            <a:r>
              <a:rPr lang="de-DE" dirty="0"/>
              <a:t>Allison Morgan</a:t>
            </a:r>
          </a:p>
        </p:txBody>
      </p:sp>
      <p:sp>
        <p:nvSpPr>
          <p:cNvPr id="20" name="Textplatzhalter 3">
            <a:extLst>
              <a:ext uri="{FF2B5EF4-FFF2-40B4-BE49-F238E27FC236}">
                <a16:creationId xmlns:a16="http://schemas.microsoft.com/office/drawing/2014/main" id="{4E4B6FC4-EA7A-16D7-3DB7-0A19823C9550}"/>
              </a:ext>
            </a:extLst>
          </p:cNvPr>
          <p:cNvSpPr txBox="1">
            <a:spLocks/>
          </p:cNvSpPr>
          <p:nvPr/>
        </p:nvSpPr>
        <p:spPr>
          <a:xfrm>
            <a:off x="263237" y="2031625"/>
            <a:ext cx="11485850" cy="630000"/>
          </a:xfrm>
          <a:prstGeom prst="rect">
            <a:avLst/>
          </a:prstGeom>
        </p:spPr>
        <p:txBody>
          <a:bodyPr/>
          <a:lstStyle>
            <a:lvl1pPr marL="220663" indent="-220663"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1pPr>
            <a:lvl2pPr marL="449263"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2pPr>
            <a:lvl3pPr marL="655638" indent="-212725"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3pPr>
            <a:lvl4pPr marL="8985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4pPr>
            <a:lvl5pPr marL="11271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0663" lvl="1" indent="0">
              <a:buNone/>
            </a:pPr>
            <a:endParaRPr lang="en-GB" sz="2800" b="1" dirty="0">
              <a:solidFill>
                <a:schemeClr val="accent1"/>
              </a:solidFill>
            </a:endParaRPr>
          </a:p>
        </p:txBody>
      </p:sp>
      <p:sp>
        <p:nvSpPr>
          <p:cNvPr id="7" name="Content Placeholder 6">
            <a:extLst>
              <a:ext uri="{FF2B5EF4-FFF2-40B4-BE49-F238E27FC236}">
                <a16:creationId xmlns:a16="http://schemas.microsoft.com/office/drawing/2014/main" id="{98D30DF3-1C38-3D26-0315-FFBB5A04A59A}"/>
              </a:ext>
            </a:extLst>
          </p:cNvPr>
          <p:cNvSpPr>
            <a:spLocks noGrp="1"/>
          </p:cNvSpPr>
          <p:nvPr>
            <p:ph idx="1"/>
          </p:nvPr>
        </p:nvSpPr>
        <p:spPr>
          <a:xfrm>
            <a:off x="442913" y="2094845"/>
            <a:ext cx="5653087" cy="3291841"/>
          </a:xfrm>
        </p:spPr>
        <p:txBody>
          <a:bodyPr/>
          <a:lstStyle/>
          <a:p>
            <a:pPr marL="0" indent="0">
              <a:spcAft>
                <a:spcPts val="600"/>
              </a:spcAft>
              <a:buNone/>
            </a:pPr>
            <a:r>
              <a:rPr lang="en-US" sz="1800" b="1" dirty="0">
                <a:solidFill>
                  <a:schemeClr val="accent1"/>
                </a:solidFill>
              </a:rPr>
              <a:t>N=140</a:t>
            </a:r>
            <a:r>
              <a:rPr lang="en-US" sz="1800" dirty="0"/>
              <a:t> providers interviewed</a:t>
            </a:r>
          </a:p>
          <a:p>
            <a:pPr marL="960437" indent="-285750">
              <a:spcAft>
                <a:spcPts val="600"/>
              </a:spcAft>
            </a:pPr>
            <a:r>
              <a:rPr lang="en-US" sz="1600" b="1" dirty="0">
                <a:solidFill>
                  <a:schemeClr val="accent1"/>
                </a:solidFill>
              </a:rPr>
              <a:t>88% </a:t>
            </a:r>
            <a:r>
              <a:rPr lang="en-US" sz="1600" dirty="0"/>
              <a:t>female</a:t>
            </a:r>
          </a:p>
          <a:p>
            <a:pPr marL="1001712" indent="-285750">
              <a:spcAft>
                <a:spcPts val="600"/>
              </a:spcAft>
            </a:pPr>
            <a:r>
              <a:rPr lang="en-US" sz="1600" dirty="0"/>
              <a:t>Median </a:t>
            </a:r>
            <a:r>
              <a:rPr lang="en-US" sz="1600" b="1" dirty="0">
                <a:solidFill>
                  <a:schemeClr val="accent1"/>
                </a:solidFill>
              </a:rPr>
              <a:t>11 years</a:t>
            </a:r>
            <a:r>
              <a:rPr lang="en-US" sz="1600" dirty="0"/>
              <a:t> in position (IQR 6, 17)</a:t>
            </a:r>
          </a:p>
          <a:p>
            <a:endParaRPr lang="en-US" sz="1800" dirty="0"/>
          </a:p>
        </p:txBody>
      </p:sp>
      <p:graphicFrame>
        <p:nvGraphicFramePr>
          <p:cNvPr id="8" name="Chart 7">
            <a:extLst>
              <a:ext uri="{FF2B5EF4-FFF2-40B4-BE49-F238E27FC236}">
                <a16:creationId xmlns:a16="http://schemas.microsoft.com/office/drawing/2014/main" id="{145286AC-57E1-61DC-6100-7BF332CB0FE2}"/>
              </a:ext>
            </a:extLst>
          </p:cNvPr>
          <p:cNvGraphicFramePr>
            <a:graphicFrameLocks/>
          </p:cNvGraphicFramePr>
          <p:nvPr/>
        </p:nvGraphicFramePr>
        <p:xfrm>
          <a:off x="263236" y="3212432"/>
          <a:ext cx="4732499" cy="2898435"/>
        </p:xfrm>
        <a:graphic>
          <a:graphicData uri="http://schemas.openxmlformats.org/drawingml/2006/chart">
            <c:chart xmlns:c="http://schemas.openxmlformats.org/drawingml/2006/chart" xmlns:r="http://schemas.openxmlformats.org/officeDocument/2006/relationships" r:id="rId3"/>
          </a:graphicData>
        </a:graphic>
      </p:graphicFrame>
      <p:cxnSp>
        <p:nvCxnSpPr>
          <p:cNvPr id="10" name="Straight Connector 9">
            <a:extLst>
              <a:ext uri="{FF2B5EF4-FFF2-40B4-BE49-F238E27FC236}">
                <a16:creationId xmlns:a16="http://schemas.microsoft.com/office/drawing/2014/main" id="{F8161FA4-EC97-5737-0E31-C27C2B4F1487}"/>
              </a:ext>
            </a:extLst>
          </p:cNvPr>
          <p:cNvCxnSpPr>
            <a:cxnSpLocks/>
          </p:cNvCxnSpPr>
          <p:nvPr/>
        </p:nvCxnSpPr>
        <p:spPr>
          <a:xfrm>
            <a:off x="6096000" y="2031625"/>
            <a:ext cx="0" cy="3924008"/>
          </a:xfrm>
          <a:prstGeom prst="line">
            <a:avLst/>
          </a:prstGeom>
          <a:ln w="47625"/>
        </p:spPr>
        <p:style>
          <a:lnRef idx="1">
            <a:schemeClr val="accent1"/>
          </a:lnRef>
          <a:fillRef idx="0">
            <a:schemeClr val="accent1"/>
          </a:fillRef>
          <a:effectRef idx="0">
            <a:schemeClr val="accent1"/>
          </a:effectRef>
          <a:fontRef idx="minor">
            <a:schemeClr val="tx1"/>
          </a:fontRef>
        </p:style>
      </p:cxnSp>
      <p:sp>
        <p:nvSpPr>
          <p:cNvPr id="11" name="Content Placeholder 6">
            <a:extLst>
              <a:ext uri="{FF2B5EF4-FFF2-40B4-BE49-F238E27FC236}">
                <a16:creationId xmlns:a16="http://schemas.microsoft.com/office/drawing/2014/main" id="{C0B1351D-DA4B-0913-3A72-A4ACE76AA5C0}"/>
              </a:ext>
            </a:extLst>
          </p:cNvPr>
          <p:cNvSpPr txBox="1">
            <a:spLocks/>
          </p:cNvSpPr>
          <p:nvPr/>
        </p:nvSpPr>
        <p:spPr bwMode="gray">
          <a:xfrm>
            <a:off x="6537984" y="2165096"/>
            <a:ext cx="5653087" cy="3291841"/>
          </a:xfrm>
          <a:prstGeom prst="rect">
            <a:avLst/>
          </a:prstGeom>
        </p:spPr>
        <p:txBody>
          <a:bodyPr vert="horz" lIns="0" tIns="0" rIns="0" bIns="0" rtlCol="0" anchor="t" anchorCtr="0">
            <a:noAutofit/>
          </a:bodyPr>
          <a:lstStyle>
            <a:lvl1pPr marL="220663" indent="-220663"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1pPr>
            <a:lvl2pPr marL="449263"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2pPr>
            <a:lvl3pPr marL="655638" indent="-212725"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3pPr>
            <a:lvl4pPr marL="8985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4pPr>
            <a:lvl5pPr marL="11271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None/>
            </a:pPr>
            <a:r>
              <a:rPr lang="en-US" sz="1800" dirty="0"/>
              <a:t>Concurrent quantitative facility assessment found that </a:t>
            </a:r>
            <a:r>
              <a:rPr lang="en-US" sz="1800" b="1" dirty="0">
                <a:solidFill>
                  <a:schemeClr val="accent1"/>
                </a:solidFill>
              </a:rPr>
              <a:t>most sites offer a variety of supportive interventions</a:t>
            </a:r>
            <a:r>
              <a:rPr lang="en-US" sz="1800" dirty="0"/>
              <a:t>:</a:t>
            </a:r>
          </a:p>
          <a:p>
            <a:pPr lvl="1"/>
            <a:r>
              <a:rPr lang="en-US" sz="1800" dirty="0"/>
              <a:t>All health facilities offer </a:t>
            </a:r>
          </a:p>
          <a:p>
            <a:pPr lvl="2"/>
            <a:r>
              <a:rPr lang="en-US" sz="1800" dirty="0"/>
              <a:t>One-stop appointments</a:t>
            </a:r>
          </a:p>
          <a:p>
            <a:pPr lvl="2"/>
            <a:r>
              <a:rPr lang="en-US" sz="1800" dirty="0"/>
              <a:t>Flexible appointment scheduling</a:t>
            </a:r>
          </a:p>
          <a:p>
            <a:pPr lvl="2"/>
            <a:r>
              <a:rPr lang="en-US" sz="1800" dirty="0"/>
              <a:t>Multi-month dispensing (MMD) models </a:t>
            </a:r>
          </a:p>
          <a:p>
            <a:pPr lvl="2">
              <a:spcAft>
                <a:spcPts val="600"/>
              </a:spcAft>
            </a:pPr>
            <a:r>
              <a:rPr lang="en-US" sz="1800" dirty="0"/>
              <a:t>Enhanced adherence counseling</a:t>
            </a:r>
          </a:p>
          <a:p>
            <a:pPr lvl="1">
              <a:spcAft>
                <a:spcPts val="600"/>
              </a:spcAft>
            </a:pPr>
            <a:r>
              <a:rPr lang="en-US" sz="1800" dirty="0"/>
              <a:t>Most facilities offer</a:t>
            </a:r>
          </a:p>
          <a:p>
            <a:pPr lvl="2"/>
            <a:r>
              <a:rPr lang="en-US" sz="1800" dirty="0"/>
              <a:t>Fast-track queues</a:t>
            </a:r>
          </a:p>
          <a:p>
            <a:pPr lvl="2"/>
            <a:r>
              <a:rPr lang="en-US" sz="1800" dirty="0"/>
              <a:t>Disclosure support</a:t>
            </a:r>
          </a:p>
          <a:p>
            <a:pPr lvl="2"/>
            <a:r>
              <a:rPr lang="en-US" sz="1800" dirty="0"/>
              <a:t>Case management</a:t>
            </a:r>
          </a:p>
        </p:txBody>
      </p:sp>
      <p:sp>
        <p:nvSpPr>
          <p:cNvPr id="3" name="Fußzeilenplatzhalter 4">
            <a:extLst>
              <a:ext uri="{FF2B5EF4-FFF2-40B4-BE49-F238E27FC236}">
                <a16:creationId xmlns:a16="http://schemas.microsoft.com/office/drawing/2014/main" id="{C091FD09-E3C0-71DA-EC42-4D70F8C635EA}"/>
              </a:ext>
            </a:extLst>
          </p:cNvPr>
          <p:cNvSpPr>
            <a:spLocks noGrp="1"/>
          </p:cNvSpPr>
          <p:nvPr>
            <p:ph type="ftr" sz="quarter" idx="11"/>
          </p:nvPr>
        </p:nvSpPr>
        <p:spPr>
          <a:xfrm>
            <a:off x="3725863" y="6276101"/>
            <a:ext cx="2909887" cy="244317"/>
          </a:xfrm>
        </p:spPr>
        <p:txBody>
          <a:bodyPr/>
          <a:lstStyle/>
          <a:p>
            <a:r>
              <a:rPr lang="en-US" dirty="0"/>
              <a:t>Providers refer frequent contact over flexibility to reduce risk of early disengagement from HIV care in South Africa</a:t>
            </a:r>
            <a:endParaRPr lang="de-DE" dirty="0"/>
          </a:p>
        </p:txBody>
      </p:sp>
    </p:spTree>
    <p:extLst>
      <p:ext uri="{BB962C8B-B14F-4D97-AF65-F5344CB8AC3E}">
        <p14:creationId xmlns:p14="http://schemas.microsoft.com/office/powerpoint/2010/main" val="4148339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EBB22-63DE-99C4-F732-91F9126EA28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BAAFC43-2EBD-B812-030B-EE5F61969017}"/>
              </a:ext>
            </a:extLst>
          </p:cNvPr>
          <p:cNvSpPr>
            <a:spLocks noGrp="1"/>
          </p:cNvSpPr>
          <p:nvPr>
            <p:ph type="title"/>
          </p:nvPr>
        </p:nvSpPr>
        <p:spPr>
          <a:xfrm>
            <a:off x="442913" y="1197330"/>
            <a:ext cx="9759866" cy="1260000"/>
          </a:xfrm>
        </p:spPr>
        <p:txBody>
          <a:bodyPr/>
          <a:lstStyle/>
          <a:p>
            <a:r>
              <a:rPr lang="en-GB" noProof="0" dirty="0"/>
              <a:t>Results: How providers reported identifying disengagement risk</a:t>
            </a:r>
          </a:p>
        </p:txBody>
      </p:sp>
      <p:sp>
        <p:nvSpPr>
          <p:cNvPr id="3" name="Inhaltsplatzhalter 2">
            <a:extLst>
              <a:ext uri="{FF2B5EF4-FFF2-40B4-BE49-F238E27FC236}">
                <a16:creationId xmlns:a16="http://schemas.microsoft.com/office/drawing/2014/main" id="{7D60F5DC-6F67-680E-EDD8-38B34950045B}"/>
              </a:ext>
            </a:extLst>
          </p:cNvPr>
          <p:cNvSpPr>
            <a:spLocks noGrp="1"/>
          </p:cNvSpPr>
          <p:nvPr>
            <p:ph idx="1"/>
          </p:nvPr>
        </p:nvSpPr>
        <p:spPr>
          <a:xfrm>
            <a:off x="1030514" y="2984260"/>
            <a:ext cx="10718573" cy="3291841"/>
          </a:xfrm>
        </p:spPr>
        <p:txBody>
          <a:bodyPr/>
          <a:lstStyle/>
          <a:p>
            <a:r>
              <a:rPr lang="en-US" sz="1800" b="1" dirty="0"/>
              <a:t>Information from client files </a:t>
            </a:r>
          </a:p>
          <a:p>
            <a:pPr marL="920750" lvl="1" indent="-266700"/>
            <a:r>
              <a:rPr lang="en-US" sz="1600" dirty="0"/>
              <a:t>Evidence of previous missed or late visits; elevated viral load</a:t>
            </a:r>
            <a:endParaRPr lang="en-US" sz="1600" i="1" dirty="0">
              <a:solidFill>
                <a:srgbClr val="1E81A2"/>
              </a:solidFill>
            </a:endParaRPr>
          </a:p>
          <a:p>
            <a:pPr marL="22225" indent="0" algn="ctr">
              <a:spcAft>
                <a:spcPts val="600"/>
              </a:spcAft>
              <a:buNone/>
            </a:pPr>
            <a:r>
              <a:rPr lang="en-US" sz="1400" i="1" dirty="0">
                <a:solidFill>
                  <a:schemeClr val="accent6"/>
                </a:solidFill>
              </a:rPr>
              <a:t>“... [If a client is late] he is likely to stop the treatment because he's not honoring the appointment dates... </a:t>
            </a:r>
            <a:r>
              <a:rPr lang="en-US" sz="1400" b="1" i="1" dirty="0">
                <a:solidFill>
                  <a:schemeClr val="accent6"/>
                </a:solidFill>
              </a:rPr>
              <a:t>If the patient keeps on defaulting, that patient needs more support</a:t>
            </a:r>
            <a:r>
              <a:rPr lang="en-US" sz="1400" i="1" dirty="0">
                <a:solidFill>
                  <a:schemeClr val="accent6"/>
                </a:solidFill>
              </a:rPr>
              <a:t>.”</a:t>
            </a:r>
          </a:p>
          <a:p>
            <a:pPr marL="22225" indent="0" algn="ctr">
              <a:spcAft>
                <a:spcPts val="600"/>
              </a:spcAft>
              <a:buNone/>
            </a:pPr>
            <a:endParaRPr lang="en-US" sz="700" dirty="0">
              <a:solidFill>
                <a:schemeClr val="accent6"/>
              </a:solidFill>
            </a:endParaRPr>
          </a:p>
          <a:p>
            <a:endParaRPr lang="en-GB" sz="1600" noProof="0" dirty="0"/>
          </a:p>
        </p:txBody>
      </p:sp>
      <p:sp>
        <p:nvSpPr>
          <p:cNvPr id="4" name="Datumsplatzhalter 3">
            <a:extLst>
              <a:ext uri="{FF2B5EF4-FFF2-40B4-BE49-F238E27FC236}">
                <a16:creationId xmlns:a16="http://schemas.microsoft.com/office/drawing/2014/main" id="{EDDD86D8-FCDF-49F0-EFD4-8406032547B9}"/>
              </a:ext>
            </a:extLst>
          </p:cNvPr>
          <p:cNvSpPr>
            <a:spLocks noGrp="1"/>
          </p:cNvSpPr>
          <p:nvPr>
            <p:ph type="dt" sz="half" idx="10"/>
          </p:nvPr>
        </p:nvSpPr>
        <p:spPr/>
        <p:txBody>
          <a:bodyPr/>
          <a:lstStyle/>
          <a:p>
            <a:r>
              <a:rPr lang="de-DE" dirty="0"/>
              <a:t>Allison Morgan</a:t>
            </a:r>
          </a:p>
        </p:txBody>
      </p:sp>
      <p:pic>
        <p:nvPicPr>
          <p:cNvPr id="22" name="Graphic 21" descr="Open folder with solid fill">
            <a:extLst>
              <a:ext uri="{FF2B5EF4-FFF2-40B4-BE49-F238E27FC236}">
                <a16:creationId xmlns:a16="http://schemas.microsoft.com/office/drawing/2014/main" id="{097D4565-320F-1F34-2CEC-1E566159C70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65825" y="2690267"/>
            <a:ext cx="731520" cy="731520"/>
          </a:xfrm>
          <a:prstGeom prst="rect">
            <a:avLst/>
          </a:prstGeom>
        </p:spPr>
      </p:pic>
      <p:sp>
        <p:nvSpPr>
          <p:cNvPr id="25" name="Left Arrow Callout 24">
            <a:extLst>
              <a:ext uri="{FF2B5EF4-FFF2-40B4-BE49-F238E27FC236}">
                <a16:creationId xmlns:a16="http://schemas.microsoft.com/office/drawing/2014/main" id="{AF6F27E7-6EEC-D110-FF89-7750DF5994AA}"/>
              </a:ext>
            </a:extLst>
          </p:cNvPr>
          <p:cNvSpPr/>
          <p:nvPr/>
        </p:nvSpPr>
        <p:spPr>
          <a:xfrm>
            <a:off x="8060267" y="2572780"/>
            <a:ext cx="3996266" cy="822960"/>
          </a:xfrm>
          <a:prstGeom prst="leftArrowCallout">
            <a:avLst>
              <a:gd name="adj1" fmla="val 25000"/>
              <a:gd name="adj2" fmla="val 25000"/>
              <a:gd name="adj3" fmla="val 25000"/>
              <a:gd name="adj4" fmla="val 9178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The most reported signals were those that </a:t>
            </a:r>
            <a:r>
              <a:rPr lang="en-US" sz="1400" b="1" dirty="0"/>
              <a:t>confirmed disengagement </a:t>
            </a:r>
            <a:r>
              <a:rPr lang="en-US" sz="1400" dirty="0"/>
              <a:t>rather than </a:t>
            </a:r>
            <a:r>
              <a:rPr lang="en-US" sz="1400" b="1" dirty="0"/>
              <a:t>predicting risk</a:t>
            </a:r>
            <a:r>
              <a:rPr lang="en-US" sz="1400" dirty="0"/>
              <a:t>. </a:t>
            </a:r>
          </a:p>
        </p:txBody>
      </p:sp>
      <p:grpSp>
        <p:nvGrpSpPr>
          <p:cNvPr id="30" name="Group 29">
            <a:extLst>
              <a:ext uri="{FF2B5EF4-FFF2-40B4-BE49-F238E27FC236}">
                <a16:creationId xmlns:a16="http://schemas.microsoft.com/office/drawing/2014/main" id="{6E534AE7-9F09-1BB6-93A8-C2A660AC4774}"/>
              </a:ext>
            </a:extLst>
          </p:cNvPr>
          <p:cNvGrpSpPr/>
          <p:nvPr/>
        </p:nvGrpSpPr>
        <p:grpSpPr>
          <a:xfrm>
            <a:off x="265825" y="3912139"/>
            <a:ext cx="11559653" cy="2501585"/>
            <a:chOff x="189434" y="3835863"/>
            <a:chExt cx="11559653" cy="2501585"/>
          </a:xfrm>
        </p:grpSpPr>
        <p:pic>
          <p:nvPicPr>
            <p:cNvPr id="24" name="Graphic 23" descr="Chat with solid fill">
              <a:extLst>
                <a:ext uri="{FF2B5EF4-FFF2-40B4-BE49-F238E27FC236}">
                  <a16:creationId xmlns:a16="http://schemas.microsoft.com/office/drawing/2014/main" id="{9F87777E-5E2E-81D9-DDE4-5B21AF01CFD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89434" y="3965648"/>
              <a:ext cx="731520" cy="731520"/>
            </a:xfrm>
            <a:prstGeom prst="rect">
              <a:avLst/>
            </a:prstGeom>
          </p:spPr>
        </p:pic>
        <p:sp>
          <p:nvSpPr>
            <p:cNvPr id="26" name="Inhaltsplatzhalter 2">
              <a:extLst>
                <a:ext uri="{FF2B5EF4-FFF2-40B4-BE49-F238E27FC236}">
                  <a16:creationId xmlns:a16="http://schemas.microsoft.com/office/drawing/2014/main" id="{E52BA180-9F7B-72C3-0228-175612B2909C}"/>
                </a:ext>
              </a:extLst>
            </p:cNvPr>
            <p:cNvSpPr txBox="1">
              <a:spLocks/>
            </p:cNvSpPr>
            <p:nvPr/>
          </p:nvSpPr>
          <p:spPr bwMode="gray">
            <a:xfrm>
              <a:off x="1030514" y="3835863"/>
              <a:ext cx="10718573" cy="2501585"/>
            </a:xfrm>
            <a:prstGeom prst="rect">
              <a:avLst/>
            </a:prstGeom>
          </p:spPr>
          <p:txBody>
            <a:bodyPr vert="horz" lIns="0" tIns="0" rIns="0" bIns="0" rtlCol="0" anchor="t" anchorCtr="0">
              <a:noAutofit/>
            </a:bodyPr>
            <a:lstStyle>
              <a:lvl1pPr marL="220663" indent="-220663"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1pPr>
              <a:lvl2pPr marL="449263"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2pPr>
              <a:lvl3pPr marL="655638" indent="-212725"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3pPr>
              <a:lvl4pPr marL="8985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4pPr>
              <a:lvl5pPr marL="11271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225" indent="0" algn="ctr">
                <a:spcAft>
                  <a:spcPts val="600"/>
                </a:spcAft>
                <a:buFont typeface="Arial" panose="020B0604020202020204" pitchFamily="34" charset="0"/>
                <a:buNone/>
              </a:pPr>
              <a:endParaRPr lang="en-US" sz="700" dirty="0"/>
            </a:p>
            <a:p>
              <a:r>
                <a:rPr lang="en-US" sz="1800" b="1" dirty="0"/>
                <a:t>Conversations during clinical consultations</a:t>
              </a:r>
            </a:p>
            <a:p>
              <a:pPr marL="920750" lvl="1" indent="-246063"/>
              <a:r>
                <a:rPr lang="en-US" sz="1600" dirty="0"/>
                <a:t>Lack of social support and status disclosure</a:t>
              </a:r>
            </a:p>
            <a:p>
              <a:pPr marL="920750" lvl="1" indent="-246063"/>
              <a:r>
                <a:rPr lang="en-US" sz="1600" dirty="0"/>
                <a:t>Lifestyle factors, i.e., substance use, travel, food insecurity</a:t>
              </a:r>
            </a:p>
            <a:p>
              <a:pPr marL="920750" lvl="1" indent="-246063">
                <a:spcAft>
                  <a:spcPts val="1200"/>
                </a:spcAft>
              </a:pPr>
              <a:r>
                <a:rPr lang="en-US" sz="1600" dirty="0"/>
                <a:t>Disposition and acceptance/denial of diagnosis</a:t>
              </a:r>
            </a:p>
            <a:p>
              <a:pPr marL="234950" lvl="3" algn="ctr">
                <a:spcAft>
                  <a:spcPts val="600"/>
                </a:spcAft>
                <a:buFont typeface="Arial" panose="020B0604020202020204" pitchFamily="34" charset="0"/>
                <a:buNone/>
              </a:pPr>
              <a:r>
                <a:rPr lang="en-GB" sz="1600" dirty="0">
                  <a:solidFill>
                    <a:schemeClr val="accent6"/>
                  </a:solidFill>
                </a:rPr>
                <a:t>“</a:t>
              </a:r>
              <a:r>
                <a:rPr lang="en-GB" sz="1400" i="1" dirty="0">
                  <a:solidFill>
                    <a:schemeClr val="accent6"/>
                  </a:solidFill>
                </a:rPr>
                <a:t>If ever patient lives with people in a household that are not aware and he is not even willing to make them aware of his status... </a:t>
              </a:r>
              <a:r>
                <a:rPr lang="en-GB" sz="1400" b="1" i="1" dirty="0">
                  <a:solidFill>
                    <a:schemeClr val="accent6"/>
                  </a:solidFill>
                </a:rPr>
                <a:t>Non-disclosure makes a person not be compliant</a:t>
              </a:r>
              <a:r>
                <a:rPr lang="en-GB" sz="1400" i="1" dirty="0">
                  <a:solidFill>
                    <a:schemeClr val="accent6"/>
                  </a:solidFill>
                </a:rPr>
                <a:t>.”</a:t>
              </a:r>
            </a:p>
            <a:p>
              <a:pPr marL="234950" lvl="3" algn="ctr">
                <a:spcAft>
                  <a:spcPts val="600"/>
                </a:spcAft>
                <a:buFont typeface="Arial" panose="020B0604020202020204" pitchFamily="34" charset="0"/>
                <a:buNone/>
              </a:pPr>
              <a:r>
                <a:rPr lang="en-GB" sz="1400" i="1" dirty="0">
                  <a:solidFill>
                    <a:schemeClr val="accent6"/>
                  </a:solidFill>
                </a:rPr>
                <a:t>“Some patients work...cross border. He says that he will </a:t>
              </a:r>
              <a:r>
                <a:rPr lang="en-GB" sz="1400" b="1" i="1" dirty="0">
                  <a:solidFill>
                    <a:schemeClr val="accent6"/>
                  </a:solidFill>
                </a:rPr>
                <a:t>go for three months, out of the country </a:t>
              </a:r>
              <a:r>
                <a:rPr lang="en-GB" sz="1400" i="1" dirty="0">
                  <a:solidFill>
                    <a:schemeClr val="accent6"/>
                  </a:solidFill>
                </a:rPr>
                <a:t>or out of the province... you know that no, </a:t>
              </a:r>
              <a:r>
                <a:rPr lang="en-GB" sz="1400" b="1" i="1" dirty="0">
                  <a:solidFill>
                    <a:schemeClr val="accent6"/>
                  </a:solidFill>
                </a:rPr>
                <a:t>he won’t adhere to treatment</a:t>
              </a:r>
              <a:r>
                <a:rPr lang="en-GB" sz="1400" i="1" dirty="0">
                  <a:solidFill>
                    <a:schemeClr val="accent6"/>
                  </a:solidFill>
                </a:rPr>
                <a:t>.”</a:t>
              </a:r>
            </a:p>
            <a:p>
              <a:pPr marL="234950" lvl="3" algn="ctr">
                <a:spcAft>
                  <a:spcPts val="600"/>
                </a:spcAft>
              </a:pPr>
              <a:endParaRPr lang="en-GB" sz="1400" i="1" dirty="0">
                <a:solidFill>
                  <a:srgbClr val="1E81A2"/>
                </a:solidFill>
              </a:endParaRPr>
            </a:p>
            <a:p>
              <a:endParaRPr lang="en-GB" sz="1600" dirty="0"/>
            </a:p>
          </p:txBody>
        </p:sp>
      </p:grpSp>
      <p:sp>
        <p:nvSpPr>
          <p:cNvPr id="7" name="Fußzeilenplatzhalter 4">
            <a:extLst>
              <a:ext uri="{FF2B5EF4-FFF2-40B4-BE49-F238E27FC236}">
                <a16:creationId xmlns:a16="http://schemas.microsoft.com/office/drawing/2014/main" id="{2C756237-9643-01FE-DA7A-62E3F5E73782}"/>
              </a:ext>
            </a:extLst>
          </p:cNvPr>
          <p:cNvSpPr>
            <a:spLocks noGrp="1"/>
          </p:cNvSpPr>
          <p:nvPr>
            <p:ph type="ftr" sz="quarter" idx="11"/>
          </p:nvPr>
        </p:nvSpPr>
        <p:spPr>
          <a:xfrm>
            <a:off x="3725863" y="6276101"/>
            <a:ext cx="2909887" cy="244317"/>
          </a:xfrm>
        </p:spPr>
        <p:txBody>
          <a:bodyPr/>
          <a:lstStyle/>
          <a:p>
            <a:r>
              <a:rPr lang="en-US" dirty="0"/>
              <a:t>Providers refer frequent contact over flexibility to reduce risk of early disengagement from HIV care in South Africa</a:t>
            </a:r>
            <a:endParaRPr lang="de-DE" dirty="0"/>
          </a:p>
        </p:txBody>
      </p:sp>
    </p:spTree>
    <p:extLst>
      <p:ext uri="{BB962C8B-B14F-4D97-AF65-F5344CB8AC3E}">
        <p14:creationId xmlns:p14="http://schemas.microsoft.com/office/powerpoint/2010/main" val="1669080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327F8-3DAF-7A89-230B-C5EAD730FA6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B81A138-EDF6-8C7B-475B-59D9340809A8}"/>
              </a:ext>
            </a:extLst>
          </p:cNvPr>
          <p:cNvSpPr>
            <a:spLocks noGrp="1"/>
          </p:cNvSpPr>
          <p:nvPr>
            <p:ph type="title"/>
          </p:nvPr>
        </p:nvSpPr>
        <p:spPr>
          <a:xfrm>
            <a:off x="442913" y="1086625"/>
            <a:ext cx="11508455" cy="1260000"/>
          </a:xfrm>
        </p:spPr>
        <p:txBody>
          <a:bodyPr/>
          <a:lstStyle/>
          <a:p>
            <a:r>
              <a:rPr lang="en-GB" noProof="0" dirty="0"/>
              <a:t>Results: Intervention mapping</a:t>
            </a:r>
          </a:p>
        </p:txBody>
      </p:sp>
      <p:sp>
        <p:nvSpPr>
          <p:cNvPr id="4" name="Datumsplatzhalter 3">
            <a:extLst>
              <a:ext uri="{FF2B5EF4-FFF2-40B4-BE49-F238E27FC236}">
                <a16:creationId xmlns:a16="http://schemas.microsoft.com/office/drawing/2014/main" id="{3E8B7E95-CB68-AE35-03BB-4A37171B9848}"/>
              </a:ext>
            </a:extLst>
          </p:cNvPr>
          <p:cNvSpPr>
            <a:spLocks noGrp="1"/>
          </p:cNvSpPr>
          <p:nvPr>
            <p:ph type="dt" sz="half" idx="10"/>
          </p:nvPr>
        </p:nvSpPr>
        <p:spPr/>
        <p:txBody>
          <a:bodyPr/>
          <a:lstStyle/>
          <a:p>
            <a:r>
              <a:rPr lang="de-DE" dirty="0"/>
              <a:t>Allison Morgan</a:t>
            </a:r>
          </a:p>
        </p:txBody>
      </p:sp>
      <p:sp>
        <p:nvSpPr>
          <p:cNvPr id="9" name="Content Placeholder 6">
            <a:extLst>
              <a:ext uri="{FF2B5EF4-FFF2-40B4-BE49-F238E27FC236}">
                <a16:creationId xmlns:a16="http://schemas.microsoft.com/office/drawing/2014/main" id="{0BADC752-16B3-D1D6-89A6-0A7D806798F4}"/>
              </a:ext>
            </a:extLst>
          </p:cNvPr>
          <p:cNvSpPr txBox="1">
            <a:spLocks/>
          </p:cNvSpPr>
          <p:nvPr/>
        </p:nvSpPr>
        <p:spPr bwMode="gray">
          <a:xfrm>
            <a:off x="5556250" y="2653988"/>
            <a:ext cx="6192837" cy="3291841"/>
          </a:xfrm>
          <a:prstGeom prst="rect">
            <a:avLst/>
          </a:prstGeom>
        </p:spPr>
        <p:txBody>
          <a:bodyPr vert="horz" lIns="0" tIns="0" rIns="0" bIns="0" rtlCol="0" anchor="t" anchorCtr="0">
            <a:noAutofit/>
          </a:bodyPr>
          <a:lstStyle>
            <a:lvl1pPr marL="220663" indent="-220663"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1pPr>
            <a:lvl2pPr marL="449263"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2pPr>
            <a:lvl3pPr marL="655638" indent="-212725"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3pPr>
            <a:lvl4pPr marL="8985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4pPr>
            <a:lvl5pPr marL="11271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12" name="Content Placeholder 6">
            <a:extLst>
              <a:ext uri="{FF2B5EF4-FFF2-40B4-BE49-F238E27FC236}">
                <a16:creationId xmlns:a16="http://schemas.microsoft.com/office/drawing/2014/main" id="{6F8B52CE-6828-958C-A3B3-E420BE1C2545}"/>
              </a:ext>
            </a:extLst>
          </p:cNvPr>
          <p:cNvSpPr txBox="1">
            <a:spLocks/>
          </p:cNvSpPr>
          <p:nvPr/>
        </p:nvSpPr>
        <p:spPr bwMode="gray">
          <a:xfrm>
            <a:off x="442913" y="4483554"/>
            <a:ext cx="11306174" cy="1528911"/>
          </a:xfrm>
          <a:prstGeom prst="rect">
            <a:avLst/>
          </a:prstGeom>
        </p:spPr>
        <p:txBody>
          <a:bodyPr vert="horz" lIns="0" tIns="0" rIns="0" bIns="0" rtlCol="0" anchor="t" anchorCtr="0">
            <a:noAutofit/>
          </a:bodyPr>
          <a:lstStyle>
            <a:lvl1pPr marL="220663" indent="-220663"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1pPr>
            <a:lvl2pPr marL="449263"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2pPr>
            <a:lvl3pPr marL="655638" indent="-212725"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3pPr>
            <a:lvl4pPr marL="8985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4pPr>
            <a:lvl5pPr marL="11271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600"/>
              </a:spcAft>
              <a:buNone/>
            </a:pPr>
            <a:r>
              <a:rPr lang="en-US" sz="1400" i="1" dirty="0">
                <a:solidFill>
                  <a:schemeClr val="accent6"/>
                </a:solidFill>
              </a:rPr>
              <a:t>"[Clients] interrupt because of </a:t>
            </a:r>
            <a:r>
              <a:rPr lang="en-US" sz="1400" b="1" i="1" dirty="0">
                <a:solidFill>
                  <a:schemeClr val="accent6"/>
                </a:solidFill>
              </a:rPr>
              <a:t>lack of knowledge</a:t>
            </a:r>
            <a:r>
              <a:rPr lang="en-US" sz="1400" i="1" dirty="0">
                <a:solidFill>
                  <a:schemeClr val="accent6"/>
                </a:solidFill>
              </a:rPr>
              <a:t>… with intensive counseling, they might come to understand the benefits of treatment."</a:t>
            </a:r>
          </a:p>
          <a:p>
            <a:pPr marL="0" indent="0" algn="ctr">
              <a:spcAft>
                <a:spcPts val="600"/>
              </a:spcAft>
              <a:buNone/>
            </a:pPr>
            <a:r>
              <a:rPr lang="en-US" sz="1400" i="1" dirty="0">
                <a:solidFill>
                  <a:schemeClr val="accent6"/>
                </a:solidFill>
              </a:rPr>
              <a:t>“For a patient who's </a:t>
            </a:r>
            <a:r>
              <a:rPr lang="en-US" sz="1400" i="1" dirty="0" err="1">
                <a:solidFill>
                  <a:schemeClr val="accent6"/>
                </a:solidFill>
              </a:rPr>
              <a:t>gonna</a:t>
            </a:r>
            <a:r>
              <a:rPr lang="en-US" sz="1400" i="1" dirty="0">
                <a:solidFill>
                  <a:schemeClr val="accent6"/>
                </a:solidFill>
              </a:rPr>
              <a:t> interrupt? </a:t>
            </a:r>
            <a:r>
              <a:rPr lang="en-US" sz="1400" b="1" i="1" dirty="0">
                <a:solidFill>
                  <a:schemeClr val="accent6"/>
                </a:solidFill>
              </a:rPr>
              <a:t>It's very hard for us to give more medication</a:t>
            </a:r>
            <a:r>
              <a:rPr lang="en-US" sz="1400" i="1" dirty="0">
                <a:solidFill>
                  <a:schemeClr val="accent6"/>
                </a:solidFill>
              </a:rPr>
              <a:t>... he still needs to be here to be monitored. Maybe he still needs counseling... So for those clients, it's very hard for us to just let go and [offer MMD]... </a:t>
            </a:r>
            <a:r>
              <a:rPr lang="en-US" sz="1400" b="1" i="1" dirty="0">
                <a:solidFill>
                  <a:schemeClr val="accent6"/>
                </a:solidFill>
              </a:rPr>
              <a:t>If we neglect the signs that we see, then we are failing</a:t>
            </a:r>
            <a:r>
              <a:rPr lang="en-US" sz="1400" i="1" dirty="0">
                <a:solidFill>
                  <a:schemeClr val="accent6"/>
                </a:solidFill>
              </a:rPr>
              <a:t>.”</a:t>
            </a:r>
          </a:p>
          <a:p>
            <a:endParaRPr lang="en-US" sz="1800" dirty="0"/>
          </a:p>
        </p:txBody>
      </p:sp>
      <p:graphicFrame>
        <p:nvGraphicFramePr>
          <p:cNvPr id="15" name="Table 14">
            <a:extLst>
              <a:ext uri="{FF2B5EF4-FFF2-40B4-BE49-F238E27FC236}">
                <a16:creationId xmlns:a16="http://schemas.microsoft.com/office/drawing/2014/main" id="{93C12B1C-0B1B-83B0-5F52-370335B8AFC0}"/>
              </a:ext>
            </a:extLst>
          </p:cNvPr>
          <p:cNvGraphicFramePr>
            <a:graphicFrameLocks noGrp="1"/>
          </p:cNvGraphicFramePr>
          <p:nvPr/>
        </p:nvGraphicFramePr>
        <p:xfrm>
          <a:off x="542298" y="2440628"/>
          <a:ext cx="11107404" cy="1859280"/>
        </p:xfrm>
        <a:graphic>
          <a:graphicData uri="http://schemas.openxmlformats.org/drawingml/2006/table">
            <a:tbl>
              <a:tblPr firstRow="1" bandRow="1">
                <a:tableStyleId>{5C22544A-7EE6-4342-B048-85BDC9FD1C3A}</a:tableStyleId>
              </a:tblPr>
              <a:tblGrid>
                <a:gridCol w="5553702">
                  <a:extLst>
                    <a:ext uri="{9D8B030D-6E8A-4147-A177-3AD203B41FA5}">
                      <a16:colId xmlns:a16="http://schemas.microsoft.com/office/drawing/2014/main" val="2478696698"/>
                    </a:ext>
                  </a:extLst>
                </a:gridCol>
                <a:gridCol w="5553702">
                  <a:extLst>
                    <a:ext uri="{9D8B030D-6E8A-4147-A177-3AD203B41FA5}">
                      <a16:colId xmlns:a16="http://schemas.microsoft.com/office/drawing/2014/main" val="3684177717"/>
                    </a:ext>
                  </a:extLst>
                </a:gridCol>
              </a:tblGrid>
              <a:tr h="370840">
                <a:tc>
                  <a:txBody>
                    <a:bodyPr/>
                    <a:lstStyle/>
                    <a:p>
                      <a:pPr algn="ctr"/>
                      <a:r>
                        <a:rPr lang="en-US" sz="2000" dirty="0"/>
                        <a:t>Suitable for clients at risk</a:t>
                      </a:r>
                    </a:p>
                  </a:txBody>
                  <a:tcPr/>
                </a:tc>
                <a:tc>
                  <a:txBody>
                    <a:bodyPr/>
                    <a:lstStyle/>
                    <a:p>
                      <a:pPr algn="ctr"/>
                      <a:r>
                        <a:rPr lang="en-US" sz="2000" dirty="0"/>
                        <a:t>Discouraged for clients at risk</a:t>
                      </a:r>
                    </a:p>
                  </a:txBody>
                  <a:tcPr/>
                </a:tc>
                <a:extLst>
                  <a:ext uri="{0D108BD9-81ED-4DB2-BD59-A6C34878D82A}">
                    <a16:rowId xmlns:a16="http://schemas.microsoft.com/office/drawing/2014/main" val="2994651590"/>
                  </a:ext>
                </a:extLst>
              </a:tr>
              <a:tr h="370840">
                <a:tc>
                  <a:txBody>
                    <a:bodyPr/>
                    <a:lstStyle/>
                    <a:p>
                      <a:pPr marL="220663" lvl="0" indent="-220663">
                        <a:buFont typeface="Arial" panose="020B0604020202020204" pitchFamily="34" charset="0"/>
                        <a:buChar char="○"/>
                      </a:pPr>
                      <a:r>
                        <a:rPr lang="en-US" sz="1800" dirty="0"/>
                        <a:t>Counseling, referral to social workers</a:t>
                      </a:r>
                    </a:p>
                    <a:p>
                      <a:pPr marL="220663" lvl="0" indent="-220663">
                        <a:buFont typeface="Arial" panose="020B0604020202020204" pitchFamily="34" charset="0"/>
                        <a:buChar char="○"/>
                      </a:pPr>
                      <a:r>
                        <a:rPr lang="en-US" sz="1800" dirty="0"/>
                        <a:t>Social support</a:t>
                      </a:r>
                    </a:p>
                    <a:p>
                      <a:pPr marL="220663" lvl="0" indent="-220663">
                        <a:buFont typeface="Arial" panose="020B0604020202020204" pitchFamily="34" charset="0"/>
                        <a:buChar char="○"/>
                      </a:pPr>
                      <a:r>
                        <a:rPr lang="en-US" sz="1800" dirty="0"/>
                        <a:t>Home visits, community-based medication delivery</a:t>
                      </a:r>
                    </a:p>
                    <a:p>
                      <a:pPr marL="220663" lvl="0" indent="-220663">
                        <a:buFont typeface="Arial" panose="020B0604020202020204" pitchFamily="34" charset="0"/>
                        <a:buChar char="○"/>
                      </a:pPr>
                      <a:r>
                        <a:rPr lang="en-US" sz="1800" dirty="0"/>
                        <a:t>Nutrition support</a:t>
                      </a:r>
                    </a:p>
                  </a:txBody>
                  <a:tcPr/>
                </a:tc>
                <a:tc>
                  <a:txBody>
                    <a:bodyPr/>
                    <a:lstStyle/>
                    <a:p>
                      <a:pPr marL="285750" indent="-285750">
                        <a:buFont typeface="Courier New" panose="02070309020205020404" pitchFamily="49" charset="0"/>
                        <a:buChar char="o"/>
                      </a:pPr>
                      <a:r>
                        <a:rPr lang="en-US" sz="1800" dirty="0"/>
                        <a:t>Multi-month dispensing</a:t>
                      </a:r>
                    </a:p>
                  </a:txBody>
                  <a:tcPr/>
                </a:tc>
                <a:extLst>
                  <a:ext uri="{0D108BD9-81ED-4DB2-BD59-A6C34878D82A}">
                    <a16:rowId xmlns:a16="http://schemas.microsoft.com/office/drawing/2014/main" val="2456609457"/>
                  </a:ext>
                </a:extLst>
              </a:tr>
            </a:tbl>
          </a:graphicData>
        </a:graphic>
      </p:graphicFrame>
      <p:sp>
        <p:nvSpPr>
          <p:cNvPr id="3" name="Fußzeilenplatzhalter 4">
            <a:extLst>
              <a:ext uri="{FF2B5EF4-FFF2-40B4-BE49-F238E27FC236}">
                <a16:creationId xmlns:a16="http://schemas.microsoft.com/office/drawing/2014/main" id="{DF286CC8-5AB4-5DEF-1AF9-6E431575FBA9}"/>
              </a:ext>
            </a:extLst>
          </p:cNvPr>
          <p:cNvSpPr>
            <a:spLocks noGrp="1"/>
          </p:cNvSpPr>
          <p:nvPr>
            <p:ph type="ftr" sz="quarter" idx="11"/>
          </p:nvPr>
        </p:nvSpPr>
        <p:spPr>
          <a:xfrm>
            <a:off x="3725863" y="6276101"/>
            <a:ext cx="2909887" cy="244317"/>
          </a:xfrm>
        </p:spPr>
        <p:txBody>
          <a:bodyPr/>
          <a:lstStyle/>
          <a:p>
            <a:r>
              <a:rPr lang="en-US" dirty="0"/>
              <a:t>Providers refer frequent contact over flexibility to reduce risk of early disengagement from HIV care in South Africa</a:t>
            </a:r>
            <a:endParaRPr lang="de-DE" dirty="0"/>
          </a:p>
        </p:txBody>
      </p:sp>
      <p:sp>
        <p:nvSpPr>
          <p:cNvPr id="6" name="TextBox 5">
            <a:extLst>
              <a:ext uri="{FF2B5EF4-FFF2-40B4-BE49-F238E27FC236}">
                <a16:creationId xmlns:a16="http://schemas.microsoft.com/office/drawing/2014/main" id="{3D3ECFE6-734E-C750-2848-7ED2E098892E}"/>
              </a:ext>
            </a:extLst>
          </p:cNvPr>
          <p:cNvSpPr txBox="1"/>
          <p:nvPr/>
        </p:nvSpPr>
        <p:spPr>
          <a:xfrm>
            <a:off x="442913" y="1794297"/>
            <a:ext cx="11107404" cy="646331"/>
          </a:xfrm>
          <a:prstGeom prst="rect">
            <a:avLst/>
          </a:prstGeom>
          <a:noFill/>
        </p:spPr>
        <p:txBody>
          <a:bodyPr wrap="square" rtlCol="0">
            <a:spAutoFit/>
          </a:bodyPr>
          <a:lstStyle/>
          <a:p>
            <a:r>
              <a:rPr lang="en-US" dirty="0"/>
              <a:t>Providers reports different interventions that were suitable or unsuitable for those at risk of disengagement</a:t>
            </a:r>
          </a:p>
        </p:txBody>
      </p:sp>
    </p:spTree>
    <p:extLst>
      <p:ext uri="{BB962C8B-B14F-4D97-AF65-F5344CB8AC3E}">
        <p14:creationId xmlns:p14="http://schemas.microsoft.com/office/powerpoint/2010/main" val="800444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62779-08F0-4D2B-E357-92A6B2554E2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91ED2A1-3510-E8D3-E2A8-132A2FCEA863}"/>
              </a:ext>
            </a:extLst>
          </p:cNvPr>
          <p:cNvSpPr>
            <a:spLocks noGrp="1"/>
          </p:cNvSpPr>
          <p:nvPr>
            <p:ph type="title"/>
          </p:nvPr>
        </p:nvSpPr>
        <p:spPr>
          <a:xfrm>
            <a:off x="442913" y="1139832"/>
            <a:ext cx="10903960" cy="1260000"/>
          </a:xfrm>
        </p:spPr>
        <p:txBody>
          <a:bodyPr/>
          <a:lstStyle/>
          <a:p>
            <a:r>
              <a:rPr lang="en-GB" noProof="0" dirty="0"/>
              <a:t>Conclusions</a:t>
            </a:r>
          </a:p>
        </p:txBody>
      </p:sp>
      <p:sp>
        <p:nvSpPr>
          <p:cNvPr id="4" name="Datumsplatzhalter 3">
            <a:extLst>
              <a:ext uri="{FF2B5EF4-FFF2-40B4-BE49-F238E27FC236}">
                <a16:creationId xmlns:a16="http://schemas.microsoft.com/office/drawing/2014/main" id="{97424AC7-40F5-686B-53D3-733FF4F73259}"/>
              </a:ext>
            </a:extLst>
          </p:cNvPr>
          <p:cNvSpPr>
            <a:spLocks noGrp="1"/>
          </p:cNvSpPr>
          <p:nvPr>
            <p:ph type="dt" sz="half" idx="10"/>
          </p:nvPr>
        </p:nvSpPr>
        <p:spPr/>
        <p:txBody>
          <a:bodyPr/>
          <a:lstStyle/>
          <a:p>
            <a:r>
              <a:rPr lang="de-DE" dirty="0"/>
              <a:t>Allison Morgan</a:t>
            </a:r>
          </a:p>
        </p:txBody>
      </p:sp>
      <p:grpSp>
        <p:nvGrpSpPr>
          <p:cNvPr id="26" name="Group 25">
            <a:extLst>
              <a:ext uri="{FF2B5EF4-FFF2-40B4-BE49-F238E27FC236}">
                <a16:creationId xmlns:a16="http://schemas.microsoft.com/office/drawing/2014/main" id="{B0990A80-8639-1AD9-923C-38CCF2C1FA40}"/>
              </a:ext>
            </a:extLst>
          </p:cNvPr>
          <p:cNvGrpSpPr/>
          <p:nvPr/>
        </p:nvGrpSpPr>
        <p:grpSpPr>
          <a:xfrm>
            <a:off x="401618" y="1840185"/>
            <a:ext cx="11388764" cy="4203766"/>
            <a:chOff x="542298" y="1840185"/>
            <a:chExt cx="11388764" cy="4203766"/>
          </a:xfrm>
        </p:grpSpPr>
        <p:grpSp>
          <p:nvGrpSpPr>
            <p:cNvPr id="15" name="Group 14">
              <a:extLst>
                <a:ext uri="{FF2B5EF4-FFF2-40B4-BE49-F238E27FC236}">
                  <a16:creationId xmlns:a16="http://schemas.microsoft.com/office/drawing/2014/main" id="{4FD63B0C-62D6-EF0F-5B6E-595CCBD16B22}"/>
                </a:ext>
              </a:extLst>
            </p:cNvPr>
            <p:cNvGrpSpPr/>
            <p:nvPr/>
          </p:nvGrpSpPr>
          <p:grpSpPr>
            <a:xfrm>
              <a:off x="542298" y="1840185"/>
              <a:ext cx="11388764" cy="2136982"/>
              <a:chOff x="442913" y="2252552"/>
              <a:chExt cx="11388764" cy="2136982"/>
            </a:xfrm>
          </p:grpSpPr>
          <p:sp>
            <p:nvSpPr>
              <p:cNvPr id="6" name="Rectangle 5">
                <a:extLst>
                  <a:ext uri="{FF2B5EF4-FFF2-40B4-BE49-F238E27FC236}">
                    <a16:creationId xmlns:a16="http://schemas.microsoft.com/office/drawing/2014/main" id="{721EB765-57CC-F452-FFC0-57E0F80C5F9E}"/>
                  </a:ext>
                </a:extLst>
              </p:cNvPr>
              <p:cNvSpPr>
                <a:spLocks noChangeAspect="1"/>
              </p:cNvSpPr>
              <p:nvPr/>
            </p:nvSpPr>
            <p:spPr>
              <a:xfrm>
                <a:off x="442913" y="2252553"/>
                <a:ext cx="914400"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Rectangle 6">
                <a:extLst>
                  <a:ext uri="{FF2B5EF4-FFF2-40B4-BE49-F238E27FC236}">
                    <a16:creationId xmlns:a16="http://schemas.microsoft.com/office/drawing/2014/main" id="{039637AF-FD4C-6B3C-4F58-55BC2DEF16D0}"/>
                  </a:ext>
                </a:extLst>
              </p:cNvPr>
              <p:cNvSpPr/>
              <p:nvPr/>
            </p:nvSpPr>
            <p:spPr>
              <a:xfrm>
                <a:off x="1544003" y="2252552"/>
                <a:ext cx="10287674" cy="2136982"/>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spcAft>
                    <a:spcPts val="600"/>
                  </a:spcAft>
                </a:pPr>
                <a:r>
                  <a:rPr lang="en-US" b="1" dirty="0">
                    <a:solidFill>
                      <a:schemeClr val="accent1"/>
                    </a:solidFill>
                  </a:rPr>
                  <a:t>There may be tension between providers’ desire for frequent contact and the potential benefit to clients offered by DMOCs. </a:t>
                </a:r>
              </a:p>
              <a:p>
                <a:pPr marL="468313" indent="-273050">
                  <a:spcAft>
                    <a:spcPts val="600"/>
                  </a:spcAft>
                  <a:buFont typeface="Arial" panose="020B0604020202020204" pitchFamily="34" charset="0"/>
                  <a:buChar char="•"/>
                </a:pPr>
                <a:r>
                  <a:rPr lang="en-US" sz="1600" dirty="0">
                    <a:solidFill>
                      <a:schemeClr val="tx1"/>
                    </a:solidFill>
                  </a:rPr>
                  <a:t>Providers favor interventions involving </a:t>
                </a:r>
                <a:r>
                  <a:rPr lang="en-US" sz="1600" b="1" dirty="0">
                    <a:solidFill>
                      <a:schemeClr val="accent1"/>
                    </a:solidFill>
                  </a:rPr>
                  <a:t>frequent contact </a:t>
                </a:r>
                <a:r>
                  <a:rPr lang="en-US" sz="1600" dirty="0">
                    <a:solidFill>
                      <a:schemeClr val="tx1"/>
                    </a:solidFill>
                  </a:rPr>
                  <a:t>and </a:t>
                </a:r>
                <a:r>
                  <a:rPr lang="en-US" sz="1600" b="1" dirty="0">
                    <a:solidFill>
                      <a:schemeClr val="accent1"/>
                    </a:solidFill>
                  </a:rPr>
                  <a:t>intensified social support </a:t>
                </a:r>
                <a:r>
                  <a:rPr lang="en-US" sz="1600" dirty="0">
                    <a:solidFill>
                      <a:schemeClr val="tx1"/>
                    </a:solidFill>
                  </a:rPr>
                  <a:t>for clients deemed at risk of disengagement. </a:t>
                </a:r>
              </a:p>
              <a:p>
                <a:pPr marL="468313" indent="-273050">
                  <a:spcAft>
                    <a:spcPts val="600"/>
                  </a:spcAft>
                  <a:buFont typeface="Arial" panose="020B0604020202020204" pitchFamily="34" charset="0"/>
                  <a:buChar char="•"/>
                </a:pPr>
                <a:r>
                  <a:rPr lang="en-US" sz="1600" dirty="0">
                    <a:solidFill>
                      <a:schemeClr val="tx1"/>
                    </a:solidFill>
                  </a:rPr>
                  <a:t>Despite acknowledging structural barriers and clients’ care seeking experiences, providers are </a:t>
                </a:r>
                <a:r>
                  <a:rPr lang="en-US" sz="1600" b="1" dirty="0">
                    <a:solidFill>
                      <a:schemeClr val="accent1"/>
                    </a:solidFill>
                  </a:rPr>
                  <a:t>hesitant to recommend MMD.</a:t>
                </a:r>
              </a:p>
              <a:p>
                <a:pPr marL="468313" indent="-273050">
                  <a:spcAft>
                    <a:spcPts val="600"/>
                  </a:spcAft>
                  <a:buFont typeface="Arial" panose="020B0604020202020204" pitchFamily="34" charset="0"/>
                  <a:buChar char="•"/>
                </a:pPr>
                <a:r>
                  <a:rPr lang="en-US" sz="1600" dirty="0">
                    <a:solidFill>
                      <a:schemeClr val="tx1"/>
                    </a:solidFill>
                  </a:rPr>
                  <a:t>Not evidence that more frequent clinical visits improves engagement (Mutasa-Apollo, 2017)</a:t>
                </a:r>
              </a:p>
            </p:txBody>
          </p:sp>
        </p:grpSp>
        <p:sp>
          <p:nvSpPr>
            <p:cNvPr id="9" name="Rectangle 8">
              <a:extLst>
                <a:ext uri="{FF2B5EF4-FFF2-40B4-BE49-F238E27FC236}">
                  <a16:creationId xmlns:a16="http://schemas.microsoft.com/office/drawing/2014/main" id="{41E3D1D8-53D8-E18D-C2EF-3E07C53F92FE}"/>
                </a:ext>
              </a:extLst>
            </p:cNvPr>
            <p:cNvSpPr>
              <a:spLocks noChangeAspect="1"/>
            </p:cNvSpPr>
            <p:nvPr/>
          </p:nvSpPr>
          <p:spPr>
            <a:xfrm>
              <a:off x="542298" y="2727092"/>
              <a:ext cx="914400" cy="12500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7" name="Group 16">
              <a:extLst>
                <a:ext uri="{FF2B5EF4-FFF2-40B4-BE49-F238E27FC236}">
                  <a16:creationId xmlns:a16="http://schemas.microsoft.com/office/drawing/2014/main" id="{664D490D-ED4C-E6DA-911C-4C624F744DAC}"/>
                </a:ext>
              </a:extLst>
            </p:cNvPr>
            <p:cNvGrpSpPr/>
            <p:nvPr/>
          </p:nvGrpSpPr>
          <p:grpSpPr>
            <a:xfrm>
              <a:off x="542298" y="4096159"/>
              <a:ext cx="11388764" cy="914400"/>
              <a:chOff x="442913" y="4508526"/>
              <a:chExt cx="11388764" cy="914400"/>
            </a:xfrm>
          </p:grpSpPr>
          <p:sp>
            <p:nvSpPr>
              <p:cNvPr id="11" name="Rectangle 10">
                <a:extLst>
                  <a:ext uri="{FF2B5EF4-FFF2-40B4-BE49-F238E27FC236}">
                    <a16:creationId xmlns:a16="http://schemas.microsoft.com/office/drawing/2014/main" id="{6E2EBF6E-E74E-E860-D8CB-C6F4B7C699B9}"/>
                  </a:ext>
                </a:extLst>
              </p:cNvPr>
              <p:cNvSpPr>
                <a:spLocks noChangeAspect="1"/>
              </p:cNvSpPr>
              <p:nvPr/>
            </p:nvSpPr>
            <p:spPr>
              <a:xfrm>
                <a:off x="442913" y="4508526"/>
                <a:ext cx="914400"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Rectangle 11">
                <a:extLst>
                  <a:ext uri="{FF2B5EF4-FFF2-40B4-BE49-F238E27FC236}">
                    <a16:creationId xmlns:a16="http://schemas.microsoft.com/office/drawing/2014/main" id="{D641D355-7CD1-92BE-7319-804D4FF5B227}"/>
                  </a:ext>
                </a:extLst>
              </p:cNvPr>
              <p:cNvSpPr/>
              <p:nvPr/>
            </p:nvSpPr>
            <p:spPr>
              <a:xfrm>
                <a:off x="1544003" y="4508526"/>
                <a:ext cx="10287674" cy="914400"/>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spcAft>
                    <a:spcPts val="600"/>
                  </a:spcAft>
                </a:pPr>
                <a:r>
                  <a:rPr lang="en-US" dirty="0">
                    <a:solidFill>
                      <a:schemeClr val="tx1"/>
                    </a:solidFill>
                  </a:rPr>
                  <a:t>Interventions that providers would like to offer, such as additional counseling, generally require </a:t>
                </a:r>
                <a:r>
                  <a:rPr lang="en-US" b="1" dirty="0">
                    <a:solidFill>
                      <a:schemeClr val="accent1"/>
                    </a:solidFill>
                  </a:rPr>
                  <a:t>additional time and/or resources</a:t>
                </a:r>
                <a:r>
                  <a:rPr lang="en-US" dirty="0">
                    <a:solidFill>
                      <a:schemeClr val="tx1"/>
                    </a:solidFill>
                  </a:rPr>
                  <a:t>.</a:t>
                </a:r>
              </a:p>
            </p:txBody>
          </p:sp>
        </p:grpSp>
        <p:grpSp>
          <p:nvGrpSpPr>
            <p:cNvPr id="18" name="Group 17">
              <a:extLst>
                <a:ext uri="{FF2B5EF4-FFF2-40B4-BE49-F238E27FC236}">
                  <a16:creationId xmlns:a16="http://schemas.microsoft.com/office/drawing/2014/main" id="{B8AE4F1A-F43F-3F53-EB18-D777EC60A5E1}"/>
                </a:ext>
              </a:extLst>
            </p:cNvPr>
            <p:cNvGrpSpPr/>
            <p:nvPr/>
          </p:nvGrpSpPr>
          <p:grpSpPr>
            <a:xfrm>
              <a:off x="542298" y="5129551"/>
              <a:ext cx="11388764" cy="914400"/>
              <a:chOff x="442913" y="5541918"/>
              <a:chExt cx="11388764" cy="914400"/>
            </a:xfrm>
          </p:grpSpPr>
          <p:sp>
            <p:nvSpPr>
              <p:cNvPr id="13" name="Rectangle 12">
                <a:extLst>
                  <a:ext uri="{FF2B5EF4-FFF2-40B4-BE49-F238E27FC236}">
                    <a16:creationId xmlns:a16="http://schemas.microsoft.com/office/drawing/2014/main" id="{A621920D-A488-375F-ED34-6EA763681DEF}"/>
                  </a:ext>
                </a:extLst>
              </p:cNvPr>
              <p:cNvSpPr>
                <a:spLocks noChangeAspect="1"/>
              </p:cNvSpPr>
              <p:nvPr/>
            </p:nvSpPr>
            <p:spPr>
              <a:xfrm>
                <a:off x="442913" y="5541918"/>
                <a:ext cx="914400"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Rectangle 13">
                <a:extLst>
                  <a:ext uri="{FF2B5EF4-FFF2-40B4-BE49-F238E27FC236}">
                    <a16:creationId xmlns:a16="http://schemas.microsoft.com/office/drawing/2014/main" id="{4E169963-F961-7434-2D28-8F117CA8A2A9}"/>
                  </a:ext>
                </a:extLst>
              </p:cNvPr>
              <p:cNvSpPr/>
              <p:nvPr/>
            </p:nvSpPr>
            <p:spPr>
              <a:xfrm>
                <a:off x="1544003" y="5541918"/>
                <a:ext cx="10287674" cy="914400"/>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spcAft>
                    <a:spcPts val="600"/>
                  </a:spcAft>
                </a:pPr>
                <a:r>
                  <a:rPr lang="en-US" dirty="0">
                    <a:solidFill>
                      <a:schemeClr val="tx1"/>
                    </a:solidFill>
                  </a:rPr>
                  <a:t>Additional guidance and support may be needed to </a:t>
                </a:r>
                <a:r>
                  <a:rPr lang="en-US" b="1" dirty="0">
                    <a:solidFill>
                      <a:schemeClr val="accent1"/>
                    </a:solidFill>
                  </a:rPr>
                  <a:t>ensure provider perceptions do not unnecessarily limit access to differentiated service delivery models</a:t>
                </a:r>
                <a:r>
                  <a:rPr lang="en-US" b="1" dirty="0">
                    <a:solidFill>
                      <a:schemeClr val="tx1"/>
                    </a:solidFill>
                  </a:rPr>
                  <a:t>. </a:t>
                </a:r>
                <a:endParaRPr lang="en-US" dirty="0">
                  <a:solidFill>
                    <a:schemeClr val="tx1"/>
                  </a:solidFill>
                </a:endParaRPr>
              </a:p>
            </p:txBody>
          </p:sp>
        </p:grpSp>
      </p:grpSp>
      <p:pic>
        <p:nvPicPr>
          <p:cNvPr id="21" name="Graphic 20" descr="Handshake with solid fill">
            <a:extLst>
              <a:ext uri="{FF2B5EF4-FFF2-40B4-BE49-F238E27FC236}">
                <a16:creationId xmlns:a16="http://schemas.microsoft.com/office/drawing/2014/main" id="{213805A6-6DDE-76F8-A793-BD53045A64D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6659" y="1925109"/>
            <a:ext cx="731520" cy="731520"/>
          </a:xfrm>
          <a:prstGeom prst="rect">
            <a:avLst/>
          </a:prstGeom>
        </p:spPr>
      </p:pic>
      <p:pic>
        <p:nvPicPr>
          <p:cNvPr id="25" name="Graphic 24" descr="Hourglass 30% with solid fill">
            <a:extLst>
              <a:ext uri="{FF2B5EF4-FFF2-40B4-BE49-F238E27FC236}">
                <a16:creationId xmlns:a16="http://schemas.microsoft.com/office/drawing/2014/main" id="{6CFDE403-A0BE-8BE5-9CF1-ABF0C654C7E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7543" y="4183427"/>
            <a:ext cx="731520" cy="731520"/>
          </a:xfrm>
          <a:prstGeom prst="rect">
            <a:avLst/>
          </a:prstGeom>
        </p:spPr>
      </p:pic>
      <p:pic>
        <p:nvPicPr>
          <p:cNvPr id="28" name="Graphic 27" descr="Comment Dislike with solid fill">
            <a:extLst>
              <a:ext uri="{FF2B5EF4-FFF2-40B4-BE49-F238E27FC236}">
                <a16:creationId xmlns:a16="http://schemas.microsoft.com/office/drawing/2014/main" id="{19B2D6B5-7DD5-3AD5-C48B-6C4EDDC9817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16659" y="3119365"/>
            <a:ext cx="731520" cy="731520"/>
          </a:xfrm>
          <a:prstGeom prst="rect">
            <a:avLst/>
          </a:prstGeom>
        </p:spPr>
      </p:pic>
      <p:pic>
        <p:nvPicPr>
          <p:cNvPr id="30" name="Graphic 29" descr="Closed book with solid fill">
            <a:extLst>
              <a:ext uri="{FF2B5EF4-FFF2-40B4-BE49-F238E27FC236}">
                <a16:creationId xmlns:a16="http://schemas.microsoft.com/office/drawing/2014/main" id="{CBBBBCA3-3357-651F-E482-F4C0BC1309B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07129" y="5210525"/>
            <a:ext cx="731520" cy="731520"/>
          </a:xfrm>
          <a:prstGeom prst="rect">
            <a:avLst/>
          </a:prstGeom>
        </p:spPr>
      </p:pic>
      <p:sp>
        <p:nvSpPr>
          <p:cNvPr id="3" name="Fußzeilenplatzhalter 4">
            <a:extLst>
              <a:ext uri="{FF2B5EF4-FFF2-40B4-BE49-F238E27FC236}">
                <a16:creationId xmlns:a16="http://schemas.microsoft.com/office/drawing/2014/main" id="{4FB38621-1178-5D05-D591-9689C7F47BB9}"/>
              </a:ext>
            </a:extLst>
          </p:cNvPr>
          <p:cNvSpPr>
            <a:spLocks noGrp="1"/>
          </p:cNvSpPr>
          <p:nvPr>
            <p:ph type="ftr" sz="quarter" idx="11"/>
          </p:nvPr>
        </p:nvSpPr>
        <p:spPr>
          <a:xfrm>
            <a:off x="3725863" y="6276101"/>
            <a:ext cx="2909887" cy="244317"/>
          </a:xfrm>
        </p:spPr>
        <p:txBody>
          <a:bodyPr/>
          <a:lstStyle/>
          <a:p>
            <a:r>
              <a:rPr lang="en-US" dirty="0"/>
              <a:t>Providers refer frequent contact over flexibility to reduce risk of early disengagement from HIV care in South Africa</a:t>
            </a:r>
            <a:endParaRPr lang="de-DE" dirty="0"/>
          </a:p>
        </p:txBody>
      </p:sp>
    </p:spTree>
    <p:extLst>
      <p:ext uri="{BB962C8B-B14F-4D97-AF65-F5344CB8AC3E}">
        <p14:creationId xmlns:p14="http://schemas.microsoft.com/office/powerpoint/2010/main" val="21537797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B18CA-A679-D172-BFA1-B724662D2BDF}"/>
              </a:ext>
            </a:extLst>
          </p:cNvPr>
          <p:cNvSpPr>
            <a:spLocks noGrp="1"/>
          </p:cNvSpPr>
          <p:nvPr>
            <p:ph type="title"/>
          </p:nvPr>
        </p:nvSpPr>
        <p:spPr/>
        <p:txBody>
          <a:bodyPr/>
          <a:lstStyle/>
          <a:p>
            <a:r>
              <a:rPr lang="en-US" dirty="0"/>
              <a:t>Acknowledgements</a:t>
            </a:r>
          </a:p>
        </p:txBody>
      </p:sp>
      <p:sp>
        <p:nvSpPr>
          <p:cNvPr id="3" name="Content Placeholder 2">
            <a:extLst>
              <a:ext uri="{FF2B5EF4-FFF2-40B4-BE49-F238E27FC236}">
                <a16:creationId xmlns:a16="http://schemas.microsoft.com/office/drawing/2014/main" id="{D45AE9D5-487B-91C2-9A53-CCC9B788DEB3}"/>
              </a:ext>
            </a:extLst>
          </p:cNvPr>
          <p:cNvSpPr>
            <a:spLocks noGrp="1"/>
          </p:cNvSpPr>
          <p:nvPr>
            <p:ph idx="1"/>
          </p:nvPr>
        </p:nvSpPr>
        <p:spPr>
          <a:xfrm>
            <a:off x="442913" y="2766059"/>
            <a:ext cx="10578013" cy="3291841"/>
          </a:xfrm>
        </p:spPr>
        <p:txBody>
          <a:bodyPr/>
          <a:lstStyle/>
          <a:p>
            <a:pPr>
              <a:lnSpc>
                <a:spcPct val="200000"/>
              </a:lnSpc>
            </a:pPr>
            <a:r>
              <a:rPr lang="en-US" sz="1800" dirty="0">
                <a:solidFill>
                  <a:srgbClr val="222222"/>
                </a:solidFill>
                <a:latin typeface="Verdana" pitchFamily="34" charset="0"/>
                <a:ea typeface="Verdana" pitchFamily="34" charset="-122"/>
                <a:cs typeface="Verdana" pitchFamily="34" charset="-120"/>
              </a:rPr>
              <a:t>Staff of the 18 participating clinics in KZN, Mpumalanga and Gauteng provinces</a:t>
            </a:r>
          </a:p>
          <a:p>
            <a:pPr>
              <a:lnSpc>
                <a:spcPct val="200000"/>
              </a:lnSpc>
            </a:pPr>
            <a:r>
              <a:rPr lang="en-ZA" sz="1800" dirty="0"/>
              <a:t>National Department of Health</a:t>
            </a:r>
            <a:endParaRPr lang="en-US" sz="1800" dirty="0">
              <a:solidFill>
                <a:srgbClr val="222222"/>
              </a:solidFill>
              <a:latin typeface="Verdana" pitchFamily="34" charset="0"/>
              <a:ea typeface="Verdana" pitchFamily="34" charset="-122"/>
              <a:cs typeface="Verdana" pitchFamily="34" charset="-120"/>
            </a:endParaRPr>
          </a:p>
          <a:p>
            <a:pPr>
              <a:lnSpc>
                <a:spcPct val="200000"/>
              </a:lnSpc>
            </a:pPr>
            <a:r>
              <a:rPr lang="en-US" sz="1800" dirty="0">
                <a:solidFill>
                  <a:srgbClr val="222222"/>
                </a:solidFill>
                <a:latin typeface="Verdana" pitchFamily="34" charset="0"/>
                <a:ea typeface="Verdana" pitchFamily="34" charset="-122"/>
                <a:cs typeface="Verdana" pitchFamily="34" charset="-120"/>
              </a:rPr>
              <a:t>RETAIN6 study team</a:t>
            </a:r>
          </a:p>
          <a:p>
            <a:pPr>
              <a:lnSpc>
                <a:spcPct val="200000"/>
              </a:lnSpc>
            </a:pPr>
            <a:r>
              <a:rPr lang="en-US" sz="1800" dirty="0">
                <a:solidFill>
                  <a:srgbClr val="333333"/>
                </a:solidFill>
                <a:latin typeface="Verdana" pitchFamily="34" charset="0"/>
                <a:ea typeface="Verdana" pitchFamily="34" charset="-122"/>
                <a:cs typeface="Verdana" pitchFamily="34" charset="-120"/>
              </a:rPr>
              <a:t>The Gates Foundation</a:t>
            </a:r>
            <a:endParaRPr lang="en-US" sz="1800" dirty="0"/>
          </a:p>
          <a:p>
            <a:endParaRPr lang="en-US" sz="1800" dirty="0"/>
          </a:p>
        </p:txBody>
      </p:sp>
      <p:sp>
        <p:nvSpPr>
          <p:cNvPr id="4" name="Date Placeholder 3">
            <a:extLst>
              <a:ext uri="{FF2B5EF4-FFF2-40B4-BE49-F238E27FC236}">
                <a16:creationId xmlns:a16="http://schemas.microsoft.com/office/drawing/2014/main" id="{4304C523-F487-A1D2-9E44-3D14A55824E7}"/>
              </a:ext>
            </a:extLst>
          </p:cNvPr>
          <p:cNvSpPr>
            <a:spLocks noGrp="1"/>
          </p:cNvSpPr>
          <p:nvPr>
            <p:ph type="dt" sz="half" idx="10"/>
          </p:nvPr>
        </p:nvSpPr>
        <p:spPr/>
        <p:txBody>
          <a:bodyPr/>
          <a:lstStyle/>
          <a:p>
            <a:r>
              <a:rPr lang="en-GB" noProof="0" dirty="0">
                <a:latin typeface="Verdana" panose="020B0604030504040204" pitchFamily="34" charset="0"/>
              </a:rPr>
              <a:t>Allison Morgan</a:t>
            </a:r>
          </a:p>
        </p:txBody>
      </p:sp>
      <p:sp>
        <p:nvSpPr>
          <p:cNvPr id="6" name="Fußzeilenplatzhalter 4">
            <a:extLst>
              <a:ext uri="{FF2B5EF4-FFF2-40B4-BE49-F238E27FC236}">
                <a16:creationId xmlns:a16="http://schemas.microsoft.com/office/drawing/2014/main" id="{EC134254-5581-5891-0535-BF824A3134FD}"/>
              </a:ext>
            </a:extLst>
          </p:cNvPr>
          <p:cNvSpPr>
            <a:spLocks noGrp="1"/>
          </p:cNvSpPr>
          <p:nvPr>
            <p:ph type="ftr" sz="quarter" idx="11"/>
          </p:nvPr>
        </p:nvSpPr>
        <p:spPr>
          <a:xfrm>
            <a:off x="3725863" y="6276101"/>
            <a:ext cx="2909887" cy="244317"/>
          </a:xfrm>
        </p:spPr>
        <p:txBody>
          <a:bodyPr/>
          <a:lstStyle/>
          <a:p>
            <a:r>
              <a:rPr lang="en-US" dirty="0"/>
              <a:t>Providers refer frequent contact over flexibility to reduce risk of early disengagement from HIV care in South Africa</a:t>
            </a:r>
            <a:endParaRPr lang="de-DE" dirty="0"/>
          </a:p>
        </p:txBody>
      </p:sp>
    </p:spTree>
    <p:extLst>
      <p:ext uri="{BB962C8B-B14F-4D97-AF65-F5344CB8AC3E}">
        <p14:creationId xmlns:p14="http://schemas.microsoft.com/office/powerpoint/2010/main" val="40907540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49F560-D0D1-4B76-8B86-EA3E033B96AE}"/>
              </a:ext>
            </a:extLst>
          </p:cNvPr>
          <p:cNvSpPr>
            <a:spLocks noGrp="1"/>
          </p:cNvSpPr>
          <p:nvPr>
            <p:ph type="title"/>
          </p:nvPr>
        </p:nvSpPr>
        <p:spPr/>
        <p:txBody>
          <a:bodyPr/>
          <a:lstStyle/>
          <a:p>
            <a:r>
              <a:rPr lang="en-GB" sz="4200" noProof="0" dirty="0">
                <a:solidFill>
                  <a:schemeClr val="tx2"/>
                </a:solidFill>
              </a:rPr>
              <a:t>Predictors and self-reported causes of treatment interruption among clients on antiretroviral therapy in Malawi: </a:t>
            </a:r>
            <a:r>
              <a:rPr lang="en-GB" sz="4200" b="0" noProof="0" dirty="0">
                <a:solidFill>
                  <a:schemeClr val="tx1"/>
                </a:solidFill>
              </a:rPr>
              <a:t>A nested case-control study</a:t>
            </a:r>
          </a:p>
        </p:txBody>
      </p:sp>
      <p:sp>
        <p:nvSpPr>
          <p:cNvPr id="3" name="Textplatzhalter 2">
            <a:extLst>
              <a:ext uri="{FF2B5EF4-FFF2-40B4-BE49-F238E27FC236}">
                <a16:creationId xmlns:a16="http://schemas.microsoft.com/office/drawing/2014/main" id="{B1D70F63-F5E4-490E-9A28-8139D161CABC}"/>
              </a:ext>
            </a:extLst>
          </p:cNvPr>
          <p:cNvSpPr>
            <a:spLocks noGrp="1"/>
          </p:cNvSpPr>
          <p:nvPr>
            <p:ph type="body" sz="quarter" idx="10"/>
          </p:nvPr>
        </p:nvSpPr>
        <p:spPr/>
        <p:txBody>
          <a:bodyPr/>
          <a:lstStyle/>
          <a:p>
            <a:r>
              <a:rPr lang="en-GB" b="1" noProof="0" dirty="0"/>
              <a:t>Colbert </a:t>
            </a:r>
            <a:r>
              <a:rPr lang="en-GB" b="1" noProof="0" dirty="0" err="1"/>
              <a:t>Lemani</a:t>
            </a:r>
            <a:r>
              <a:rPr lang="en-GB" b="1" dirty="0"/>
              <a:t>, </a:t>
            </a:r>
            <a:r>
              <a:rPr lang="en-GB" noProof="0" dirty="0"/>
              <a:t>Kelvin </a:t>
            </a:r>
            <a:r>
              <a:rPr lang="en-GB" noProof="0" dirty="0" err="1"/>
              <a:t>Balakasi</a:t>
            </a:r>
            <a:r>
              <a:rPr lang="en-GB" noProof="0" dirty="0"/>
              <a:t>, </a:t>
            </a:r>
            <a:r>
              <a:rPr lang="en-GB" noProof="0" dirty="0" err="1"/>
              <a:t>Khumbo</a:t>
            </a:r>
            <a:r>
              <a:rPr lang="en-GB" noProof="0" dirty="0"/>
              <a:t> Nyirenda, Isabella Robinson, Eric Lungu, Joep J. van Oosterhout, Sam Phiri, Steve Shoptaw, Risa M Hoffman, Kathryn Dovel, Marguerite Thorp</a:t>
            </a:r>
          </a:p>
          <a:p>
            <a:endParaRPr lang="en-GB" noProof="0" dirty="0"/>
          </a:p>
          <a:p>
            <a:endParaRPr lang="en-GB" noProof="0" dirty="0"/>
          </a:p>
        </p:txBody>
      </p:sp>
      <p:pic>
        <p:nvPicPr>
          <p:cNvPr id="8" name="Picture 7">
            <a:extLst>
              <a:ext uri="{FF2B5EF4-FFF2-40B4-BE49-F238E27FC236}">
                <a16:creationId xmlns:a16="http://schemas.microsoft.com/office/drawing/2014/main" id="{154DEEA0-6A50-1988-19D9-8EEA0A41091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19512" y="5292490"/>
            <a:ext cx="972231" cy="849201"/>
          </a:xfrm>
          <a:prstGeom prst="rect">
            <a:avLst/>
          </a:prstGeom>
        </p:spPr>
      </p:pic>
      <p:pic>
        <p:nvPicPr>
          <p:cNvPr id="9" name="Picture 8">
            <a:extLst>
              <a:ext uri="{FF2B5EF4-FFF2-40B4-BE49-F238E27FC236}">
                <a16:creationId xmlns:a16="http://schemas.microsoft.com/office/drawing/2014/main" id="{6ABABD78-F11B-9935-78FA-FACABA65FD9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250800" y="5430008"/>
            <a:ext cx="1487106" cy="669788"/>
          </a:xfrm>
          <a:prstGeom prst="rect">
            <a:avLst/>
          </a:prstGeom>
        </p:spPr>
      </p:pic>
      <p:pic>
        <p:nvPicPr>
          <p:cNvPr id="10" name="Picture 9">
            <a:extLst>
              <a:ext uri="{FF2B5EF4-FFF2-40B4-BE49-F238E27FC236}">
                <a16:creationId xmlns:a16="http://schemas.microsoft.com/office/drawing/2014/main" id="{C60F071B-DF36-07A5-2503-9665E9C10D0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119262" y="5430008"/>
            <a:ext cx="2380997" cy="669788"/>
          </a:xfrm>
          <a:prstGeom prst="rect">
            <a:avLst/>
          </a:prstGeom>
        </p:spPr>
      </p:pic>
      <p:pic>
        <p:nvPicPr>
          <p:cNvPr id="11" name="Picture 10">
            <a:extLst>
              <a:ext uri="{FF2B5EF4-FFF2-40B4-BE49-F238E27FC236}">
                <a16:creationId xmlns:a16="http://schemas.microsoft.com/office/drawing/2014/main" id="{AED92519-CC93-AC62-EA8F-4E6E63575CC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788275" y="5368303"/>
            <a:ext cx="1882546" cy="838201"/>
          </a:xfrm>
          <a:prstGeom prst="rect">
            <a:avLst/>
          </a:prstGeom>
        </p:spPr>
      </p:pic>
    </p:spTree>
    <p:extLst>
      <p:ext uri="{BB962C8B-B14F-4D97-AF65-F5344CB8AC3E}">
        <p14:creationId xmlns:p14="http://schemas.microsoft.com/office/powerpoint/2010/main" val="28706860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750FF-3478-34A2-E10F-C425AA98BB1C}"/>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71BA3E52-A687-1C2B-451B-839761B3096C}"/>
              </a:ext>
            </a:extLst>
          </p:cNvPr>
          <p:cNvSpPr>
            <a:spLocks noGrp="1"/>
          </p:cNvSpPr>
          <p:nvPr>
            <p:ph idx="1"/>
          </p:nvPr>
        </p:nvSpPr>
        <p:spPr>
          <a:xfrm>
            <a:off x="442913" y="2766059"/>
            <a:ext cx="9071201" cy="3291841"/>
          </a:xfrm>
        </p:spPr>
        <p:txBody>
          <a:bodyPr/>
          <a:lstStyle/>
          <a:p>
            <a:r>
              <a:rPr lang="en-US" dirty="0"/>
              <a:t>Interruptions in HIV treatment (IIT) challenge antiretroviral therapy (ART) programs in sub-Saharan Africa.</a:t>
            </a:r>
          </a:p>
          <a:p>
            <a:endParaRPr lang="en-US" dirty="0"/>
          </a:p>
          <a:p>
            <a:r>
              <a:rPr lang="en-US" dirty="0"/>
              <a:t>IIT associated with viral non-suppression, disease progression, transmission and mortality.</a:t>
            </a:r>
          </a:p>
          <a:p>
            <a:endParaRPr lang="en-US" dirty="0"/>
          </a:p>
          <a:p>
            <a:r>
              <a:rPr lang="en-US" dirty="0"/>
              <a:t>Despite increased access to ART, IIT remains a challenge in Malawi</a:t>
            </a:r>
          </a:p>
          <a:p>
            <a:endParaRPr lang="en-US" dirty="0"/>
          </a:p>
          <a:p>
            <a:r>
              <a:rPr lang="en-US" dirty="0"/>
              <a:t>Improving retention in care requires understanding: </a:t>
            </a:r>
          </a:p>
          <a:p>
            <a:pPr lvl="1">
              <a:buFont typeface="Arial" panose="020B0604020202020204" pitchFamily="34" charset="0"/>
              <a:buChar char="•"/>
            </a:pPr>
            <a:r>
              <a:rPr lang="en-US" dirty="0"/>
              <a:t>predictors of IIT  </a:t>
            </a:r>
          </a:p>
          <a:p>
            <a:pPr lvl="1">
              <a:buFont typeface="Arial" panose="020B0604020202020204" pitchFamily="34" charset="0"/>
              <a:buChar char="•"/>
            </a:pPr>
            <a:r>
              <a:rPr lang="en-US" dirty="0"/>
              <a:t>client-reported reasons for interruption.</a:t>
            </a:r>
          </a:p>
          <a:p>
            <a:endParaRPr lang="en-US" dirty="0"/>
          </a:p>
        </p:txBody>
      </p:sp>
    </p:spTree>
    <p:extLst>
      <p:ext uri="{BB962C8B-B14F-4D97-AF65-F5344CB8AC3E}">
        <p14:creationId xmlns:p14="http://schemas.microsoft.com/office/powerpoint/2010/main" val="5663188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0AF0B-5CA4-F890-4524-39ED2AE6411A}"/>
              </a:ext>
            </a:extLst>
          </p:cNvPr>
          <p:cNvSpPr>
            <a:spLocks noGrp="1"/>
          </p:cNvSpPr>
          <p:nvPr>
            <p:ph type="title"/>
          </p:nvPr>
        </p:nvSpPr>
        <p:spPr>
          <a:xfrm>
            <a:off x="442912" y="1401624"/>
            <a:ext cx="9996487" cy="1260000"/>
          </a:xfrm>
        </p:spPr>
        <p:txBody>
          <a:bodyPr/>
          <a:lstStyle/>
          <a:p>
            <a:r>
              <a:rPr lang="en-US" dirty="0"/>
              <a:t>Objectives &amp; study methods</a:t>
            </a:r>
          </a:p>
        </p:txBody>
      </p:sp>
      <p:sp>
        <p:nvSpPr>
          <p:cNvPr id="3" name="Content Placeholder 2">
            <a:extLst>
              <a:ext uri="{FF2B5EF4-FFF2-40B4-BE49-F238E27FC236}">
                <a16:creationId xmlns:a16="http://schemas.microsoft.com/office/drawing/2014/main" id="{C502C15D-A983-D96D-C249-895599EA123C}"/>
              </a:ext>
            </a:extLst>
          </p:cNvPr>
          <p:cNvSpPr>
            <a:spLocks noGrp="1"/>
          </p:cNvSpPr>
          <p:nvPr>
            <p:ph idx="1"/>
          </p:nvPr>
        </p:nvSpPr>
        <p:spPr>
          <a:xfrm>
            <a:off x="442912" y="2243545"/>
            <a:ext cx="10508116" cy="3291841"/>
          </a:xfrm>
        </p:spPr>
        <p:txBody>
          <a:bodyPr/>
          <a:lstStyle/>
          <a:p>
            <a:r>
              <a:rPr lang="en-US" b="1" dirty="0"/>
              <a:t>Objectives</a:t>
            </a:r>
          </a:p>
          <a:p>
            <a:pPr lvl="1">
              <a:buFont typeface="Arial" panose="020B0604020202020204" pitchFamily="34" charset="0"/>
              <a:buChar char="•"/>
            </a:pPr>
            <a:r>
              <a:rPr lang="en-US" sz="1600" dirty="0"/>
              <a:t>Identify factors associated with IIT</a:t>
            </a:r>
          </a:p>
          <a:p>
            <a:pPr lvl="1">
              <a:buFont typeface="Arial" panose="020B0604020202020204" pitchFamily="34" charset="0"/>
              <a:buChar char="•"/>
            </a:pPr>
            <a:r>
              <a:rPr lang="en-US" sz="1600" dirty="0"/>
              <a:t>Understand clients’ self-reported reasons for IIT.</a:t>
            </a:r>
          </a:p>
          <a:p>
            <a:r>
              <a:rPr lang="en-US" b="1" dirty="0"/>
              <a:t>Design</a:t>
            </a:r>
          </a:p>
          <a:p>
            <a:pPr lvl="1"/>
            <a:r>
              <a:rPr lang="en-US" sz="1600" dirty="0"/>
              <a:t>IRTI- Prospective cohort of clients newly initiating/ re-initiating ART</a:t>
            </a:r>
          </a:p>
          <a:p>
            <a:r>
              <a:rPr lang="en-US" b="1" dirty="0"/>
              <a:t>Eligibility criteria</a:t>
            </a:r>
          </a:p>
          <a:p>
            <a:pPr lvl="1"/>
            <a:r>
              <a:rPr lang="en-US" sz="1600" dirty="0"/>
              <a:t>Initiate or re-initiate ART after ≥28 days late; ≥ 15 years of age</a:t>
            </a:r>
          </a:p>
          <a:p>
            <a:pPr lvl="2"/>
            <a:r>
              <a:rPr lang="en-US" sz="1400" dirty="0"/>
              <a:t>Sub-study eligibility: Cases (IIT) able to match to controls (no IIT) by facility, age, and sex</a:t>
            </a:r>
          </a:p>
          <a:p>
            <a:r>
              <a:rPr lang="en-US" b="1" dirty="0"/>
              <a:t>Data collection</a:t>
            </a:r>
          </a:p>
          <a:p>
            <a:pPr lvl="1"/>
            <a:r>
              <a:rPr lang="en-US" sz="1600" dirty="0"/>
              <a:t>Baseline enrolment survey</a:t>
            </a:r>
          </a:p>
          <a:p>
            <a:pPr lvl="1"/>
            <a:r>
              <a:rPr lang="en-US" sz="1600" dirty="0"/>
              <a:t>Medical chart review 7 months after enrollment</a:t>
            </a:r>
          </a:p>
          <a:p>
            <a:pPr lvl="1"/>
            <a:r>
              <a:rPr lang="en-US" sz="1600" dirty="0"/>
              <a:t>Endline survey — IIT at 6 months, mobility, alcohol use, depression, reasons for IIT</a:t>
            </a:r>
          </a:p>
          <a:p>
            <a:r>
              <a:rPr lang="en-US" b="1" dirty="0"/>
              <a:t>Analysis</a:t>
            </a:r>
          </a:p>
          <a:p>
            <a:pPr lvl="1"/>
            <a:r>
              <a:rPr lang="en-US" sz="1600" dirty="0"/>
              <a:t>Descriptive statistics of matched case-controls; conditional logistic regression</a:t>
            </a:r>
          </a:p>
          <a:p>
            <a:pPr lvl="1"/>
            <a:r>
              <a:rPr lang="en-US" sz="1600" dirty="0"/>
              <a:t>Unadjusted and adjusted odds ratios (</a:t>
            </a:r>
            <a:r>
              <a:rPr lang="en-US" sz="1600" dirty="0" err="1"/>
              <a:t>aOR</a:t>
            </a:r>
            <a:r>
              <a:rPr lang="en-US" sz="1600" dirty="0"/>
              <a:t>) with 95% CIs</a:t>
            </a:r>
          </a:p>
          <a:p>
            <a:endParaRPr lang="en-US" dirty="0"/>
          </a:p>
          <a:p>
            <a:endParaRPr lang="en-US" dirty="0"/>
          </a:p>
        </p:txBody>
      </p:sp>
    </p:spTree>
    <p:extLst>
      <p:ext uri="{BB962C8B-B14F-4D97-AF65-F5344CB8AC3E}">
        <p14:creationId xmlns:p14="http://schemas.microsoft.com/office/powerpoint/2010/main" val="33153628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040F7-CDE9-F2B6-516B-DC1844883E55}"/>
              </a:ext>
            </a:extLst>
          </p:cNvPr>
          <p:cNvSpPr>
            <a:spLocks noGrp="1"/>
          </p:cNvSpPr>
          <p:nvPr>
            <p:ph type="title"/>
          </p:nvPr>
        </p:nvSpPr>
        <p:spPr/>
        <p:txBody>
          <a:bodyPr/>
          <a:lstStyle/>
          <a:p>
            <a:r>
              <a:rPr lang="en-US" dirty="0">
                <a:latin typeface="Verdana" panose="020B0604030504040204" pitchFamily="34" charset="0"/>
                <a:ea typeface="Verdana" panose="020B0604030504040204" pitchFamily="34" charset="0"/>
                <a:cs typeface="Verdana" panose="020B0604030504040204" pitchFamily="34" charset="0"/>
              </a:rPr>
              <a:t>Study population</a:t>
            </a:r>
          </a:p>
        </p:txBody>
      </p:sp>
      <p:sp>
        <p:nvSpPr>
          <p:cNvPr id="6" name="Rounded Rectangle 4">
            <a:extLst>
              <a:ext uri="{FF2B5EF4-FFF2-40B4-BE49-F238E27FC236}">
                <a16:creationId xmlns:a16="http://schemas.microsoft.com/office/drawing/2014/main" id="{D76300F3-5AD5-EEEC-4F93-FE99B0E9C6CF}"/>
              </a:ext>
            </a:extLst>
          </p:cNvPr>
          <p:cNvSpPr/>
          <p:nvPr/>
        </p:nvSpPr>
        <p:spPr>
          <a:xfrm>
            <a:off x="2941184" y="2266406"/>
            <a:ext cx="2743200" cy="1325880"/>
          </a:xfrm>
          <a:prstGeom prst="roundRect">
            <a:avLst/>
          </a:prstGeom>
          <a:noFill/>
          <a:ln w="22225">
            <a:solidFill>
              <a:srgbClr val="E0001B"/>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indent="0" algn="ctr">
              <a:defRPr sz="3400" b="1">
                <a:solidFill>
                  <a:srgbClr val="8A0011"/>
                </a:solidFill>
              </a:defRPr>
            </a:pPr>
            <a:r>
              <a:rPr sz="4400" b="1" dirty="0">
                <a:solidFill>
                  <a:srgbClr val="222222"/>
                </a:solidFill>
                <a:latin typeface="Verdana" panose="020B0604030504040204" pitchFamily="34" charset="0"/>
                <a:ea typeface="Verdana" panose="020B0604030504040204" pitchFamily="34" charset="0"/>
                <a:cs typeface="Verdana" panose="020B0604030504040204" pitchFamily="34" charset="0"/>
              </a:rPr>
              <a:t>896</a:t>
            </a:r>
          </a:p>
          <a:p>
            <a:pPr marL="0" indent="0" algn="ctr">
              <a:defRPr sz="1500">
                <a:solidFill>
                  <a:srgbClr val="282828"/>
                </a:solidFill>
              </a:defRPr>
            </a:pPr>
            <a:r>
              <a:rPr sz="1800" b="0" dirty="0">
                <a:solidFill>
                  <a:srgbClr val="222222"/>
                </a:solidFill>
                <a:latin typeface="Verdana" panose="020B0604030504040204" pitchFamily="34" charset="0"/>
                <a:ea typeface="Verdana" panose="020B0604030504040204" pitchFamily="34" charset="0"/>
                <a:cs typeface="Verdana" panose="020B0604030504040204" pitchFamily="34" charset="0"/>
              </a:rPr>
              <a:t>participants in parent study</a:t>
            </a:r>
          </a:p>
        </p:txBody>
      </p:sp>
      <p:sp>
        <p:nvSpPr>
          <p:cNvPr id="7" name="Right Arrow 5">
            <a:extLst>
              <a:ext uri="{FF2B5EF4-FFF2-40B4-BE49-F238E27FC236}">
                <a16:creationId xmlns:a16="http://schemas.microsoft.com/office/drawing/2014/main" id="{C40EDAE9-FA29-B8FF-79F0-08F0D513135C}"/>
              </a:ext>
            </a:extLst>
          </p:cNvPr>
          <p:cNvSpPr/>
          <p:nvPr/>
        </p:nvSpPr>
        <p:spPr>
          <a:xfrm>
            <a:off x="5821544" y="2750112"/>
            <a:ext cx="822960" cy="457200"/>
          </a:xfrm>
          <a:prstGeom prst="rightArrow">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Verdana" panose="020B0604030504040204" pitchFamily="34" charset="0"/>
              <a:ea typeface="Verdana" panose="020B0604030504040204" pitchFamily="34" charset="0"/>
              <a:cs typeface="Verdana" panose="020B0604030504040204" pitchFamily="34" charset="0"/>
            </a:endParaRPr>
          </a:p>
        </p:txBody>
      </p:sp>
      <p:sp>
        <p:nvSpPr>
          <p:cNvPr id="8" name="Rounded Rectangle 6">
            <a:extLst>
              <a:ext uri="{FF2B5EF4-FFF2-40B4-BE49-F238E27FC236}">
                <a16:creationId xmlns:a16="http://schemas.microsoft.com/office/drawing/2014/main" id="{4D8D84C0-8B2B-AF40-5F2F-F34920F51602}"/>
              </a:ext>
            </a:extLst>
          </p:cNvPr>
          <p:cNvSpPr/>
          <p:nvPr/>
        </p:nvSpPr>
        <p:spPr>
          <a:xfrm>
            <a:off x="6781664" y="2266406"/>
            <a:ext cx="2743200" cy="1325880"/>
          </a:xfrm>
          <a:prstGeom prst="roundRect">
            <a:avLst/>
          </a:prstGeom>
          <a:noFill/>
          <a:ln w="22225">
            <a:solidFill>
              <a:schemeClr val="accent3"/>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indent="0" algn="ctr">
              <a:defRPr sz="3400" b="1">
                <a:solidFill>
                  <a:srgbClr val="8A0011"/>
                </a:solidFill>
              </a:defRPr>
            </a:pPr>
            <a:r>
              <a:rPr sz="4400" b="1" dirty="0">
                <a:solidFill>
                  <a:srgbClr val="222222"/>
                </a:solidFill>
                <a:latin typeface="Verdana" panose="020B0604030504040204" pitchFamily="34" charset="0"/>
                <a:ea typeface="Verdana" panose="020B0604030504040204" pitchFamily="34" charset="0"/>
                <a:cs typeface="Verdana" panose="020B0604030504040204" pitchFamily="34" charset="0"/>
              </a:rPr>
              <a:t>252</a:t>
            </a:r>
          </a:p>
          <a:p>
            <a:pPr marL="0" indent="0" algn="ctr">
              <a:defRPr sz="1500">
                <a:solidFill>
                  <a:srgbClr val="282828"/>
                </a:solidFill>
              </a:defRPr>
            </a:pPr>
            <a:r>
              <a:rPr sz="1800" b="0" dirty="0">
                <a:solidFill>
                  <a:srgbClr val="222222"/>
                </a:solidFill>
                <a:latin typeface="Verdana" panose="020B0604030504040204" pitchFamily="34" charset="0"/>
                <a:ea typeface="Verdana" panose="020B0604030504040204" pitchFamily="34" charset="0"/>
                <a:cs typeface="Verdana" panose="020B0604030504040204" pitchFamily="34" charset="0"/>
              </a:rPr>
              <a:t>in nested case-control</a:t>
            </a:r>
            <a:r>
              <a:rPr lang="en-ZA" sz="1800" b="0" dirty="0">
                <a:solidFill>
                  <a:srgbClr val="222222"/>
                </a:solidFill>
                <a:latin typeface="Verdana" panose="020B0604030504040204" pitchFamily="34" charset="0"/>
                <a:ea typeface="Verdana" panose="020B0604030504040204" pitchFamily="34" charset="0"/>
                <a:cs typeface="Verdana" panose="020B0604030504040204" pitchFamily="34" charset="0"/>
              </a:rPr>
              <a:t>s*</a:t>
            </a:r>
            <a:r>
              <a:rPr sz="1800" b="0" dirty="0">
                <a:solidFill>
                  <a:srgbClr val="222222"/>
                </a:solidFill>
                <a:latin typeface="Verdana" panose="020B0604030504040204" pitchFamily="34" charset="0"/>
                <a:ea typeface="Verdana" panose="020B0604030504040204" pitchFamily="34" charset="0"/>
                <a:cs typeface="Verdana" panose="020B0604030504040204" pitchFamily="34" charset="0"/>
              </a:rPr>
              <a:t> analysis</a:t>
            </a:r>
          </a:p>
        </p:txBody>
      </p:sp>
      <p:sp>
        <p:nvSpPr>
          <p:cNvPr id="9" name="Titel 1">
            <a:extLst>
              <a:ext uri="{FF2B5EF4-FFF2-40B4-BE49-F238E27FC236}">
                <a16:creationId xmlns:a16="http://schemas.microsoft.com/office/drawing/2014/main" id="{A3BB3A52-6633-6DD8-4129-7635EAB16E56}"/>
              </a:ext>
            </a:extLst>
          </p:cNvPr>
          <p:cNvSpPr txBox="1">
            <a:spLocks/>
          </p:cNvSpPr>
          <p:nvPr/>
        </p:nvSpPr>
        <p:spPr bwMode="gray">
          <a:xfrm>
            <a:off x="442913" y="4288537"/>
            <a:ext cx="6766560" cy="2468880"/>
          </a:xfrm>
          <a:prstGeom prst="rect">
            <a:avLst/>
          </a:prstGeom>
        </p:spPr>
        <p:txBody>
          <a:bodyPr vert="horz" wrap="square" lIns="0" tIns="0" rIns="0" bIns="0" rtlCol="0" anchor="ctr" anchorCtr="0">
            <a:noAutofit/>
          </a:bodyPr>
          <a:lstStyle>
            <a:lvl1pPr algn="l" defTabSz="914400" rtl="0" eaLnBrk="1" latinLnBrk="0" hangingPunct="1">
              <a:lnSpc>
                <a:spcPct val="90000"/>
              </a:lnSpc>
              <a:spcBef>
                <a:spcPct val="0"/>
              </a:spcBef>
              <a:buNone/>
              <a:defRPr sz="4200" b="1" kern="1200">
                <a:solidFill>
                  <a:schemeClr val="tx1"/>
                </a:solidFill>
                <a:latin typeface="+mj-lt"/>
                <a:ea typeface="+mj-ea"/>
                <a:cs typeface="+mj-cs"/>
              </a:defRPr>
            </a:lvl1pPr>
          </a:lstStyle>
          <a:p>
            <a:pPr algn="ctr"/>
            <a:endParaRPr lang="en-GB" sz="1400" dirty="0">
              <a:latin typeface="Verdana" panose="020B0604030504040204" pitchFamily="34" charset="0"/>
              <a:ea typeface="Verdana" panose="020B0604030504040204" pitchFamily="34" charset="0"/>
              <a:cs typeface="Verdana" panose="020B0604030504040204" pitchFamily="34" charset="0"/>
            </a:endParaRPr>
          </a:p>
        </p:txBody>
      </p:sp>
      <p:sp>
        <p:nvSpPr>
          <p:cNvPr id="10" name="TextBox 9">
            <a:extLst>
              <a:ext uri="{FF2B5EF4-FFF2-40B4-BE49-F238E27FC236}">
                <a16:creationId xmlns:a16="http://schemas.microsoft.com/office/drawing/2014/main" id="{7104E90A-C18A-26DC-F5D1-D3EFD572F62F}"/>
              </a:ext>
            </a:extLst>
          </p:cNvPr>
          <p:cNvSpPr txBox="1"/>
          <p:nvPr/>
        </p:nvSpPr>
        <p:spPr>
          <a:xfrm>
            <a:off x="2941184" y="3683727"/>
            <a:ext cx="5419044" cy="292388"/>
          </a:xfrm>
          <a:prstGeom prst="rect">
            <a:avLst/>
          </a:prstGeom>
          <a:noFill/>
        </p:spPr>
        <p:txBody>
          <a:bodyPr wrap="square">
            <a:spAutoFit/>
          </a:bodyPr>
          <a:lstStyle/>
          <a:p>
            <a:pPr>
              <a:defRPr sz="1400">
                <a:solidFill>
                  <a:srgbClr val="555555"/>
                </a:solidFill>
              </a:defRPr>
            </a:pPr>
            <a:r>
              <a:rPr lang="en-ZA" sz="1300" i="1" dirty="0">
                <a:solidFill>
                  <a:srgbClr val="595959"/>
                </a:solidFill>
                <a:latin typeface="Verdana" panose="020B0604030504040204" pitchFamily="34" charset="0"/>
                <a:ea typeface="Verdana" panose="020B0604030504040204" pitchFamily="34" charset="0"/>
                <a:cs typeface="Verdana" panose="020B0604030504040204" pitchFamily="34" charset="0"/>
              </a:rPr>
              <a:t>*</a:t>
            </a:r>
            <a:r>
              <a:rPr sz="1300" i="1" dirty="0">
                <a:solidFill>
                  <a:srgbClr val="595959"/>
                </a:solidFill>
                <a:latin typeface="Verdana" panose="020B0604030504040204" pitchFamily="34" charset="0"/>
                <a:ea typeface="Verdana" panose="020B0604030504040204" pitchFamily="34" charset="0"/>
                <a:cs typeface="Verdana" panose="020B0604030504040204" pitchFamily="34" charset="0"/>
              </a:rPr>
              <a:t>Cases experienced IIT </a:t>
            </a:r>
            <a:r>
              <a:rPr lang="en-ZA" sz="1300" i="1" dirty="0">
                <a:solidFill>
                  <a:srgbClr val="595959"/>
                </a:solidFill>
                <a:latin typeface="Verdana" panose="020B0604030504040204" pitchFamily="34" charset="0"/>
                <a:ea typeface="Verdana" panose="020B0604030504040204" pitchFamily="34" charset="0"/>
                <a:cs typeface="Verdana" panose="020B0604030504040204" pitchFamily="34" charset="0"/>
              </a:rPr>
              <a:t>in </a:t>
            </a:r>
            <a:r>
              <a:rPr sz="1300" i="1" dirty="0">
                <a:solidFill>
                  <a:srgbClr val="595959"/>
                </a:solidFill>
                <a:latin typeface="Verdana" panose="020B0604030504040204" pitchFamily="34" charset="0"/>
                <a:ea typeface="Verdana" panose="020B0604030504040204" pitchFamily="34" charset="0"/>
                <a:cs typeface="Verdana" panose="020B0604030504040204" pitchFamily="34" charset="0"/>
              </a:rPr>
              <a:t>study period; controls </a:t>
            </a:r>
            <a:r>
              <a:rPr lang="en-ZA" sz="1300" i="1" dirty="0">
                <a:solidFill>
                  <a:srgbClr val="595959"/>
                </a:solidFill>
                <a:latin typeface="Verdana" panose="020B0604030504040204" pitchFamily="34" charset="0"/>
                <a:ea typeface="Verdana" panose="020B0604030504040204" pitchFamily="34" charset="0"/>
                <a:cs typeface="Verdana" panose="020B0604030504040204" pitchFamily="34" charset="0"/>
              </a:rPr>
              <a:t>did not</a:t>
            </a:r>
            <a:endParaRPr sz="1100" dirty="0">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4" name="Table 3">
            <a:extLst>
              <a:ext uri="{FF2B5EF4-FFF2-40B4-BE49-F238E27FC236}">
                <a16:creationId xmlns:a16="http://schemas.microsoft.com/office/drawing/2014/main" id="{031ADC89-D959-4F76-92FA-AAF6BDF9C6A2}"/>
              </a:ext>
            </a:extLst>
          </p:cNvPr>
          <p:cNvGraphicFramePr>
            <a:graphicFrameLocks noGrp="1"/>
          </p:cNvGraphicFramePr>
          <p:nvPr/>
        </p:nvGraphicFramePr>
        <p:xfrm>
          <a:off x="2941184" y="4008576"/>
          <a:ext cx="4588006" cy="2682240"/>
        </p:xfrm>
        <a:graphic>
          <a:graphicData uri="http://schemas.openxmlformats.org/drawingml/2006/table">
            <a:tbl>
              <a:tblPr firstRow="1" bandRow="1">
                <a:tableStyleId>{5C22544A-7EE6-4342-B048-85BDC9FD1C3A}</a:tableStyleId>
              </a:tblPr>
              <a:tblGrid>
                <a:gridCol w="2852104">
                  <a:extLst>
                    <a:ext uri="{9D8B030D-6E8A-4147-A177-3AD203B41FA5}">
                      <a16:colId xmlns:a16="http://schemas.microsoft.com/office/drawing/2014/main" val="466958286"/>
                    </a:ext>
                  </a:extLst>
                </a:gridCol>
                <a:gridCol w="1735902">
                  <a:extLst>
                    <a:ext uri="{9D8B030D-6E8A-4147-A177-3AD203B41FA5}">
                      <a16:colId xmlns:a16="http://schemas.microsoft.com/office/drawing/2014/main" val="1564115497"/>
                    </a:ext>
                  </a:extLst>
                </a:gridCol>
              </a:tblGrid>
              <a:tr h="152400">
                <a:tc gridSpan="2">
                  <a:txBody>
                    <a:bodyPr/>
                    <a:lstStyle/>
                    <a:p>
                      <a:r>
                        <a:rPr lang="en-US" sz="1400" dirty="0"/>
                        <a:t>Participant characteristics</a:t>
                      </a:r>
                    </a:p>
                  </a:txBody>
                  <a:tcPr/>
                </a:tc>
                <a:tc hMerge="1">
                  <a:txBody>
                    <a:bodyPr/>
                    <a:lstStyle/>
                    <a:p>
                      <a:pPr algn="ctr"/>
                      <a:endParaRPr lang="en-US" sz="1400" dirty="0"/>
                    </a:p>
                  </a:txBody>
                  <a:tcPr/>
                </a:tc>
                <a:extLst>
                  <a:ext uri="{0D108BD9-81ED-4DB2-BD59-A6C34878D82A}">
                    <a16:rowId xmlns:a16="http://schemas.microsoft.com/office/drawing/2014/main" val="1918928334"/>
                  </a:ext>
                </a:extLst>
              </a:tr>
              <a:tr h="152400">
                <a:tc>
                  <a:txBody>
                    <a:bodyPr/>
                    <a:lstStyle/>
                    <a:p>
                      <a:r>
                        <a:rPr lang="en-US" sz="1400" b="1" dirty="0"/>
                        <a:t>Variable </a:t>
                      </a:r>
                    </a:p>
                  </a:txBody>
                  <a:tcPr/>
                </a:tc>
                <a:tc>
                  <a:txBody>
                    <a:bodyPr/>
                    <a:lstStyle/>
                    <a:p>
                      <a:pPr algn="ctr"/>
                      <a:r>
                        <a:rPr lang="en-US" sz="1400" b="1" dirty="0"/>
                        <a:t>N (%)</a:t>
                      </a:r>
                    </a:p>
                  </a:txBody>
                  <a:tcPr/>
                </a:tc>
                <a:extLst>
                  <a:ext uri="{0D108BD9-81ED-4DB2-BD59-A6C34878D82A}">
                    <a16:rowId xmlns:a16="http://schemas.microsoft.com/office/drawing/2014/main" val="585506225"/>
                  </a:ext>
                </a:extLst>
              </a:tr>
              <a:tr h="482592">
                <a:tc>
                  <a:txBody>
                    <a:bodyPr/>
                    <a:lstStyle/>
                    <a:p>
                      <a:r>
                        <a:rPr lang="en-US" sz="1400" dirty="0"/>
                        <a:t>Type of client</a:t>
                      </a:r>
                    </a:p>
                    <a:p>
                      <a:r>
                        <a:rPr lang="en-US" sz="1400" dirty="0"/>
                        <a:t> </a:t>
                      </a:r>
                      <a:r>
                        <a:rPr lang="en-US" sz="1400" i="1" dirty="0"/>
                        <a:t>Re-initiators</a:t>
                      </a:r>
                    </a:p>
                  </a:txBody>
                  <a:tcPr/>
                </a:tc>
                <a:tc>
                  <a:txBody>
                    <a:bodyPr/>
                    <a:lstStyle/>
                    <a:p>
                      <a:pPr algn="ctr"/>
                      <a:endParaRPr lang="en-US" sz="1400" dirty="0"/>
                    </a:p>
                    <a:p>
                      <a:pPr algn="ctr"/>
                      <a:r>
                        <a:rPr lang="en-US" sz="1400" dirty="0"/>
                        <a:t>182 (72)</a:t>
                      </a:r>
                    </a:p>
                  </a:txBody>
                  <a:tcPr/>
                </a:tc>
                <a:extLst>
                  <a:ext uri="{0D108BD9-81ED-4DB2-BD59-A6C34878D82A}">
                    <a16:rowId xmlns:a16="http://schemas.microsoft.com/office/drawing/2014/main" val="3256826809"/>
                  </a:ext>
                </a:extLst>
              </a:tr>
              <a:tr h="482592">
                <a:tc>
                  <a:txBody>
                    <a:bodyPr/>
                    <a:lstStyle/>
                    <a:p>
                      <a:r>
                        <a:rPr lang="en-US" sz="1400" dirty="0"/>
                        <a:t>Gender </a:t>
                      </a:r>
                    </a:p>
                    <a:p>
                      <a:r>
                        <a:rPr lang="en-US" sz="1400" dirty="0"/>
                        <a:t> </a:t>
                      </a:r>
                      <a:r>
                        <a:rPr lang="en-US" sz="1400" i="1" dirty="0"/>
                        <a:t>Females</a:t>
                      </a:r>
                      <a:r>
                        <a:rPr lang="en-US" sz="1400" dirty="0"/>
                        <a:t> </a:t>
                      </a:r>
                    </a:p>
                  </a:txBody>
                  <a:tcPr/>
                </a:tc>
                <a:tc>
                  <a:txBody>
                    <a:bodyPr/>
                    <a:lstStyle/>
                    <a:p>
                      <a:pPr algn="ctr"/>
                      <a:endParaRPr lang="en-US" sz="1400" dirty="0"/>
                    </a:p>
                    <a:p>
                      <a:pPr algn="ctr"/>
                      <a:r>
                        <a:rPr lang="en-US" sz="1400" dirty="0"/>
                        <a:t>145 (58)</a:t>
                      </a:r>
                    </a:p>
                  </a:txBody>
                  <a:tcPr/>
                </a:tc>
                <a:extLst>
                  <a:ext uri="{0D108BD9-81ED-4DB2-BD59-A6C34878D82A}">
                    <a16:rowId xmlns:a16="http://schemas.microsoft.com/office/drawing/2014/main" val="3231435173"/>
                  </a:ext>
                </a:extLst>
              </a:tr>
              <a:tr h="482592">
                <a:tc>
                  <a:txBody>
                    <a:bodyPr/>
                    <a:lstStyle/>
                    <a:p>
                      <a:r>
                        <a:rPr lang="en-US" sz="1400" i="0" dirty="0"/>
                        <a:t>Age</a:t>
                      </a:r>
                    </a:p>
                    <a:p>
                      <a:r>
                        <a:rPr lang="en-US" sz="1400" i="0" dirty="0"/>
                        <a:t> </a:t>
                      </a:r>
                      <a:r>
                        <a:rPr lang="en-US" sz="1400" i="1" dirty="0"/>
                        <a:t>25-44 years</a:t>
                      </a:r>
                    </a:p>
                  </a:txBody>
                  <a:tcPr/>
                </a:tc>
                <a:tc>
                  <a:txBody>
                    <a:bodyPr/>
                    <a:lstStyle/>
                    <a:p>
                      <a:pPr algn="ctr"/>
                      <a:endParaRPr lang="en-US" sz="1400" dirty="0"/>
                    </a:p>
                    <a:p>
                      <a:pPr algn="ctr"/>
                      <a:r>
                        <a:rPr lang="en-US" sz="1400" dirty="0"/>
                        <a:t>149 (59)</a:t>
                      </a:r>
                    </a:p>
                  </a:txBody>
                  <a:tcPr/>
                </a:tc>
                <a:extLst>
                  <a:ext uri="{0D108BD9-81ED-4DB2-BD59-A6C34878D82A}">
                    <a16:rowId xmlns:a16="http://schemas.microsoft.com/office/drawing/2014/main" val="1979792580"/>
                  </a:ext>
                </a:extLst>
              </a:tr>
              <a:tr h="482592">
                <a:tc>
                  <a:txBody>
                    <a:bodyPr/>
                    <a:lstStyle/>
                    <a:p>
                      <a:r>
                        <a:rPr lang="en-US" sz="1400" dirty="0"/>
                        <a:t>Education </a:t>
                      </a:r>
                    </a:p>
                    <a:p>
                      <a:r>
                        <a:rPr lang="en-US" sz="1400" dirty="0"/>
                        <a:t> </a:t>
                      </a:r>
                      <a:r>
                        <a:rPr lang="en-US" sz="1400" i="1" dirty="0"/>
                        <a:t>Primary education all above</a:t>
                      </a:r>
                    </a:p>
                  </a:txBody>
                  <a:tcPr/>
                </a:tc>
                <a:tc>
                  <a:txBody>
                    <a:bodyPr/>
                    <a:lstStyle/>
                    <a:p>
                      <a:pPr algn="ctr"/>
                      <a:endParaRPr lang="en-US" sz="1400" dirty="0"/>
                    </a:p>
                    <a:p>
                      <a:pPr algn="ctr"/>
                      <a:r>
                        <a:rPr lang="en-US" sz="1400" dirty="0"/>
                        <a:t>162 (64)</a:t>
                      </a:r>
                    </a:p>
                  </a:txBody>
                  <a:tcPr/>
                </a:tc>
                <a:extLst>
                  <a:ext uri="{0D108BD9-81ED-4DB2-BD59-A6C34878D82A}">
                    <a16:rowId xmlns:a16="http://schemas.microsoft.com/office/drawing/2014/main" val="1759846753"/>
                  </a:ext>
                </a:extLst>
              </a:tr>
            </a:tbl>
          </a:graphicData>
        </a:graphic>
      </p:graphicFrame>
    </p:spTree>
    <p:extLst>
      <p:ext uri="{BB962C8B-B14F-4D97-AF65-F5344CB8AC3E}">
        <p14:creationId xmlns:p14="http://schemas.microsoft.com/office/powerpoint/2010/main" val="2012497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424FA-BFE8-965A-57C7-18999C0AB5A7}"/>
              </a:ext>
            </a:extLst>
          </p:cNvPr>
          <p:cNvSpPr>
            <a:spLocks noGrp="1"/>
          </p:cNvSpPr>
          <p:nvPr>
            <p:ph type="title"/>
          </p:nvPr>
        </p:nvSpPr>
        <p:spPr>
          <a:xfrm>
            <a:off x="442913" y="977081"/>
            <a:ext cx="11493273" cy="1260000"/>
          </a:xfrm>
        </p:spPr>
        <p:txBody>
          <a:bodyPr/>
          <a:lstStyle/>
          <a:p>
            <a:r>
              <a:rPr lang="en-US" dirty="0"/>
              <a:t>Factors associated with IIT</a:t>
            </a:r>
          </a:p>
        </p:txBody>
      </p:sp>
      <p:graphicFrame>
        <p:nvGraphicFramePr>
          <p:cNvPr id="6" name="Content Placeholder 5">
            <a:extLst>
              <a:ext uri="{FF2B5EF4-FFF2-40B4-BE49-F238E27FC236}">
                <a16:creationId xmlns:a16="http://schemas.microsoft.com/office/drawing/2014/main" id="{44D06B34-700A-D000-DDAB-78B3B805CE4C}"/>
              </a:ext>
            </a:extLst>
          </p:cNvPr>
          <p:cNvGraphicFramePr>
            <a:graphicFrameLocks noGrp="1"/>
          </p:cNvGraphicFramePr>
          <p:nvPr>
            <p:ph idx="1"/>
          </p:nvPr>
        </p:nvGraphicFramePr>
        <p:xfrm>
          <a:off x="442913" y="1654200"/>
          <a:ext cx="8064273" cy="5047004"/>
        </p:xfrm>
        <a:graphic>
          <a:graphicData uri="http://schemas.openxmlformats.org/drawingml/2006/table">
            <a:tbl>
              <a:tblPr firstRow="1" bandRow="1">
                <a:tableStyleId>{5C22544A-7EE6-4342-B048-85BDC9FD1C3A}</a:tableStyleId>
              </a:tblPr>
              <a:tblGrid>
                <a:gridCol w="2688091">
                  <a:extLst>
                    <a:ext uri="{9D8B030D-6E8A-4147-A177-3AD203B41FA5}">
                      <a16:colId xmlns:a16="http://schemas.microsoft.com/office/drawing/2014/main" val="2058524131"/>
                    </a:ext>
                  </a:extLst>
                </a:gridCol>
                <a:gridCol w="2688091">
                  <a:extLst>
                    <a:ext uri="{9D8B030D-6E8A-4147-A177-3AD203B41FA5}">
                      <a16:colId xmlns:a16="http://schemas.microsoft.com/office/drawing/2014/main" val="2189104794"/>
                    </a:ext>
                  </a:extLst>
                </a:gridCol>
                <a:gridCol w="2688091">
                  <a:extLst>
                    <a:ext uri="{9D8B030D-6E8A-4147-A177-3AD203B41FA5}">
                      <a16:colId xmlns:a16="http://schemas.microsoft.com/office/drawing/2014/main" val="3381761260"/>
                    </a:ext>
                  </a:extLst>
                </a:gridCol>
              </a:tblGrid>
              <a:tr h="3702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latin typeface="Verdana" panose="020B0604030504040204" pitchFamily="34" charset="0"/>
                          <a:ea typeface="Verdana" panose="020B0604030504040204" pitchFamily="34" charset="0"/>
                          <a:cs typeface="Verdana" panose="020B0604030504040204" pitchFamily="34" charset="0"/>
                        </a:rPr>
                        <a:t>Variable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latin typeface="Verdana" panose="020B0604030504040204" pitchFamily="34" charset="0"/>
                          <a:ea typeface="Verdana" panose="020B0604030504040204" pitchFamily="34" charset="0"/>
                          <a:cs typeface="Verdana" panose="020B0604030504040204" pitchFamily="34" charset="0"/>
                        </a:rPr>
                        <a:t>OR [95% CI]</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dirty="0">
                          <a:latin typeface="Verdana" panose="020B0604030504040204" pitchFamily="34" charset="0"/>
                          <a:ea typeface="Verdana" panose="020B0604030504040204" pitchFamily="34" charset="0"/>
                          <a:cs typeface="Verdana" panose="020B0604030504040204" pitchFamily="34" charset="0"/>
                        </a:rPr>
                        <a:t>Adjusted OR [95% CI]</a:t>
                      </a:r>
                    </a:p>
                  </a:txBody>
                  <a:tcPr/>
                </a:tc>
                <a:extLst>
                  <a:ext uri="{0D108BD9-81ED-4DB2-BD59-A6C34878D82A}">
                    <a16:rowId xmlns:a16="http://schemas.microsoft.com/office/drawing/2014/main" val="4082564369"/>
                  </a:ext>
                </a:extLst>
              </a:tr>
              <a:tr h="3702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Verdana" panose="020B0604030504040204" pitchFamily="34" charset="0"/>
                          <a:ea typeface="Verdana" panose="020B0604030504040204" pitchFamily="34" charset="0"/>
                          <a:cs typeface="Verdana" panose="020B0604030504040204" pitchFamily="34" charset="0"/>
                        </a:rPr>
                        <a:t>High risk mobility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latin typeface="Verdana" panose="020B0604030504040204" pitchFamily="34" charset="0"/>
                          <a:ea typeface="Verdana" panose="020B0604030504040204" pitchFamily="34" charset="0"/>
                          <a:cs typeface="Verdana" panose="020B0604030504040204" pitchFamily="34" charset="0"/>
                        </a:rPr>
                        <a:t>1.91 [1.15–3.17]</a:t>
                      </a:r>
                      <a:r>
                        <a:rPr lang="en-US" sz="1400" b="1" dirty="0">
                          <a:solidFill>
                            <a:srgbClr val="202020"/>
                          </a:solidFill>
                          <a:latin typeface="Verdana" panose="020B0604030504040204" pitchFamily="34" charset="0"/>
                          <a:ea typeface="Verdana" panose="020B0604030504040204" pitchFamily="34" charset="0"/>
                          <a:cs typeface="Verdana" panose="020B0604030504040204" pitchFamily="34" charset="0"/>
                        </a:rPr>
                        <a:t> *</a:t>
                      </a:r>
                      <a:endParaRPr lang="en-US" sz="1000" b="1" dirty="0">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latin typeface="Verdana" panose="020B0604030504040204" pitchFamily="34" charset="0"/>
                          <a:ea typeface="Verdana" panose="020B0604030504040204" pitchFamily="34" charset="0"/>
                          <a:cs typeface="Verdana" panose="020B0604030504040204" pitchFamily="34" charset="0"/>
                        </a:rPr>
                        <a:t>2.04 [1.21–3.45]</a:t>
                      </a:r>
                      <a:r>
                        <a:rPr lang="en-US" sz="1400" b="1" dirty="0">
                          <a:solidFill>
                            <a:srgbClr val="202020"/>
                          </a:solidFill>
                          <a:latin typeface="Verdana" panose="020B0604030504040204" pitchFamily="34" charset="0"/>
                          <a:ea typeface="Verdana" panose="020B0604030504040204" pitchFamily="34" charset="0"/>
                          <a:cs typeface="Verdana" panose="020B0604030504040204" pitchFamily="34" charset="0"/>
                        </a:rPr>
                        <a:t> *</a:t>
                      </a:r>
                      <a:endParaRPr lang="en-US" sz="1000" b="1" dirty="0">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4147807133"/>
                  </a:ext>
                </a:extLst>
              </a:tr>
              <a:tr h="5172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Verdana" panose="020B0604030504040204" pitchFamily="34" charset="0"/>
                          <a:ea typeface="Verdana" panose="020B0604030504040204" pitchFamily="34" charset="0"/>
                          <a:cs typeface="Verdana" panose="020B0604030504040204" pitchFamily="34" charset="0"/>
                        </a:rPr>
                        <a:t>Depression, positive screen (&gt;8)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Verdana" panose="020B0604030504040204" pitchFamily="34" charset="0"/>
                          <a:ea typeface="Verdana" panose="020B0604030504040204" pitchFamily="34" charset="0"/>
                          <a:cs typeface="Verdana" panose="020B0604030504040204" pitchFamily="34" charset="0"/>
                        </a:rPr>
                        <a:t>0.94 [0.57–1.54]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Verdana" panose="020B0604030504040204" pitchFamily="34" charset="0"/>
                          <a:ea typeface="Verdana" panose="020B0604030504040204" pitchFamily="34" charset="0"/>
                          <a:cs typeface="Verdana" panose="020B0604030504040204" pitchFamily="34" charset="0"/>
                        </a:rPr>
                        <a:t>0.76 [0.44–1.32]</a:t>
                      </a:r>
                    </a:p>
                  </a:txBody>
                  <a:tcPr/>
                </a:tc>
                <a:extLst>
                  <a:ext uri="{0D108BD9-81ED-4DB2-BD59-A6C34878D82A}">
                    <a16:rowId xmlns:a16="http://schemas.microsoft.com/office/drawing/2014/main" val="1823234091"/>
                  </a:ext>
                </a:extLst>
              </a:tr>
              <a:tr h="3702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Verdana" panose="020B0604030504040204" pitchFamily="34" charset="0"/>
                          <a:ea typeface="Verdana" panose="020B0604030504040204" pitchFamily="34" charset="0"/>
                          <a:cs typeface="Verdana" panose="020B0604030504040204" pitchFamily="34" charset="0"/>
                        </a:rPr>
                        <a:t>Suicidal ideation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Verdana" panose="020B0604030504040204" pitchFamily="34" charset="0"/>
                          <a:ea typeface="Verdana" panose="020B0604030504040204" pitchFamily="34" charset="0"/>
                          <a:cs typeface="Verdana" panose="020B0604030504040204" pitchFamily="34" charset="0"/>
                        </a:rPr>
                        <a:t>1.80 [0.60–5.37]</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Verdana" panose="020B0604030504040204" pitchFamily="34" charset="0"/>
                          <a:ea typeface="Verdana" panose="020B0604030504040204" pitchFamily="34" charset="0"/>
                          <a:cs typeface="Verdana" panose="020B0604030504040204" pitchFamily="34" charset="0"/>
                        </a:rPr>
                        <a:t>2.33 [0.71–7.59]</a:t>
                      </a:r>
                    </a:p>
                  </a:txBody>
                  <a:tcPr/>
                </a:tc>
                <a:extLst>
                  <a:ext uri="{0D108BD9-81ED-4DB2-BD59-A6C34878D82A}">
                    <a16:rowId xmlns:a16="http://schemas.microsoft.com/office/drawing/2014/main" val="4081654599"/>
                  </a:ext>
                </a:extLst>
              </a:tr>
              <a:tr h="5172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Verdana" panose="020B0604030504040204" pitchFamily="34" charset="0"/>
                          <a:ea typeface="Verdana" panose="020B0604030504040204" pitchFamily="34" charset="0"/>
                          <a:cs typeface="Verdana" panose="020B0604030504040204" pitchFamily="34" charset="0"/>
                        </a:rPr>
                        <a:t>Drunk alcohol in past 12 months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Verdana" panose="020B0604030504040204" pitchFamily="34" charset="0"/>
                          <a:ea typeface="Verdana" panose="020B0604030504040204" pitchFamily="34" charset="0"/>
                          <a:cs typeface="Verdana" panose="020B0604030504040204" pitchFamily="34" charset="0"/>
                        </a:rPr>
                        <a:t>1.00 [0.54–1.86]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Verdana" panose="020B0604030504040204" pitchFamily="34" charset="0"/>
                          <a:ea typeface="Verdana" panose="020B0604030504040204" pitchFamily="34" charset="0"/>
                          <a:cs typeface="Verdana" panose="020B0604030504040204" pitchFamily="34" charset="0"/>
                        </a:rPr>
                        <a:t>0.91 [0.47–1.73]</a:t>
                      </a:r>
                    </a:p>
                  </a:txBody>
                  <a:tcPr/>
                </a:tc>
                <a:extLst>
                  <a:ext uri="{0D108BD9-81ED-4DB2-BD59-A6C34878D82A}">
                    <a16:rowId xmlns:a16="http://schemas.microsoft.com/office/drawing/2014/main" val="1166995354"/>
                  </a:ext>
                </a:extLst>
              </a:tr>
              <a:tr h="13692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Verdana" panose="020B0604030504040204" pitchFamily="34" charset="0"/>
                          <a:ea typeface="Verdana" panose="020B0604030504040204" pitchFamily="34" charset="0"/>
                          <a:cs typeface="Verdana" panose="020B0604030504040204" pitchFamily="34" charset="0"/>
                        </a:rPr>
                        <a:t>Marital status</a:t>
                      </a:r>
                    </a:p>
                    <a:p>
                      <a:pPr lvl="0"/>
                      <a:r>
                        <a:rPr lang="en-US" sz="1400" i="1" dirty="0">
                          <a:latin typeface="Verdana" panose="020B0604030504040204" pitchFamily="34" charset="0"/>
                          <a:ea typeface="Verdana" panose="020B0604030504040204" pitchFamily="34" charset="0"/>
                          <a:cs typeface="Verdana" panose="020B0604030504040204" pitchFamily="34" charset="0"/>
                        </a:rPr>
                        <a:t> Married</a:t>
                      </a:r>
                    </a:p>
                    <a:p>
                      <a:pPr lvl="0"/>
                      <a:r>
                        <a:rPr lang="en-US" sz="1400" i="1" dirty="0">
                          <a:latin typeface="Verdana" panose="020B0604030504040204" pitchFamily="34" charset="0"/>
                          <a:ea typeface="Verdana" panose="020B0604030504040204" pitchFamily="34" charset="0"/>
                          <a:cs typeface="Verdana" panose="020B0604030504040204" pitchFamily="34" charset="0"/>
                        </a:rPr>
                        <a:t> Widowed</a:t>
                      </a:r>
                    </a:p>
                    <a:p>
                      <a:pPr lvl="0"/>
                      <a:r>
                        <a:rPr lang="en-US" sz="1400" i="1" dirty="0">
                          <a:latin typeface="Verdana" panose="020B0604030504040204" pitchFamily="34" charset="0"/>
                          <a:ea typeface="Verdana" panose="020B0604030504040204" pitchFamily="34" charset="0"/>
                          <a:cs typeface="Verdana" panose="020B0604030504040204" pitchFamily="34" charset="0"/>
                        </a:rPr>
                        <a:t> Divorced/separated</a:t>
                      </a:r>
                    </a:p>
                    <a:p>
                      <a:pPr lvl="0"/>
                      <a:r>
                        <a:rPr lang="en-US" sz="1400" i="1" dirty="0">
                          <a:latin typeface="Verdana" panose="020B0604030504040204" pitchFamily="34" charset="0"/>
                          <a:ea typeface="Verdana" panose="020B0604030504040204" pitchFamily="34" charset="0"/>
                          <a:cs typeface="Verdana" panose="020B0604030504040204" pitchFamily="34" charset="0"/>
                        </a:rPr>
                        <a:t> Steady relationship</a:t>
                      </a:r>
                    </a:p>
                    <a:p>
                      <a:pPr lvl="0"/>
                      <a:r>
                        <a:rPr lang="en-US" sz="1400" i="1" dirty="0">
                          <a:latin typeface="Verdana" panose="020B0604030504040204" pitchFamily="34" charset="0"/>
                          <a:ea typeface="Verdana" panose="020B0604030504040204" pitchFamily="34" charset="0"/>
                          <a:cs typeface="Verdana" panose="020B0604030504040204" pitchFamily="34" charset="0"/>
                        </a:rPr>
                        <a:t> Not in a relationship</a:t>
                      </a:r>
                    </a:p>
                  </a:txBody>
                  <a:tcPr/>
                </a:tc>
                <a:tc>
                  <a:txBody>
                    <a:bodyPr/>
                    <a:lstStyle/>
                    <a:p>
                      <a:endParaRPr lang="en-US" sz="1000" dirty="0">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202020"/>
                          </a:solidFill>
                          <a:latin typeface="Verdana" panose="020B0604030504040204" pitchFamily="34" charset="0"/>
                          <a:ea typeface="Verdana" panose="020B0604030504040204" pitchFamily="34" charset="0"/>
                          <a:cs typeface="Verdana" panose="020B0604030504040204" pitchFamily="34" charset="0"/>
                        </a:rPr>
                        <a:t>REF</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202020"/>
                          </a:solidFill>
                          <a:latin typeface="Verdana" panose="020B0604030504040204" pitchFamily="34" charset="0"/>
                          <a:ea typeface="Verdana" panose="020B0604030504040204" pitchFamily="34" charset="0"/>
                          <a:cs typeface="Verdana" panose="020B0604030504040204" pitchFamily="34" charset="0"/>
                        </a:rPr>
                        <a:t>7.51 [0.90-62.9]</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202020"/>
                          </a:solidFill>
                          <a:latin typeface="Verdana" panose="020B0604030504040204" pitchFamily="34" charset="0"/>
                          <a:ea typeface="Verdana" panose="020B0604030504040204" pitchFamily="34" charset="0"/>
                          <a:cs typeface="Verdana" panose="020B0604030504040204" pitchFamily="34" charset="0"/>
                        </a:rPr>
                        <a:t>1.15 [0.59-2.34]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202020"/>
                          </a:solidFill>
                          <a:latin typeface="Verdana" panose="020B0604030504040204" pitchFamily="34" charset="0"/>
                          <a:ea typeface="Verdana" panose="020B0604030504040204" pitchFamily="34" charset="0"/>
                          <a:cs typeface="Verdana" panose="020B0604030504040204" pitchFamily="34" charset="0"/>
                        </a:rPr>
                        <a:t>1.56 [0.50-4.85]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202020"/>
                          </a:solidFill>
                          <a:latin typeface="Verdana" panose="020B0604030504040204" pitchFamily="34" charset="0"/>
                          <a:ea typeface="Verdana" panose="020B0604030504040204" pitchFamily="34" charset="0"/>
                          <a:cs typeface="Verdana" panose="020B0604030504040204" pitchFamily="34" charset="0"/>
                        </a:rPr>
                        <a:t>1.83 [0.64-5.21]</a:t>
                      </a:r>
                    </a:p>
                  </a:txBody>
                  <a:tcPr/>
                </a:tc>
                <a:tc>
                  <a:txBody>
                    <a:bodyPr/>
                    <a:lstStyle/>
                    <a:p>
                      <a:endParaRPr lang="en-US" sz="1000" dirty="0">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2771177743"/>
                  </a:ext>
                </a:extLst>
              </a:tr>
              <a:tr h="11562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Verdana" panose="020B0604030504040204" pitchFamily="34" charset="0"/>
                          <a:ea typeface="Verdana" panose="020B0604030504040204" pitchFamily="34" charset="0"/>
                          <a:cs typeface="Verdana" panose="020B0604030504040204" pitchFamily="34" charset="0"/>
                        </a:rPr>
                        <a:t>Educational attainment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i="1" dirty="0">
                          <a:latin typeface="Verdana" panose="020B0604030504040204" pitchFamily="34" charset="0"/>
                          <a:ea typeface="Verdana" panose="020B0604030504040204" pitchFamily="34" charset="0"/>
                          <a:cs typeface="Verdana" panose="020B0604030504040204" pitchFamily="34" charset="0"/>
                        </a:rPr>
                        <a:t> None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i="1" dirty="0">
                          <a:latin typeface="Verdana" panose="020B0604030504040204" pitchFamily="34" charset="0"/>
                          <a:ea typeface="Verdana" panose="020B0604030504040204" pitchFamily="34" charset="0"/>
                          <a:cs typeface="Verdana" panose="020B0604030504040204" pitchFamily="34" charset="0"/>
                        </a:rPr>
                        <a:t> Primary education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i="1" dirty="0">
                          <a:latin typeface="Verdana" panose="020B0604030504040204" pitchFamily="34" charset="0"/>
                          <a:ea typeface="Verdana" panose="020B0604030504040204" pitchFamily="34" charset="0"/>
                          <a:cs typeface="Verdana" panose="020B0604030504040204" pitchFamily="34" charset="0"/>
                        </a:rPr>
                        <a:t> Secondary education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i="1" dirty="0">
                          <a:latin typeface="Verdana" panose="020B0604030504040204" pitchFamily="34" charset="0"/>
                          <a:ea typeface="Verdana" panose="020B0604030504040204" pitchFamily="34" charset="0"/>
                          <a:cs typeface="Verdana" panose="020B0604030504040204" pitchFamily="34" charset="0"/>
                        </a:rPr>
                        <a:t> Higher education</a:t>
                      </a:r>
                    </a:p>
                  </a:txBody>
                  <a:tcPr/>
                </a:tc>
                <a:tc>
                  <a:txBody>
                    <a:bodyPr/>
                    <a:lstStyle/>
                    <a:p>
                      <a:endParaRPr lang="en-US" sz="1000" dirty="0">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202020"/>
                          </a:solidFill>
                          <a:latin typeface="Verdana" panose="020B0604030504040204" pitchFamily="34" charset="0"/>
                          <a:ea typeface="Verdana" panose="020B0604030504040204" pitchFamily="34" charset="0"/>
                          <a:cs typeface="Verdana" panose="020B0604030504040204" pitchFamily="34" charset="0"/>
                        </a:rPr>
                        <a:t>REF</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202020"/>
                          </a:solidFill>
                          <a:latin typeface="Verdana" panose="020B0604030504040204" pitchFamily="34" charset="0"/>
                          <a:ea typeface="Verdana" panose="020B0604030504040204" pitchFamily="34" charset="0"/>
                          <a:cs typeface="Verdana" panose="020B0604030504040204" pitchFamily="34" charset="0"/>
                        </a:rPr>
                        <a:t>6.63 [0.78-56.42]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202020"/>
                          </a:solidFill>
                          <a:latin typeface="Verdana" panose="020B0604030504040204" pitchFamily="34" charset="0"/>
                          <a:ea typeface="Verdana" panose="020B0604030504040204" pitchFamily="34" charset="0"/>
                          <a:cs typeface="Verdana" panose="020B0604030504040204" pitchFamily="34" charset="0"/>
                        </a:rPr>
                        <a:t>5.59 [0.67-47.01]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202020"/>
                          </a:solidFill>
                          <a:latin typeface="Verdana" panose="020B0604030504040204" pitchFamily="34" charset="0"/>
                          <a:ea typeface="Verdana" panose="020B0604030504040204" pitchFamily="34" charset="0"/>
                          <a:cs typeface="Verdana" panose="020B0604030504040204" pitchFamily="34" charset="0"/>
                        </a:rPr>
                        <a:t>3.73 [0.29-48.20]</a:t>
                      </a:r>
                    </a:p>
                  </a:txBody>
                  <a:tcPr/>
                </a:tc>
                <a:tc>
                  <a:txBody>
                    <a:bodyPr/>
                    <a:lstStyle/>
                    <a:p>
                      <a:endParaRPr lang="en-US" sz="1000" dirty="0">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3680481492"/>
                  </a:ext>
                </a:extLst>
              </a:tr>
              <a:tr h="3702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Verdana" panose="020B0604030504040204" pitchFamily="34" charset="0"/>
                          <a:ea typeface="Verdana" panose="020B0604030504040204" pitchFamily="34" charset="0"/>
                          <a:cs typeface="Verdana" panose="020B0604030504040204" pitchFamily="34" charset="0"/>
                        </a:rPr>
                        <a:t>Number of children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Verdana" panose="020B0604030504040204" pitchFamily="34" charset="0"/>
                          <a:ea typeface="Verdana" panose="020B0604030504040204" pitchFamily="34" charset="0"/>
                          <a:cs typeface="Verdana" panose="020B0604030504040204" pitchFamily="34" charset="0"/>
                        </a:rPr>
                        <a:t>1.25 [0.91–1.71]</a:t>
                      </a:r>
                    </a:p>
                  </a:txBody>
                  <a:tcPr/>
                </a:tc>
                <a:tc>
                  <a:txBody>
                    <a:bodyPr/>
                    <a:lstStyle/>
                    <a:p>
                      <a:endParaRPr lang="en-US" sz="1000" dirty="0">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2565905675"/>
                  </a:ext>
                </a:extLst>
              </a:tr>
            </a:tbl>
          </a:graphicData>
        </a:graphic>
      </p:graphicFrame>
      <p:sp>
        <p:nvSpPr>
          <p:cNvPr id="7" name="TextBox 6">
            <a:extLst>
              <a:ext uri="{FF2B5EF4-FFF2-40B4-BE49-F238E27FC236}">
                <a16:creationId xmlns:a16="http://schemas.microsoft.com/office/drawing/2014/main" id="{5481F51E-4EE3-6B87-D227-55B3FB88EB36}"/>
              </a:ext>
            </a:extLst>
          </p:cNvPr>
          <p:cNvSpPr txBox="1"/>
          <p:nvPr/>
        </p:nvSpPr>
        <p:spPr>
          <a:xfrm>
            <a:off x="8719457" y="5946590"/>
            <a:ext cx="3472543" cy="757130"/>
          </a:xfrm>
          <a:prstGeom prst="rect">
            <a:avLst/>
          </a:prstGeom>
          <a:noFill/>
        </p:spPr>
        <p:txBody>
          <a:bodyPr wrap="square">
            <a:spAutoFit/>
          </a:bodyPr>
          <a:lstStyle/>
          <a:p>
            <a:pPr>
              <a:lnSpc>
                <a:spcPct val="90000"/>
              </a:lnSpc>
              <a:spcBef>
                <a:spcPct val="0"/>
              </a:spcBef>
              <a:defRPr sz="1400">
                <a:solidFill>
                  <a:srgbClr val="555555"/>
                </a:solidFill>
              </a:defRPr>
            </a:pPr>
            <a:r>
              <a:rPr lang="en-US" sz="1600" b="0" i="1" dirty="0">
                <a:latin typeface="Verdana" panose="020B0604030504040204" pitchFamily="34" charset="0"/>
                <a:ea typeface="Verdana" panose="020B0604030504040204" pitchFamily="34" charset="0"/>
                <a:cs typeface="Verdana" panose="020B0604030504040204" pitchFamily="34" charset="0"/>
              </a:rPr>
              <a:t>*High risk mobility defined as: “Travel ≥ 30 nights or any trip longer than expected” </a:t>
            </a:r>
            <a:r>
              <a:rPr lang="en-ZA" sz="1600" b="0" i="1" dirty="0">
                <a:latin typeface="Verdana" panose="020B0604030504040204" pitchFamily="34" charset="0"/>
                <a:ea typeface="Verdana" panose="020B0604030504040204" pitchFamily="34" charset="0"/>
                <a:cs typeface="Verdana" panose="020B0604030504040204" pitchFamily="34" charset="0"/>
              </a:rPr>
              <a:t> </a:t>
            </a:r>
            <a:endParaRPr sz="1600" b="1" dirty="0">
              <a:latin typeface="Verdana" panose="020B0604030504040204" pitchFamily="34" charset="0"/>
              <a:ea typeface="Verdana" panose="020B0604030504040204" pitchFamily="34" charset="0"/>
              <a:cs typeface="Verdana" panose="020B0604030504040204" pitchFamily="34" charset="0"/>
            </a:endParaRPr>
          </a:p>
        </p:txBody>
      </p:sp>
      <p:sp>
        <p:nvSpPr>
          <p:cNvPr id="8" name="Rounded Rectangle 7">
            <a:extLst>
              <a:ext uri="{FF2B5EF4-FFF2-40B4-BE49-F238E27FC236}">
                <a16:creationId xmlns:a16="http://schemas.microsoft.com/office/drawing/2014/main" id="{31C40229-DB2B-3A54-27BA-31909CF4C666}"/>
              </a:ext>
            </a:extLst>
          </p:cNvPr>
          <p:cNvSpPr/>
          <p:nvPr/>
        </p:nvSpPr>
        <p:spPr>
          <a:xfrm>
            <a:off x="163286" y="1943100"/>
            <a:ext cx="8556171" cy="555171"/>
          </a:xfrm>
          <a:prstGeom prst="roundRect">
            <a:avLst/>
          </a:prstGeom>
          <a:solidFill>
            <a:schemeClr val="accent2">
              <a:alpha val="10000"/>
            </a:schemeClr>
          </a:solidFill>
          <a:ln w="222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28EC478-CEE1-50E2-065C-43A2D93F694F}"/>
              </a:ext>
            </a:extLst>
          </p:cNvPr>
          <p:cNvSpPr txBox="1"/>
          <p:nvPr/>
        </p:nvSpPr>
        <p:spPr>
          <a:xfrm>
            <a:off x="8786813" y="1876631"/>
            <a:ext cx="3298371" cy="1754326"/>
          </a:xfrm>
          <a:prstGeom prst="rect">
            <a:avLst/>
          </a:prstGeom>
          <a:noFill/>
        </p:spPr>
        <p:txBody>
          <a:bodyPr wrap="square" rtlCol="0">
            <a:spAutoFit/>
          </a:bodyPr>
          <a:lstStyle/>
          <a:p>
            <a:r>
              <a:rPr lang="en-US" b="1" dirty="0">
                <a:solidFill>
                  <a:schemeClr val="accent2">
                    <a:lumMod val="75000"/>
                  </a:schemeClr>
                </a:solidFill>
              </a:rPr>
              <a:t>Those with high-risk mobility were twice as likely to have a treatment interruption that those without high-risk mobility. </a:t>
            </a:r>
          </a:p>
        </p:txBody>
      </p:sp>
    </p:spTree>
    <p:extLst>
      <p:ext uri="{BB962C8B-B14F-4D97-AF65-F5344CB8AC3E}">
        <p14:creationId xmlns:p14="http://schemas.microsoft.com/office/powerpoint/2010/main" val="5254540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0F8A0-245F-9106-CFC8-1167F8632516}"/>
              </a:ext>
            </a:extLst>
          </p:cNvPr>
          <p:cNvSpPr>
            <a:spLocks noGrp="1"/>
          </p:cNvSpPr>
          <p:nvPr>
            <p:ph type="title"/>
          </p:nvPr>
        </p:nvSpPr>
        <p:spPr>
          <a:xfrm>
            <a:off x="442913" y="1401624"/>
            <a:ext cx="11085058" cy="1260000"/>
          </a:xfrm>
        </p:spPr>
        <p:txBody>
          <a:bodyPr/>
          <a:lstStyle/>
          <a:p>
            <a:r>
              <a:rPr lang="en-US" dirty="0"/>
              <a:t>Client-reported reasons for IIT</a:t>
            </a:r>
          </a:p>
        </p:txBody>
      </p:sp>
      <p:graphicFrame>
        <p:nvGraphicFramePr>
          <p:cNvPr id="6" name="Content Placeholder 5">
            <a:extLst>
              <a:ext uri="{FF2B5EF4-FFF2-40B4-BE49-F238E27FC236}">
                <a16:creationId xmlns:a16="http://schemas.microsoft.com/office/drawing/2014/main" id="{01AEE01C-265F-D8F1-F1B7-AC7F276B4974}"/>
              </a:ext>
            </a:extLst>
          </p:cNvPr>
          <p:cNvGraphicFramePr>
            <a:graphicFrameLocks noGrp="1"/>
          </p:cNvGraphicFramePr>
          <p:nvPr>
            <p:ph idx="1"/>
          </p:nvPr>
        </p:nvGraphicFramePr>
        <p:xfrm>
          <a:off x="442913" y="2765425"/>
          <a:ext cx="11085058" cy="3798661"/>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E4E77555-4AD1-A3E1-7186-AE4478409FB2}"/>
              </a:ext>
            </a:extLst>
          </p:cNvPr>
          <p:cNvSpPr txBox="1"/>
          <p:nvPr/>
        </p:nvSpPr>
        <p:spPr>
          <a:xfrm>
            <a:off x="1230358" y="6457890"/>
            <a:ext cx="9731284" cy="40011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0" indent="0">
              <a:spcBef>
                <a:spcPts val="1000"/>
              </a:spcBef>
              <a:spcAft>
                <a:spcPts val="1000"/>
              </a:spcAft>
              <a:defRPr sz="1500">
                <a:solidFill>
                  <a:srgbClr val="282828"/>
                </a:solidFill>
              </a:defRPr>
            </a:pPr>
            <a:r>
              <a:rPr lang="en-ZA" sz="2000" b="1" dirty="0">
                <a:solidFill>
                  <a:srgbClr val="222222"/>
                </a:solidFill>
                <a:latin typeface="Verdana" panose="020B0604030504040204" pitchFamily="34" charset="0"/>
                <a:ea typeface="Verdana" panose="020B0604030504040204" pitchFamily="34" charset="0"/>
                <a:cs typeface="Verdana" panose="020B0604030504040204" pitchFamily="34" charset="0"/>
              </a:rPr>
              <a:t>Mobility &amp; competing life demands = major contributors to IIT</a:t>
            </a:r>
          </a:p>
        </p:txBody>
      </p:sp>
      <p:sp>
        <p:nvSpPr>
          <p:cNvPr id="11" name="TextBox 10">
            <a:extLst>
              <a:ext uri="{FF2B5EF4-FFF2-40B4-BE49-F238E27FC236}">
                <a16:creationId xmlns:a16="http://schemas.microsoft.com/office/drawing/2014/main" id="{EA140FCC-BB40-9B42-2190-2CE6789556D7}"/>
              </a:ext>
            </a:extLst>
          </p:cNvPr>
          <p:cNvSpPr txBox="1"/>
          <p:nvPr/>
        </p:nvSpPr>
        <p:spPr>
          <a:xfrm>
            <a:off x="1263423" y="2117568"/>
            <a:ext cx="10264548" cy="707886"/>
          </a:xfrm>
          <a:prstGeom prst="rect">
            <a:avLst/>
          </a:prstGeom>
          <a:noFill/>
        </p:spPr>
        <p:txBody>
          <a:bodyPr wrap="square">
            <a:spAutoFit/>
          </a:bodyPr>
          <a:lstStyle/>
          <a:p>
            <a:pPr marL="0" indent="0">
              <a:defRPr sz="2000" b="1">
                <a:solidFill>
                  <a:srgbClr val="8A0011"/>
                </a:solidFill>
              </a:defRPr>
            </a:pPr>
            <a:r>
              <a:rPr lang="en-US" dirty="0">
                <a:solidFill>
                  <a:schemeClr val="tx2"/>
                </a:solidFill>
                <a:ea typeface="Verdana" panose="020B0604030504040204" pitchFamily="34" charset="0"/>
                <a:cs typeface="Verdana" panose="020B0604030504040204" pitchFamily="34" charset="0"/>
              </a:rPr>
              <a:t>The main reasons for ITT were travel / migration (32%) unavoidable life events (caring for sick relatives, attending funerals) (18%)</a:t>
            </a:r>
          </a:p>
        </p:txBody>
      </p:sp>
    </p:spTree>
    <p:extLst>
      <p:ext uri="{BB962C8B-B14F-4D97-AF65-F5344CB8AC3E}">
        <p14:creationId xmlns:p14="http://schemas.microsoft.com/office/powerpoint/2010/main" val="14128024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595FD-9398-6780-DB51-1B551DEB995B}"/>
            </a:ext>
          </a:extLst>
        </p:cNvPr>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CD0EB7E6-6060-83D1-272D-A2CDF5C374B3}"/>
              </a:ext>
            </a:extLst>
          </p:cNvPr>
          <p:cNvGraphicFramePr/>
          <p:nvPr/>
        </p:nvGraphicFramePr>
        <p:xfrm>
          <a:off x="261257" y="1191986"/>
          <a:ext cx="11560629" cy="53884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959205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95D1A52-2FC8-C2BE-58BF-5771AD30FCAC}"/>
              </a:ext>
            </a:extLst>
          </p:cNvPr>
          <p:cNvSpPr>
            <a:spLocks noGrp="1"/>
          </p:cNvSpPr>
          <p:nvPr>
            <p:ph type="title"/>
          </p:nvPr>
        </p:nvSpPr>
        <p:spPr>
          <a:xfrm>
            <a:off x="442913" y="1401624"/>
            <a:ext cx="11411630" cy="1260000"/>
          </a:xfrm>
        </p:spPr>
        <p:txBody>
          <a:bodyPr/>
          <a:lstStyle/>
          <a:p>
            <a:r>
              <a:rPr lang="en-US" dirty="0"/>
              <a:t>Acknowledgements and references </a:t>
            </a:r>
          </a:p>
        </p:txBody>
      </p:sp>
      <p:sp>
        <p:nvSpPr>
          <p:cNvPr id="4" name="Inhaltsplatzhalter 2">
            <a:extLst>
              <a:ext uri="{FF2B5EF4-FFF2-40B4-BE49-F238E27FC236}">
                <a16:creationId xmlns:a16="http://schemas.microsoft.com/office/drawing/2014/main" id="{19989999-CA1B-199E-5FEF-B9E56760D102}"/>
              </a:ext>
            </a:extLst>
          </p:cNvPr>
          <p:cNvSpPr txBox="1">
            <a:spLocks/>
          </p:cNvSpPr>
          <p:nvPr/>
        </p:nvSpPr>
        <p:spPr bwMode="gray">
          <a:xfrm>
            <a:off x="442913" y="2148840"/>
            <a:ext cx="5394960" cy="4754880"/>
          </a:xfrm>
          <a:prstGeom prst="rect">
            <a:avLst/>
          </a:prstGeom>
        </p:spPr>
        <p:txBody>
          <a:bodyPr vert="horz" wrap="square" lIns="0" tIns="0" rIns="0" bIns="0" rtlCol="0" anchor="t" anchorCtr="0">
            <a:noAutofit/>
          </a:bodyPr>
          <a:lstStyle>
            <a:lvl1pPr marL="220663" indent="-220663"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1pPr>
            <a:lvl2pPr marL="449263"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2pPr>
            <a:lvl3pPr marL="655638" indent="-212725"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3pPr>
            <a:lvl4pPr marL="8985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4pPr>
            <a:lvl5pPr marL="11271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800"/>
              </a:spcBef>
              <a:spcAft>
                <a:spcPts val="300"/>
              </a:spcAft>
              <a:buNone/>
            </a:pPr>
            <a:r>
              <a:rPr lang="en-US" sz="2400" b="1" dirty="0">
                <a:solidFill>
                  <a:srgbClr val="222222"/>
                </a:solidFill>
                <a:latin typeface="Verdana" panose="020B0604030504040204" pitchFamily="34" charset="0"/>
                <a:ea typeface="Verdana" panose="020B0604030504040204" pitchFamily="34" charset="0"/>
                <a:cs typeface="Verdana" panose="020B0604030504040204" pitchFamily="34" charset="0"/>
              </a:rPr>
              <a:t>We acknowledge:</a:t>
            </a:r>
          </a:p>
          <a:p>
            <a:pPr marL="0" indent="0">
              <a:spcBef>
                <a:spcPts val="0"/>
              </a:spcBef>
              <a:spcAft>
                <a:spcPts val="0"/>
              </a:spcAft>
              <a:buNone/>
            </a:pPr>
            <a:endParaRPr lang="en-US" sz="1400" b="1" dirty="0">
              <a:latin typeface="Verdana" panose="020B0604030504040204" pitchFamily="34" charset="0"/>
              <a:ea typeface="Verdana" panose="020B0604030504040204" pitchFamily="34" charset="0"/>
              <a:cs typeface="Verdana" panose="020B0604030504040204" pitchFamily="34" charset="0"/>
            </a:endParaRPr>
          </a:p>
          <a:p>
            <a:pPr>
              <a:buFont typeface="Arial" panose="020B0604020202020204" pitchFamily="34" charset="0"/>
              <a:buChar char="•"/>
              <a:defRPr sz="1800">
                <a:solidFill>
                  <a:srgbClr val="282828"/>
                </a:solidFill>
              </a:defRPr>
            </a:pPr>
            <a:r>
              <a:rPr lang="en-US" sz="1900" dirty="0">
                <a:solidFill>
                  <a:srgbClr val="222222"/>
                </a:solidFill>
                <a:latin typeface="Verdana" panose="020B0604030504040204" pitchFamily="34" charset="0"/>
                <a:ea typeface="Verdana" panose="020B0604030504040204" pitchFamily="34" charset="0"/>
                <a:cs typeface="Verdana" panose="020B0604030504040204" pitchFamily="34" charset="0"/>
              </a:rPr>
              <a:t>Partners in Hope &amp; participating health facilities in Malawi.</a:t>
            </a:r>
          </a:p>
          <a:p>
            <a:pPr>
              <a:buFont typeface="Arial" panose="020B0604020202020204" pitchFamily="34" charset="0"/>
              <a:buChar char="•"/>
              <a:defRPr sz="1800">
                <a:solidFill>
                  <a:srgbClr val="282828"/>
                </a:solidFill>
              </a:defRPr>
            </a:pPr>
            <a:r>
              <a:rPr lang="en-US" sz="1900" dirty="0">
                <a:solidFill>
                  <a:srgbClr val="222222"/>
                </a:solidFill>
                <a:latin typeface="Verdana" panose="020B0604030504040204" pitchFamily="34" charset="0"/>
                <a:ea typeface="Verdana" panose="020B0604030504040204" pitchFamily="34" charset="0"/>
                <a:cs typeface="Verdana" panose="020B0604030504040204" pitchFamily="34" charset="0"/>
              </a:rPr>
              <a:t>Study participants &amp; research staff supporting data collection and follow-up.</a:t>
            </a:r>
          </a:p>
          <a:p>
            <a:pPr>
              <a:buFont typeface="Arial" panose="020B0604020202020204" pitchFamily="34" charset="0"/>
              <a:buChar char="•"/>
              <a:defRPr sz="1800">
                <a:solidFill>
                  <a:srgbClr val="282828"/>
                </a:solidFill>
              </a:defRPr>
            </a:pPr>
            <a:r>
              <a:rPr lang="en-US" sz="1900" dirty="0">
                <a:solidFill>
                  <a:srgbClr val="222222"/>
                </a:solidFill>
                <a:latin typeface="Verdana" panose="020B0604030504040204" pitchFamily="34" charset="0"/>
                <a:ea typeface="Verdana" panose="020B0604030504040204" pitchFamily="34" charset="0"/>
                <a:cs typeface="Verdana" panose="020B0604030504040204" pitchFamily="34" charset="0"/>
              </a:rPr>
              <a:t>Malawi’s National Health Sciences Research Committee and UCLA IRB.</a:t>
            </a:r>
          </a:p>
          <a:p>
            <a:pPr marL="0" indent="0">
              <a:spcBef>
                <a:spcPts val="0"/>
              </a:spcBef>
              <a:spcAft>
                <a:spcPts val="0"/>
              </a:spcAft>
              <a:buNone/>
              <a:defRPr sz="1800">
                <a:solidFill>
                  <a:srgbClr val="282828"/>
                </a:solidFill>
              </a:defRPr>
            </a:pPr>
            <a:endParaRPr lang="en-US" sz="1400" b="1" dirty="0">
              <a:solidFill>
                <a:schemeClr val="tx2"/>
              </a:solidFill>
              <a:latin typeface="Verdana" panose="020B0604030504040204" pitchFamily="34" charset="0"/>
              <a:ea typeface="Verdana" panose="020B0604030504040204" pitchFamily="34" charset="0"/>
              <a:cs typeface="Verdana" panose="020B0604030504040204" pitchFamily="34" charset="0"/>
            </a:endParaRPr>
          </a:p>
          <a:p>
            <a:pPr marL="0" indent="0">
              <a:buNone/>
              <a:defRPr sz="1800">
                <a:solidFill>
                  <a:srgbClr val="282828"/>
                </a:solidFill>
              </a:defRPr>
            </a:pPr>
            <a:r>
              <a:rPr lang="en-US" sz="2400" b="1" dirty="0">
                <a:solidFill>
                  <a:srgbClr val="222222"/>
                </a:solidFill>
                <a:latin typeface="Verdana" panose="020B0604030504040204" pitchFamily="34" charset="0"/>
                <a:ea typeface="Verdana" panose="020B0604030504040204" pitchFamily="34" charset="0"/>
                <a:cs typeface="Verdana" panose="020B0604030504040204" pitchFamily="34" charset="0"/>
              </a:rPr>
              <a:t>FUNDERS</a:t>
            </a:r>
            <a:endParaRPr lang="en-US" sz="1900" dirty="0">
              <a:solidFill>
                <a:srgbClr val="222222"/>
              </a:solidFill>
              <a:latin typeface="Verdana" panose="020B0604030504040204" pitchFamily="34" charset="0"/>
              <a:ea typeface="Verdana" panose="020B0604030504040204" pitchFamily="34" charset="0"/>
              <a:cs typeface="Verdana" panose="020B0604030504040204" pitchFamily="34" charset="0"/>
            </a:endParaRPr>
          </a:p>
          <a:p>
            <a:pPr>
              <a:buFont typeface="Arial" panose="020B0604020202020204" pitchFamily="34" charset="0"/>
              <a:buChar char="•"/>
              <a:defRPr sz="1800">
                <a:solidFill>
                  <a:srgbClr val="282828"/>
                </a:solidFill>
              </a:defRPr>
            </a:pPr>
            <a:r>
              <a:rPr lang="en-US" sz="1900" dirty="0">
                <a:solidFill>
                  <a:srgbClr val="222222"/>
                </a:solidFill>
                <a:latin typeface="Verdana" panose="020B0604030504040204" pitchFamily="34" charset="0"/>
                <a:ea typeface="Verdana" panose="020B0604030504040204" pitchFamily="34" charset="0"/>
                <a:cs typeface="Verdana" panose="020B0604030504040204" pitchFamily="34" charset="0"/>
              </a:rPr>
              <a:t>UCLA CFAR program</a:t>
            </a:r>
          </a:p>
          <a:p>
            <a:pPr marL="0" indent="0">
              <a:spcBef>
                <a:spcPts val="0"/>
              </a:spcBef>
              <a:spcAft>
                <a:spcPts val="0"/>
              </a:spcAft>
              <a:buNone/>
              <a:defRPr sz="1800">
                <a:solidFill>
                  <a:srgbClr val="282828"/>
                </a:solidFill>
              </a:defRPr>
            </a:pPr>
            <a:endParaRPr lang="en-US" sz="1400" b="1" dirty="0">
              <a:solidFill>
                <a:schemeClr val="tx2"/>
              </a:solidFill>
              <a:latin typeface="Verdana" panose="020B0604030504040204" pitchFamily="34" charset="0"/>
              <a:ea typeface="Verdana" panose="020B0604030504040204" pitchFamily="34" charset="0"/>
              <a:cs typeface="Verdana" panose="020B0604030504040204" pitchFamily="34" charset="0"/>
            </a:endParaRPr>
          </a:p>
          <a:p>
            <a:pPr marL="0" indent="0">
              <a:buNone/>
              <a:defRPr sz="1800">
                <a:solidFill>
                  <a:srgbClr val="282828"/>
                </a:solidFill>
              </a:defRPr>
            </a:pPr>
            <a:endParaRPr lang="en-US" sz="2400" b="1" dirty="0">
              <a:solidFill>
                <a:srgbClr val="222222"/>
              </a:solidFill>
              <a:latin typeface="Verdana" panose="020B0604030504040204" pitchFamily="34" charset="0"/>
              <a:ea typeface="Verdana" panose="020B0604030504040204" pitchFamily="34" charset="0"/>
              <a:cs typeface="Verdana" panose="020B0604030504040204" pitchFamily="34" charset="0"/>
            </a:endParaRPr>
          </a:p>
          <a:p>
            <a:pPr marL="0" indent="0">
              <a:buNone/>
              <a:defRPr sz="1800">
                <a:solidFill>
                  <a:srgbClr val="282828"/>
                </a:solidFill>
              </a:defRPr>
            </a:pPr>
            <a:r>
              <a:rPr lang="en-US" sz="2400" b="1" dirty="0">
                <a:solidFill>
                  <a:srgbClr val="222222"/>
                </a:solidFill>
                <a:latin typeface="Verdana" panose="020B0604030504040204" pitchFamily="34" charset="0"/>
                <a:ea typeface="Verdana" panose="020B0604030504040204" pitchFamily="34" charset="0"/>
                <a:cs typeface="Verdana" panose="020B0604030504040204" pitchFamily="34" charset="0"/>
              </a:rPr>
              <a:t>Thank you</a:t>
            </a:r>
          </a:p>
          <a:p>
            <a:pPr>
              <a:spcBef>
                <a:spcPts val="0"/>
              </a:spcBef>
              <a:spcAft>
                <a:spcPts val="0"/>
              </a:spcAft>
              <a:defRPr sz="1800">
                <a:solidFill>
                  <a:srgbClr val="282828"/>
                </a:solidFill>
              </a:defRPr>
            </a:pPr>
            <a:endParaRPr lang="en-US" sz="1400" dirty="0">
              <a:latin typeface="Verdana" panose="020B0604030504040204" pitchFamily="34" charset="0"/>
              <a:ea typeface="Verdana" panose="020B0604030504040204" pitchFamily="34" charset="0"/>
              <a:cs typeface="Verdana" panose="020B0604030504040204" pitchFamily="34" charset="0"/>
            </a:endParaRPr>
          </a:p>
        </p:txBody>
      </p:sp>
      <p:sp>
        <p:nvSpPr>
          <p:cNvPr id="5" name="Inhaltsplatzhalter 2">
            <a:extLst>
              <a:ext uri="{FF2B5EF4-FFF2-40B4-BE49-F238E27FC236}">
                <a16:creationId xmlns:a16="http://schemas.microsoft.com/office/drawing/2014/main" id="{7C5F6AE6-4492-0B99-FF2D-52CEFDC8685C}"/>
              </a:ext>
            </a:extLst>
          </p:cNvPr>
          <p:cNvSpPr txBox="1">
            <a:spLocks/>
          </p:cNvSpPr>
          <p:nvPr/>
        </p:nvSpPr>
        <p:spPr bwMode="gray">
          <a:xfrm>
            <a:off x="6148728" y="2148840"/>
            <a:ext cx="5577840" cy="4663440"/>
          </a:xfrm>
          <a:prstGeom prst="rect">
            <a:avLst/>
          </a:prstGeom>
        </p:spPr>
        <p:txBody>
          <a:bodyPr vert="horz" wrap="square" lIns="0" tIns="0" rIns="0" bIns="0" rtlCol="0" anchor="t" anchorCtr="0">
            <a:noAutofit/>
          </a:bodyPr>
          <a:lstStyle>
            <a:lvl1pPr marL="220663" indent="-220663"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1pPr>
            <a:lvl2pPr marL="449263"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2pPr>
            <a:lvl3pPr marL="655638" indent="-212725"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3pPr>
            <a:lvl4pPr marL="8985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4pPr>
            <a:lvl5pPr marL="11271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a:solidFill>
                  <a:srgbClr val="222222"/>
                </a:solidFill>
                <a:latin typeface="Verdana" panose="020B0604030504040204" pitchFamily="34" charset="0"/>
                <a:ea typeface="Verdana" panose="020B0604030504040204" pitchFamily="34" charset="0"/>
                <a:cs typeface="Verdana" panose="020B0604030504040204" pitchFamily="34" charset="0"/>
              </a:rPr>
              <a:t>References:</a:t>
            </a:r>
          </a:p>
          <a:p>
            <a:pPr marL="0" indent="0" defTabSz="431557">
              <a:lnSpc>
                <a:spcPct val="120000"/>
              </a:lnSpc>
              <a:buNone/>
            </a:pPr>
            <a:r>
              <a:rPr lang="en-US" sz="1400" dirty="0">
                <a:solidFill>
                  <a:srgbClr val="222222"/>
                </a:solidFill>
                <a:latin typeface="Verdana" panose="020B0604030504040204" pitchFamily="34" charset="0"/>
                <a:ea typeface="Verdana" panose="020B0604030504040204" pitchFamily="34" charset="0"/>
                <a:cs typeface="Verdana" panose="020B0604030504040204" pitchFamily="34" charset="0"/>
              </a:rPr>
              <a:t>1.	</a:t>
            </a:r>
            <a:r>
              <a:rPr lang="en-US" sz="1400" dirty="0" err="1">
                <a:solidFill>
                  <a:srgbClr val="222222"/>
                </a:solidFill>
                <a:latin typeface="Verdana" panose="020B0604030504040204" pitchFamily="34" charset="0"/>
                <a:ea typeface="Verdana" panose="020B0604030504040204" pitchFamily="34" charset="0"/>
                <a:cs typeface="Verdana" panose="020B0604030504040204" pitchFamily="34" charset="0"/>
              </a:rPr>
              <a:t>Matoga</a:t>
            </a:r>
            <a:r>
              <a:rPr lang="en-US" sz="1400" dirty="0">
                <a:solidFill>
                  <a:srgbClr val="222222"/>
                </a:solidFill>
                <a:latin typeface="Verdana" panose="020B0604030504040204" pitchFamily="34" charset="0"/>
                <a:ea typeface="Verdana" panose="020B0604030504040204" pitchFamily="34" charset="0"/>
                <a:cs typeface="Verdana" panose="020B0604030504040204" pitchFamily="34" charset="0"/>
              </a:rPr>
              <a:t> MM, Rosenberg NE, Stanley CC, </a:t>
            </a:r>
            <a:r>
              <a:rPr lang="en-US" sz="1400" dirty="0" err="1">
                <a:solidFill>
                  <a:srgbClr val="222222"/>
                </a:solidFill>
                <a:latin typeface="Verdana" panose="020B0604030504040204" pitchFamily="34" charset="0"/>
                <a:ea typeface="Verdana" panose="020B0604030504040204" pitchFamily="34" charset="0"/>
                <a:cs typeface="Verdana" panose="020B0604030504040204" pitchFamily="34" charset="0"/>
              </a:rPr>
              <a:t>LaCourse</a:t>
            </a:r>
            <a:r>
              <a:rPr lang="en-US" sz="1400" dirty="0">
                <a:solidFill>
                  <a:srgbClr val="222222"/>
                </a:solidFill>
                <a:latin typeface="Verdana" panose="020B0604030504040204" pitchFamily="34" charset="0"/>
                <a:ea typeface="Verdana" panose="020B0604030504040204" pitchFamily="34" charset="0"/>
                <a:cs typeface="Verdana" panose="020B0604030504040204" pitchFamily="34" charset="0"/>
              </a:rPr>
              <a:t> S, </a:t>
            </a:r>
            <a:r>
              <a:rPr lang="en-US" sz="1400" dirty="0" err="1">
                <a:solidFill>
                  <a:srgbClr val="222222"/>
                </a:solidFill>
                <a:latin typeface="Verdana" panose="020B0604030504040204" pitchFamily="34" charset="0"/>
                <a:ea typeface="Verdana" panose="020B0604030504040204" pitchFamily="34" charset="0"/>
                <a:cs typeface="Verdana" panose="020B0604030504040204" pitchFamily="34" charset="0"/>
              </a:rPr>
              <a:t>Munthali</a:t>
            </a:r>
            <a:r>
              <a:rPr lang="en-US" sz="1400" dirty="0">
                <a:solidFill>
                  <a:srgbClr val="222222"/>
                </a:solidFill>
                <a:latin typeface="Verdana" panose="020B0604030504040204" pitchFamily="34" charset="0"/>
                <a:ea typeface="Verdana" panose="020B0604030504040204" pitchFamily="34" charset="0"/>
                <a:cs typeface="Verdana" panose="020B0604030504040204" pitchFamily="34" charset="0"/>
              </a:rPr>
              <a:t> CK, </a:t>
            </a:r>
            <a:r>
              <a:rPr lang="en-US" sz="1400" dirty="0" err="1">
                <a:solidFill>
                  <a:srgbClr val="222222"/>
                </a:solidFill>
                <a:latin typeface="Verdana" panose="020B0604030504040204" pitchFamily="34" charset="0"/>
                <a:ea typeface="Verdana" panose="020B0604030504040204" pitchFamily="34" charset="0"/>
                <a:cs typeface="Verdana" panose="020B0604030504040204" pitchFamily="34" charset="0"/>
              </a:rPr>
              <a:t>Nsona</a:t>
            </a:r>
            <a:r>
              <a:rPr lang="en-US" sz="1400" dirty="0">
                <a:solidFill>
                  <a:srgbClr val="222222"/>
                </a:solidFill>
                <a:latin typeface="Verdana" panose="020B0604030504040204" pitchFamily="34" charset="0"/>
                <a:ea typeface="Verdana" panose="020B0604030504040204" pitchFamily="34" charset="0"/>
                <a:cs typeface="Verdana" panose="020B0604030504040204" pitchFamily="34" charset="0"/>
              </a:rPr>
              <a:t> DP, et al. Inpatient mortality rates during an era of increased access to HIV testing and ART: A prospective observational study in Lilongwe, Malawi. </a:t>
            </a:r>
            <a:r>
              <a:rPr lang="en-US" sz="1400" dirty="0" err="1">
                <a:solidFill>
                  <a:srgbClr val="222222"/>
                </a:solidFill>
                <a:latin typeface="Verdana" panose="020B0604030504040204" pitchFamily="34" charset="0"/>
                <a:ea typeface="Verdana" panose="020B0604030504040204" pitchFamily="34" charset="0"/>
                <a:cs typeface="Verdana" panose="020B0604030504040204" pitchFamily="34" charset="0"/>
              </a:rPr>
              <a:t>Pett</a:t>
            </a:r>
            <a:r>
              <a:rPr lang="en-US" sz="1400" dirty="0">
                <a:solidFill>
                  <a:srgbClr val="222222"/>
                </a:solidFill>
                <a:latin typeface="Verdana" panose="020B0604030504040204" pitchFamily="34" charset="0"/>
                <a:ea typeface="Verdana" panose="020B0604030504040204" pitchFamily="34" charset="0"/>
                <a:cs typeface="Verdana" panose="020B0604030504040204" pitchFamily="34" charset="0"/>
              </a:rPr>
              <a:t> SL, editor. PLOS ONE. 2018 Feb 7;13(2):e0191944. doi:10.1371/journal.pone.0191944</a:t>
            </a:r>
          </a:p>
          <a:p>
            <a:pPr marL="0" indent="0" defTabSz="431557">
              <a:lnSpc>
                <a:spcPct val="120000"/>
              </a:lnSpc>
              <a:buNone/>
            </a:pPr>
            <a:r>
              <a:rPr lang="en-US" sz="1400" dirty="0">
                <a:solidFill>
                  <a:srgbClr val="222222"/>
                </a:solidFill>
                <a:latin typeface="Verdana" panose="020B0604030504040204" pitchFamily="34" charset="0"/>
                <a:ea typeface="Verdana" panose="020B0604030504040204" pitchFamily="34" charset="0"/>
                <a:cs typeface="Verdana" panose="020B0604030504040204" pitchFamily="34" charset="0"/>
              </a:rPr>
              <a:t>2.	Kaplan SR, Oosthuizen C, Stinson K, Little F, </a:t>
            </a:r>
            <a:r>
              <a:rPr lang="en-US" sz="1400" dirty="0" err="1">
                <a:solidFill>
                  <a:srgbClr val="222222"/>
                </a:solidFill>
                <a:latin typeface="Verdana" panose="020B0604030504040204" pitchFamily="34" charset="0"/>
                <a:ea typeface="Verdana" panose="020B0604030504040204" pitchFamily="34" charset="0"/>
                <a:cs typeface="Verdana" panose="020B0604030504040204" pitchFamily="34" charset="0"/>
              </a:rPr>
              <a:t>Euvrard</a:t>
            </a:r>
            <a:r>
              <a:rPr lang="en-US" sz="1400" dirty="0">
                <a:solidFill>
                  <a:srgbClr val="222222"/>
                </a:solidFill>
                <a:latin typeface="Verdana" panose="020B0604030504040204" pitchFamily="34" charset="0"/>
                <a:ea typeface="Verdana" panose="020B0604030504040204" pitchFamily="34" charset="0"/>
                <a:cs typeface="Verdana" panose="020B0604030504040204" pitchFamily="34" charset="0"/>
              </a:rPr>
              <a:t> J, </a:t>
            </a:r>
            <a:r>
              <a:rPr lang="en-US" sz="1400" dirty="0" err="1">
                <a:solidFill>
                  <a:srgbClr val="222222"/>
                </a:solidFill>
                <a:latin typeface="Verdana" panose="020B0604030504040204" pitchFamily="34" charset="0"/>
                <a:ea typeface="Verdana" panose="020B0604030504040204" pitchFamily="34" charset="0"/>
                <a:cs typeface="Verdana" panose="020B0604030504040204" pitchFamily="34" charset="0"/>
              </a:rPr>
              <a:t>Schomaker</a:t>
            </a:r>
            <a:r>
              <a:rPr lang="en-US" sz="1400" dirty="0">
                <a:solidFill>
                  <a:srgbClr val="222222"/>
                </a:solidFill>
                <a:latin typeface="Verdana" panose="020B0604030504040204" pitchFamily="34" charset="0"/>
                <a:ea typeface="Verdana" panose="020B0604030504040204" pitchFamily="34" charset="0"/>
                <a:cs typeface="Verdana" panose="020B0604030504040204" pitchFamily="34" charset="0"/>
              </a:rPr>
              <a:t> M, et al. Contemporary disengagement from antiretroviral therapy in Khayelitsha, South Africa: A cohort study. Newell ML, editor. PLOS Med. 2017 Nov 7;14(11):e1002407. doi:10.1371/journal.pmed.1002407</a:t>
            </a:r>
          </a:p>
          <a:p>
            <a:pPr marL="0" indent="0" defTabSz="431557">
              <a:lnSpc>
                <a:spcPct val="120000"/>
              </a:lnSpc>
              <a:buNone/>
            </a:pPr>
            <a:r>
              <a:rPr lang="en-US" sz="1400" dirty="0">
                <a:solidFill>
                  <a:srgbClr val="222222"/>
                </a:solidFill>
                <a:latin typeface="Verdana" panose="020B0604030504040204" pitchFamily="34" charset="0"/>
                <a:ea typeface="Verdana" panose="020B0604030504040204" pitchFamily="34" charset="0"/>
                <a:cs typeface="Verdana" panose="020B0604030504040204" pitchFamily="34" charset="0"/>
              </a:rPr>
              <a:t>3.	Kay ES, </a:t>
            </a:r>
            <a:r>
              <a:rPr lang="en-US" sz="1400" dirty="0" err="1">
                <a:solidFill>
                  <a:srgbClr val="222222"/>
                </a:solidFill>
                <a:latin typeface="Verdana" panose="020B0604030504040204" pitchFamily="34" charset="0"/>
                <a:ea typeface="Verdana" panose="020B0604030504040204" pitchFamily="34" charset="0"/>
                <a:cs typeface="Verdana" panose="020B0604030504040204" pitchFamily="34" charset="0"/>
              </a:rPr>
              <a:t>Batey</a:t>
            </a:r>
            <a:r>
              <a:rPr lang="en-US" sz="1400" dirty="0">
                <a:solidFill>
                  <a:srgbClr val="222222"/>
                </a:solidFill>
                <a:latin typeface="Verdana" panose="020B0604030504040204" pitchFamily="34" charset="0"/>
                <a:ea typeface="Verdana" panose="020B0604030504040204" pitchFamily="34" charset="0"/>
                <a:cs typeface="Verdana" panose="020B0604030504040204" pitchFamily="34" charset="0"/>
              </a:rPr>
              <a:t> DS, Westfall AO, </a:t>
            </a:r>
            <a:r>
              <a:rPr lang="en-US" sz="1400" dirty="0" err="1">
                <a:solidFill>
                  <a:srgbClr val="222222"/>
                </a:solidFill>
                <a:latin typeface="Verdana" panose="020B0604030504040204" pitchFamily="34" charset="0"/>
                <a:ea typeface="Verdana" panose="020B0604030504040204" pitchFamily="34" charset="0"/>
                <a:cs typeface="Verdana" panose="020B0604030504040204" pitchFamily="34" charset="0"/>
              </a:rPr>
              <a:t>Christopoulos</a:t>
            </a:r>
            <a:r>
              <a:rPr lang="en-US" sz="1400" dirty="0">
                <a:solidFill>
                  <a:srgbClr val="222222"/>
                </a:solidFill>
                <a:latin typeface="Verdana" panose="020B0604030504040204" pitchFamily="34" charset="0"/>
                <a:ea typeface="Verdana" panose="020B0604030504040204" pitchFamily="34" charset="0"/>
                <a:cs typeface="Verdana" panose="020B0604030504040204" pitchFamily="34" charset="0"/>
              </a:rPr>
              <a:t> K, Cole SR, </a:t>
            </a:r>
            <a:r>
              <a:rPr lang="en-US" sz="1400" dirty="0" err="1">
                <a:solidFill>
                  <a:srgbClr val="222222"/>
                </a:solidFill>
                <a:latin typeface="Verdana" panose="020B0604030504040204" pitchFamily="34" charset="0"/>
                <a:ea typeface="Verdana" panose="020B0604030504040204" pitchFamily="34" charset="0"/>
                <a:cs typeface="Verdana" panose="020B0604030504040204" pitchFamily="34" charset="0"/>
              </a:rPr>
              <a:t>Geng</a:t>
            </a:r>
            <a:r>
              <a:rPr lang="en-US" sz="1400" dirty="0">
                <a:solidFill>
                  <a:srgbClr val="222222"/>
                </a:solidFill>
                <a:latin typeface="Verdana" panose="020B0604030504040204" pitchFamily="34" charset="0"/>
                <a:ea typeface="Verdana" panose="020B0604030504040204" pitchFamily="34" charset="0"/>
                <a:cs typeface="Verdana" panose="020B0604030504040204" pitchFamily="34" charset="0"/>
              </a:rPr>
              <a:t> EH, et al. Compound Retention in Care and All-Cause Mortality Among Persons Living With Human Immunodeficiency Virus. Open Forum Infect Dis. 2019 Apr 1;6(4). doi:10.1093/</a:t>
            </a:r>
            <a:r>
              <a:rPr lang="en-US" sz="1400" dirty="0" err="1">
                <a:solidFill>
                  <a:srgbClr val="222222"/>
                </a:solidFill>
                <a:latin typeface="Verdana" panose="020B0604030504040204" pitchFamily="34" charset="0"/>
                <a:ea typeface="Verdana" panose="020B0604030504040204" pitchFamily="34" charset="0"/>
                <a:cs typeface="Verdana" panose="020B0604030504040204" pitchFamily="34" charset="0"/>
              </a:rPr>
              <a:t>ofid</a:t>
            </a:r>
            <a:r>
              <a:rPr lang="en-US" sz="1400" dirty="0">
                <a:solidFill>
                  <a:srgbClr val="222222"/>
                </a:solidFill>
                <a:latin typeface="Verdana" panose="020B0604030504040204" pitchFamily="34" charset="0"/>
                <a:ea typeface="Verdana" panose="020B0604030504040204" pitchFamily="34" charset="0"/>
                <a:cs typeface="Verdana" panose="020B0604030504040204" pitchFamily="34" charset="0"/>
              </a:rPr>
              <a:t>/ofz120</a:t>
            </a:r>
          </a:p>
          <a:p>
            <a:pPr marL="0" indent="0">
              <a:buNone/>
            </a:pPr>
            <a:endParaRPr lang="en-US" sz="1400" b="1" dirty="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n-US" sz="1400" b="1" dirty="0">
              <a:latin typeface="Verdana" panose="020B0604030504040204" pitchFamily="34" charset="0"/>
              <a:ea typeface="Verdana" panose="020B0604030504040204" pitchFamily="34" charset="0"/>
              <a:cs typeface="Verdana" panose="020B0604030504040204" pitchFamily="34" charset="0"/>
            </a:endParaRPr>
          </a:p>
          <a:p>
            <a:pPr>
              <a:spcAft>
                <a:spcPts val="1200"/>
              </a:spcAft>
              <a:defRPr sz="1800">
                <a:solidFill>
                  <a:srgbClr val="282828"/>
                </a:solidFill>
              </a:defRPr>
            </a:pPr>
            <a:endParaRPr lang="en-US" sz="14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6427859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49F560-D0D1-4B76-8B86-EA3E033B96AE}"/>
              </a:ext>
            </a:extLst>
          </p:cNvPr>
          <p:cNvSpPr>
            <a:spLocks noGrp="1"/>
          </p:cNvSpPr>
          <p:nvPr>
            <p:ph type="title"/>
          </p:nvPr>
        </p:nvSpPr>
        <p:spPr/>
        <p:txBody>
          <a:bodyPr/>
          <a:lstStyle/>
          <a:p>
            <a:r>
              <a:rPr lang="en-GB" sz="4400" noProof="0" dirty="0">
                <a:solidFill>
                  <a:schemeClr val="tx2"/>
                </a:solidFill>
              </a:rPr>
              <a:t>Identifying efficient linkage strategies for men after HIV treatment disengagement (</a:t>
            </a:r>
            <a:r>
              <a:rPr lang="en-GB" sz="4400" noProof="0" dirty="0" err="1">
                <a:solidFill>
                  <a:schemeClr val="tx2"/>
                </a:solidFill>
              </a:rPr>
              <a:t>IDEaL</a:t>
            </a:r>
            <a:r>
              <a:rPr lang="en-GB" sz="4400" noProof="0" dirty="0">
                <a:solidFill>
                  <a:schemeClr val="tx2"/>
                </a:solidFill>
              </a:rPr>
              <a:t>): </a:t>
            </a:r>
            <a:r>
              <a:rPr lang="en-GB" sz="4400" b="0" noProof="0" dirty="0">
                <a:solidFill>
                  <a:schemeClr val="tx1"/>
                </a:solidFill>
              </a:rPr>
              <a:t>Retention and cost results from a randomized clinical trial in Malawi</a:t>
            </a:r>
            <a:endParaRPr lang="en-GB" sz="4400" noProof="0" dirty="0"/>
          </a:p>
        </p:txBody>
      </p:sp>
      <p:sp>
        <p:nvSpPr>
          <p:cNvPr id="3" name="Textplatzhalter 2">
            <a:extLst>
              <a:ext uri="{FF2B5EF4-FFF2-40B4-BE49-F238E27FC236}">
                <a16:creationId xmlns:a16="http://schemas.microsoft.com/office/drawing/2014/main" id="{B1D70F63-F5E4-490E-9A28-8139D161CABC}"/>
              </a:ext>
            </a:extLst>
          </p:cNvPr>
          <p:cNvSpPr>
            <a:spLocks noGrp="1"/>
          </p:cNvSpPr>
          <p:nvPr>
            <p:ph type="body" sz="quarter" idx="10"/>
          </p:nvPr>
        </p:nvSpPr>
        <p:spPr/>
        <p:txBody>
          <a:bodyPr/>
          <a:lstStyle/>
          <a:p>
            <a:r>
              <a:rPr lang="en-GB" noProof="0" dirty="0"/>
              <a:t>Kathryn L. Dovel, Kelvin T. </a:t>
            </a:r>
            <a:r>
              <a:rPr lang="en-GB" noProof="0" dirty="0" err="1"/>
              <a:t>Balakasi</a:t>
            </a:r>
            <a:r>
              <a:rPr lang="en-GB" noProof="0" dirty="0"/>
              <a:t>, Isabella Robson, </a:t>
            </a:r>
            <a:r>
              <a:rPr lang="en-GB" noProof="0" dirty="0" err="1"/>
              <a:t>Khumbo</a:t>
            </a:r>
            <a:r>
              <a:rPr lang="en-GB" noProof="0" dirty="0"/>
              <a:t> Phiri, Bruce A. Larson, Samuel Phiri, Santhi Hariprasad, Stanley Ngoma, </a:t>
            </a:r>
            <a:r>
              <a:rPr lang="en-GB" noProof="0" dirty="0" err="1"/>
              <a:t>Khumbo</a:t>
            </a:r>
            <a:r>
              <a:rPr lang="en-GB" noProof="0" dirty="0"/>
              <a:t> </a:t>
            </a:r>
            <a:r>
              <a:rPr lang="en-GB" noProof="0" dirty="0" err="1"/>
              <a:t>Namachapa</a:t>
            </a:r>
            <a:r>
              <a:rPr lang="en-GB" noProof="0" dirty="0"/>
              <a:t>, Julie Hubbard, Chi-Hong Tseng, Morna Cornell, Thomas J. Coates, Augustine T. Choko</a:t>
            </a:r>
          </a:p>
          <a:p>
            <a:endParaRPr lang="en-GB" noProof="0" dirty="0"/>
          </a:p>
        </p:txBody>
      </p:sp>
      <p:pic>
        <p:nvPicPr>
          <p:cNvPr id="4" name="Picture 3">
            <a:extLst>
              <a:ext uri="{FF2B5EF4-FFF2-40B4-BE49-F238E27FC236}">
                <a16:creationId xmlns:a16="http://schemas.microsoft.com/office/drawing/2014/main" id="{CB2A7193-EE71-9B23-0CD0-CA38E467FAE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19512" y="5292490"/>
            <a:ext cx="972231" cy="849201"/>
          </a:xfrm>
          <a:prstGeom prst="rect">
            <a:avLst/>
          </a:prstGeom>
        </p:spPr>
      </p:pic>
      <p:pic>
        <p:nvPicPr>
          <p:cNvPr id="5" name="Picture 4">
            <a:extLst>
              <a:ext uri="{FF2B5EF4-FFF2-40B4-BE49-F238E27FC236}">
                <a16:creationId xmlns:a16="http://schemas.microsoft.com/office/drawing/2014/main" id="{21A682B3-9F6D-4B28-55B1-F56A2E55CFC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87424" y="5382197"/>
            <a:ext cx="1487106" cy="669788"/>
          </a:xfrm>
          <a:prstGeom prst="rect">
            <a:avLst/>
          </a:prstGeom>
        </p:spPr>
      </p:pic>
      <p:pic>
        <p:nvPicPr>
          <p:cNvPr id="6" name="Picture 5">
            <a:extLst>
              <a:ext uri="{FF2B5EF4-FFF2-40B4-BE49-F238E27FC236}">
                <a16:creationId xmlns:a16="http://schemas.microsoft.com/office/drawing/2014/main" id="{02A40AB5-8C2F-AA58-D505-54D0FECE789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770211" y="5430008"/>
            <a:ext cx="2380997" cy="669788"/>
          </a:xfrm>
          <a:prstGeom prst="rect">
            <a:avLst/>
          </a:prstGeom>
        </p:spPr>
      </p:pic>
      <p:pic>
        <p:nvPicPr>
          <p:cNvPr id="7" name="Picture 6">
            <a:extLst>
              <a:ext uri="{FF2B5EF4-FFF2-40B4-BE49-F238E27FC236}">
                <a16:creationId xmlns:a16="http://schemas.microsoft.com/office/drawing/2014/main" id="{6D9F387A-88DE-76C1-DEE7-2EE937F012E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367598" y="5382197"/>
            <a:ext cx="2655231" cy="669788"/>
          </a:xfrm>
          <a:prstGeom prst="rect">
            <a:avLst/>
          </a:prstGeom>
        </p:spPr>
      </p:pic>
    </p:spTree>
    <p:extLst>
      <p:ext uri="{BB962C8B-B14F-4D97-AF65-F5344CB8AC3E}">
        <p14:creationId xmlns:p14="http://schemas.microsoft.com/office/powerpoint/2010/main" val="6448748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B95B4-63E5-C280-C1CE-502A123DF3D0}"/>
              </a:ext>
            </a:extLst>
          </p:cNvPr>
          <p:cNvSpPr>
            <a:spLocks noGrp="1"/>
          </p:cNvSpPr>
          <p:nvPr>
            <p:ph type="title"/>
          </p:nvPr>
        </p:nvSpPr>
        <p:spPr>
          <a:xfrm>
            <a:off x="442913" y="1401624"/>
            <a:ext cx="11629344" cy="1260000"/>
          </a:xfrm>
        </p:spPr>
        <p:txBody>
          <a:bodyPr/>
          <a:lstStyle/>
          <a:p>
            <a:r>
              <a:rPr lang="en-US" dirty="0"/>
              <a:t>Treatment interruption and person centered care</a:t>
            </a:r>
          </a:p>
        </p:txBody>
      </p:sp>
      <p:sp>
        <p:nvSpPr>
          <p:cNvPr id="3" name="Content Placeholder 2">
            <a:extLst>
              <a:ext uri="{FF2B5EF4-FFF2-40B4-BE49-F238E27FC236}">
                <a16:creationId xmlns:a16="http://schemas.microsoft.com/office/drawing/2014/main" id="{9A83F858-6F06-232A-5A17-3ABCB8DFDE5F}"/>
              </a:ext>
            </a:extLst>
          </p:cNvPr>
          <p:cNvSpPr>
            <a:spLocks noGrp="1"/>
          </p:cNvSpPr>
          <p:nvPr>
            <p:ph idx="1"/>
          </p:nvPr>
        </p:nvSpPr>
        <p:spPr>
          <a:xfrm>
            <a:off x="442913" y="2766059"/>
            <a:ext cx="6949440" cy="3291841"/>
          </a:xfrm>
        </p:spPr>
        <p:txBody>
          <a:bodyPr/>
          <a:lstStyle/>
          <a:p>
            <a:pPr>
              <a:lnSpc>
                <a:spcPct val="110000"/>
              </a:lnSpc>
              <a:buSzPct val="100000"/>
            </a:pPr>
            <a:r>
              <a:rPr lang="en-US" dirty="0">
                <a:solidFill>
                  <a:srgbClr val="222222"/>
                </a:solidFill>
                <a:latin typeface="Calibri" panose="020F0502020204030204" pitchFamily="34" charset="0"/>
                <a:ea typeface="Calibri" pitchFamily="34" charset="-122"/>
                <a:cs typeface="Calibri" panose="020F0502020204030204" pitchFamily="34" charset="0"/>
              </a:rPr>
              <a:t>Interruption in treatment (IIT) remains a major concern, particularly men*</a:t>
            </a:r>
          </a:p>
          <a:p>
            <a:pPr>
              <a:lnSpc>
                <a:spcPct val="110000"/>
              </a:lnSpc>
              <a:buSzPct val="100000"/>
            </a:pPr>
            <a:r>
              <a:rPr lang="en-US" dirty="0">
                <a:solidFill>
                  <a:srgbClr val="222222"/>
                </a:solidFill>
                <a:latin typeface="Calibri" panose="020F0502020204030204" pitchFamily="34" charset="0"/>
                <a:ea typeface="Calibri" pitchFamily="34" charset="-122"/>
                <a:cs typeface="Calibri" panose="020F0502020204030204" pitchFamily="34" charset="0"/>
              </a:rPr>
              <a:t>Scalable person centered care (PCC) strategies are needed</a:t>
            </a:r>
          </a:p>
          <a:p>
            <a:endParaRPr lang="en-US" dirty="0"/>
          </a:p>
        </p:txBody>
      </p:sp>
      <p:sp>
        <p:nvSpPr>
          <p:cNvPr id="6" name="Shape 21">
            <a:extLst>
              <a:ext uri="{FF2B5EF4-FFF2-40B4-BE49-F238E27FC236}">
                <a16:creationId xmlns:a16="http://schemas.microsoft.com/office/drawing/2014/main" id="{FB6BAEAD-FA1E-E9A6-3910-F6565C0A61B7}"/>
              </a:ext>
            </a:extLst>
          </p:cNvPr>
          <p:cNvSpPr/>
          <p:nvPr/>
        </p:nvSpPr>
        <p:spPr>
          <a:xfrm>
            <a:off x="442913" y="3951589"/>
            <a:ext cx="6949440" cy="850515"/>
          </a:xfrm>
          <a:prstGeom prst="rect">
            <a:avLst/>
          </a:prstGeom>
          <a:solidFill>
            <a:schemeClr val="tx2">
              <a:alpha val="12000"/>
            </a:schemeClr>
          </a:solidFill>
          <a:ln w="15875">
            <a:solidFill>
              <a:srgbClr val="C0392B"/>
            </a:solidFill>
            <a:prstDash val="solid"/>
          </a:ln>
        </p:spPr>
        <p:txBody>
          <a:bodyPr/>
          <a:lstStyle/>
          <a:p>
            <a:endParaRPr lang="en-US" sz="2400"/>
          </a:p>
        </p:txBody>
      </p:sp>
      <p:sp>
        <p:nvSpPr>
          <p:cNvPr id="7" name="Text 22">
            <a:extLst>
              <a:ext uri="{FF2B5EF4-FFF2-40B4-BE49-F238E27FC236}">
                <a16:creationId xmlns:a16="http://schemas.microsoft.com/office/drawing/2014/main" id="{8FAF4A1A-28C5-5003-05AA-26CCC57F3C07}"/>
              </a:ext>
            </a:extLst>
          </p:cNvPr>
          <p:cNvSpPr/>
          <p:nvPr/>
        </p:nvSpPr>
        <p:spPr>
          <a:xfrm>
            <a:off x="575798" y="3951589"/>
            <a:ext cx="6461760" cy="390144"/>
          </a:xfrm>
          <a:prstGeom prst="rect">
            <a:avLst/>
          </a:prstGeom>
          <a:noFill/>
          <a:ln/>
        </p:spPr>
        <p:txBody>
          <a:bodyPr wrap="square" lIns="0" tIns="0" rIns="0" bIns="0" rtlCol="0" anchor="ctr"/>
          <a:lstStyle/>
          <a:p>
            <a:r>
              <a:rPr lang="en-US" b="1" dirty="0">
                <a:solidFill>
                  <a:schemeClr val="tx2"/>
                </a:solidFill>
                <a:latin typeface="Verdana" panose="020B0604030504040204" pitchFamily="34" charset="0"/>
                <a:ea typeface="Verdana" panose="020B0604030504040204" pitchFamily="34" charset="0"/>
                <a:cs typeface="Verdana" panose="020B0604030504040204" pitchFamily="34" charset="0"/>
              </a:rPr>
              <a:t>Current relevance </a:t>
            </a:r>
            <a:endParaRPr lang="en-US" dirty="0">
              <a:solidFill>
                <a:schemeClr val="tx2"/>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ext 23">
            <a:extLst>
              <a:ext uri="{FF2B5EF4-FFF2-40B4-BE49-F238E27FC236}">
                <a16:creationId xmlns:a16="http://schemas.microsoft.com/office/drawing/2014/main" id="{83BB6BFE-E3DF-2354-D9EC-82D2215F06F8}"/>
              </a:ext>
            </a:extLst>
          </p:cNvPr>
          <p:cNvSpPr/>
          <p:nvPr/>
        </p:nvSpPr>
        <p:spPr>
          <a:xfrm>
            <a:off x="736022" y="4290040"/>
            <a:ext cx="6461760" cy="512064"/>
          </a:xfrm>
          <a:prstGeom prst="rect">
            <a:avLst/>
          </a:prstGeom>
          <a:noFill/>
          <a:ln/>
        </p:spPr>
        <p:txBody>
          <a:bodyPr wrap="square" lIns="0" tIns="0" rIns="0" bIns="0" rtlCol="0" anchor="ctr"/>
          <a:lstStyle/>
          <a:p>
            <a:pPr marL="457189" indent="-457189">
              <a:buSzPct val="100000"/>
              <a:buChar char="●"/>
            </a:pPr>
            <a:r>
              <a:rPr lang="en-US" sz="1600" dirty="0">
                <a:solidFill>
                  <a:srgbClr val="222222"/>
                </a:solidFill>
                <a:latin typeface="Verdana" panose="020B0604030504040204" pitchFamily="34" charset="0"/>
                <a:ea typeface="Verdana" panose="020B0604030504040204" pitchFamily="34" charset="0"/>
                <a:cs typeface="Verdana" panose="020B0604030504040204" pitchFamily="34" charset="0"/>
              </a:rPr>
              <a:t>Need low-cost PCC that is sustainable and effective for everyone, including men</a:t>
            </a:r>
            <a:endParaRPr lang="en-US" sz="1600" dirty="0">
              <a:latin typeface="Verdana" panose="020B0604030504040204" pitchFamily="34" charset="0"/>
              <a:ea typeface="Verdana" panose="020B0604030504040204" pitchFamily="34" charset="0"/>
              <a:cs typeface="Verdana" panose="020B0604030504040204" pitchFamily="34" charset="0"/>
            </a:endParaRPr>
          </a:p>
        </p:txBody>
      </p:sp>
      <p:sp>
        <p:nvSpPr>
          <p:cNvPr id="9" name="Text 5">
            <a:extLst>
              <a:ext uri="{FF2B5EF4-FFF2-40B4-BE49-F238E27FC236}">
                <a16:creationId xmlns:a16="http://schemas.microsoft.com/office/drawing/2014/main" id="{1EE743E2-33BB-FE7B-6F11-D913FC737056}"/>
              </a:ext>
            </a:extLst>
          </p:cNvPr>
          <p:cNvSpPr/>
          <p:nvPr/>
        </p:nvSpPr>
        <p:spPr>
          <a:xfrm>
            <a:off x="442913" y="5134075"/>
            <a:ext cx="6766560" cy="292608"/>
          </a:xfrm>
          <a:prstGeom prst="rect">
            <a:avLst/>
          </a:prstGeom>
          <a:noFill/>
          <a:ln/>
        </p:spPr>
        <p:txBody>
          <a:bodyPr wrap="square" lIns="0" tIns="0" rIns="0" bIns="0" rtlCol="0" anchor="ctr"/>
          <a:lstStyle/>
          <a:p>
            <a:pPr marL="0" indent="0">
              <a:buNone/>
            </a:pPr>
            <a:r>
              <a:rPr lang="en-US" b="1" dirty="0">
                <a:solidFill>
                  <a:srgbClr val="1B3A4B"/>
                </a:solidFill>
                <a:latin typeface="Calibri" panose="020F0502020204030204" pitchFamily="34" charset="0"/>
                <a:ea typeface="Cambria" pitchFamily="34" charset="-122"/>
                <a:cs typeface="Calibri" panose="020F0502020204030204" pitchFamily="34" charset="0"/>
              </a:rPr>
              <a:t>Examples of PCC (low → high touch)</a:t>
            </a:r>
            <a:endParaRPr lang="en-US" dirty="0">
              <a:latin typeface="Calibri" panose="020F0502020204030204" pitchFamily="34" charset="0"/>
              <a:cs typeface="Calibri" panose="020F0502020204030204" pitchFamily="34" charset="0"/>
            </a:endParaRPr>
          </a:p>
        </p:txBody>
      </p:sp>
      <p:graphicFrame>
        <p:nvGraphicFramePr>
          <p:cNvPr id="10" name="Table 0">
            <a:extLst>
              <a:ext uri="{FF2B5EF4-FFF2-40B4-BE49-F238E27FC236}">
                <a16:creationId xmlns:a16="http://schemas.microsoft.com/office/drawing/2014/main" id="{6389F06A-E2A0-8C8C-7188-A3D7424602EF}"/>
              </a:ext>
            </a:extLst>
          </p:cNvPr>
          <p:cNvGraphicFramePr>
            <a:graphicFrameLocks noGrp="1"/>
          </p:cNvGraphicFramePr>
          <p:nvPr/>
        </p:nvGraphicFramePr>
        <p:xfrm>
          <a:off x="468452" y="5481547"/>
          <a:ext cx="6858000" cy="1333581"/>
        </p:xfrm>
        <a:graphic>
          <a:graphicData uri="http://schemas.openxmlformats.org/drawingml/2006/table">
            <a:tbl>
              <a:tblPr/>
              <a:tblGrid>
                <a:gridCol w="2224216">
                  <a:extLst>
                    <a:ext uri="{9D8B030D-6E8A-4147-A177-3AD203B41FA5}">
                      <a16:colId xmlns:a16="http://schemas.microsoft.com/office/drawing/2014/main" val="20000"/>
                    </a:ext>
                  </a:extLst>
                </a:gridCol>
                <a:gridCol w="4633784">
                  <a:extLst>
                    <a:ext uri="{9D8B030D-6E8A-4147-A177-3AD203B41FA5}">
                      <a16:colId xmlns:a16="http://schemas.microsoft.com/office/drawing/2014/main" val="20001"/>
                    </a:ext>
                  </a:extLst>
                </a:gridCol>
              </a:tblGrid>
              <a:tr h="264160">
                <a:tc>
                  <a:txBody>
                    <a:bodyPr/>
                    <a:lstStyle/>
                    <a:p>
                      <a:pPr marL="0" indent="0">
                        <a:buNone/>
                      </a:pPr>
                      <a:r>
                        <a:rPr lang="en-US" sz="1400" b="1" dirty="0">
                          <a:solidFill>
                            <a:srgbClr val="FFFFFF"/>
                          </a:solidFill>
                          <a:latin typeface="Calibri" panose="020F0502020204030204" pitchFamily="34" charset="0"/>
                          <a:cs typeface="Calibri" panose="020F0502020204030204" pitchFamily="34" charset="0"/>
                        </a:rPr>
                        <a:t>Strategy</a:t>
                      </a:r>
                      <a:endParaRPr lang="en-US" sz="1400" dirty="0">
                        <a:latin typeface="Calibri" panose="020F0502020204030204" pitchFamily="34" charset="0"/>
                        <a:cs typeface="Calibri" panose="020F0502020204030204" pitchFamily="34" charset="0"/>
                      </a:endParaRPr>
                    </a:p>
                  </a:txBody>
                  <a:tcPr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027A8A"/>
                    </a:solidFill>
                  </a:tcPr>
                </a:tc>
                <a:tc>
                  <a:txBody>
                    <a:bodyPr/>
                    <a:lstStyle/>
                    <a:p>
                      <a:pPr marL="0" indent="0">
                        <a:buNone/>
                      </a:pPr>
                      <a:r>
                        <a:rPr lang="en-US" sz="1400" b="1" dirty="0">
                          <a:solidFill>
                            <a:srgbClr val="FFFFFF"/>
                          </a:solidFill>
                          <a:latin typeface="Calibri" panose="020F0502020204030204" pitchFamily="34" charset="0"/>
                          <a:cs typeface="Calibri" panose="020F0502020204030204" pitchFamily="34" charset="0"/>
                        </a:rPr>
                        <a:t>Example</a:t>
                      </a:r>
                      <a:endParaRPr lang="en-US" sz="1400" dirty="0">
                        <a:latin typeface="Calibri" panose="020F0502020204030204" pitchFamily="34" charset="0"/>
                        <a:cs typeface="Calibri" panose="020F0502020204030204" pitchFamily="34" charset="0"/>
                      </a:endParaRPr>
                    </a:p>
                  </a:txBody>
                  <a:tcPr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027A8A"/>
                    </a:solidFill>
                  </a:tcPr>
                </a:tc>
                <a:extLst>
                  <a:ext uri="{0D108BD9-81ED-4DB2-BD59-A6C34878D82A}">
                    <a16:rowId xmlns:a16="http://schemas.microsoft.com/office/drawing/2014/main" val="10000"/>
                  </a:ext>
                </a:extLst>
              </a:tr>
              <a:tr h="327850">
                <a:tc>
                  <a:txBody>
                    <a:bodyPr/>
                    <a:lstStyle/>
                    <a:p>
                      <a:pPr marL="0" indent="0">
                        <a:buNone/>
                      </a:pPr>
                      <a:r>
                        <a:rPr lang="en-US" sz="1400" b="1" dirty="0">
                          <a:solidFill>
                            <a:srgbClr val="222222"/>
                          </a:solidFill>
                          <a:latin typeface="Calibri" panose="020F0502020204030204" pitchFamily="34" charset="0"/>
                          <a:cs typeface="Calibri" panose="020F0502020204030204" pitchFamily="34" charset="0"/>
                        </a:rPr>
                        <a:t>Welcoming environment</a:t>
                      </a:r>
                      <a:endParaRPr lang="en-US" sz="1400" dirty="0">
                        <a:latin typeface="Calibri" panose="020F0502020204030204" pitchFamily="34" charset="0"/>
                        <a:cs typeface="Calibri" panose="020F0502020204030204" pitchFamily="34" charset="0"/>
                      </a:endParaRPr>
                    </a:p>
                  </a:txBody>
                  <a:tcPr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400" dirty="0">
                          <a:solidFill>
                            <a:srgbClr val="222222"/>
                          </a:solidFill>
                          <a:latin typeface="Calibri" panose="020F0502020204030204" pitchFamily="34" charset="0"/>
                          <a:cs typeface="Calibri" panose="020F0502020204030204" pitchFamily="34" charset="0"/>
                        </a:rPr>
                        <a:t>Friendly, respectful facility experience</a:t>
                      </a:r>
                      <a:endParaRPr lang="en-US" sz="1400" dirty="0">
                        <a:latin typeface="Calibri" panose="020F0502020204030204" pitchFamily="34" charset="0"/>
                        <a:cs typeface="Calibri" panose="020F0502020204030204" pitchFamily="34" charset="0"/>
                      </a:endParaRPr>
                    </a:p>
                  </a:txBody>
                  <a:tcPr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13899">
                <a:tc>
                  <a:txBody>
                    <a:bodyPr/>
                    <a:lstStyle/>
                    <a:p>
                      <a:pPr marL="0" indent="0">
                        <a:buNone/>
                      </a:pPr>
                      <a:r>
                        <a:rPr lang="en-US" sz="1400" b="1" dirty="0">
                          <a:solidFill>
                            <a:srgbClr val="222222"/>
                          </a:solidFill>
                          <a:latin typeface="Calibri" panose="020F0502020204030204" pitchFamily="34" charset="0"/>
                          <a:cs typeface="Calibri" panose="020F0502020204030204" pitchFamily="34" charset="0"/>
                        </a:rPr>
                        <a:t>Tailored counselling</a:t>
                      </a:r>
                      <a:endParaRPr lang="en-US" sz="1400" dirty="0">
                        <a:latin typeface="Calibri" panose="020F0502020204030204" pitchFamily="34" charset="0"/>
                        <a:cs typeface="Calibri" panose="020F0502020204030204" pitchFamily="34" charset="0"/>
                      </a:endParaRPr>
                    </a:p>
                  </a:txBody>
                  <a:tcPr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A"/>
                    </a:solidFill>
                  </a:tcPr>
                </a:tc>
                <a:tc>
                  <a:txBody>
                    <a:bodyPr/>
                    <a:lstStyle/>
                    <a:p>
                      <a:pPr marL="0" indent="0">
                        <a:buNone/>
                      </a:pPr>
                      <a:r>
                        <a:rPr lang="en-US" sz="1400" dirty="0">
                          <a:solidFill>
                            <a:srgbClr val="222222"/>
                          </a:solidFill>
                          <a:latin typeface="Calibri" panose="020F0502020204030204" pitchFamily="34" charset="0"/>
                          <a:cs typeface="Calibri" panose="020F0502020204030204" pitchFamily="34" charset="0"/>
                        </a:rPr>
                        <a:t>Kind, individualized counseling by trained lay cadre</a:t>
                      </a:r>
                      <a:endParaRPr lang="en-US" sz="1400" dirty="0">
                        <a:latin typeface="Calibri" panose="020F0502020204030204" pitchFamily="34" charset="0"/>
                        <a:cs typeface="Calibri" panose="020F0502020204030204" pitchFamily="34" charset="0"/>
                      </a:endParaRPr>
                    </a:p>
                  </a:txBody>
                  <a:tcPr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1EA"/>
                    </a:solidFill>
                  </a:tcPr>
                </a:tc>
                <a:extLst>
                  <a:ext uri="{0D108BD9-81ED-4DB2-BD59-A6C34878D82A}">
                    <a16:rowId xmlns:a16="http://schemas.microsoft.com/office/drawing/2014/main" val="10002"/>
                  </a:ext>
                </a:extLst>
              </a:tr>
              <a:tr h="387032">
                <a:tc>
                  <a:txBody>
                    <a:bodyPr/>
                    <a:lstStyle/>
                    <a:p>
                      <a:pPr marL="0" indent="0">
                        <a:buNone/>
                      </a:pPr>
                      <a:r>
                        <a:rPr lang="en-US" sz="1400" b="1" dirty="0">
                          <a:solidFill>
                            <a:srgbClr val="222222"/>
                          </a:solidFill>
                          <a:latin typeface="Calibri" panose="020F0502020204030204" pitchFamily="34" charset="0"/>
                          <a:cs typeface="Calibri" panose="020F0502020204030204" pitchFamily="34" charset="0"/>
                        </a:rPr>
                        <a:t>Home-based services</a:t>
                      </a:r>
                      <a:endParaRPr lang="en-US" sz="1400" dirty="0">
                        <a:latin typeface="Calibri" panose="020F0502020204030204" pitchFamily="34" charset="0"/>
                        <a:cs typeface="Calibri" panose="020F0502020204030204" pitchFamily="34" charset="0"/>
                      </a:endParaRPr>
                    </a:p>
                  </a:txBody>
                  <a:tcPr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400" dirty="0">
                          <a:solidFill>
                            <a:srgbClr val="222222"/>
                          </a:solidFill>
                          <a:latin typeface="Calibri" panose="020F0502020204030204" pitchFamily="34" charset="0"/>
                          <a:cs typeface="Calibri" panose="020F0502020204030204" pitchFamily="34" charset="0"/>
                        </a:rPr>
                        <a:t>ART initiation/refill brought to the client</a:t>
                      </a:r>
                      <a:endParaRPr lang="en-US" sz="1400" dirty="0">
                        <a:latin typeface="Calibri" panose="020F0502020204030204" pitchFamily="34" charset="0"/>
                        <a:cs typeface="Calibri" panose="020F0502020204030204" pitchFamily="34" charset="0"/>
                      </a:endParaRPr>
                    </a:p>
                  </a:txBody>
                  <a:tcPr anchor="ct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grpSp>
        <p:nvGrpSpPr>
          <p:cNvPr id="11" name="Group 10">
            <a:extLst>
              <a:ext uri="{FF2B5EF4-FFF2-40B4-BE49-F238E27FC236}">
                <a16:creationId xmlns:a16="http://schemas.microsoft.com/office/drawing/2014/main" id="{2AFE0FDE-6AE4-D5C0-51C7-5B11F852083E}"/>
              </a:ext>
            </a:extLst>
          </p:cNvPr>
          <p:cNvGrpSpPr>
            <a:grpSpLocks noChangeAspect="1"/>
          </p:cNvGrpSpPr>
          <p:nvPr/>
        </p:nvGrpSpPr>
        <p:grpSpPr>
          <a:xfrm>
            <a:off x="7685462" y="2149280"/>
            <a:ext cx="4386795" cy="4189784"/>
            <a:chOff x="7223761" y="2560329"/>
            <a:chExt cx="5486756" cy="3712220"/>
          </a:xfrm>
        </p:grpSpPr>
        <p:pic>
          <p:nvPicPr>
            <p:cNvPr id="12" name="Content Placeholder 12">
              <a:extLst>
                <a:ext uri="{FF2B5EF4-FFF2-40B4-BE49-F238E27FC236}">
                  <a16:creationId xmlns:a16="http://schemas.microsoft.com/office/drawing/2014/main" id="{E3D86138-FE1E-8F61-A4AF-6AB929C1303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625016" y="3257911"/>
              <a:ext cx="2793981" cy="2841013"/>
            </a:xfrm>
            <a:prstGeom prst="ellipse">
              <a:avLst/>
            </a:prstGeom>
          </p:spPr>
        </p:pic>
        <p:graphicFrame>
          <p:nvGraphicFramePr>
            <p:cNvPr id="13" name="Diagram 12">
              <a:extLst>
                <a:ext uri="{FF2B5EF4-FFF2-40B4-BE49-F238E27FC236}">
                  <a16:creationId xmlns:a16="http://schemas.microsoft.com/office/drawing/2014/main" id="{DCB73A19-B79C-998D-B70D-C1BADFC94D30}"/>
                </a:ext>
              </a:extLst>
            </p:cNvPr>
            <p:cNvGraphicFramePr/>
            <p:nvPr/>
          </p:nvGraphicFramePr>
          <p:xfrm>
            <a:off x="7223761" y="2560329"/>
            <a:ext cx="5486756" cy="37122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Tree>
    <p:extLst>
      <p:ext uri="{BB962C8B-B14F-4D97-AF65-F5344CB8AC3E}">
        <p14:creationId xmlns:p14="http://schemas.microsoft.com/office/powerpoint/2010/main" val="84746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7ABE6E0-42D6-E2CB-320A-AA14E5B466ED}"/>
              </a:ext>
            </a:extLst>
          </p:cNvPr>
          <p:cNvSpPr txBox="1">
            <a:spLocks/>
          </p:cNvSpPr>
          <p:nvPr/>
        </p:nvSpPr>
        <p:spPr>
          <a:xfrm>
            <a:off x="831850" y="1709738"/>
            <a:ext cx="10515600" cy="2852737"/>
          </a:xfrm>
          <a:prstGeom prst="rect">
            <a:avLst/>
          </a:prstGeom>
        </p:spPr>
        <p:txBody>
          <a:bodyPr/>
          <a:lstStyle>
            <a:lvl1pPr algn="l" defTabSz="914400" rtl="0" eaLnBrk="1" latinLnBrk="0" hangingPunct="1">
              <a:lnSpc>
                <a:spcPct val="90000"/>
              </a:lnSpc>
              <a:spcBef>
                <a:spcPct val="0"/>
              </a:spcBef>
              <a:buNone/>
              <a:defRPr sz="4200" b="1" kern="1200">
                <a:solidFill>
                  <a:schemeClr val="tx1"/>
                </a:solidFill>
                <a:latin typeface="+mj-lt"/>
                <a:ea typeface="+mj-ea"/>
                <a:cs typeface="+mj-cs"/>
              </a:defRPr>
            </a:lvl1pPr>
          </a:lstStyle>
          <a:p>
            <a:r>
              <a:rPr lang="en-US" sz="6400" dirty="0">
                <a:solidFill>
                  <a:srgbClr val="E0001B"/>
                </a:solidFill>
                <a:latin typeface="Verdana" panose="020B0604030504040204" pitchFamily="34" charset="0"/>
                <a:ea typeface="Verdana" panose="020B0604030504040204" pitchFamily="34" charset="0"/>
                <a:cs typeface="Verdana" panose="020B0604030504040204" pitchFamily="34" charset="0"/>
              </a:rPr>
              <a:t>Pragmatic, comparative effectiveness trial</a:t>
            </a:r>
            <a:endParaRPr lang="en-US" sz="6400" dirty="0">
              <a:latin typeface="Verdana" panose="020B0604030504040204" pitchFamily="34" charset="0"/>
              <a:ea typeface="Verdana" panose="020B0604030504040204" pitchFamily="34" charset="0"/>
              <a:cs typeface="Verdana" panose="020B0604030504040204" pitchFamily="34" charset="0"/>
            </a:endParaRPr>
          </a:p>
        </p:txBody>
      </p:sp>
      <p:sp>
        <p:nvSpPr>
          <p:cNvPr id="5" name="TextBox 4">
            <a:extLst>
              <a:ext uri="{FF2B5EF4-FFF2-40B4-BE49-F238E27FC236}">
                <a16:creationId xmlns:a16="http://schemas.microsoft.com/office/drawing/2014/main" id="{AA6A929C-A685-63D1-5B95-5D765A07D636}"/>
              </a:ext>
            </a:extLst>
          </p:cNvPr>
          <p:cNvSpPr txBox="1"/>
          <p:nvPr/>
        </p:nvSpPr>
        <p:spPr>
          <a:xfrm>
            <a:off x="844550" y="4562475"/>
            <a:ext cx="9918186" cy="769441"/>
          </a:xfrm>
          <a:prstGeom prst="rect">
            <a:avLst/>
          </a:prstGeom>
          <a:noFill/>
        </p:spPr>
        <p:txBody>
          <a:bodyPr wrap="square" rtlCol="0">
            <a:spAutoFit/>
          </a:bodyPr>
          <a:lstStyle/>
          <a:p>
            <a:r>
              <a:rPr lang="en-US" sz="2200" b="1" dirty="0">
                <a:latin typeface="Verdana" panose="020B0604030504040204" pitchFamily="34" charset="0"/>
                <a:ea typeface="Verdana" panose="020B0604030504040204" pitchFamily="34" charset="0"/>
                <a:cs typeface="Verdana" panose="020B0604030504040204" pitchFamily="34" charset="0"/>
              </a:rPr>
              <a:t>Goal</a:t>
            </a:r>
            <a:r>
              <a:rPr lang="en-US" sz="2200" dirty="0">
                <a:latin typeface="Verdana" panose="020B0604030504040204" pitchFamily="34" charset="0"/>
                <a:ea typeface="Verdana" panose="020B0604030504040204" pitchFamily="34" charset="0"/>
                <a:cs typeface="Verdana" panose="020B0604030504040204" pitchFamily="34" charset="0"/>
              </a:rPr>
              <a:t>: Test if lowest cost PCC (male-specific counseling) performs as well as more expensive PCC models</a:t>
            </a:r>
          </a:p>
        </p:txBody>
      </p:sp>
    </p:spTree>
    <p:extLst>
      <p:ext uri="{BB962C8B-B14F-4D97-AF65-F5344CB8AC3E}">
        <p14:creationId xmlns:p14="http://schemas.microsoft.com/office/powerpoint/2010/main" val="42196396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BCF00-DCF7-3228-C9FE-8DB1A54F5C06}"/>
              </a:ext>
            </a:extLst>
          </p:cNvPr>
          <p:cNvSpPr>
            <a:spLocks noGrp="1"/>
          </p:cNvSpPr>
          <p:nvPr>
            <p:ph type="title"/>
          </p:nvPr>
        </p:nvSpPr>
        <p:spPr/>
        <p:txBody>
          <a:bodyPr/>
          <a:lstStyle/>
          <a:p>
            <a:r>
              <a:rPr lang="en-US" dirty="0"/>
              <a:t>Study overview</a:t>
            </a:r>
          </a:p>
        </p:txBody>
      </p:sp>
      <p:graphicFrame>
        <p:nvGraphicFramePr>
          <p:cNvPr id="9" name="Content Placeholder 8">
            <a:extLst>
              <a:ext uri="{FF2B5EF4-FFF2-40B4-BE49-F238E27FC236}">
                <a16:creationId xmlns:a16="http://schemas.microsoft.com/office/drawing/2014/main" id="{BF1DE11F-8D40-B995-3313-35977ECA1627}"/>
              </a:ext>
            </a:extLst>
          </p:cNvPr>
          <p:cNvGraphicFramePr>
            <a:graphicFrameLocks noGrp="1"/>
          </p:cNvGraphicFramePr>
          <p:nvPr>
            <p:ph idx="1"/>
          </p:nvPr>
        </p:nvGraphicFramePr>
        <p:xfrm>
          <a:off x="442913" y="2219514"/>
          <a:ext cx="7363606" cy="4389120"/>
        </p:xfrm>
        <a:graphic>
          <a:graphicData uri="http://schemas.openxmlformats.org/drawingml/2006/table">
            <a:tbl>
              <a:tblPr firstRow="1" bandRow="1">
                <a:tableStyleId>{BC89EF96-8CEA-46FF-86C4-4CE0E7609802}</a:tableStyleId>
              </a:tblPr>
              <a:tblGrid>
                <a:gridCol w="2491743">
                  <a:extLst>
                    <a:ext uri="{9D8B030D-6E8A-4147-A177-3AD203B41FA5}">
                      <a16:colId xmlns:a16="http://schemas.microsoft.com/office/drawing/2014/main" val="2867322446"/>
                    </a:ext>
                  </a:extLst>
                </a:gridCol>
                <a:gridCol w="4871863">
                  <a:extLst>
                    <a:ext uri="{9D8B030D-6E8A-4147-A177-3AD203B41FA5}">
                      <a16:colId xmlns:a16="http://schemas.microsoft.com/office/drawing/2014/main" val="2083111744"/>
                    </a:ext>
                  </a:extLst>
                </a:gridCol>
              </a:tblGrid>
              <a:tr h="370840">
                <a:tc>
                  <a:txBody>
                    <a:bodyPr/>
                    <a:lstStyle/>
                    <a:p>
                      <a:r>
                        <a:rPr lang="en-US" sz="1400" b="1" dirty="0"/>
                        <a:t>Design</a:t>
                      </a:r>
                    </a:p>
                  </a:txBody>
                  <a:tcPr/>
                </a:tc>
                <a:tc>
                  <a:txBody>
                    <a:bodyPr/>
                    <a:lstStyle/>
                    <a:p>
                      <a:r>
                        <a:rPr lang="en-US" sz="1400" b="0" dirty="0"/>
                        <a:t>Individually randomized, non-blinded, pragmatic comparative effectiveness trial (NCT05137210)</a:t>
                      </a:r>
                    </a:p>
                  </a:txBody>
                  <a:tcPr/>
                </a:tc>
                <a:extLst>
                  <a:ext uri="{0D108BD9-81ED-4DB2-BD59-A6C34878D82A}">
                    <a16:rowId xmlns:a16="http://schemas.microsoft.com/office/drawing/2014/main" val="3667637931"/>
                  </a:ext>
                </a:extLst>
              </a:tr>
              <a:tr h="370840">
                <a:tc>
                  <a:txBody>
                    <a:bodyPr/>
                    <a:lstStyle/>
                    <a:p>
                      <a:r>
                        <a:rPr lang="en-US" sz="1400" b="1" dirty="0"/>
                        <a:t>Rationale for no SOC arm</a:t>
                      </a:r>
                    </a:p>
                  </a:txBody>
                  <a:tcPr/>
                </a:tc>
                <a:tc>
                  <a:txBody>
                    <a:bodyPr/>
                    <a:lstStyle/>
                    <a:p>
                      <a:r>
                        <a:rPr lang="en-US" sz="1400" dirty="0"/>
                        <a:t>Evidence: ~50% of clients out of care will still be out of care at 6 months under SOC</a:t>
                      </a:r>
                    </a:p>
                  </a:txBody>
                  <a:tcPr/>
                </a:tc>
                <a:extLst>
                  <a:ext uri="{0D108BD9-81ED-4DB2-BD59-A6C34878D82A}">
                    <a16:rowId xmlns:a16="http://schemas.microsoft.com/office/drawing/2014/main" val="2447697787"/>
                  </a:ext>
                </a:extLst>
              </a:tr>
              <a:tr h="370840">
                <a:tc>
                  <a:txBody>
                    <a:bodyPr/>
                    <a:lstStyle/>
                    <a:p>
                      <a:r>
                        <a:rPr lang="en-US" sz="1400" b="1" dirty="0"/>
                        <a:t>Randomization</a:t>
                      </a:r>
                    </a:p>
                  </a:txBody>
                  <a:tcPr/>
                </a:tc>
                <a:tc>
                  <a:txBody>
                    <a:bodyPr/>
                    <a:lstStyle/>
                    <a:p>
                      <a:r>
                        <a:rPr lang="en-US" sz="1400" dirty="0"/>
                        <a:t>1:1:1, individually block randomized by biostatistician (R)</a:t>
                      </a:r>
                    </a:p>
                  </a:txBody>
                  <a:tcPr/>
                </a:tc>
                <a:extLst>
                  <a:ext uri="{0D108BD9-81ED-4DB2-BD59-A6C34878D82A}">
                    <a16:rowId xmlns:a16="http://schemas.microsoft.com/office/drawing/2014/main" val="553408451"/>
                  </a:ext>
                </a:extLst>
              </a:tr>
              <a:tr h="370840">
                <a:tc>
                  <a:txBody>
                    <a:bodyPr/>
                    <a:lstStyle/>
                    <a:p>
                      <a:r>
                        <a:rPr lang="en-US" sz="1400" b="1" dirty="0"/>
                        <a:t>Primary outcome</a:t>
                      </a:r>
                    </a:p>
                  </a:txBody>
                  <a:tcPr/>
                </a:tc>
                <a:tc>
                  <a:txBody>
                    <a:bodyPr/>
                    <a:lstStyle/>
                    <a:p>
                      <a:r>
                        <a:rPr lang="en-US" sz="1400" dirty="0"/>
                        <a:t>Six-month ART retention (composite): initiated ART &lt;90 days after enrollment + &lt;28 days late for 6-month ART appointment</a:t>
                      </a:r>
                    </a:p>
                  </a:txBody>
                  <a:tcPr/>
                </a:tc>
                <a:extLst>
                  <a:ext uri="{0D108BD9-81ED-4DB2-BD59-A6C34878D82A}">
                    <a16:rowId xmlns:a16="http://schemas.microsoft.com/office/drawing/2014/main" val="2455972963"/>
                  </a:ext>
                </a:extLst>
              </a:tr>
              <a:tr h="677527">
                <a:tc>
                  <a:txBody>
                    <a:bodyPr/>
                    <a:lstStyle/>
                    <a:p>
                      <a:r>
                        <a:rPr lang="en-US" sz="1400" b="1" dirty="0"/>
                        <a:t>Secondary outcomes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Scale decisions: Cost, cost-effectiveness</a:t>
                      </a:r>
                      <a:br>
                        <a:rPr lang="en-US" sz="1400" dirty="0"/>
                      </a:br>
                      <a:r>
                        <a:rPr lang="en-US" sz="1400" dirty="0"/>
                        <a:t>Implementation: Fidelity and quality; acceptability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Medical:  Days with ART coverage; adverse events, </a:t>
                      </a:r>
                    </a:p>
                  </a:txBody>
                  <a:tcPr/>
                </a:tc>
                <a:extLst>
                  <a:ext uri="{0D108BD9-81ED-4DB2-BD59-A6C34878D82A}">
                    <a16:rowId xmlns:a16="http://schemas.microsoft.com/office/drawing/2014/main" val="2184848958"/>
                  </a:ext>
                </a:extLst>
              </a:tr>
              <a:tr h="370840">
                <a:tc>
                  <a:txBody>
                    <a:bodyPr/>
                    <a:lstStyle/>
                    <a:p>
                      <a:r>
                        <a:rPr lang="en-US" sz="1400" b="1" dirty="0"/>
                        <a:t>Eligibility </a:t>
                      </a:r>
                    </a:p>
                  </a:txBody>
                  <a:tcPr/>
                </a:tc>
                <a:tc>
                  <a:txBody>
                    <a:bodyPr/>
                    <a:lstStyle/>
                    <a:p>
                      <a:pPr marL="285750" indent="-285750">
                        <a:buFont typeface="Arial" panose="020B0604020202020204" pitchFamily="34" charset="0"/>
                        <a:buChar char="•"/>
                      </a:pPr>
                      <a:r>
                        <a:rPr lang="en-US" sz="1400" dirty="0"/>
                        <a:t>ART naïve after HIV diagnosis (“never initiated”), or</a:t>
                      </a:r>
                    </a:p>
                    <a:p>
                      <a:pPr marL="285750" indent="-285750">
                        <a:buFont typeface="Arial" panose="020B0604020202020204" pitchFamily="34" charset="0"/>
                        <a:buChar char="•"/>
                      </a:pPr>
                      <a:r>
                        <a:rPr lang="en-US" sz="1400" dirty="0"/>
                        <a:t>&gt;14 days late for first ART refill visit (“false initiate”), or</a:t>
                      </a:r>
                    </a:p>
                    <a:p>
                      <a:pPr marL="285750" indent="-285750">
                        <a:buFont typeface="Arial" panose="020B0604020202020204" pitchFamily="34" charset="0"/>
                        <a:buChar char="•"/>
                      </a:pPr>
                      <a:r>
                        <a:rPr lang="en-US" sz="1400" dirty="0"/>
                        <a:t>On ART ≥2 visits but &gt;28 days late for most recent appointment (“treatment interruption”)</a:t>
                      </a:r>
                    </a:p>
                  </a:txBody>
                  <a:tcPr/>
                </a:tc>
                <a:extLst>
                  <a:ext uri="{0D108BD9-81ED-4DB2-BD59-A6C34878D82A}">
                    <a16:rowId xmlns:a16="http://schemas.microsoft.com/office/drawing/2014/main" val="3083958612"/>
                  </a:ext>
                </a:extLst>
              </a:tr>
            </a:tbl>
          </a:graphicData>
        </a:graphic>
      </p:graphicFrame>
      <p:pic>
        <p:nvPicPr>
          <p:cNvPr id="10" name="Image 0" descr="/home/claude/ideal_deck/assets/roadwalk_photo.jpg">
            <a:extLst>
              <a:ext uri="{FF2B5EF4-FFF2-40B4-BE49-F238E27FC236}">
                <a16:creationId xmlns:a16="http://schemas.microsoft.com/office/drawing/2014/main" id="{74572045-54E1-67B9-1878-2673EFF5209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27679" y="2219514"/>
            <a:ext cx="3566160" cy="3566160"/>
          </a:xfrm>
          <a:prstGeom prst="rect">
            <a:avLst/>
          </a:prstGeom>
        </p:spPr>
      </p:pic>
      <p:sp>
        <p:nvSpPr>
          <p:cNvPr id="11" name="Text 16">
            <a:extLst>
              <a:ext uri="{FF2B5EF4-FFF2-40B4-BE49-F238E27FC236}">
                <a16:creationId xmlns:a16="http://schemas.microsoft.com/office/drawing/2014/main" id="{5B9E74B2-B456-B2C9-E7CC-2FCA11FD0F4A}"/>
              </a:ext>
            </a:extLst>
          </p:cNvPr>
          <p:cNvSpPr/>
          <p:nvPr/>
        </p:nvSpPr>
        <p:spPr>
          <a:xfrm>
            <a:off x="8327679" y="5785674"/>
            <a:ext cx="3566160" cy="457200"/>
          </a:xfrm>
          <a:prstGeom prst="rect">
            <a:avLst/>
          </a:prstGeom>
          <a:noFill/>
          <a:ln/>
        </p:spPr>
        <p:txBody>
          <a:bodyPr wrap="square" lIns="0" tIns="0" rIns="0" bIns="0" rtlCol="0" anchor="ctr"/>
          <a:lstStyle/>
          <a:p>
            <a:pPr marL="0" indent="0">
              <a:buNone/>
            </a:pPr>
            <a:r>
              <a:rPr lang="en-US" sz="1000" i="1" dirty="0">
                <a:solidFill>
                  <a:srgbClr val="5A6570"/>
                </a:solidFill>
                <a:latin typeface="Verdana" panose="020B0604030504040204" pitchFamily="34" charset="0"/>
                <a:ea typeface="Verdana" panose="020B0604030504040204" pitchFamily="34" charset="0"/>
                <a:cs typeface="Verdana" panose="020B0604030504040204" pitchFamily="34" charset="0"/>
              </a:rPr>
              <a:t>Dovel K, Balakasi K, … Choko A. BMJ Open. 2023 Jul 1;13(7):e070896.</a:t>
            </a:r>
            <a:endParaRPr lang="en-US" sz="1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7032322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1A60D-5CD4-BD90-40DA-96964E67CBF7}"/>
              </a:ext>
            </a:extLst>
          </p:cNvPr>
          <p:cNvSpPr>
            <a:spLocks noGrp="1"/>
          </p:cNvSpPr>
          <p:nvPr>
            <p:ph type="title"/>
          </p:nvPr>
        </p:nvSpPr>
        <p:spPr>
          <a:xfrm>
            <a:off x="1275425" y="200621"/>
            <a:ext cx="11580765" cy="1260000"/>
          </a:xfrm>
        </p:spPr>
        <p:txBody>
          <a:bodyPr/>
          <a:lstStyle/>
          <a:p>
            <a:r>
              <a:rPr lang="en-US" dirty="0"/>
              <a:t>Three PCC interventions</a:t>
            </a:r>
          </a:p>
        </p:txBody>
      </p:sp>
      <p:sp>
        <p:nvSpPr>
          <p:cNvPr id="29" name="TextBox 28">
            <a:extLst>
              <a:ext uri="{FF2B5EF4-FFF2-40B4-BE49-F238E27FC236}">
                <a16:creationId xmlns:a16="http://schemas.microsoft.com/office/drawing/2014/main" id="{B41CA0EF-49C8-9A65-DAD3-EE7A0FF0130F}"/>
              </a:ext>
            </a:extLst>
          </p:cNvPr>
          <p:cNvSpPr txBox="1"/>
          <p:nvPr/>
        </p:nvSpPr>
        <p:spPr>
          <a:xfrm>
            <a:off x="130346" y="1504931"/>
            <a:ext cx="3856262" cy="584775"/>
          </a:xfrm>
          <a:prstGeom prst="rect">
            <a:avLst/>
          </a:prstGeom>
          <a:noFill/>
        </p:spPr>
        <p:txBody>
          <a:bodyPr wrap="square" rtlCol="0">
            <a:spAutoFit/>
          </a:bodyPr>
          <a:lstStyle/>
          <a:p>
            <a:pPr algn="ctr"/>
            <a:r>
              <a:rPr lang="en-US" sz="1600" b="1" dirty="0">
                <a:latin typeface="Verdana" panose="020B0604030504040204" pitchFamily="34" charset="0"/>
                <a:ea typeface="Verdana" panose="020B0604030504040204" pitchFamily="34" charset="0"/>
                <a:cs typeface="Verdana" panose="020B0604030504040204" pitchFamily="34" charset="0"/>
              </a:rPr>
              <a:t>MALE-SENSITIVE COUNSELING</a:t>
            </a:r>
          </a:p>
          <a:p>
            <a:pPr algn="ctr"/>
            <a:r>
              <a:rPr lang="en-US" sz="1600" b="1" dirty="0">
                <a:latin typeface="Verdana" panose="020B0604030504040204" pitchFamily="34" charset="0"/>
                <a:ea typeface="Verdana" panose="020B0604030504040204" pitchFamily="34" charset="0"/>
                <a:cs typeface="Verdana" panose="020B0604030504040204" pitchFamily="34" charset="0"/>
              </a:rPr>
              <a:t>(Low Intensity)</a:t>
            </a:r>
          </a:p>
        </p:txBody>
      </p:sp>
      <p:sp>
        <p:nvSpPr>
          <p:cNvPr id="30" name="Rounded Rectangle 29">
            <a:extLst>
              <a:ext uri="{FF2B5EF4-FFF2-40B4-BE49-F238E27FC236}">
                <a16:creationId xmlns:a16="http://schemas.microsoft.com/office/drawing/2014/main" id="{EDC0E878-15BD-89A3-11D4-99559E18A4C5}"/>
              </a:ext>
            </a:extLst>
          </p:cNvPr>
          <p:cNvSpPr/>
          <p:nvPr/>
        </p:nvSpPr>
        <p:spPr>
          <a:xfrm>
            <a:off x="10181061" y="2812831"/>
            <a:ext cx="1872768" cy="1330113"/>
          </a:xfrm>
          <a:prstGeom prst="roundRect">
            <a:avLst/>
          </a:prstGeom>
          <a:blipFill rotWithShape="1">
            <a:blip r:embed="rId2"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2">
              <a:hueOff val="-1455363"/>
              <a:satOff val="-83928"/>
              <a:lumOff val="8628"/>
              <a:alphaOff val="0"/>
            </a:schemeClr>
          </a:effectRef>
          <a:fontRef idx="minor">
            <a:schemeClr val="lt1"/>
          </a:fontRef>
        </p:style>
        <p:txBody>
          <a:bodyPr/>
          <a:lstStyle/>
          <a:p>
            <a:endParaRPr lang="en-US"/>
          </a:p>
        </p:txBody>
      </p:sp>
      <p:sp>
        <p:nvSpPr>
          <p:cNvPr id="31" name="Rounded Rectangle 30">
            <a:extLst>
              <a:ext uri="{FF2B5EF4-FFF2-40B4-BE49-F238E27FC236}">
                <a16:creationId xmlns:a16="http://schemas.microsoft.com/office/drawing/2014/main" id="{942C6F94-5A9E-E761-63F0-2CE8E02E399A}"/>
              </a:ext>
            </a:extLst>
          </p:cNvPr>
          <p:cNvSpPr/>
          <p:nvPr/>
        </p:nvSpPr>
        <p:spPr>
          <a:xfrm>
            <a:off x="101601" y="1158242"/>
            <a:ext cx="3856263" cy="5095804"/>
          </a:xfrm>
          <a:prstGeom prst="roundRect">
            <a:avLst/>
          </a:prstGeom>
          <a:noFill/>
          <a:ln w="571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grpSp>
        <p:nvGrpSpPr>
          <p:cNvPr id="32" name="Group 31">
            <a:extLst>
              <a:ext uri="{FF2B5EF4-FFF2-40B4-BE49-F238E27FC236}">
                <a16:creationId xmlns:a16="http://schemas.microsoft.com/office/drawing/2014/main" id="{0A270E2D-A86E-186D-319C-350A372C9BBE}"/>
              </a:ext>
            </a:extLst>
          </p:cNvPr>
          <p:cNvGrpSpPr/>
          <p:nvPr/>
        </p:nvGrpSpPr>
        <p:grpSpPr>
          <a:xfrm>
            <a:off x="4146590" y="1164491"/>
            <a:ext cx="3889611" cy="5095804"/>
            <a:chOff x="4146590" y="1164491"/>
            <a:chExt cx="3889611" cy="5095804"/>
          </a:xfrm>
        </p:grpSpPr>
        <p:sp>
          <p:nvSpPr>
            <p:cNvPr id="33" name="TextBox 32">
              <a:extLst>
                <a:ext uri="{FF2B5EF4-FFF2-40B4-BE49-F238E27FC236}">
                  <a16:creationId xmlns:a16="http://schemas.microsoft.com/office/drawing/2014/main" id="{5F32EBE7-1AB8-FA43-483E-96732972C01A}"/>
                </a:ext>
              </a:extLst>
            </p:cNvPr>
            <p:cNvSpPr txBox="1"/>
            <p:nvPr/>
          </p:nvSpPr>
          <p:spPr>
            <a:xfrm>
              <a:off x="4179938" y="1504931"/>
              <a:ext cx="3856263" cy="830997"/>
            </a:xfrm>
            <a:prstGeom prst="rect">
              <a:avLst/>
            </a:prstGeom>
            <a:noFill/>
          </p:spPr>
          <p:txBody>
            <a:bodyPr wrap="square" rtlCol="0">
              <a:spAutoFit/>
            </a:bodyPr>
            <a:lstStyle/>
            <a:p>
              <a:pPr algn="ctr"/>
              <a:r>
                <a:rPr lang="en-US" sz="1600" b="1" dirty="0">
                  <a:latin typeface="Verdana" panose="020B0604030504040204" pitchFamily="34" charset="0"/>
                  <a:ea typeface="Verdana" panose="020B0604030504040204" pitchFamily="34" charset="0"/>
                  <a:cs typeface="Verdana" panose="020B0604030504040204" pitchFamily="34" charset="0"/>
                </a:rPr>
                <a:t>CHOICE OF HOME ART</a:t>
              </a:r>
            </a:p>
            <a:p>
              <a:pPr algn="ctr"/>
              <a:r>
                <a:rPr lang="en-US" sz="1600" b="1" dirty="0">
                  <a:latin typeface="Verdana" panose="020B0604030504040204" pitchFamily="34" charset="0"/>
                  <a:ea typeface="Verdana" panose="020B0604030504040204" pitchFamily="34" charset="0"/>
                  <a:cs typeface="Verdana" panose="020B0604030504040204" pitchFamily="34" charset="0"/>
                </a:rPr>
                <a:t>(High Intensity)</a:t>
              </a:r>
            </a:p>
            <a:p>
              <a:pPr algn="ctr"/>
              <a:endParaRPr lang="en-US" sz="1600" b="1" dirty="0">
                <a:latin typeface="Verdana" panose="020B0604030504040204" pitchFamily="34" charset="0"/>
                <a:ea typeface="Verdana" panose="020B0604030504040204" pitchFamily="34" charset="0"/>
                <a:cs typeface="Verdana" panose="020B0604030504040204" pitchFamily="34" charset="0"/>
              </a:endParaRPr>
            </a:p>
          </p:txBody>
        </p:sp>
        <p:sp>
          <p:nvSpPr>
            <p:cNvPr id="34" name="Rounded Rectangle 33">
              <a:extLst>
                <a:ext uri="{FF2B5EF4-FFF2-40B4-BE49-F238E27FC236}">
                  <a16:creationId xmlns:a16="http://schemas.microsoft.com/office/drawing/2014/main" id="{7B17807C-80D1-6D4D-5F83-9FB3294547F2}"/>
                </a:ext>
              </a:extLst>
            </p:cNvPr>
            <p:cNvSpPr/>
            <p:nvPr/>
          </p:nvSpPr>
          <p:spPr>
            <a:xfrm>
              <a:off x="4146590" y="1164491"/>
              <a:ext cx="3856263" cy="5095804"/>
            </a:xfrm>
            <a:prstGeom prst="roundRect">
              <a:avLst/>
            </a:prstGeom>
            <a:noFill/>
            <a:ln w="571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9685AFA6-6C22-A8FF-7117-4DF3C2BFAB51}"/>
                </a:ext>
              </a:extLst>
            </p:cNvPr>
            <p:cNvSpPr txBox="1"/>
            <p:nvPr/>
          </p:nvSpPr>
          <p:spPr>
            <a:xfrm>
              <a:off x="4146590" y="4768295"/>
              <a:ext cx="3691945" cy="1477328"/>
            </a:xfrm>
            <a:prstGeom prst="rect">
              <a:avLst/>
            </a:prstGeom>
            <a:noFill/>
          </p:spPr>
          <p:txBody>
            <a:bodyPr wrap="square" rtlCol="0">
              <a:spAutoFit/>
            </a:bodyPr>
            <a:lstStyle/>
            <a:p>
              <a:pPr marL="285750" indent="-285750">
                <a:buFont typeface="Arial" panose="020B0604020202020204" pitchFamily="34" charset="0"/>
                <a:buChar char="•"/>
              </a:pPr>
              <a:r>
                <a:rPr lang="en-US" sz="1500" dirty="0">
                  <a:latin typeface="Verdana" panose="020B0604030504040204" pitchFamily="34" charset="0"/>
                  <a:ea typeface="Verdana" panose="020B0604030504040204" pitchFamily="34" charset="0"/>
                  <a:cs typeface="Verdana" panose="020B0604030504040204" pitchFamily="34" charset="0"/>
                </a:rPr>
                <a:t>Tailored counseling (1-2 visits) (kind, tailored, strategic planning)</a:t>
              </a:r>
            </a:p>
            <a:p>
              <a:pPr marL="285750" indent="-285750">
                <a:buFont typeface="Arial" panose="020B0604020202020204" pitchFamily="34" charset="0"/>
                <a:buChar char="•"/>
              </a:pPr>
              <a:r>
                <a:rPr lang="en-US" sz="1500" b="1" dirty="0">
                  <a:latin typeface="Verdana" panose="020B0604030504040204" pitchFamily="34" charset="0"/>
                  <a:ea typeface="Verdana" panose="020B0604030504040204" pitchFamily="34" charset="0"/>
                  <a:cs typeface="Verdana" panose="020B0604030504040204" pitchFamily="34" charset="0"/>
                </a:rPr>
                <a:t>Home ART initiation</a:t>
              </a:r>
            </a:p>
            <a:p>
              <a:pPr marL="285750" indent="-285750">
                <a:buFont typeface="Arial" panose="020B0604020202020204" pitchFamily="34" charset="0"/>
                <a:buChar char="•"/>
              </a:pPr>
              <a:r>
                <a:rPr lang="en-US" sz="1500" dirty="0">
                  <a:latin typeface="Verdana" panose="020B0604030504040204" pitchFamily="34" charset="0"/>
                  <a:ea typeface="Verdana" panose="020B0604030504040204" pitchFamily="34" charset="0"/>
                  <a:cs typeface="Verdana" panose="020B0604030504040204" pitchFamily="34" charset="0"/>
                </a:rPr>
                <a:t>Facility navigation for refill</a:t>
              </a:r>
              <a:br>
                <a:rPr lang="en-US" sz="1500" dirty="0">
                  <a:latin typeface="Verdana" panose="020B0604030504040204" pitchFamily="34" charset="0"/>
                  <a:ea typeface="Verdana" panose="020B0604030504040204" pitchFamily="34" charset="0"/>
                  <a:cs typeface="Verdana" panose="020B0604030504040204" pitchFamily="34" charset="0"/>
                </a:rPr>
              </a:br>
              <a:r>
                <a:rPr lang="en-US" sz="1500" dirty="0">
                  <a:latin typeface="Verdana" panose="020B0604030504040204" pitchFamily="34" charset="0"/>
                  <a:ea typeface="Verdana" panose="020B0604030504040204" pitchFamily="34" charset="0"/>
                  <a:cs typeface="Verdana" panose="020B0604030504040204" pitchFamily="34" charset="0"/>
                </a:rPr>
                <a:t>               </a:t>
              </a:r>
              <a:r>
                <a:rPr lang="en-US" sz="1500" b="1" dirty="0">
                  <a:latin typeface="Verdana" panose="020B0604030504040204" pitchFamily="34" charset="0"/>
                  <a:ea typeface="Verdana" panose="020B0604030504040204" pitchFamily="34" charset="0"/>
                  <a:cs typeface="Verdana" panose="020B0604030504040204" pitchFamily="34" charset="0"/>
                </a:rPr>
                <a:t>Nurse</a:t>
              </a:r>
              <a:endParaRPr lang="en-US" sz="1500" dirty="0">
                <a:latin typeface="Verdana" panose="020B0604030504040204" pitchFamily="34" charset="0"/>
                <a:ea typeface="Verdana" panose="020B0604030504040204" pitchFamily="34" charset="0"/>
                <a:cs typeface="Verdana" panose="020B0604030504040204" pitchFamily="34" charset="0"/>
              </a:endParaRPr>
            </a:p>
          </p:txBody>
        </p:sp>
      </p:grpSp>
      <p:sp>
        <p:nvSpPr>
          <p:cNvPr id="36" name="TextBox 35">
            <a:extLst>
              <a:ext uri="{FF2B5EF4-FFF2-40B4-BE49-F238E27FC236}">
                <a16:creationId xmlns:a16="http://schemas.microsoft.com/office/drawing/2014/main" id="{5BFE3381-CE90-0E0C-10DD-9262E00F2F7A}"/>
              </a:ext>
            </a:extLst>
          </p:cNvPr>
          <p:cNvSpPr txBox="1"/>
          <p:nvPr/>
        </p:nvSpPr>
        <p:spPr>
          <a:xfrm>
            <a:off x="167686" y="4768295"/>
            <a:ext cx="3649690" cy="1477328"/>
          </a:xfrm>
          <a:prstGeom prst="rect">
            <a:avLst/>
          </a:prstGeom>
          <a:noFill/>
        </p:spPr>
        <p:txBody>
          <a:bodyPr wrap="square" rtlCol="0">
            <a:spAutoFit/>
          </a:bodyPr>
          <a:lstStyle/>
          <a:p>
            <a:pPr marL="285750" indent="-285750">
              <a:buFont typeface="Arial" panose="020B0604020202020204" pitchFamily="34" charset="0"/>
              <a:buChar char="•"/>
            </a:pPr>
            <a:r>
              <a:rPr lang="en-US" sz="1500" b="1" dirty="0">
                <a:latin typeface="Verdana" panose="020B0604030504040204" pitchFamily="34" charset="0"/>
                <a:ea typeface="Verdana" panose="020B0604030504040204" pitchFamily="34" charset="0"/>
                <a:cs typeface="Verdana" panose="020B0604030504040204" pitchFamily="34" charset="0"/>
              </a:rPr>
              <a:t>Tailored counseling </a:t>
            </a:r>
            <a:r>
              <a:rPr lang="en-US" sz="1500" dirty="0">
                <a:latin typeface="Verdana" panose="020B0604030504040204" pitchFamily="34" charset="0"/>
                <a:ea typeface="Verdana" panose="020B0604030504040204" pitchFamily="34" charset="0"/>
                <a:cs typeface="Verdana" panose="020B0604030504040204" pitchFamily="34" charset="0"/>
              </a:rPr>
              <a:t>(1-2 visits) (kind, tailored, strategic planning)</a:t>
            </a:r>
          </a:p>
          <a:p>
            <a:pPr marL="285750" indent="-285750">
              <a:buFont typeface="Arial" panose="020B0604020202020204" pitchFamily="34" charset="0"/>
              <a:buChar char="•"/>
            </a:pPr>
            <a:r>
              <a:rPr lang="en-US" sz="1500" dirty="0">
                <a:latin typeface="Verdana" panose="020B0604030504040204" pitchFamily="34" charset="0"/>
                <a:ea typeface="Verdana" panose="020B0604030504040204" pitchFamily="34" charset="0"/>
                <a:cs typeface="Verdana" panose="020B0604030504040204" pitchFamily="34" charset="0"/>
              </a:rPr>
              <a:t>Facility navigation for initiation</a:t>
            </a:r>
            <a:br>
              <a:rPr lang="en-US" sz="1500" b="1" dirty="0">
                <a:latin typeface="Verdana" panose="020B0604030504040204" pitchFamily="34" charset="0"/>
                <a:ea typeface="Verdana" panose="020B0604030504040204" pitchFamily="34" charset="0"/>
                <a:cs typeface="Verdana" panose="020B0604030504040204" pitchFamily="34" charset="0"/>
              </a:rPr>
            </a:br>
            <a:r>
              <a:rPr lang="en-US" sz="1500" b="1" dirty="0">
                <a:latin typeface="Verdana" panose="020B0604030504040204" pitchFamily="34" charset="0"/>
                <a:ea typeface="Verdana" panose="020B0604030504040204" pitchFamily="34" charset="0"/>
                <a:cs typeface="Verdana" panose="020B0604030504040204" pitchFamily="34" charset="0"/>
              </a:rPr>
              <a:t>              </a:t>
            </a:r>
          </a:p>
          <a:p>
            <a:pPr algn="ctr"/>
            <a:r>
              <a:rPr lang="en-US" sz="1500" b="1" dirty="0">
                <a:latin typeface="Verdana" panose="020B0604030504040204" pitchFamily="34" charset="0"/>
                <a:ea typeface="Verdana" panose="020B0604030504040204" pitchFamily="34" charset="0"/>
                <a:cs typeface="Verdana" panose="020B0604030504040204" pitchFamily="34" charset="0"/>
              </a:rPr>
              <a:t>Lay counselor</a:t>
            </a:r>
          </a:p>
        </p:txBody>
      </p:sp>
      <p:grpSp>
        <p:nvGrpSpPr>
          <p:cNvPr id="37" name="Group 36">
            <a:extLst>
              <a:ext uri="{FF2B5EF4-FFF2-40B4-BE49-F238E27FC236}">
                <a16:creationId xmlns:a16="http://schemas.microsoft.com/office/drawing/2014/main" id="{9933CCE5-31F5-C893-6D25-E8331CA24225}"/>
              </a:ext>
            </a:extLst>
          </p:cNvPr>
          <p:cNvGrpSpPr/>
          <p:nvPr/>
        </p:nvGrpSpPr>
        <p:grpSpPr>
          <a:xfrm>
            <a:off x="271868" y="1158241"/>
            <a:ext cx="11832901" cy="5095804"/>
            <a:chOff x="271868" y="1158241"/>
            <a:chExt cx="11832901" cy="5095804"/>
          </a:xfrm>
        </p:grpSpPr>
        <p:sp>
          <p:nvSpPr>
            <p:cNvPr id="38" name="TextBox 37">
              <a:extLst>
                <a:ext uri="{FF2B5EF4-FFF2-40B4-BE49-F238E27FC236}">
                  <a16:creationId xmlns:a16="http://schemas.microsoft.com/office/drawing/2014/main" id="{C2158F56-9765-E55B-176C-B0E7CDC4F417}"/>
                </a:ext>
              </a:extLst>
            </p:cNvPr>
            <p:cNvSpPr txBox="1"/>
            <p:nvPr/>
          </p:nvSpPr>
          <p:spPr>
            <a:xfrm>
              <a:off x="8210554" y="1504931"/>
              <a:ext cx="3894215" cy="584775"/>
            </a:xfrm>
            <a:prstGeom prst="rect">
              <a:avLst/>
            </a:prstGeom>
            <a:noFill/>
          </p:spPr>
          <p:txBody>
            <a:bodyPr wrap="square" rtlCol="0">
              <a:spAutoFit/>
            </a:bodyPr>
            <a:lstStyle/>
            <a:p>
              <a:pPr algn="ctr"/>
              <a:r>
                <a:rPr lang="en-US" sz="1600" b="1" dirty="0">
                  <a:latin typeface="Verdana" panose="020B0604030504040204" pitchFamily="34" charset="0"/>
                  <a:ea typeface="Verdana" panose="020B0604030504040204" pitchFamily="34" charset="0"/>
                  <a:cs typeface="Verdana" panose="020B0604030504040204" pitchFamily="34" charset="0"/>
                </a:rPr>
                <a:t>STEPPED INTERVENTIONS</a:t>
              </a:r>
              <a:br>
                <a:rPr lang="en-US" sz="1600" b="1" dirty="0">
                  <a:latin typeface="Verdana" panose="020B0604030504040204" pitchFamily="34" charset="0"/>
                  <a:ea typeface="Verdana" panose="020B0604030504040204" pitchFamily="34" charset="0"/>
                  <a:cs typeface="Verdana" panose="020B0604030504040204" pitchFamily="34" charset="0"/>
                </a:rPr>
              </a:br>
              <a:r>
                <a:rPr lang="en-US" sz="1600" b="1" dirty="0">
                  <a:latin typeface="Verdana" panose="020B0604030504040204" pitchFamily="34" charset="0"/>
                  <a:ea typeface="Verdana" panose="020B0604030504040204" pitchFamily="34" charset="0"/>
                  <a:cs typeface="Verdana" panose="020B0604030504040204" pitchFamily="34" charset="0"/>
                </a:rPr>
                <a:t>(Varying Intensity)</a:t>
              </a:r>
            </a:p>
          </p:txBody>
        </p:sp>
        <p:sp>
          <p:nvSpPr>
            <p:cNvPr id="39" name="Rounded Rectangle 38">
              <a:extLst>
                <a:ext uri="{FF2B5EF4-FFF2-40B4-BE49-F238E27FC236}">
                  <a16:creationId xmlns:a16="http://schemas.microsoft.com/office/drawing/2014/main" id="{9F0A985D-95F0-C4CC-5D3D-A6C70E6CF012}"/>
                </a:ext>
              </a:extLst>
            </p:cNvPr>
            <p:cNvSpPr/>
            <p:nvPr/>
          </p:nvSpPr>
          <p:spPr>
            <a:xfrm>
              <a:off x="271868" y="2235474"/>
              <a:ext cx="3545508" cy="2360433"/>
            </a:xfrm>
            <a:prstGeom prst="roundRect">
              <a:avLst/>
            </a:prstGeom>
            <a:blipFill rotWithShape="1">
              <a:blip r:embed="rId3"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2">
                <a:hueOff val="-727682"/>
                <a:satOff val="-41964"/>
                <a:lumOff val="4314"/>
                <a:alphaOff val="0"/>
              </a:schemeClr>
            </a:effectRef>
            <a:fontRef idx="minor">
              <a:schemeClr val="lt1"/>
            </a:fontRef>
          </p:style>
          <p:txBody>
            <a:bodyPr/>
            <a:lstStyle/>
            <a:p>
              <a:endParaRPr lang="en-US"/>
            </a:p>
          </p:txBody>
        </p:sp>
        <p:sp>
          <p:nvSpPr>
            <p:cNvPr id="40" name="Rounded Rectangle 39">
              <a:extLst>
                <a:ext uri="{FF2B5EF4-FFF2-40B4-BE49-F238E27FC236}">
                  <a16:creationId xmlns:a16="http://schemas.microsoft.com/office/drawing/2014/main" id="{A272CF5F-1A41-CF8C-5D08-31401CFE6FF7}"/>
                </a:ext>
              </a:extLst>
            </p:cNvPr>
            <p:cNvSpPr/>
            <p:nvPr/>
          </p:nvSpPr>
          <p:spPr>
            <a:xfrm>
              <a:off x="8229531" y="1158241"/>
              <a:ext cx="3856263" cy="5095804"/>
            </a:xfrm>
            <a:prstGeom prst="roundRect">
              <a:avLst/>
            </a:prstGeom>
            <a:noFill/>
            <a:ln w="571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D072C59F-3FEC-73DB-4571-8E2C60521997}"/>
                </a:ext>
              </a:extLst>
            </p:cNvPr>
            <p:cNvSpPr txBox="1"/>
            <p:nvPr/>
          </p:nvSpPr>
          <p:spPr>
            <a:xfrm>
              <a:off x="8380679" y="4768295"/>
              <a:ext cx="3537517" cy="1477328"/>
            </a:xfrm>
            <a:prstGeom prst="rect">
              <a:avLst/>
            </a:prstGeom>
            <a:noFill/>
          </p:spPr>
          <p:txBody>
            <a:bodyPr wrap="square" rtlCol="0">
              <a:spAutoFit/>
            </a:bodyPr>
            <a:lstStyle/>
            <a:p>
              <a:pPr marL="285750" indent="-285750">
                <a:buFont typeface="Arial" panose="020B0604020202020204" pitchFamily="34" charset="0"/>
                <a:buChar char="•"/>
              </a:pPr>
              <a:r>
                <a:rPr lang="en-US" sz="1500" b="1" dirty="0">
                  <a:latin typeface="Verdana" panose="020B0604030504040204" pitchFamily="34" charset="0"/>
                  <a:ea typeface="Verdana" panose="020B0604030504040204" pitchFamily="34" charset="0"/>
                  <a:cs typeface="Verdana" panose="020B0604030504040204" pitchFamily="34" charset="0"/>
                </a:rPr>
                <a:t>Changing services and cadre</a:t>
              </a:r>
              <a:r>
                <a:rPr lang="en-US" sz="1500" dirty="0">
                  <a:latin typeface="Verdana" panose="020B0604030504040204" pitchFamily="34" charset="0"/>
                  <a:ea typeface="Verdana" panose="020B0604030504040204" pitchFamily="34" charset="0"/>
                  <a:cs typeface="Verdana" panose="020B0604030504040204" pitchFamily="34" charset="0"/>
                </a:rPr>
                <a:t>  until ART (re)initiation achieved</a:t>
              </a:r>
              <a:br>
                <a:rPr lang="en-US" sz="1500" dirty="0">
                  <a:latin typeface="Verdana" panose="020B0604030504040204" pitchFamily="34" charset="0"/>
                  <a:ea typeface="Verdana" panose="020B0604030504040204" pitchFamily="34" charset="0"/>
                  <a:cs typeface="Verdana" panose="020B0604030504040204" pitchFamily="34" charset="0"/>
                </a:rPr>
              </a:br>
              <a:r>
                <a:rPr lang="en-US" sz="1500" dirty="0">
                  <a:latin typeface="Verdana" panose="020B0604030504040204" pitchFamily="34" charset="0"/>
                  <a:ea typeface="Verdana" panose="020B0604030504040204" pitchFamily="34" charset="0"/>
                  <a:cs typeface="Verdana" panose="020B0604030504040204" pitchFamily="34" charset="0"/>
                </a:rPr>
                <a:t>   </a:t>
              </a:r>
            </a:p>
            <a:p>
              <a:pPr marL="285750" indent="-285750">
                <a:buFont typeface="Arial" panose="020B0604020202020204" pitchFamily="34" charset="0"/>
                <a:buChar char="•"/>
              </a:pPr>
              <a:endParaRPr lang="en-US" sz="1500" b="1" dirty="0">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endParaRPr lang="en-US" sz="1500" b="1" dirty="0">
                <a:latin typeface="Verdana" panose="020B0604030504040204" pitchFamily="34" charset="0"/>
                <a:ea typeface="Verdana" panose="020B0604030504040204" pitchFamily="34" charset="0"/>
                <a:cs typeface="Verdana" panose="020B0604030504040204" pitchFamily="34" charset="0"/>
              </a:endParaRPr>
            </a:p>
            <a:p>
              <a:pPr algn="ctr"/>
              <a:r>
                <a:rPr lang="en-US" sz="1500" b="1" dirty="0">
                  <a:latin typeface="Verdana" panose="020B0604030504040204" pitchFamily="34" charset="0"/>
                  <a:ea typeface="Verdana" panose="020B0604030504040204" pitchFamily="34" charset="0"/>
                  <a:cs typeface="Verdana" panose="020B0604030504040204" pitchFamily="34" charset="0"/>
                </a:rPr>
                <a:t>Combination</a:t>
              </a:r>
              <a:endParaRPr lang="en-US" sz="1500" dirty="0">
                <a:latin typeface="Verdana" panose="020B0604030504040204" pitchFamily="34" charset="0"/>
                <a:ea typeface="Verdana" panose="020B0604030504040204" pitchFamily="34" charset="0"/>
                <a:cs typeface="Verdana" panose="020B0604030504040204" pitchFamily="34" charset="0"/>
              </a:endParaRPr>
            </a:p>
          </p:txBody>
        </p:sp>
      </p:grpSp>
      <p:sp>
        <p:nvSpPr>
          <p:cNvPr id="42" name="Rounded Rectangle 41">
            <a:extLst>
              <a:ext uri="{FF2B5EF4-FFF2-40B4-BE49-F238E27FC236}">
                <a16:creationId xmlns:a16="http://schemas.microsoft.com/office/drawing/2014/main" id="{BE736255-1E94-87D9-DE69-F20D7E73F903}"/>
              </a:ext>
            </a:extLst>
          </p:cNvPr>
          <p:cNvSpPr/>
          <p:nvPr/>
        </p:nvSpPr>
        <p:spPr>
          <a:xfrm>
            <a:off x="4293027" y="2249428"/>
            <a:ext cx="3545508" cy="2360433"/>
          </a:xfrm>
          <a:prstGeom prst="roundRect">
            <a:avLst/>
          </a:prstGeom>
          <a:blipFill rotWithShape="1">
            <a:blip r:embed="rId4"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2">
              <a:hueOff val="-1455363"/>
              <a:satOff val="-83928"/>
              <a:lumOff val="8628"/>
              <a:alphaOff val="0"/>
            </a:schemeClr>
          </a:effectRef>
          <a:fontRef idx="minor">
            <a:schemeClr val="lt1"/>
          </a:fontRef>
        </p:style>
        <p:txBody>
          <a:bodyPr/>
          <a:lstStyle/>
          <a:p>
            <a:endParaRPr lang="en-US"/>
          </a:p>
        </p:txBody>
      </p:sp>
      <p:sp>
        <p:nvSpPr>
          <p:cNvPr id="43" name="Rounded Rectangle 42">
            <a:extLst>
              <a:ext uri="{FF2B5EF4-FFF2-40B4-BE49-F238E27FC236}">
                <a16:creationId xmlns:a16="http://schemas.microsoft.com/office/drawing/2014/main" id="{6B7866A1-5D17-96D5-44FB-13884F23D8D0}"/>
              </a:ext>
            </a:extLst>
          </p:cNvPr>
          <p:cNvSpPr/>
          <p:nvPr/>
        </p:nvSpPr>
        <p:spPr>
          <a:xfrm>
            <a:off x="8276670" y="2812831"/>
            <a:ext cx="1872768" cy="1330113"/>
          </a:xfrm>
          <a:prstGeom prst="roundRect">
            <a:avLst/>
          </a:prstGeom>
          <a:blipFill rotWithShape="1">
            <a:blip r:embed="rId5"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2">
              <a:hueOff val="-727682"/>
              <a:satOff val="-41964"/>
              <a:lumOff val="4314"/>
              <a:alphaOff val="0"/>
            </a:schemeClr>
          </a:effectRef>
          <a:fontRef idx="minor">
            <a:schemeClr val="lt1"/>
          </a:fontRef>
        </p:style>
        <p:txBody>
          <a:bodyPr/>
          <a:lstStyle/>
          <a:p>
            <a:endParaRPr lang="en-US"/>
          </a:p>
        </p:txBody>
      </p:sp>
      <p:sp>
        <p:nvSpPr>
          <p:cNvPr id="44" name="TextBox 43">
            <a:extLst>
              <a:ext uri="{FF2B5EF4-FFF2-40B4-BE49-F238E27FC236}">
                <a16:creationId xmlns:a16="http://schemas.microsoft.com/office/drawing/2014/main" id="{22EB782B-B40A-76B6-E7B0-E54DA751EB6C}"/>
              </a:ext>
            </a:extLst>
          </p:cNvPr>
          <p:cNvSpPr txBox="1"/>
          <p:nvPr/>
        </p:nvSpPr>
        <p:spPr>
          <a:xfrm>
            <a:off x="421865" y="6433414"/>
            <a:ext cx="5612627" cy="461665"/>
          </a:xfrm>
          <a:prstGeom prst="rect">
            <a:avLst/>
          </a:prstGeom>
          <a:noFill/>
        </p:spPr>
        <p:txBody>
          <a:bodyPr wrap="none" rtlCol="0">
            <a:spAutoFit/>
          </a:bodyPr>
          <a:lstStyle/>
          <a:p>
            <a:r>
              <a:rPr lang="en-US" sz="1200" dirty="0" err="1">
                <a:solidFill>
                  <a:srgbClr val="222222"/>
                </a:solidFill>
                <a:effectLst/>
                <a:latin typeface="Verdana" panose="020B0604030504040204" pitchFamily="34" charset="0"/>
                <a:ea typeface="Verdana" panose="020B0604030504040204" pitchFamily="34" charset="0"/>
                <a:cs typeface="Verdana" panose="020B0604030504040204" pitchFamily="34" charset="0"/>
              </a:rPr>
              <a:t>Mphande</a:t>
            </a:r>
            <a:r>
              <a:rPr lang="en-US" sz="1200" dirty="0">
                <a:solidFill>
                  <a:srgbClr val="222222"/>
                </a:solidFill>
                <a:effectLst/>
                <a:latin typeface="Verdana" panose="020B0604030504040204" pitchFamily="34" charset="0"/>
                <a:ea typeface="Verdana" panose="020B0604030504040204" pitchFamily="34" charset="0"/>
                <a:cs typeface="Verdana" panose="020B0604030504040204" pitchFamily="34" charset="0"/>
              </a:rPr>
              <a:t> M, Robson I … Dovel K. Available on preprint on </a:t>
            </a:r>
            <a:r>
              <a:rPr lang="en-US" sz="1200" spc="-35" dirty="0" err="1">
                <a:solidFill>
                  <a:srgbClr val="131313"/>
                </a:solidFill>
                <a:effectLst/>
                <a:latin typeface="Verdana" panose="020B0604030504040204" pitchFamily="34" charset="0"/>
                <a:ea typeface="Verdana" panose="020B0604030504040204" pitchFamily="34" charset="0"/>
                <a:cs typeface="Verdana" panose="020B0604030504040204" pitchFamily="34" charset="0"/>
              </a:rPr>
              <a:t>VeriXiv.com</a:t>
            </a:r>
            <a:r>
              <a:rPr lang="en-US" sz="1200" spc="-35" dirty="0">
                <a:solidFill>
                  <a:srgbClr val="131313"/>
                </a:solidFill>
                <a:effectLst/>
                <a:latin typeface="Verdana" panose="020B0604030504040204" pitchFamily="34" charset="0"/>
                <a:ea typeface="Verdana" panose="020B0604030504040204" pitchFamily="34" charset="0"/>
                <a:cs typeface="Verdana" panose="020B0604030504040204" pitchFamily="34" charset="0"/>
              </a:rPr>
              <a:t>.</a:t>
            </a:r>
          </a:p>
          <a:p>
            <a:endParaRPr lang="en-US" sz="1200" dirty="0"/>
          </a:p>
        </p:txBody>
      </p:sp>
    </p:spTree>
    <p:extLst>
      <p:ext uri="{BB962C8B-B14F-4D97-AF65-F5344CB8AC3E}">
        <p14:creationId xmlns:p14="http://schemas.microsoft.com/office/powerpoint/2010/main" val="5996302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15AE4-7015-450F-D5F4-62F4AE4E9A41}"/>
              </a:ext>
            </a:extLst>
          </p:cNvPr>
          <p:cNvSpPr>
            <a:spLocks noGrp="1"/>
          </p:cNvSpPr>
          <p:nvPr>
            <p:ph type="title"/>
          </p:nvPr>
        </p:nvSpPr>
        <p:spPr>
          <a:xfrm>
            <a:off x="442913" y="1401624"/>
            <a:ext cx="10120454" cy="1260000"/>
          </a:xfrm>
        </p:spPr>
        <p:txBody>
          <a:bodyPr/>
          <a:lstStyle/>
          <a:p>
            <a:r>
              <a:rPr lang="en-US" dirty="0"/>
              <a:t>Adapted men’s counselling</a:t>
            </a:r>
          </a:p>
        </p:txBody>
      </p:sp>
      <p:pic>
        <p:nvPicPr>
          <p:cNvPr id="6" name="Picture 5">
            <a:extLst>
              <a:ext uri="{FF2B5EF4-FFF2-40B4-BE49-F238E27FC236}">
                <a16:creationId xmlns:a16="http://schemas.microsoft.com/office/drawing/2014/main" id="{3079D40C-B846-9AD7-7BAD-424854FD188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32615" y="2457745"/>
            <a:ext cx="4614785" cy="2669320"/>
          </a:xfrm>
          <a:prstGeom prst="rect">
            <a:avLst/>
          </a:prstGeom>
        </p:spPr>
      </p:pic>
      <p:sp>
        <p:nvSpPr>
          <p:cNvPr id="7" name="Right Arrow 6">
            <a:extLst>
              <a:ext uri="{FF2B5EF4-FFF2-40B4-BE49-F238E27FC236}">
                <a16:creationId xmlns:a16="http://schemas.microsoft.com/office/drawing/2014/main" id="{21FC1CC7-2CC0-ACB8-12B5-09AA024E06F7}"/>
              </a:ext>
            </a:extLst>
          </p:cNvPr>
          <p:cNvSpPr/>
          <p:nvPr/>
        </p:nvSpPr>
        <p:spPr>
          <a:xfrm>
            <a:off x="4837787" y="3258658"/>
            <a:ext cx="2286902" cy="1296025"/>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Verdana" panose="020B0604030504040204" pitchFamily="34" charset="0"/>
                <a:ea typeface="Verdana" panose="020B0604030504040204" pitchFamily="34" charset="0"/>
                <a:cs typeface="Verdana" panose="020B0604030504040204" pitchFamily="34" charset="0"/>
              </a:rPr>
              <a:t>Treatment as Prevention</a:t>
            </a:r>
          </a:p>
        </p:txBody>
      </p:sp>
      <p:grpSp>
        <p:nvGrpSpPr>
          <p:cNvPr id="8" name="Group 7">
            <a:extLst>
              <a:ext uri="{FF2B5EF4-FFF2-40B4-BE49-F238E27FC236}">
                <a16:creationId xmlns:a16="http://schemas.microsoft.com/office/drawing/2014/main" id="{AD48A07E-E91B-AEC2-C7BD-B6808231AC95}"/>
              </a:ext>
            </a:extLst>
          </p:cNvPr>
          <p:cNvGrpSpPr/>
          <p:nvPr/>
        </p:nvGrpSpPr>
        <p:grpSpPr>
          <a:xfrm>
            <a:off x="7115076" y="2457745"/>
            <a:ext cx="4614785" cy="2669320"/>
            <a:chOff x="6570482" y="4257183"/>
            <a:chExt cx="4282303" cy="2169622"/>
          </a:xfrm>
        </p:grpSpPr>
        <p:pic>
          <p:nvPicPr>
            <p:cNvPr id="9" name="Picture 8">
              <a:extLst>
                <a:ext uri="{FF2B5EF4-FFF2-40B4-BE49-F238E27FC236}">
                  <a16:creationId xmlns:a16="http://schemas.microsoft.com/office/drawing/2014/main" id="{4C2D91F0-6458-E64E-EC3F-DF17E53B0F5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570482" y="4257183"/>
              <a:ext cx="2006359" cy="2169622"/>
            </a:xfrm>
            <a:prstGeom prst="rect">
              <a:avLst/>
            </a:prstGeom>
          </p:spPr>
        </p:pic>
        <p:pic>
          <p:nvPicPr>
            <p:cNvPr id="10" name="Picture 9">
              <a:extLst>
                <a:ext uri="{FF2B5EF4-FFF2-40B4-BE49-F238E27FC236}">
                  <a16:creationId xmlns:a16="http://schemas.microsoft.com/office/drawing/2014/main" id="{027B82F8-C2AB-6639-2273-714C10F8065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472669" y="4257183"/>
              <a:ext cx="2380116" cy="2169622"/>
            </a:xfrm>
            <a:prstGeom prst="rect">
              <a:avLst/>
            </a:prstGeom>
          </p:spPr>
        </p:pic>
      </p:grpSp>
      <p:sp>
        <p:nvSpPr>
          <p:cNvPr id="11" name="Rectangle 10">
            <a:extLst>
              <a:ext uri="{FF2B5EF4-FFF2-40B4-BE49-F238E27FC236}">
                <a16:creationId xmlns:a16="http://schemas.microsoft.com/office/drawing/2014/main" id="{9D1F99F3-5244-03FD-F331-B6D410E9E9FD}"/>
              </a:ext>
            </a:extLst>
          </p:cNvPr>
          <p:cNvSpPr/>
          <p:nvPr/>
        </p:nvSpPr>
        <p:spPr>
          <a:xfrm>
            <a:off x="223002" y="5355596"/>
            <a:ext cx="4614785" cy="431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cs typeface="Verdana" panose="020B0604030504040204" pitchFamily="34" charset="0"/>
              </a:rPr>
              <a:t>SOC Ministry</a:t>
            </a:r>
          </a:p>
        </p:txBody>
      </p:sp>
      <p:sp>
        <p:nvSpPr>
          <p:cNvPr id="12" name="Rectangle 11">
            <a:extLst>
              <a:ext uri="{FF2B5EF4-FFF2-40B4-BE49-F238E27FC236}">
                <a16:creationId xmlns:a16="http://schemas.microsoft.com/office/drawing/2014/main" id="{15E1AAF2-9F7C-0BAB-58EF-3214D647D742}"/>
              </a:ext>
            </a:extLst>
          </p:cNvPr>
          <p:cNvSpPr/>
          <p:nvPr/>
        </p:nvSpPr>
        <p:spPr>
          <a:xfrm>
            <a:off x="7124689" y="5355596"/>
            <a:ext cx="4624398" cy="431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cs typeface="Verdana" panose="020B0604030504040204" pitchFamily="34" charset="0"/>
              </a:rPr>
              <a:t>IDEaL</a:t>
            </a:r>
          </a:p>
        </p:txBody>
      </p:sp>
    </p:spTree>
    <p:extLst>
      <p:ext uri="{BB962C8B-B14F-4D97-AF65-F5344CB8AC3E}">
        <p14:creationId xmlns:p14="http://schemas.microsoft.com/office/powerpoint/2010/main" val="7548850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3A976-C673-5B85-2E76-5D4FA2F0B0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C3C9C4-1680-2639-22B0-09DD47696F10}"/>
              </a:ext>
            </a:extLst>
          </p:cNvPr>
          <p:cNvSpPr>
            <a:spLocks noGrp="1"/>
          </p:cNvSpPr>
          <p:nvPr>
            <p:ph type="title"/>
          </p:nvPr>
        </p:nvSpPr>
        <p:spPr>
          <a:xfrm>
            <a:off x="442913" y="1401624"/>
            <a:ext cx="11306174" cy="1260000"/>
          </a:xfrm>
        </p:spPr>
        <p:txBody>
          <a:bodyPr/>
          <a:lstStyle/>
          <a:p>
            <a:r>
              <a:rPr lang="en-US" dirty="0"/>
              <a:t>New topics added to MoH counselling </a:t>
            </a:r>
          </a:p>
        </p:txBody>
      </p:sp>
      <p:pic>
        <p:nvPicPr>
          <p:cNvPr id="3" name="Picture 2">
            <a:extLst>
              <a:ext uri="{FF2B5EF4-FFF2-40B4-BE49-F238E27FC236}">
                <a16:creationId xmlns:a16="http://schemas.microsoft.com/office/drawing/2014/main" id="{CC6B23B0-AD12-B17A-7200-C84881A22A5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42913" y="2479288"/>
            <a:ext cx="3557072" cy="3434178"/>
          </a:xfrm>
          <a:prstGeom prst="rect">
            <a:avLst/>
          </a:prstGeom>
        </p:spPr>
      </p:pic>
      <p:pic>
        <p:nvPicPr>
          <p:cNvPr id="4" name="Picture 3">
            <a:extLst>
              <a:ext uri="{FF2B5EF4-FFF2-40B4-BE49-F238E27FC236}">
                <a16:creationId xmlns:a16="http://schemas.microsoft.com/office/drawing/2014/main" id="{7C4FD85D-13C9-B8EF-4B96-3FC22C1B043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94936" y="2479288"/>
            <a:ext cx="3540069" cy="3424155"/>
          </a:xfrm>
          <a:prstGeom prst="rect">
            <a:avLst/>
          </a:prstGeom>
        </p:spPr>
      </p:pic>
      <p:pic>
        <p:nvPicPr>
          <p:cNvPr id="5" name="Picture 4">
            <a:extLst>
              <a:ext uri="{FF2B5EF4-FFF2-40B4-BE49-F238E27FC236}">
                <a16:creationId xmlns:a16="http://schemas.microsoft.com/office/drawing/2014/main" id="{231CCDC1-240C-A065-BF57-D40559B0E41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29956" y="2479288"/>
            <a:ext cx="3540069" cy="3424155"/>
          </a:xfrm>
          <a:prstGeom prst="rect">
            <a:avLst/>
          </a:prstGeom>
        </p:spPr>
      </p:pic>
      <p:sp>
        <p:nvSpPr>
          <p:cNvPr id="13" name="Rectangle 12">
            <a:extLst>
              <a:ext uri="{FF2B5EF4-FFF2-40B4-BE49-F238E27FC236}">
                <a16:creationId xmlns:a16="http://schemas.microsoft.com/office/drawing/2014/main" id="{B8021AC1-D44B-E031-D3DC-F6B54589E033}"/>
              </a:ext>
            </a:extLst>
          </p:cNvPr>
          <p:cNvSpPr/>
          <p:nvPr/>
        </p:nvSpPr>
        <p:spPr>
          <a:xfrm>
            <a:off x="442913" y="6061619"/>
            <a:ext cx="3557072" cy="487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cs typeface="Verdana" panose="020B0604030504040204" pitchFamily="34" charset="0"/>
              </a:rPr>
              <a:t>Income generation</a:t>
            </a:r>
          </a:p>
        </p:txBody>
      </p:sp>
      <p:sp>
        <p:nvSpPr>
          <p:cNvPr id="14" name="Rectangle 13">
            <a:extLst>
              <a:ext uri="{FF2B5EF4-FFF2-40B4-BE49-F238E27FC236}">
                <a16:creationId xmlns:a16="http://schemas.microsoft.com/office/drawing/2014/main" id="{EC2ADF39-EADE-0927-F901-1D705C789870}"/>
              </a:ext>
            </a:extLst>
          </p:cNvPr>
          <p:cNvSpPr/>
          <p:nvPr/>
        </p:nvSpPr>
        <p:spPr>
          <a:xfrm>
            <a:off x="8329955" y="6061619"/>
            <a:ext cx="3540070" cy="487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cs typeface="Verdana" panose="020B0604030504040204" pitchFamily="34" charset="0"/>
              </a:rPr>
              <a:t>Alcohol use</a:t>
            </a:r>
          </a:p>
        </p:txBody>
      </p:sp>
      <p:sp>
        <p:nvSpPr>
          <p:cNvPr id="15" name="Rectangle 14">
            <a:extLst>
              <a:ext uri="{FF2B5EF4-FFF2-40B4-BE49-F238E27FC236}">
                <a16:creationId xmlns:a16="http://schemas.microsoft.com/office/drawing/2014/main" id="{B98C9DB7-CF6D-6599-39FD-16C4AED113BE}"/>
              </a:ext>
            </a:extLst>
          </p:cNvPr>
          <p:cNvSpPr/>
          <p:nvPr/>
        </p:nvSpPr>
        <p:spPr>
          <a:xfrm>
            <a:off x="4386434" y="6061619"/>
            <a:ext cx="3557072" cy="487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Verdana" panose="020B0604030504040204" pitchFamily="34" charset="0"/>
                <a:ea typeface="Verdana" panose="020B0604030504040204" pitchFamily="34" charset="0"/>
                <a:cs typeface="Verdana" panose="020B0604030504040204" pitchFamily="34" charset="0"/>
              </a:rPr>
              <a:t>Financial provision</a:t>
            </a:r>
          </a:p>
        </p:txBody>
      </p:sp>
    </p:spTree>
    <p:extLst>
      <p:ext uri="{BB962C8B-B14F-4D97-AF65-F5344CB8AC3E}">
        <p14:creationId xmlns:p14="http://schemas.microsoft.com/office/powerpoint/2010/main" val="38775995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8B27B88-A951-056D-F0D2-B3706070393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467385" y="133345"/>
            <a:ext cx="2724615" cy="6426170"/>
          </a:xfrm>
          <a:prstGeom prst="rect">
            <a:avLst/>
          </a:prstGeom>
        </p:spPr>
      </p:pic>
      <p:sp>
        <p:nvSpPr>
          <p:cNvPr id="2" name="Title 1">
            <a:extLst>
              <a:ext uri="{FF2B5EF4-FFF2-40B4-BE49-F238E27FC236}">
                <a16:creationId xmlns:a16="http://schemas.microsoft.com/office/drawing/2014/main" id="{73F39EDE-0F26-9497-CD7D-BBB57B9DE74F}"/>
              </a:ext>
            </a:extLst>
          </p:cNvPr>
          <p:cNvSpPr>
            <a:spLocks noGrp="1"/>
          </p:cNvSpPr>
          <p:nvPr>
            <p:ph type="title"/>
          </p:nvPr>
        </p:nvSpPr>
        <p:spPr>
          <a:xfrm>
            <a:off x="442912" y="1421419"/>
            <a:ext cx="9274294" cy="1260000"/>
          </a:xfrm>
        </p:spPr>
        <p:txBody>
          <a:bodyPr/>
          <a:lstStyle/>
          <a:p>
            <a:r>
              <a:rPr lang="en-US" dirty="0"/>
              <a:t>Enrollment and data collection</a:t>
            </a:r>
            <a:br>
              <a:rPr lang="en-US" dirty="0"/>
            </a:br>
            <a:br>
              <a:rPr lang="en-US" dirty="0"/>
            </a:br>
            <a:endParaRPr lang="en-US" dirty="0"/>
          </a:p>
        </p:txBody>
      </p:sp>
      <p:sp>
        <p:nvSpPr>
          <p:cNvPr id="3" name="Content Placeholder 2">
            <a:extLst>
              <a:ext uri="{FF2B5EF4-FFF2-40B4-BE49-F238E27FC236}">
                <a16:creationId xmlns:a16="http://schemas.microsoft.com/office/drawing/2014/main" id="{8EAF66CC-67BE-9266-DDB2-D4E351942E71}"/>
              </a:ext>
            </a:extLst>
          </p:cNvPr>
          <p:cNvSpPr>
            <a:spLocks noGrp="1"/>
          </p:cNvSpPr>
          <p:nvPr>
            <p:ph idx="1"/>
          </p:nvPr>
        </p:nvSpPr>
        <p:spPr>
          <a:xfrm>
            <a:off x="442912" y="2164535"/>
            <a:ext cx="7786975" cy="3291841"/>
          </a:xfrm>
        </p:spPr>
        <p:txBody>
          <a:bodyPr/>
          <a:lstStyle/>
          <a:p>
            <a:r>
              <a:rPr lang="en-US" b="1" dirty="0"/>
              <a:t>Recruitment strategy</a:t>
            </a:r>
            <a:r>
              <a:rPr lang="en-US" dirty="0"/>
              <a:t>: Medical chart review + tracing</a:t>
            </a:r>
          </a:p>
          <a:p>
            <a:r>
              <a:rPr lang="en-US" b="1" dirty="0"/>
              <a:t>Sites</a:t>
            </a:r>
            <a:r>
              <a:rPr lang="en-US" dirty="0"/>
              <a:t>: 13 facilities, 6 districts</a:t>
            </a:r>
          </a:p>
          <a:p>
            <a:r>
              <a:rPr lang="en-US" b="1" dirty="0"/>
              <a:t>Data collection for primary outcome</a:t>
            </a:r>
          </a:p>
          <a:p>
            <a:pPr lvl="1">
              <a:buFont typeface="Arial" panose="020B0604020202020204" pitchFamily="34" charset="0"/>
              <a:buChar char="•"/>
            </a:pPr>
            <a:r>
              <a:rPr lang="en-US" dirty="0"/>
              <a:t>9-month Medical chart review </a:t>
            </a:r>
          </a:p>
          <a:p>
            <a:pPr marL="442913" lvl="2" indent="0">
              <a:buNone/>
            </a:pPr>
            <a:r>
              <a:rPr lang="en-US" dirty="0"/>
              <a:t>+ Tracing for clients who appeared out of care in medical charts</a:t>
            </a:r>
          </a:p>
          <a:p>
            <a:r>
              <a:rPr lang="en-US" b="1" dirty="0"/>
              <a:t>Analysis</a:t>
            </a:r>
            <a:endParaRPr lang="en-US" dirty="0"/>
          </a:p>
          <a:p>
            <a:pPr lvl="1">
              <a:buFont typeface="Arial" panose="020B0604020202020204" pitchFamily="34" charset="0"/>
              <a:buChar char="•"/>
            </a:pPr>
            <a:r>
              <a:rPr lang="en-US" dirty="0"/>
              <a:t>Intention to Treat </a:t>
            </a:r>
          </a:p>
          <a:p>
            <a:r>
              <a:rPr lang="en-US" b="1" dirty="0"/>
              <a:t>Cost Analysis</a:t>
            </a:r>
          </a:p>
          <a:p>
            <a:pPr lvl="1"/>
            <a:r>
              <a:rPr lang="en-US" dirty="0"/>
              <a:t>Incremental cost from the provider’s perspective (hybrid micro- and activity-based approach)</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7" name="Oval 6">
            <a:extLst>
              <a:ext uri="{FF2B5EF4-FFF2-40B4-BE49-F238E27FC236}">
                <a16:creationId xmlns:a16="http://schemas.microsoft.com/office/drawing/2014/main" id="{80BC1804-F3FD-3AE6-889D-B26E765CD00E}"/>
              </a:ext>
            </a:extLst>
          </p:cNvPr>
          <p:cNvSpPr/>
          <p:nvPr/>
        </p:nvSpPr>
        <p:spPr>
          <a:xfrm>
            <a:off x="11495640" y="6410471"/>
            <a:ext cx="97536" cy="9669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9A4B8680-0673-C321-FCBA-AEB15838065D}"/>
              </a:ext>
            </a:extLst>
          </p:cNvPr>
          <p:cNvSpPr/>
          <p:nvPr/>
        </p:nvSpPr>
        <p:spPr>
          <a:xfrm>
            <a:off x="11506791" y="6287414"/>
            <a:ext cx="97536" cy="9669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4D74EA76-45A1-0A10-A128-CB6DA8700EE1}"/>
              </a:ext>
            </a:extLst>
          </p:cNvPr>
          <p:cNvSpPr/>
          <p:nvPr/>
        </p:nvSpPr>
        <p:spPr>
          <a:xfrm>
            <a:off x="11495640" y="6175478"/>
            <a:ext cx="97536" cy="9669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F22B7330-B159-DAFD-BF75-1A6BFF699386}"/>
              </a:ext>
            </a:extLst>
          </p:cNvPr>
          <p:cNvSpPr/>
          <p:nvPr/>
        </p:nvSpPr>
        <p:spPr>
          <a:xfrm>
            <a:off x="11670298" y="5564203"/>
            <a:ext cx="97536" cy="9669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7F53573F-F213-E61D-CA5D-4CCC7F2741BB}"/>
              </a:ext>
            </a:extLst>
          </p:cNvPr>
          <p:cNvSpPr/>
          <p:nvPr/>
        </p:nvSpPr>
        <p:spPr>
          <a:xfrm>
            <a:off x="11670298" y="5451574"/>
            <a:ext cx="97536" cy="9669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7C9D8797-689F-0E63-AAA3-37F391A3AAE7}"/>
              </a:ext>
            </a:extLst>
          </p:cNvPr>
          <p:cNvSpPr/>
          <p:nvPr/>
        </p:nvSpPr>
        <p:spPr>
          <a:xfrm>
            <a:off x="10499553" y="4094120"/>
            <a:ext cx="97536" cy="9669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4AF6CBD9-6B2A-FCE3-83ED-D7214B917AA6}"/>
              </a:ext>
            </a:extLst>
          </p:cNvPr>
          <p:cNvSpPr/>
          <p:nvPr/>
        </p:nvSpPr>
        <p:spPr>
          <a:xfrm>
            <a:off x="10415133" y="3989817"/>
            <a:ext cx="97536" cy="9669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CE439C6C-4D72-F5DE-2AB4-BA16A4DEC219}"/>
              </a:ext>
            </a:extLst>
          </p:cNvPr>
          <p:cNvSpPr/>
          <p:nvPr/>
        </p:nvSpPr>
        <p:spPr>
          <a:xfrm>
            <a:off x="10402017" y="3617737"/>
            <a:ext cx="97536" cy="9669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D12AC15B-D07F-531D-758B-251ACE00C0AC}"/>
              </a:ext>
            </a:extLst>
          </p:cNvPr>
          <p:cNvSpPr/>
          <p:nvPr/>
        </p:nvSpPr>
        <p:spPr>
          <a:xfrm>
            <a:off x="10233014" y="3346409"/>
            <a:ext cx="97536" cy="9669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E7DA3F49-4631-C10F-2C24-5A161C03DD67}"/>
              </a:ext>
            </a:extLst>
          </p:cNvPr>
          <p:cNvSpPr/>
          <p:nvPr/>
        </p:nvSpPr>
        <p:spPr>
          <a:xfrm>
            <a:off x="10270514" y="3160843"/>
            <a:ext cx="97536" cy="9669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F501F928-3EBC-1D50-E9D3-6B6BFAF81FB5}"/>
              </a:ext>
            </a:extLst>
          </p:cNvPr>
          <p:cNvSpPr/>
          <p:nvPr/>
        </p:nvSpPr>
        <p:spPr>
          <a:xfrm>
            <a:off x="10780924" y="3097120"/>
            <a:ext cx="97536" cy="9669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18536CFE-90E4-8E77-C650-F48B7C1AA487}"/>
              </a:ext>
            </a:extLst>
          </p:cNvPr>
          <p:cNvSpPr/>
          <p:nvPr/>
        </p:nvSpPr>
        <p:spPr>
          <a:xfrm>
            <a:off x="10646946" y="2681419"/>
            <a:ext cx="97536" cy="9669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542A9522-4ADA-A99E-77E7-D3E43A83546B}"/>
              </a:ext>
            </a:extLst>
          </p:cNvPr>
          <p:cNvSpPr/>
          <p:nvPr/>
        </p:nvSpPr>
        <p:spPr>
          <a:xfrm>
            <a:off x="9105389" y="5882009"/>
            <a:ext cx="97536" cy="9669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835E933F-3AC5-C1A2-DBE5-28820E4B0BA3}"/>
              </a:ext>
            </a:extLst>
          </p:cNvPr>
          <p:cNvSpPr txBox="1"/>
          <p:nvPr/>
        </p:nvSpPr>
        <p:spPr>
          <a:xfrm>
            <a:off x="9255021" y="5795342"/>
            <a:ext cx="1349152" cy="253916"/>
          </a:xfrm>
          <a:prstGeom prst="rect">
            <a:avLst/>
          </a:prstGeom>
          <a:noFill/>
        </p:spPr>
        <p:txBody>
          <a:bodyPr wrap="square" rtlCol="0">
            <a:spAutoFit/>
          </a:bodyPr>
          <a:lstStyle/>
          <a:p>
            <a:r>
              <a:rPr lang="en-US" sz="1050" dirty="0">
                <a:latin typeface="Arial" panose="020B0604020202020204" pitchFamily="34" charset="0"/>
                <a:cs typeface="Arial" panose="020B0604020202020204" pitchFamily="34" charset="0"/>
              </a:rPr>
              <a:t>IDEaL Study Site</a:t>
            </a:r>
          </a:p>
        </p:txBody>
      </p:sp>
      <p:cxnSp>
        <p:nvCxnSpPr>
          <p:cNvPr id="21" name="Straight Connector 20">
            <a:extLst>
              <a:ext uri="{FF2B5EF4-FFF2-40B4-BE49-F238E27FC236}">
                <a16:creationId xmlns:a16="http://schemas.microsoft.com/office/drawing/2014/main" id="{5137EE2E-B2D0-EF5D-A522-740F83E743EE}"/>
              </a:ext>
            </a:extLst>
          </p:cNvPr>
          <p:cNvCxnSpPr>
            <a:cxnSpLocks/>
          </p:cNvCxnSpPr>
          <p:nvPr/>
        </p:nvCxnSpPr>
        <p:spPr>
          <a:xfrm flipV="1">
            <a:off x="9063570" y="6126744"/>
            <a:ext cx="169690" cy="4957"/>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5F6CCC95-0166-7A71-0935-DA743EA7E20F}"/>
              </a:ext>
            </a:extLst>
          </p:cNvPr>
          <p:cNvSpPr txBox="1"/>
          <p:nvPr/>
        </p:nvSpPr>
        <p:spPr>
          <a:xfrm>
            <a:off x="9260541" y="6007950"/>
            <a:ext cx="1512592" cy="253916"/>
          </a:xfrm>
          <a:prstGeom prst="rect">
            <a:avLst/>
          </a:prstGeom>
          <a:noFill/>
        </p:spPr>
        <p:txBody>
          <a:bodyPr wrap="square" rtlCol="0">
            <a:spAutoFit/>
          </a:bodyPr>
          <a:lstStyle/>
          <a:p>
            <a:r>
              <a:rPr lang="en-US" sz="1050" dirty="0">
                <a:latin typeface="Arial" panose="020B0604020202020204" pitchFamily="34" charset="0"/>
                <a:cs typeface="Arial" panose="020B0604020202020204" pitchFamily="34" charset="0"/>
              </a:rPr>
              <a:t>PIH Supported District</a:t>
            </a:r>
          </a:p>
        </p:txBody>
      </p:sp>
      <p:sp>
        <p:nvSpPr>
          <p:cNvPr id="23" name="Oval 22">
            <a:extLst>
              <a:ext uri="{FF2B5EF4-FFF2-40B4-BE49-F238E27FC236}">
                <a16:creationId xmlns:a16="http://schemas.microsoft.com/office/drawing/2014/main" id="{950002C1-80D4-A731-0581-208BDE9E0B13}"/>
              </a:ext>
            </a:extLst>
          </p:cNvPr>
          <p:cNvSpPr/>
          <p:nvPr/>
        </p:nvSpPr>
        <p:spPr>
          <a:xfrm>
            <a:off x="11398104" y="6083355"/>
            <a:ext cx="97536" cy="9669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E255E5FD-783A-4E04-7B24-5D77989ED0C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99838" y="4904493"/>
            <a:ext cx="1900509" cy="803144"/>
          </a:xfrm>
          <a:prstGeom prst="rect">
            <a:avLst/>
          </a:prstGeom>
        </p:spPr>
      </p:pic>
    </p:spTree>
    <p:extLst>
      <p:ext uri="{BB962C8B-B14F-4D97-AF65-F5344CB8AC3E}">
        <p14:creationId xmlns:p14="http://schemas.microsoft.com/office/powerpoint/2010/main" val="32817255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DDF38F0-1310-823D-41E6-7D829A889974}"/>
              </a:ext>
            </a:extLst>
          </p:cNvPr>
          <p:cNvSpPr>
            <a:spLocks noGrp="1"/>
          </p:cNvSpPr>
          <p:nvPr>
            <p:ph type="body" sz="quarter" idx="12"/>
          </p:nvPr>
        </p:nvSpPr>
        <p:spPr/>
        <p:txBody>
          <a:bodyPr/>
          <a:lstStyle/>
          <a:p>
            <a:r>
              <a:rPr lang="en-US" dirty="0"/>
              <a:t>Results</a:t>
            </a:r>
          </a:p>
        </p:txBody>
      </p:sp>
    </p:spTree>
    <p:extLst>
      <p:ext uri="{BB962C8B-B14F-4D97-AF65-F5344CB8AC3E}">
        <p14:creationId xmlns:p14="http://schemas.microsoft.com/office/powerpoint/2010/main" val="13297166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EA3AF-938D-AC42-0378-4ECB724D7187}"/>
              </a:ext>
            </a:extLst>
          </p:cNvPr>
          <p:cNvSpPr>
            <a:spLocks noGrp="1"/>
          </p:cNvSpPr>
          <p:nvPr>
            <p:ph type="title"/>
          </p:nvPr>
        </p:nvSpPr>
        <p:spPr>
          <a:xfrm>
            <a:off x="442912" y="1401624"/>
            <a:ext cx="11225923" cy="1260000"/>
          </a:xfrm>
        </p:spPr>
        <p:txBody>
          <a:bodyPr/>
          <a:lstStyle/>
          <a:p>
            <a:r>
              <a:rPr lang="en-US" dirty="0"/>
              <a:t>Trial flow chart</a:t>
            </a:r>
            <a:br>
              <a:rPr lang="en-US" dirty="0"/>
            </a:br>
            <a:r>
              <a:rPr lang="en-US" sz="2400" b="0" dirty="0"/>
              <a:t>Enrollment Sept 2021 - 31 July 2022 </a:t>
            </a:r>
            <a:br>
              <a:rPr lang="en-US" dirty="0"/>
            </a:br>
            <a:br>
              <a:rPr lang="en-US" dirty="0"/>
            </a:br>
            <a:endParaRPr lang="en-US" dirty="0"/>
          </a:p>
        </p:txBody>
      </p:sp>
      <p:sp>
        <p:nvSpPr>
          <p:cNvPr id="6" name="Rounded Rectangle 5">
            <a:extLst>
              <a:ext uri="{FF2B5EF4-FFF2-40B4-BE49-F238E27FC236}">
                <a16:creationId xmlns:a16="http://schemas.microsoft.com/office/drawing/2014/main" id="{409CFAC2-347C-3802-CE60-AD84966849DD}"/>
              </a:ext>
            </a:extLst>
          </p:cNvPr>
          <p:cNvSpPr/>
          <p:nvPr/>
        </p:nvSpPr>
        <p:spPr>
          <a:xfrm>
            <a:off x="1476688" y="2472292"/>
            <a:ext cx="6583680" cy="822960"/>
          </a:xfrm>
          <a:prstGeom prst="roundRect">
            <a:avLst/>
          </a:prstGeom>
          <a:solidFill>
            <a:schemeClr val="accent2">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indent="0" algn="ctr">
              <a:spcAft>
                <a:spcPts val="200"/>
              </a:spcAft>
              <a:buNone/>
            </a:pPr>
            <a:r>
              <a:rPr sz="2000" b="1" dirty="0">
                <a:solidFill>
                  <a:schemeClr val="accent6"/>
                </a:solidFill>
              </a:rPr>
              <a:t>1,684 men assessed for eligibility</a:t>
            </a:r>
          </a:p>
        </p:txBody>
      </p:sp>
      <p:sp>
        <p:nvSpPr>
          <p:cNvPr id="7" name="Down Arrow 6">
            <a:extLst>
              <a:ext uri="{FF2B5EF4-FFF2-40B4-BE49-F238E27FC236}">
                <a16:creationId xmlns:a16="http://schemas.microsoft.com/office/drawing/2014/main" id="{C71F67FB-73DB-4866-95BD-0878A064A6A6}"/>
              </a:ext>
            </a:extLst>
          </p:cNvPr>
          <p:cNvSpPr/>
          <p:nvPr/>
        </p:nvSpPr>
        <p:spPr>
          <a:xfrm>
            <a:off x="4539928" y="3340972"/>
            <a:ext cx="411480" cy="457200"/>
          </a:xfrm>
          <a:prstGeom prst="downArrow">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a:extLst>
              <a:ext uri="{FF2B5EF4-FFF2-40B4-BE49-F238E27FC236}">
                <a16:creationId xmlns:a16="http://schemas.microsoft.com/office/drawing/2014/main" id="{9B95CFB1-51A4-0198-ECBD-24478E119F8C}"/>
              </a:ext>
            </a:extLst>
          </p:cNvPr>
          <p:cNvSpPr/>
          <p:nvPr/>
        </p:nvSpPr>
        <p:spPr>
          <a:xfrm>
            <a:off x="1476688" y="3889612"/>
            <a:ext cx="6583680" cy="822960"/>
          </a:xfrm>
          <a:prstGeom prst="roundRect">
            <a:avLst/>
          </a:prstGeom>
          <a:solidFill>
            <a:schemeClr val="accent2">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indent="0" algn="ctr">
              <a:spcAft>
                <a:spcPts val="200"/>
              </a:spcAft>
              <a:buNone/>
            </a:pPr>
            <a:r>
              <a:rPr sz="2000" b="1" dirty="0">
                <a:solidFill>
                  <a:schemeClr val="accent6"/>
                </a:solidFill>
              </a:rPr>
              <a:t>569 men randomized (1:1:1)</a:t>
            </a:r>
          </a:p>
        </p:txBody>
      </p:sp>
      <p:sp>
        <p:nvSpPr>
          <p:cNvPr id="9" name="Down Arrow 8">
            <a:extLst>
              <a:ext uri="{FF2B5EF4-FFF2-40B4-BE49-F238E27FC236}">
                <a16:creationId xmlns:a16="http://schemas.microsoft.com/office/drawing/2014/main" id="{90F96FE6-55C5-FE6D-F61B-DA8C026D5AEE}"/>
              </a:ext>
            </a:extLst>
          </p:cNvPr>
          <p:cNvSpPr/>
          <p:nvPr/>
        </p:nvSpPr>
        <p:spPr>
          <a:xfrm>
            <a:off x="2281360" y="4758292"/>
            <a:ext cx="411480" cy="457200"/>
          </a:xfrm>
          <a:prstGeom prst="downArrow">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Down Arrow 9">
            <a:extLst>
              <a:ext uri="{FF2B5EF4-FFF2-40B4-BE49-F238E27FC236}">
                <a16:creationId xmlns:a16="http://schemas.microsoft.com/office/drawing/2014/main" id="{154A74F7-8243-6F79-1A4B-B006F709824C}"/>
              </a:ext>
            </a:extLst>
          </p:cNvPr>
          <p:cNvSpPr/>
          <p:nvPr/>
        </p:nvSpPr>
        <p:spPr>
          <a:xfrm>
            <a:off x="4567360" y="4758292"/>
            <a:ext cx="411480" cy="457200"/>
          </a:xfrm>
          <a:prstGeom prst="downArrow">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Down Arrow 10">
            <a:extLst>
              <a:ext uri="{FF2B5EF4-FFF2-40B4-BE49-F238E27FC236}">
                <a16:creationId xmlns:a16="http://schemas.microsoft.com/office/drawing/2014/main" id="{7B8FCEBD-4618-E5DB-CD51-37382C13061A}"/>
              </a:ext>
            </a:extLst>
          </p:cNvPr>
          <p:cNvSpPr/>
          <p:nvPr/>
        </p:nvSpPr>
        <p:spPr>
          <a:xfrm>
            <a:off x="6853360" y="4758292"/>
            <a:ext cx="411480" cy="457200"/>
          </a:xfrm>
          <a:prstGeom prst="downArrow">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ounded Rectangle 11">
            <a:extLst>
              <a:ext uri="{FF2B5EF4-FFF2-40B4-BE49-F238E27FC236}">
                <a16:creationId xmlns:a16="http://schemas.microsoft.com/office/drawing/2014/main" id="{8DE34C15-99BE-9D8F-AC37-49AA4294644E}"/>
              </a:ext>
            </a:extLst>
          </p:cNvPr>
          <p:cNvSpPr/>
          <p:nvPr/>
        </p:nvSpPr>
        <p:spPr>
          <a:xfrm>
            <a:off x="1476688" y="5306932"/>
            <a:ext cx="2011680" cy="1025629"/>
          </a:xfrm>
          <a:prstGeom prst="roundRect">
            <a:avLst/>
          </a:prstGeom>
          <a:solidFill>
            <a:schemeClr val="accent2">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indent="0" algn="ctr">
              <a:spcAft>
                <a:spcPts val="300"/>
              </a:spcAft>
              <a:buNone/>
            </a:pPr>
            <a:r>
              <a:rPr sz="1900" b="1" dirty="0">
                <a:solidFill>
                  <a:schemeClr val="accent6"/>
                </a:solidFill>
              </a:rPr>
              <a:t>Counseling</a:t>
            </a:r>
          </a:p>
          <a:p>
            <a:pPr marL="0" indent="0" algn="ctr">
              <a:spcAft>
                <a:spcPts val="200"/>
              </a:spcAft>
              <a:buNone/>
            </a:pPr>
            <a:r>
              <a:rPr sz="1700" b="0" dirty="0">
                <a:solidFill>
                  <a:schemeClr val="accent6"/>
                </a:solidFill>
              </a:rPr>
              <a:t>n=195</a:t>
            </a:r>
          </a:p>
        </p:txBody>
      </p:sp>
      <p:sp>
        <p:nvSpPr>
          <p:cNvPr id="13" name="Rounded Rectangle 12">
            <a:extLst>
              <a:ext uri="{FF2B5EF4-FFF2-40B4-BE49-F238E27FC236}">
                <a16:creationId xmlns:a16="http://schemas.microsoft.com/office/drawing/2014/main" id="{7F705C03-6B6B-AAC0-2CAB-15E29F8B735E}"/>
              </a:ext>
            </a:extLst>
          </p:cNvPr>
          <p:cNvSpPr/>
          <p:nvPr/>
        </p:nvSpPr>
        <p:spPr>
          <a:xfrm>
            <a:off x="3762687" y="5306932"/>
            <a:ext cx="2011680" cy="1025629"/>
          </a:xfrm>
          <a:prstGeom prst="roundRect">
            <a:avLst/>
          </a:prstGeom>
          <a:solidFill>
            <a:schemeClr val="accent2">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indent="0" algn="ctr">
              <a:spcAft>
                <a:spcPts val="300"/>
              </a:spcAft>
              <a:buNone/>
            </a:pPr>
            <a:r>
              <a:rPr sz="1900" b="1">
                <a:solidFill>
                  <a:schemeClr val="accent6"/>
                </a:solidFill>
              </a:rPr>
              <a:t>Home ART</a:t>
            </a:r>
          </a:p>
          <a:p>
            <a:pPr marL="0" indent="0" algn="ctr">
              <a:spcAft>
                <a:spcPts val="200"/>
              </a:spcAft>
              <a:buNone/>
            </a:pPr>
            <a:r>
              <a:rPr sz="1700" b="0">
                <a:solidFill>
                  <a:schemeClr val="accent6"/>
                </a:solidFill>
              </a:rPr>
              <a:t>n=190</a:t>
            </a:r>
          </a:p>
        </p:txBody>
      </p:sp>
      <p:sp>
        <p:nvSpPr>
          <p:cNvPr id="14" name="Rounded Rectangle 13">
            <a:extLst>
              <a:ext uri="{FF2B5EF4-FFF2-40B4-BE49-F238E27FC236}">
                <a16:creationId xmlns:a16="http://schemas.microsoft.com/office/drawing/2014/main" id="{A3CC9F0B-2CE2-38A7-9C18-736B864D4A3B}"/>
              </a:ext>
            </a:extLst>
          </p:cNvPr>
          <p:cNvSpPr/>
          <p:nvPr/>
        </p:nvSpPr>
        <p:spPr>
          <a:xfrm>
            <a:off x="6048688" y="5306932"/>
            <a:ext cx="2011680" cy="1025629"/>
          </a:xfrm>
          <a:prstGeom prst="roundRect">
            <a:avLst/>
          </a:prstGeom>
          <a:solidFill>
            <a:schemeClr val="accent2">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indent="0" algn="ctr">
              <a:spcAft>
                <a:spcPts val="300"/>
              </a:spcAft>
              <a:buNone/>
            </a:pPr>
            <a:r>
              <a:rPr sz="1900" b="1">
                <a:solidFill>
                  <a:schemeClr val="accent6"/>
                </a:solidFill>
              </a:rPr>
              <a:t>Stepped</a:t>
            </a:r>
          </a:p>
          <a:p>
            <a:pPr marL="0" indent="0" algn="ctr">
              <a:spcAft>
                <a:spcPts val="200"/>
              </a:spcAft>
              <a:buNone/>
            </a:pPr>
            <a:r>
              <a:rPr sz="1700" b="0">
                <a:solidFill>
                  <a:schemeClr val="accent6"/>
                </a:solidFill>
              </a:rPr>
              <a:t>n=184</a:t>
            </a:r>
          </a:p>
        </p:txBody>
      </p:sp>
      <p:sp>
        <p:nvSpPr>
          <p:cNvPr id="15" name="Rounded Rectangle 14">
            <a:extLst>
              <a:ext uri="{FF2B5EF4-FFF2-40B4-BE49-F238E27FC236}">
                <a16:creationId xmlns:a16="http://schemas.microsoft.com/office/drawing/2014/main" id="{C49ECCFD-8916-F0D9-FBCF-EB02DC65D1CF}"/>
              </a:ext>
            </a:extLst>
          </p:cNvPr>
          <p:cNvSpPr/>
          <p:nvPr/>
        </p:nvSpPr>
        <p:spPr>
          <a:xfrm>
            <a:off x="8700448" y="2472292"/>
            <a:ext cx="3291840" cy="2606040"/>
          </a:xfrm>
          <a:prstGeom prst="roundRect">
            <a:avLst/>
          </a:prstGeom>
          <a:solidFill>
            <a:srgbClr val="FFFFFF"/>
          </a:solidFill>
          <a:ln w="12700">
            <a:solidFill>
              <a:schemeClr val="accent6"/>
            </a:solidFill>
          </a:ln>
          <a:effectLst/>
        </p:spPr>
        <p:style>
          <a:lnRef idx="1">
            <a:schemeClr val="accent1"/>
          </a:lnRef>
          <a:fillRef idx="3">
            <a:schemeClr val="accent1"/>
          </a:fillRef>
          <a:effectRef idx="2">
            <a:schemeClr val="accent1"/>
          </a:effectRef>
          <a:fontRef idx="minor">
            <a:schemeClr val="lt1"/>
          </a:fontRef>
        </p:style>
        <p:txBody>
          <a:bodyPr wrap="square" lIns="146304" tIns="109728" rIns="109728" rtlCol="0" anchor="t"/>
          <a:lstStyle/>
          <a:p>
            <a:pPr marL="0" indent="0" algn="ctr">
              <a:spcAft>
                <a:spcPts val="600"/>
              </a:spcAft>
              <a:buNone/>
            </a:pPr>
            <a:r>
              <a:rPr sz="1700" b="1" dirty="0">
                <a:solidFill>
                  <a:schemeClr val="accent6"/>
                </a:solidFill>
              </a:rPr>
              <a:t>Excluded</a:t>
            </a:r>
          </a:p>
          <a:p>
            <a:pPr marL="274320" indent="-228600">
              <a:spcAft>
                <a:spcPts val="600"/>
              </a:spcAft>
              <a:buFont typeface="Arial"/>
              <a:buChar char="•"/>
            </a:pPr>
            <a:r>
              <a:rPr sz="1500" b="0" dirty="0">
                <a:solidFill>
                  <a:schemeClr val="accent6"/>
                </a:solidFill>
              </a:rPr>
              <a:t>522 (31%) not </a:t>
            </a:r>
            <a:r>
              <a:rPr lang="en-US" sz="1500" dirty="0">
                <a:solidFill>
                  <a:schemeClr val="accent6"/>
                </a:solidFill>
              </a:rPr>
              <a:t>found</a:t>
            </a:r>
            <a:endParaRPr sz="1500" b="0" dirty="0">
              <a:solidFill>
                <a:schemeClr val="accent6"/>
              </a:solidFill>
            </a:endParaRPr>
          </a:p>
          <a:p>
            <a:pPr marL="274320" indent="-228600">
              <a:spcAft>
                <a:spcPts val="200"/>
              </a:spcAft>
              <a:buFont typeface="Arial"/>
              <a:buChar char="•"/>
            </a:pPr>
            <a:r>
              <a:rPr sz="1500" b="0" dirty="0">
                <a:solidFill>
                  <a:schemeClr val="accent6"/>
                </a:solidFill>
              </a:rPr>
              <a:t>574 (49%) ineligible:</a:t>
            </a:r>
          </a:p>
          <a:p>
            <a:pPr marL="640080" indent="-228600">
              <a:spcAft>
                <a:spcPts val="100"/>
              </a:spcAft>
              <a:buFont typeface="Arial"/>
              <a:buChar char="–"/>
            </a:pPr>
            <a:r>
              <a:rPr sz="1400" b="0" dirty="0">
                <a:solidFill>
                  <a:schemeClr val="accent6"/>
                </a:solidFill>
              </a:rPr>
              <a:t>242 on ART</a:t>
            </a:r>
          </a:p>
          <a:p>
            <a:pPr marL="640080" indent="-228600">
              <a:spcAft>
                <a:spcPts val="100"/>
              </a:spcAft>
              <a:buFont typeface="Arial"/>
              <a:buChar char="–"/>
            </a:pPr>
            <a:r>
              <a:rPr sz="1400" b="0" dirty="0">
                <a:solidFill>
                  <a:schemeClr val="accent6"/>
                </a:solidFill>
              </a:rPr>
              <a:t>209 moved outside catchment</a:t>
            </a:r>
          </a:p>
          <a:p>
            <a:pPr marL="640080" indent="-228600">
              <a:spcAft>
                <a:spcPts val="100"/>
              </a:spcAft>
              <a:buFont typeface="Arial"/>
              <a:buChar char="–"/>
            </a:pPr>
            <a:r>
              <a:rPr sz="1400" b="0" dirty="0">
                <a:solidFill>
                  <a:schemeClr val="accent6"/>
                </a:solidFill>
              </a:rPr>
              <a:t>53 died</a:t>
            </a:r>
          </a:p>
          <a:p>
            <a:pPr marL="640080" indent="-228600">
              <a:spcAft>
                <a:spcPts val="100"/>
              </a:spcAft>
              <a:buFont typeface="Arial"/>
              <a:buChar char="–"/>
            </a:pPr>
            <a:r>
              <a:rPr sz="1400" b="0" dirty="0">
                <a:solidFill>
                  <a:schemeClr val="accent6"/>
                </a:solidFill>
              </a:rPr>
              <a:t>70 other</a:t>
            </a:r>
          </a:p>
          <a:p>
            <a:pPr marL="274320" indent="-228600">
              <a:spcAft>
                <a:spcPts val="200"/>
              </a:spcAft>
              <a:buFont typeface="Arial"/>
              <a:buChar char="•"/>
            </a:pPr>
            <a:r>
              <a:rPr sz="1500" b="0" dirty="0">
                <a:solidFill>
                  <a:schemeClr val="accent6"/>
                </a:solidFill>
              </a:rPr>
              <a:t>19 (2%) refused</a:t>
            </a:r>
          </a:p>
        </p:txBody>
      </p:sp>
      <p:sp>
        <p:nvSpPr>
          <p:cNvPr id="16" name="TextBox 15">
            <a:extLst>
              <a:ext uri="{FF2B5EF4-FFF2-40B4-BE49-F238E27FC236}">
                <a16:creationId xmlns:a16="http://schemas.microsoft.com/office/drawing/2014/main" id="{AC180479-1AE0-5C05-AF4E-D744040651E4}"/>
              </a:ext>
            </a:extLst>
          </p:cNvPr>
          <p:cNvSpPr txBox="1"/>
          <p:nvPr/>
        </p:nvSpPr>
        <p:spPr>
          <a:xfrm>
            <a:off x="4168982" y="6368899"/>
            <a:ext cx="1564852" cy="523220"/>
          </a:xfrm>
          <a:prstGeom prst="rect">
            <a:avLst/>
          </a:prstGeom>
          <a:noFill/>
        </p:spPr>
        <p:txBody>
          <a:bodyPr wrap="none">
            <a:spAutoFit/>
          </a:bodyPr>
          <a:lstStyle/>
          <a:p>
            <a:r>
              <a:rPr lang="en-US" sz="2800" b="1" dirty="0">
                <a:solidFill>
                  <a:schemeClr val="tx2"/>
                </a:solidFill>
              </a:rPr>
              <a:t>N=569</a:t>
            </a:r>
            <a:endParaRPr sz="2800" b="1" dirty="0">
              <a:solidFill>
                <a:schemeClr val="tx2"/>
              </a:solidFill>
            </a:endParaRPr>
          </a:p>
        </p:txBody>
      </p:sp>
      <p:cxnSp>
        <p:nvCxnSpPr>
          <p:cNvPr id="17" name="Straight Connector 16">
            <a:extLst>
              <a:ext uri="{FF2B5EF4-FFF2-40B4-BE49-F238E27FC236}">
                <a16:creationId xmlns:a16="http://schemas.microsoft.com/office/drawing/2014/main" id="{0FA38089-49A9-B989-6392-47532F2DCA5E}"/>
              </a:ext>
            </a:extLst>
          </p:cNvPr>
          <p:cNvCxnSpPr/>
          <p:nvPr/>
        </p:nvCxnSpPr>
        <p:spPr>
          <a:xfrm>
            <a:off x="4951408" y="3492570"/>
            <a:ext cx="3749040" cy="0"/>
          </a:xfrm>
          <a:prstGeom prst="line">
            <a:avLst/>
          </a:prstGeom>
          <a:ln w="34925">
            <a:solidFill>
              <a:schemeClr val="tx2">
                <a:lumMod val="90000"/>
                <a:lumOff val="10000"/>
              </a:schemeClr>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119911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44F44-44B6-E768-F0A4-E289CDB80867}"/>
              </a:ext>
            </a:extLst>
          </p:cNvPr>
          <p:cNvSpPr>
            <a:spLocks noGrp="1"/>
          </p:cNvSpPr>
          <p:nvPr>
            <p:ph type="title"/>
          </p:nvPr>
        </p:nvSpPr>
        <p:spPr>
          <a:xfrm>
            <a:off x="442912" y="1401624"/>
            <a:ext cx="10898377" cy="1260000"/>
          </a:xfrm>
        </p:spPr>
        <p:txBody>
          <a:bodyPr/>
          <a:lstStyle/>
          <a:p>
            <a:r>
              <a:rPr lang="en-US" dirty="0"/>
              <a:t>Participant characteristics (n=569)</a:t>
            </a:r>
          </a:p>
        </p:txBody>
      </p:sp>
      <p:graphicFrame>
        <p:nvGraphicFramePr>
          <p:cNvPr id="6" name="Content Placeholder 5">
            <a:extLst>
              <a:ext uri="{FF2B5EF4-FFF2-40B4-BE49-F238E27FC236}">
                <a16:creationId xmlns:a16="http://schemas.microsoft.com/office/drawing/2014/main" id="{6814EA10-F113-4A59-9BD5-A6773BA571DB}"/>
              </a:ext>
            </a:extLst>
          </p:cNvPr>
          <p:cNvGraphicFramePr>
            <a:graphicFrameLocks noGrp="1"/>
          </p:cNvGraphicFramePr>
          <p:nvPr>
            <p:ph idx="1"/>
          </p:nvPr>
        </p:nvGraphicFramePr>
        <p:xfrm>
          <a:off x="442912" y="2233162"/>
          <a:ext cx="10898375" cy="4251960"/>
        </p:xfrm>
        <a:graphic>
          <a:graphicData uri="http://schemas.openxmlformats.org/drawingml/2006/table">
            <a:tbl>
              <a:tblPr firstRow="1" bandRow="1">
                <a:tableStyleId>{21E4AEA4-8DFA-4A89-87EB-49C32662AFE0}</a:tableStyleId>
              </a:tblPr>
              <a:tblGrid>
                <a:gridCol w="3268476">
                  <a:extLst>
                    <a:ext uri="{9D8B030D-6E8A-4147-A177-3AD203B41FA5}">
                      <a16:colId xmlns:a16="http://schemas.microsoft.com/office/drawing/2014/main" val="1320534829"/>
                    </a:ext>
                  </a:extLst>
                </a:gridCol>
                <a:gridCol w="1757083">
                  <a:extLst>
                    <a:ext uri="{9D8B030D-6E8A-4147-A177-3AD203B41FA5}">
                      <a16:colId xmlns:a16="http://schemas.microsoft.com/office/drawing/2014/main" val="2277798428"/>
                    </a:ext>
                  </a:extLst>
                </a:gridCol>
                <a:gridCol w="2115670">
                  <a:extLst>
                    <a:ext uri="{9D8B030D-6E8A-4147-A177-3AD203B41FA5}">
                      <a16:colId xmlns:a16="http://schemas.microsoft.com/office/drawing/2014/main" val="618458280"/>
                    </a:ext>
                  </a:extLst>
                </a:gridCol>
                <a:gridCol w="1990165">
                  <a:extLst>
                    <a:ext uri="{9D8B030D-6E8A-4147-A177-3AD203B41FA5}">
                      <a16:colId xmlns:a16="http://schemas.microsoft.com/office/drawing/2014/main" val="70080772"/>
                    </a:ext>
                  </a:extLst>
                </a:gridCol>
                <a:gridCol w="1766981">
                  <a:extLst>
                    <a:ext uri="{9D8B030D-6E8A-4147-A177-3AD203B41FA5}">
                      <a16:colId xmlns:a16="http://schemas.microsoft.com/office/drawing/2014/main" val="3294016822"/>
                    </a:ext>
                  </a:extLst>
                </a:gridCol>
              </a:tblGrid>
              <a:tr h="370840">
                <a:tc>
                  <a:txBody>
                    <a:bodyPr/>
                    <a:lstStyle/>
                    <a:p>
                      <a:pPr marL="0" indent="0">
                        <a:buNone/>
                      </a:pPr>
                      <a:r>
                        <a:rPr lang="en-US" sz="1600" b="1" dirty="0">
                          <a:solidFill>
                            <a:srgbClr val="FFFFFF"/>
                          </a:solidFill>
                        </a:rPr>
                        <a:t>Respondent Characteristic</a:t>
                      </a:r>
                      <a:endParaRPr lang="en-US" sz="1600" dirty="0"/>
                    </a:p>
                  </a:txBody>
                  <a:tcPr anchor="ctr"/>
                </a:tc>
                <a:tc>
                  <a:txBody>
                    <a:bodyPr/>
                    <a:lstStyle/>
                    <a:p>
                      <a:pPr marL="0" indent="0" algn="ctr">
                        <a:buNone/>
                      </a:pPr>
                      <a:r>
                        <a:rPr lang="en-US" sz="1600" b="1" dirty="0">
                          <a:solidFill>
                            <a:srgbClr val="FFFFFF"/>
                          </a:solidFill>
                        </a:rPr>
                        <a:t>Total</a:t>
                      </a:r>
                      <a:endParaRPr lang="en-US" sz="1600" b="1" dirty="0"/>
                    </a:p>
                  </a:txBody>
                  <a:tcPr anchor="ctr"/>
                </a:tc>
                <a:tc>
                  <a:txBody>
                    <a:bodyPr/>
                    <a:lstStyle/>
                    <a:p>
                      <a:pPr marL="0" indent="0" algn="ctr">
                        <a:buNone/>
                      </a:pPr>
                      <a:r>
                        <a:rPr lang="en-US" sz="1600" b="1" dirty="0">
                          <a:solidFill>
                            <a:srgbClr val="FFFFFF"/>
                          </a:solidFill>
                        </a:rPr>
                        <a:t>Counseling</a:t>
                      </a:r>
                      <a:endParaRPr lang="en-US" sz="1600" dirty="0"/>
                    </a:p>
                    <a:p>
                      <a:pPr marL="0" indent="0" algn="ctr">
                        <a:buNone/>
                      </a:pPr>
                      <a:r>
                        <a:rPr lang="en-US" sz="1600" b="1" dirty="0">
                          <a:solidFill>
                            <a:srgbClr val="FFFFFF"/>
                          </a:solidFill>
                        </a:rPr>
                        <a:t>(n=195)</a:t>
                      </a:r>
                      <a:endParaRPr lang="en-US" sz="1600" dirty="0"/>
                    </a:p>
                  </a:txBody>
                  <a:tcPr anchor="ctr"/>
                </a:tc>
                <a:tc>
                  <a:txBody>
                    <a:bodyPr/>
                    <a:lstStyle/>
                    <a:p>
                      <a:pPr marL="0" indent="0" algn="ctr">
                        <a:buNone/>
                      </a:pPr>
                      <a:r>
                        <a:rPr lang="en-US" sz="1600" b="1" dirty="0">
                          <a:solidFill>
                            <a:srgbClr val="FFFFFF"/>
                          </a:solidFill>
                        </a:rPr>
                        <a:t>Home ART</a:t>
                      </a:r>
                      <a:endParaRPr lang="en-US" sz="1600" dirty="0"/>
                    </a:p>
                    <a:p>
                      <a:pPr marL="0" indent="0" algn="ctr">
                        <a:buNone/>
                      </a:pPr>
                      <a:r>
                        <a:rPr lang="en-US" sz="1600" b="1" dirty="0">
                          <a:solidFill>
                            <a:srgbClr val="FFFFFF"/>
                          </a:solidFill>
                        </a:rPr>
                        <a:t>(n=190)</a:t>
                      </a:r>
                      <a:endParaRPr lang="en-US" sz="1600" dirty="0"/>
                    </a:p>
                  </a:txBody>
                  <a:tcPr anchor="ctr"/>
                </a:tc>
                <a:tc>
                  <a:txBody>
                    <a:bodyPr/>
                    <a:lstStyle/>
                    <a:p>
                      <a:pPr marL="0" indent="0" algn="ctr">
                        <a:buNone/>
                      </a:pPr>
                      <a:r>
                        <a:rPr lang="en-US" sz="1600" b="1" dirty="0">
                          <a:solidFill>
                            <a:srgbClr val="FFFFFF"/>
                          </a:solidFill>
                        </a:rPr>
                        <a:t>Stepped</a:t>
                      </a:r>
                      <a:endParaRPr lang="en-US" sz="1600" dirty="0"/>
                    </a:p>
                    <a:p>
                      <a:pPr marL="0" indent="0" algn="ctr">
                        <a:buNone/>
                      </a:pPr>
                      <a:r>
                        <a:rPr lang="en-US" sz="1600" b="1" dirty="0">
                          <a:solidFill>
                            <a:srgbClr val="FFFFFF"/>
                          </a:solidFill>
                        </a:rPr>
                        <a:t>(n=184)</a:t>
                      </a:r>
                      <a:endParaRPr lang="en-US" sz="1600" dirty="0"/>
                    </a:p>
                  </a:txBody>
                  <a:tcPr anchor="ctr"/>
                </a:tc>
                <a:extLst>
                  <a:ext uri="{0D108BD9-81ED-4DB2-BD59-A6C34878D82A}">
                    <a16:rowId xmlns:a16="http://schemas.microsoft.com/office/drawing/2014/main" val="867565554"/>
                  </a:ext>
                </a:extLst>
              </a:tr>
              <a:tr h="370840">
                <a:tc>
                  <a:txBody>
                    <a:bodyPr/>
                    <a:lstStyle/>
                    <a:p>
                      <a:pPr marL="0" indent="0" algn="l">
                        <a:buNone/>
                      </a:pPr>
                      <a:r>
                        <a:rPr lang="en-US" sz="1600" dirty="0">
                          <a:solidFill>
                            <a:srgbClr val="222222"/>
                          </a:solidFill>
                        </a:rPr>
                        <a:t>N, (%)</a:t>
                      </a:r>
                      <a:endParaRPr lang="en-US" sz="1600" dirty="0"/>
                    </a:p>
                  </a:txBody>
                  <a:tcPr anchor="ctr"/>
                </a:tc>
                <a:tc>
                  <a:txBody>
                    <a:bodyPr/>
                    <a:lstStyle/>
                    <a:p>
                      <a:pPr marL="0" indent="0" algn="ctr">
                        <a:buNone/>
                      </a:pPr>
                      <a:r>
                        <a:rPr lang="en-US" sz="1600" b="1" dirty="0">
                          <a:solidFill>
                            <a:srgbClr val="222222"/>
                          </a:solidFill>
                        </a:rPr>
                        <a:t>569 (100)</a:t>
                      </a:r>
                      <a:endParaRPr lang="en-US" sz="1600" b="1" dirty="0"/>
                    </a:p>
                  </a:txBody>
                  <a:tcPr anchor="ctr"/>
                </a:tc>
                <a:tc>
                  <a:txBody>
                    <a:bodyPr/>
                    <a:lstStyle/>
                    <a:p>
                      <a:pPr marL="0" indent="0" algn="ctr">
                        <a:buNone/>
                      </a:pPr>
                      <a:r>
                        <a:rPr lang="en-US" sz="1600" dirty="0">
                          <a:solidFill>
                            <a:srgbClr val="222222"/>
                          </a:solidFill>
                        </a:rPr>
                        <a:t>195 (34.3)</a:t>
                      </a:r>
                      <a:endParaRPr lang="en-US" sz="1600" dirty="0"/>
                    </a:p>
                  </a:txBody>
                  <a:tcPr anchor="ctr"/>
                </a:tc>
                <a:tc>
                  <a:txBody>
                    <a:bodyPr/>
                    <a:lstStyle/>
                    <a:p>
                      <a:pPr marL="0" indent="0" algn="ctr">
                        <a:buNone/>
                      </a:pPr>
                      <a:r>
                        <a:rPr lang="en-US" sz="1600" dirty="0">
                          <a:solidFill>
                            <a:srgbClr val="222222"/>
                          </a:solidFill>
                        </a:rPr>
                        <a:t>190 (33.4)</a:t>
                      </a:r>
                      <a:endParaRPr lang="en-US" sz="1600" dirty="0"/>
                    </a:p>
                  </a:txBody>
                  <a:tcPr anchor="ctr"/>
                </a:tc>
                <a:tc>
                  <a:txBody>
                    <a:bodyPr/>
                    <a:lstStyle/>
                    <a:p>
                      <a:pPr marL="0" indent="0" algn="ctr">
                        <a:buNone/>
                      </a:pPr>
                      <a:r>
                        <a:rPr lang="en-US" sz="1600" dirty="0">
                          <a:solidFill>
                            <a:srgbClr val="222222"/>
                          </a:solidFill>
                        </a:rPr>
                        <a:t>184 (32.3)</a:t>
                      </a:r>
                      <a:endParaRPr lang="en-US" sz="1600" dirty="0"/>
                    </a:p>
                  </a:txBody>
                  <a:tcPr anchor="ctr"/>
                </a:tc>
                <a:extLst>
                  <a:ext uri="{0D108BD9-81ED-4DB2-BD59-A6C34878D82A}">
                    <a16:rowId xmlns:a16="http://schemas.microsoft.com/office/drawing/2014/main" val="3833434457"/>
                  </a:ext>
                </a:extLst>
              </a:tr>
              <a:tr h="370840">
                <a:tc>
                  <a:txBody>
                    <a:bodyPr/>
                    <a:lstStyle/>
                    <a:p>
                      <a:pPr marL="0" indent="0" algn="l">
                        <a:buNone/>
                      </a:pPr>
                      <a:r>
                        <a:rPr lang="en-US" sz="1600" dirty="0">
                          <a:solidFill>
                            <a:srgbClr val="222222"/>
                          </a:solidFill>
                        </a:rPr>
                        <a:t>Median age, years (IQR)</a:t>
                      </a:r>
                      <a:endParaRPr lang="en-US" sz="1600" dirty="0"/>
                    </a:p>
                  </a:txBody>
                  <a:tcPr anchor="ctr"/>
                </a:tc>
                <a:tc>
                  <a:txBody>
                    <a:bodyPr/>
                    <a:lstStyle/>
                    <a:p>
                      <a:pPr marL="0" indent="0" algn="ctr">
                        <a:buNone/>
                      </a:pPr>
                      <a:r>
                        <a:rPr lang="en-US" sz="1600" b="1" dirty="0">
                          <a:solidFill>
                            <a:srgbClr val="222222"/>
                          </a:solidFill>
                        </a:rPr>
                        <a:t>38 (31–45)</a:t>
                      </a:r>
                      <a:endParaRPr lang="en-US" sz="1600" b="1" dirty="0"/>
                    </a:p>
                  </a:txBody>
                  <a:tcPr anchor="ctr"/>
                </a:tc>
                <a:tc>
                  <a:txBody>
                    <a:bodyPr/>
                    <a:lstStyle/>
                    <a:p>
                      <a:pPr marL="0" indent="0" algn="ctr">
                        <a:buNone/>
                      </a:pPr>
                      <a:r>
                        <a:rPr lang="en-US" sz="1600" dirty="0">
                          <a:solidFill>
                            <a:srgbClr val="222222"/>
                          </a:solidFill>
                        </a:rPr>
                        <a:t>38 (30–46)</a:t>
                      </a:r>
                      <a:endParaRPr lang="en-US" sz="1600" dirty="0"/>
                    </a:p>
                  </a:txBody>
                  <a:tcPr anchor="ctr"/>
                </a:tc>
                <a:tc>
                  <a:txBody>
                    <a:bodyPr/>
                    <a:lstStyle/>
                    <a:p>
                      <a:pPr marL="0" indent="0" algn="ctr">
                        <a:buNone/>
                      </a:pPr>
                      <a:r>
                        <a:rPr lang="en-US" sz="1600" dirty="0">
                          <a:solidFill>
                            <a:srgbClr val="222222"/>
                          </a:solidFill>
                        </a:rPr>
                        <a:t>39 (32–45)</a:t>
                      </a:r>
                      <a:endParaRPr lang="en-US" sz="1600" dirty="0"/>
                    </a:p>
                  </a:txBody>
                  <a:tcPr anchor="ctr"/>
                </a:tc>
                <a:tc>
                  <a:txBody>
                    <a:bodyPr/>
                    <a:lstStyle/>
                    <a:p>
                      <a:pPr marL="0" indent="0" algn="ctr">
                        <a:buNone/>
                      </a:pPr>
                      <a:r>
                        <a:rPr lang="en-US" sz="1600" dirty="0">
                          <a:solidFill>
                            <a:srgbClr val="222222"/>
                          </a:solidFill>
                        </a:rPr>
                        <a:t>38 (31–45)</a:t>
                      </a:r>
                      <a:endParaRPr lang="en-US" sz="1600" dirty="0"/>
                    </a:p>
                  </a:txBody>
                  <a:tcPr anchor="ctr"/>
                </a:tc>
                <a:extLst>
                  <a:ext uri="{0D108BD9-81ED-4DB2-BD59-A6C34878D82A}">
                    <a16:rowId xmlns:a16="http://schemas.microsoft.com/office/drawing/2014/main" val="775707975"/>
                  </a:ext>
                </a:extLst>
              </a:tr>
              <a:tr h="370840">
                <a:tc>
                  <a:txBody>
                    <a:bodyPr/>
                    <a:lstStyle/>
                    <a:p>
                      <a:pPr marL="0" indent="0" algn="l">
                        <a:buNone/>
                      </a:pPr>
                      <a:r>
                        <a:rPr lang="en-US" sz="1600" dirty="0">
                          <a:solidFill>
                            <a:srgbClr val="222222"/>
                          </a:solidFill>
                        </a:rPr>
                        <a:t>&gt;1 sexual partner &lt;12 months, n(%)</a:t>
                      </a:r>
                      <a:endParaRPr lang="en-US" sz="1600" dirty="0"/>
                    </a:p>
                  </a:txBody>
                  <a:tcPr anchor="ctr"/>
                </a:tc>
                <a:tc>
                  <a:txBody>
                    <a:bodyPr/>
                    <a:lstStyle/>
                    <a:p>
                      <a:pPr marL="0" indent="0" algn="ctr">
                        <a:buNone/>
                      </a:pPr>
                      <a:r>
                        <a:rPr lang="en-US" sz="1600" b="1" dirty="0">
                          <a:solidFill>
                            <a:srgbClr val="222222"/>
                          </a:solidFill>
                        </a:rPr>
                        <a:t>289 (51)</a:t>
                      </a:r>
                      <a:endParaRPr lang="en-US" sz="1600" b="1" dirty="0"/>
                    </a:p>
                  </a:txBody>
                  <a:tcPr anchor="ctr"/>
                </a:tc>
                <a:tc>
                  <a:txBody>
                    <a:bodyPr/>
                    <a:lstStyle/>
                    <a:p>
                      <a:pPr marL="0" indent="0" algn="ctr">
                        <a:buNone/>
                      </a:pPr>
                      <a:r>
                        <a:rPr lang="en-US" sz="1600" dirty="0">
                          <a:solidFill>
                            <a:srgbClr val="222222"/>
                          </a:solidFill>
                        </a:rPr>
                        <a:t>97 (50)</a:t>
                      </a:r>
                      <a:endParaRPr lang="en-US" sz="1600" dirty="0"/>
                    </a:p>
                  </a:txBody>
                  <a:tcPr anchor="ctr"/>
                </a:tc>
                <a:tc>
                  <a:txBody>
                    <a:bodyPr/>
                    <a:lstStyle/>
                    <a:p>
                      <a:pPr marL="0" indent="0" algn="ctr">
                        <a:buNone/>
                      </a:pPr>
                      <a:r>
                        <a:rPr lang="en-US" sz="1600" dirty="0">
                          <a:solidFill>
                            <a:srgbClr val="222222"/>
                          </a:solidFill>
                        </a:rPr>
                        <a:t>102 (54)</a:t>
                      </a:r>
                      <a:endParaRPr lang="en-US" sz="1600" dirty="0"/>
                    </a:p>
                  </a:txBody>
                  <a:tcPr anchor="ctr"/>
                </a:tc>
                <a:tc>
                  <a:txBody>
                    <a:bodyPr/>
                    <a:lstStyle/>
                    <a:p>
                      <a:pPr marL="0" indent="0" algn="ctr">
                        <a:buNone/>
                      </a:pPr>
                      <a:r>
                        <a:rPr lang="en-US" sz="1600" dirty="0">
                          <a:solidFill>
                            <a:srgbClr val="222222"/>
                          </a:solidFill>
                        </a:rPr>
                        <a:t>90 (51)</a:t>
                      </a:r>
                      <a:endParaRPr lang="en-US" sz="1600" dirty="0"/>
                    </a:p>
                  </a:txBody>
                  <a:tcPr anchor="ctr"/>
                </a:tc>
                <a:extLst>
                  <a:ext uri="{0D108BD9-81ED-4DB2-BD59-A6C34878D82A}">
                    <a16:rowId xmlns:a16="http://schemas.microsoft.com/office/drawing/2014/main" val="2504529306"/>
                  </a:ext>
                </a:extLst>
              </a:tr>
              <a:tr h="370840">
                <a:tc>
                  <a:txBody>
                    <a:bodyPr/>
                    <a:lstStyle/>
                    <a:p>
                      <a:pPr marL="0" indent="0" algn="l">
                        <a:buNone/>
                      </a:pPr>
                      <a:r>
                        <a:rPr lang="en-US" sz="1600" dirty="0">
                          <a:solidFill>
                            <a:srgbClr val="222222"/>
                          </a:solidFill>
                        </a:rPr>
                        <a:t>Ever started ART n(%)</a:t>
                      </a:r>
                      <a:endParaRPr lang="en-US" sz="1600" dirty="0"/>
                    </a:p>
                  </a:txBody>
                  <a:tcPr anchor="ctr"/>
                </a:tc>
                <a:tc>
                  <a:txBody>
                    <a:bodyPr/>
                    <a:lstStyle/>
                    <a:p>
                      <a:pPr marL="0" indent="0" algn="ctr">
                        <a:buNone/>
                      </a:pPr>
                      <a:r>
                        <a:rPr lang="en-US" sz="1600" b="1" dirty="0">
                          <a:solidFill>
                            <a:srgbClr val="222222"/>
                          </a:solidFill>
                        </a:rPr>
                        <a:t>520 (91)</a:t>
                      </a:r>
                      <a:endParaRPr lang="en-US" sz="1600" b="1" dirty="0"/>
                    </a:p>
                  </a:txBody>
                  <a:tcPr anchor="ctr"/>
                </a:tc>
                <a:tc>
                  <a:txBody>
                    <a:bodyPr/>
                    <a:lstStyle/>
                    <a:p>
                      <a:pPr marL="0" indent="0" algn="ctr">
                        <a:buNone/>
                      </a:pPr>
                      <a:r>
                        <a:rPr lang="en-US" sz="1600" dirty="0">
                          <a:solidFill>
                            <a:srgbClr val="222222"/>
                          </a:solidFill>
                        </a:rPr>
                        <a:t>179 (92)</a:t>
                      </a:r>
                      <a:endParaRPr lang="en-US" sz="1600" dirty="0"/>
                    </a:p>
                  </a:txBody>
                  <a:tcPr anchor="ctr"/>
                </a:tc>
                <a:tc>
                  <a:txBody>
                    <a:bodyPr/>
                    <a:lstStyle/>
                    <a:p>
                      <a:pPr marL="0" indent="0" algn="ctr">
                        <a:buNone/>
                      </a:pPr>
                      <a:r>
                        <a:rPr lang="en-US" sz="1600" dirty="0">
                          <a:solidFill>
                            <a:srgbClr val="222222"/>
                          </a:solidFill>
                        </a:rPr>
                        <a:t>171 (90)</a:t>
                      </a:r>
                      <a:endParaRPr lang="en-US" sz="1600" dirty="0"/>
                    </a:p>
                  </a:txBody>
                  <a:tcPr anchor="ctr"/>
                </a:tc>
                <a:tc>
                  <a:txBody>
                    <a:bodyPr/>
                    <a:lstStyle/>
                    <a:p>
                      <a:pPr marL="0" indent="0" algn="ctr">
                        <a:buNone/>
                      </a:pPr>
                      <a:r>
                        <a:rPr lang="en-US" sz="1600" dirty="0">
                          <a:solidFill>
                            <a:srgbClr val="222222"/>
                          </a:solidFill>
                        </a:rPr>
                        <a:t>170 (92)</a:t>
                      </a:r>
                      <a:endParaRPr lang="en-US" sz="1600" dirty="0"/>
                    </a:p>
                  </a:txBody>
                  <a:tcPr anchor="ctr"/>
                </a:tc>
                <a:extLst>
                  <a:ext uri="{0D108BD9-81ED-4DB2-BD59-A6C34878D82A}">
                    <a16:rowId xmlns:a16="http://schemas.microsoft.com/office/drawing/2014/main" val="3513552924"/>
                  </a:ext>
                </a:extLst>
              </a:tr>
              <a:tr h="370840">
                <a:tc>
                  <a:txBody>
                    <a:bodyPr/>
                    <a:lstStyle/>
                    <a:p>
                      <a:pPr marL="457200" lvl="1" indent="0" algn="l">
                        <a:buNone/>
                      </a:pPr>
                      <a:r>
                        <a:rPr lang="en-US" sz="1600" dirty="0">
                          <a:solidFill>
                            <a:srgbClr val="222222"/>
                          </a:solidFill>
                        </a:rPr>
                        <a:t>Median months since ART initiation (IQR)</a:t>
                      </a:r>
                      <a:endParaRPr lang="en-US" sz="1600" dirty="0"/>
                    </a:p>
                  </a:txBody>
                  <a:tcPr anchor="ctr"/>
                </a:tc>
                <a:tc>
                  <a:txBody>
                    <a:bodyPr/>
                    <a:lstStyle/>
                    <a:p>
                      <a:pPr marL="0" indent="0" algn="ctr">
                        <a:buNone/>
                      </a:pPr>
                      <a:r>
                        <a:rPr lang="en-US" sz="1600" b="1" dirty="0">
                          <a:solidFill>
                            <a:srgbClr val="222222"/>
                          </a:solidFill>
                        </a:rPr>
                        <a:t>12 (3.6–36)</a:t>
                      </a:r>
                      <a:endParaRPr lang="en-US" sz="1600" b="1" dirty="0"/>
                    </a:p>
                  </a:txBody>
                  <a:tcPr anchor="ctr"/>
                </a:tc>
                <a:tc>
                  <a:txBody>
                    <a:bodyPr/>
                    <a:lstStyle/>
                    <a:p>
                      <a:pPr marL="0" indent="0" algn="ctr">
                        <a:buNone/>
                      </a:pPr>
                      <a:r>
                        <a:rPr lang="en-US" sz="1600" dirty="0">
                          <a:solidFill>
                            <a:srgbClr val="222222"/>
                          </a:solidFill>
                        </a:rPr>
                        <a:t>12 (3.6–48)</a:t>
                      </a:r>
                      <a:endParaRPr lang="en-US" sz="1600" dirty="0"/>
                    </a:p>
                  </a:txBody>
                  <a:tcPr anchor="ctr"/>
                </a:tc>
                <a:tc>
                  <a:txBody>
                    <a:bodyPr/>
                    <a:lstStyle/>
                    <a:p>
                      <a:pPr marL="0" indent="0" algn="ctr">
                        <a:buNone/>
                      </a:pPr>
                      <a:r>
                        <a:rPr lang="en-US" sz="1600" dirty="0">
                          <a:solidFill>
                            <a:srgbClr val="222222"/>
                          </a:solidFill>
                        </a:rPr>
                        <a:t>12 (3.6–48)</a:t>
                      </a:r>
                      <a:endParaRPr lang="en-US" sz="1600" dirty="0"/>
                    </a:p>
                  </a:txBody>
                  <a:tcPr anchor="ctr"/>
                </a:tc>
                <a:tc>
                  <a:txBody>
                    <a:bodyPr/>
                    <a:lstStyle/>
                    <a:p>
                      <a:pPr marL="0" indent="0" algn="ctr">
                        <a:buNone/>
                      </a:pPr>
                      <a:r>
                        <a:rPr lang="en-US" sz="1600" dirty="0">
                          <a:solidFill>
                            <a:srgbClr val="222222"/>
                          </a:solidFill>
                        </a:rPr>
                        <a:t>12 (2.4–24)</a:t>
                      </a:r>
                      <a:endParaRPr lang="en-US" sz="1600" dirty="0"/>
                    </a:p>
                  </a:txBody>
                  <a:tcPr anchor="ctr"/>
                </a:tc>
                <a:extLst>
                  <a:ext uri="{0D108BD9-81ED-4DB2-BD59-A6C34878D82A}">
                    <a16:rowId xmlns:a16="http://schemas.microsoft.com/office/drawing/2014/main" val="3575911692"/>
                  </a:ext>
                </a:extLst>
              </a:tr>
              <a:tr h="370840">
                <a:tc>
                  <a:txBody>
                    <a:bodyPr/>
                    <a:lstStyle/>
                    <a:p>
                      <a:pPr marL="457200" lvl="1" indent="0" algn="l">
                        <a:buNone/>
                      </a:pPr>
                      <a:r>
                        <a:rPr lang="en-US" sz="1600" dirty="0">
                          <a:solidFill>
                            <a:srgbClr val="222222"/>
                          </a:solidFill>
                        </a:rPr>
                        <a:t>Median duration out of care, months (IQR)</a:t>
                      </a:r>
                      <a:endParaRPr lang="en-US" sz="1600" dirty="0"/>
                    </a:p>
                  </a:txBody>
                  <a:tcPr anchor="ctr"/>
                </a:tc>
                <a:tc>
                  <a:txBody>
                    <a:bodyPr/>
                    <a:lstStyle/>
                    <a:p>
                      <a:pPr marL="0" indent="0" algn="ctr">
                        <a:buNone/>
                      </a:pPr>
                      <a:r>
                        <a:rPr lang="en-US" sz="1600" b="1" dirty="0">
                          <a:solidFill>
                            <a:srgbClr val="222222"/>
                          </a:solidFill>
                        </a:rPr>
                        <a:t>2 (1–4)</a:t>
                      </a:r>
                      <a:endParaRPr lang="en-US" sz="1600" b="1" dirty="0"/>
                    </a:p>
                  </a:txBody>
                  <a:tcPr anchor="ctr"/>
                </a:tc>
                <a:tc>
                  <a:txBody>
                    <a:bodyPr/>
                    <a:lstStyle/>
                    <a:p>
                      <a:pPr marL="0" indent="0" algn="ctr">
                        <a:buNone/>
                      </a:pPr>
                      <a:r>
                        <a:rPr lang="en-US" sz="1600" dirty="0">
                          <a:solidFill>
                            <a:srgbClr val="222222"/>
                          </a:solidFill>
                        </a:rPr>
                        <a:t>2 (1–4)</a:t>
                      </a:r>
                      <a:endParaRPr lang="en-US" sz="1600" dirty="0"/>
                    </a:p>
                  </a:txBody>
                  <a:tcPr anchor="ctr"/>
                </a:tc>
                <a:tc>
                  <a:txBody>
                    <a:bodyPr/>
                    <a:lstStyle/>
                    <a:p>
                      <a:pPr marL="0" indent="0" algn="ctr">
                        <a:buNone/>
                      </a:pPr>
                      <a:r>
                        <a:rPr lang="en-US" sz="1600" dirty="0">
                          <a:solidFill>
                            <a:srgbClr val="222222"/>
                          </a:solidFill>
                        </a:rPr>
                        <a:t>2 (1–5)</a:t>
                      </a:r>
                      <a:endParaRPr lang="en-US" sz="1600" dirty="0"/>
                    </a:p>
                  </a:txBody>
                  <a:tcPr anchor="ctr"/>
                </a:tc>
                <a:tc>
                  <a:txBody>
                    <a:bodyPr/>
                    <a:lstStyle/>
                    <a:p>
                      <a:pPr marL="0" indent="0" algn="ctr">
                        <a:buNone/>
                      </a:pPr>
                      <a:r>
                        <a:rPr lang="en-US" sz="1600" dirty="0">
                          <a:solidFill>
                            <a:srgbClr val="222222"/>
                          </a:solidFill>
                        </a:rPr>
                        <a:t>2 (1–6)</a:t>
                      </a:r>
                      <a:endParaRPr lang="en-US" sz="1600" dirty="0"/>
                    </a:p>
                  </a:txBody>
                  <a:tcPr anchor="ctr"/>
                </a:tc>
                <a:extLst>
                  <a:ext uri="{0D108BD9-81ED-4DB2-BD59-A6C34878D82A}">
                    <a16:rowId xmlns:a16="http://schemas.microsoft.com/office/drawing/2014/main" val="2114621496"/>
                  </a:ext>
                </a:extLst>
              </a:tr>
              <a:tr h="370840">
                <a:tc>
                  <a:txBody>
                    <a:bodyPr/>
                    <a:lstStyle/>
                    <a:p>
                      <a:pPr marL="457200" lvl="1" indent="0" algn="l">
                        <a:buNone/>
                      </a:pPr>
                      <a:r>
                        <a:rPr lang="en-US" sz="1600" dirty="0">
                          <a:solidFill>
                            <a:srgbClr val="222222"/>
                          </a:solidFill>
                        </a:rPr>
                        <a:t>Believed (re-)initiation would lead to unwanted disclosure n(%)</a:t>
                      </a:r>
                      <a:endParaRPr lang="en-US" sz="1600" dirty="0"/>
                    </a:p>
                  </a:txBody>
                  <a:tcPr anchor="ctr"/>
                </a:tc>
                <a:tc>
                  <a:txBody>
                    <a:bodyPr/>
                    <a:lstStyle/>
                    <a:p>
                      <a:pPr marL="0" indent="0" algn="ctr">
                        <a:buNone/>
                      </a:pPr>
                      <a:r>
                        <a:rPr lang="en-US" sz="1600" b="1" dirty="0">
                          <a:solidFill>
                            <a:srgbClr val="222222"/>
                          </a:solidFill>
                        </a:rPr>
                        <a:t>243 (43)</a:t>
                      </a:r>
                      <a:endParaRPr lang="en-US" sz="1600" b="1" dirty="0"/>
                    </a:p>
                  </a:txBody>
                  <a:tcPr anchor="ctr"/>
                </a:tc>
                <a:tc>
                  <a:txBody>
                    <a:bodyPr/>
                    <a:lstStyle/>
                    <a:p>
                      <a:pPr marL="0" indent="0" algn="ctr">
                        <a:buNone/>
                      </a:pPr>
                      <a:r>
                        <a:rPr lang="en-US" sz="1600" dirty="0">
                          <a:solidFill>
                            <a:srgbClr val="222222"/>
                          </a:solidFill>
                        </a:rPr>
                        <a:t>87 (45)</a:t>
                      </a:r>
                      <a:endParaRPr lang="en-US" sz="1600" dirty="0"/>
                    </a:p>
                  </a:txBody>
                  <a:tcPr anchor="ctr"/>
                </a:tc>
                <a:tc>
                  <a:txBody>
                    <a:bodyPr/>
                    <a:lstStyle/>
                    <a:p>
                      <a:pPr marL="0" indent="0" algn="ctr">
                        <a:buNone/>
                      </a:pPr>
                      <a:r>
                        <a:rPr lang="en-US" sz="1600" dirty="0">
                          <a:solidFill>
                            <a:srgbClr val="222222"/>
                          </a:solidFill>
                        </a:rPr>
                        <a:t>85 (45)</a:t>
                      </a:r>
                      <a:endParaRPr lang="en-US" sz="1600" dirty="0"/>
                    </a:p>
                  </a:txBody>
                  <a:tcPr anchor="ctr"/>
                </a:tc>
                <a:tc>
                  <a:txBody>
                    <a:bodyPr/>
                    <a:lstStyle/>
                    <a:p>
                      <a:pPr marL="0" indent="0" algn="ctr">
                        <a:buNone/>
                      </a:pPr>
                      <a:r>
                        <a:rPr lang="en-US" sz="1600" dirty="0">
                          <a:solidFill>
                            <a:srgbClr val="222222"/>
                          </a:solidFill>
                        </a:rPr>
                        <a:t>71 (39)</a:t>
                      </a:r>
                      <a:endParaRPr lang="en-US" sz="1600" dirty="0"/>
                    </a:p>
                  </a:txBody>
                  <a:tcPr anchor="ctr"/>
                </a:tc>
                <a:extLst>
                  <a:ext uri="{0D108BD9-81ED-4DB2-BD59-A6C34878D82A}">
                    <a16:rowId xmlns:a16="http://schemas.microsoft.com/office/drawing/2014/main" val="3770509354"/>
                  </a:ext>
                </a:extLst>
              </a:tr>
            </a:tbl>
          </a:graphicData>
        </a:graphic>
      </p:graphicFrame>
      <p:sp>
        <p:nvSpPr>
          <p:cNvPr id="8" name="Text 2">
            <a:extLst>
              <a:ext uri="{FF2B5EF4-FFF2-40B4-BE49-F238E27FC236}">
                <a16:creationId xmlns:a16="http://schemas.microsoft.com/office/drawing/2014/main" id="{B8F8F959-9B86-1245-0C41-947EFBC495E7}"/>
              </a:ext>
            </a:extLst>
          </p:cNvPr>
          <p:cNvSpPr/>
          <p:nvPr/>
        </p:nvSpPr>
        <p:spPr>
          <a:xfrm>
            <a:off x="442910" y="6442563"/>
            <a:ext cx="11247120" cy="320040"/>
          </a:xfrm>
          <a:prstGeom prst="rect">
            <a:avLst/>
          </a:prstGeom>
          <a:noFill/>
          <a:ln/>
        </p:spPr>
        <p:txBody>
          <a:bodyPr wrap="square" lIns="0" tIns="0" rIns="0" bIns="0" rtlCol="0" anchor="ctr"/>
          <a:lstStyle/>
          <a:p>
            <a:pPr marL="0" indent="0">
              <a:buNone/>
            </a:pPr>
            <a:r>
              <a:rPr lang="en-US" sz="1300" i="1" dirty="0">
                <a:solidFill>
                  <a:srgbClr val="5A6570"/>
                </a:solidFill>
                <a:latin typeface="Verdana" panose="020B0604030504040204" pitchFamily="34" charset="0"/>
                <a:ea typeface="Verdana" panose="020B0604030504040204" pitchFamily="34" charset="0"/>
                <a:cs typeface="Verdana" panose="020B0604030504040204" pitchFamily="34" charset="0"/>
              </a:rPr>
              <a:t>No significant differences observed between arms at baseline.</a:t>
            </a:r>
            <a:endParaRPr lang="en-US" sz="1300" dirty="0">
              <a:latin typeface="Verdana" panose="020B0604030504040204" pitchFamily="34" charset="0"/>
              <a:ea typeface="Verdana" panose="020B0604030504040204" pitchFamily="34" charset="0"/>
              <a:cs typeface="Verdana" panose="020B0604030504040204" pitchFamily="34" charset="0"/>
            </a:endParaRPr>
          </a:p>
        </p:txBody>
      </p:sp>
      <p:sp>
        <p:nvSpPr>
          <p:cNvPr id="9" name="Rectangle 8">
            <a:extLst>
              <a:ext uri="{FF2B5EF4-FFF2-40B4-BE49-F238E27FC236}">
                <a16:creationId xmlns:a16="http://schemas.microsoft.com/office/drawing/2014/main" id="{3DB06FB9-719E-B076-86F0-28D01D22E0EA}"/>
              </a:ext>
            </a:extLst>
          </p:cNvPr>
          <p:cNvSpPr/>
          <p:nvPr/>
        </p:nvSpPr>
        <p:spPr>
          <a:xfrm>
            <a:off x="442909" y="4124689"/>
            <a:ext cx="10898375" cy="394759"/>
          </a:xfrm>
          <a:prstGeom prst="rect">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81888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7DE90-872B-1DE2-6E40-20F00D743F01}"/>
              </a:ext>
            </a:extLst>
          </p:cNvPr>
          <p:cNvSpPr>
            <a:spLocks noGrp="1"/>
          </p:cNvSpPr>
          <p:nvPr>
            <p:ph type="title"/>
          </p:nvPr>
        </p:nvSpPr>
        <p:spPr>
          <a:xfrm>
            <a:off x="442912" y="1401624"/>
            <a:ext cx="11390499" cy="1260000"/>
          </a:xfrm>
        </p:spPr>
        <p:txBody>
          <a:bodyPr/>
          <a:lstStyle/>
          <a:p>
            <a:r>
              <a:rPr lang="en-US" dirty="0"/>
              <a:t>Primary outcome</a:t>
            </a:r>
            <a:br>
              <a:rPr lang="en-US" dirty="0"/>
            </a:br>
            <a:r>
              <a:rPr lang="en-US" dirty="0"/>
              <a:t>(Composite retention at 6mo)</a:t>
            </a:r>
          </a:p>
        </p:txBody>
      </p:sp>
      <p:pic>
        <p:nvPicPr>
          <p:cNvPr id="6" name="Picture 5">
            <a:extLst>
              <a:ext uri="{FF2B5EF4-FFF2-40B4-BE49-F238E27FC236}">
                <a16:creationId xmlns:a16="http://schemas.microsoft.com/office/drawing/2014/main" id="{10607DE2-1530-4ED1-AF58-6B8B4833431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42911" y="2661624"/>
            <a:ext cx="7705293" cy="3954329"/>
          </a:xfrm>
          <a:prstGeom prst="rect">
            <a:avLst/>
          </a:prstGeom>
        </p:spPr>
      </p:pic>
      <p:sp>
        <p:nvSpPr>
          <p:cNvPr id="8" name="TextBox 7">
            <a:extLst>
              <a:ext uri="{FF2B5EF4-FFF2-40B4-BE49-F238E27FC236}">
                <a16:creationId xmlns:a16="http://schemas.microsoft.com/office/drawing/2014/main" id="{0051D481-C785-51E5-B0BC-7D5360F42A9B}"/>
              </a:ext>
            </a:extLst>
          </p:cNvPr>
          <p:cNvSpPr txBox="1"/>
          <p:nvPr/>
        </p:nvSpPr>
        <p:spPr>
          <a:xfrm>
            <a:off x="8148204" y="2681651"/>
            <a:ext cx="3936220" cy="400110"/>
          </a:xfrm>
          <a:prstGeom prst="rect">
            <a:avLst/>
          </a:prstGeom>
          <a:noFill/>
        </p:spPr>
        <p:txBody>
          <a:bodyPr wrap="square">
            <a:spAutoFit/>
          </a:bodyPr>
          <a:lstStyle/>
          <a:p>
            <a:r>
              <a:rPr lang="en-US" sz="2000" dirty="0">
                <a:latin typeface="Verdana" panose="020B0604030504040204" pitchFamily="34" charset="0"/>
                <a:ea typeface="Verdana" panose="020B0604030504040204" pitchFamily="34" charset="0"/>
                <a:cs typeface="Verdana" panose="020B0604030504040204" pitchFamily="34" charset="0"/>
              </a:rPr>
              <a:t>Very little difference by arm. </a:t>
            </a:r>
          </a:p>
        </p:txBody>
      </p:sp>
      <p:sp>
        <p:nvSpPr>
          <p:cNvPr id="9" name="Rectangle 8">
            <a:extLst>
              <a:ext uri="{FF2B5EF4-FFF2-40B4-BE49-F238E27FC236}">
                <a16:creationId xmlns:a16="http://schemas.microsoft.com/office/drawing/2014/main" id="{37CB3964-8216-D2BE-98B6-B076C52ECCE5}"/>
              </a:ext>
            </a:extLst>
          </p:cNvPr>
          <p:cNvSpPr/>
          <p:nvPr/>
        </p:nvSpPr>
        <p:spPr>
          <a:xfrm>
            <a:off x="3532093" y="3209365"/>
            <a:ext cx="5342965" cy="793444"/>
          </a:xfrm>
          <a:prstGeom prst="rect">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815AE559-2CDB-92F0-D9E7-9925933EAA83}"/>
              </a:ext>
            </a:extLst>
          </p:cNvPr>
          <p:cNvSpPr txBox="1"/>
          <p:nvPr/>
        </p:nvSpPr>
        <p:spPr>
          <a:xfrm>
            <a:off x="5975819" y="3213738"/>
            <a:ext cx="2899240" cy="830997"/>
          </a:xfrm>
          <a:prstGeom prst="rect">
            <a:avLst/>
          </a:prstGeom>
          <a:noFill/>
        </p:spPr>
        <p:txBody>
          <a:bodyPr wrap="square">
            <a:spAutoFit/>
          </a:bodyPr>
          <a:lstStyle/>
          <a:p>
            <a:r>
              <a:rPr lang="en-US" sz="1600" dirty="0">
                <a:latin typeface="Verdana" panose="020B0604030504040204" pitchFamily="34" charset="0"/>
                <a:ea typeface="Verdana" panose="020B0604030504040204" pitchFamily="34" charset="0"/>
                <a:cs typeface="Verdana" panose="020B0604030504040204" pitchFamily="34" charset="0"/>
              </a:rPr>
              <a:t>Only significant difference was between Stepped and Home arms.</a:t>
            </a:r>
          </a:p>
        </p:txBody>
      </p:sp>
    </p:spTree>
    <p:extLst>
      <p:ext uri="{BB962C8B-B14F-4D97-AF65-F5344CB8AC3E}">
        <p14:creationId xmlns:p14="http://schemas.microsoft.com/office/powerpoint/2010/main" val="9098869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3B52C-590C-F797-0272-65007A1F6F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9E463E-7161-75BC-0962-DBB0A4F21490}"/>
              </a:ext>
            </a:extLst>
          </p:cNvPr>
          <p:cNvSpPr>
            <a:spLocks noGrp="1"/>
          </p:cNvSpPr>
          <p:nvPr>
            <p:ph type="title"/>
          </p:nvPr>
        </p:nvSpPr>
        <p:spPr>
          <a:xfrm>
            <a:off x="442912" y="1401624"/>
            <a:ext cx="10898377" cy="1260000"/>
          </a:xfrm>
        </p:spPr>
        <p:txBody>
          <a:bodyPr/>
          <a:lstStyle/>
          <a:p>
            <a:r>
              <a:rPr lang="en-US" sz="3600" dirty="0"/>
              <a:t>Primary outcome and composite variables</a:t>
            </a:r>
            <a:br>
              <a:rPr lang="en-US" sz="3600" dirty="0"/>
            </a:br>
            <a:endParaRPr lang="en-US" sz="3600" dirty="0"/>
          </a:p>
        </p:txBody>
      </p:sp>
      <p:graphicFrame>
        <p:nvGraphicFramePr>
          <p:cNvPr id="6" name="Content Placeholder 5">
            <a:extLst>
              <a:ext uri="{FF2B5EF4-FFF2-40B4-BE49-F238E27FC236}">
                <a16:creationId xmlns:a16="http://schemas.microsoft.com/office/drawing/2014/main" id="{03579839-93ED-E1EF-6E5E-0FF91D1C1C85}"/>
              </a:ext>
            </a:extLst>
          </p:cNvPr>
          <p:cNvGraphicFramePr>
            <a:graphicFrameLocks noGrp="1"/>
          </p:cNvGraphicFramePr>
          <p:nvPr>
            <p:ph idx="1"/>
          </p:nvPr>
        </p:nvGraphicFramePr>
        <p:xfrm>
          <a:off x="442912" y="2233162"/>
          <a:ext cx="10898373" cy="3977640"/>
        </p:xfrm>
        <a:graphic>
          <a:graphicData uri="http://schemas.openxmlformats.org/drawingml/2006/table">
            <a:tbl>
              <a:tblPr firstRow="1" bandRow="1">
                <a:tableStyleId>{21E4AEA4-8DFA-4A89-87EB-49C32662AFE0}</a:tableStyleId>
              </a:tblPr>
              <a:tblGrid>
                <a:gridCol w="2228570">
                  <a:extLst>
                    <a:ext uri="{9D8B030D-6E8A-4147-A177-3AD203B41FA5}">
                      <a16:colId xmlns:a16="http://schemas.microsoft.com/office/drawing/2014/main" val="1320534829"/>
                    </a:ext>
                  </a:extLst>
                </a:gridCol>
                <a:gridCol w="1362636">
                  <a:extLst>
                    <a:ext uri="{9D8B030D-6E8A-4147-A177-3AD203B41FA5}">
                      <a16:colId xmlns:a16="http://schemas.microsoft.com/office/drawing/2014/main" val="2277798428"/>
                    </a:ext>
                  </a:extLst>
                </a:gridCol>
                <a:gridCol w="1559858">
                  <a:extLst>
                    <a:ext uri="{9D8B030D-6E8A-4147-A177-3AD203B41FA5}">
                      <a16:colId xmlns:a16="http://schemas.microsoft.com/office/drawing/2014/main" val="618458280"/>
                    </a:ext>
                  </a:extLst>
                </a:gridCol>
                <a:gridCol w="1452283">
                  <a:extLst>
                    <a:ext uri="{9D8B030D-6E8A-4147-A177-3AD203B41FA5}">
                      <a16:colId xmlns:a16="http://schemas.microsoft.com/office/drawing/2014/main" val="70080772"/>
                    </a:ext>
                  </a:extLst>
                </a:gridCol>
                <a:gridCol w="1626406">
                  <a:extLst>
                    <a:ext uri="{9D8B030D-6E8A-4147-A177-3AD203B41FA5}">
                      <a16:colId xmlns:a16="http://schemas.microsoft.com/office/drawing/2014/main" val="3294016822"/>
                    </a:ext>
                  </a:extLst>
                </a:gridCol>
                <a:gridCol w="1334310">
                  <a:extLst>
                    <a:ext uri="{9D8B030D-6E8A-4147-A177-3AD203B41FA5}">
                      <a16:colId xmlns:a16="http://schemas.microsoft.com/office/drawing/2014/main" val="2880071465"/>
                    </a:ext>
                  </a:extLst>
                </a:gridCol>
                <a:gridCol w="1334310">
                  <a:extLst>
                    <a:ext uri="{9D8B030D-6E8A-4147-A177-3AD203B41FA5}">
                      <a16:colId xmlns:a16="http://schemas.microsoft.com/office/drawing/2014/main" val="601509676"/>
                    </a:ext>
                  </a:extLst>
                </a:gridCol>
              </a:tblGrid>
              <a:tr h="370840">
                <a:tc>
                  <a:txBody>
                    <a:bodyPr/>
                    <a:lstStyle/>
                    <a:p>
                      <a:pPr marL="0" indent="0">
                        <a:buNone/>
                      </a:pPr>
                      <a:r>
                        <a:rPr lang="en-US" sz="1500" b="1" dirty="0">
                          <a:solidFill>
                            <a:srgbClr val="FFFFFF"/>
                          </a:solidFill>
                        </a:rPr>
                        <a:t>Outcome</a:t>
                      </a:r>
                      <a:endParaRPr lang="en-US" sz="1500" dirty="0"/>
                    </a:p>
                  </a:txBody>
                  <a:tcPr anchor="ctr"/>
                </a:tc>
                <a:tc>
                  <a:txBody>
                    <a:bodyPr/>
                    <a:lstStyle/>
                    <a:p>
                      <a:pPr marL="0" indent="0" algn="ctr">
                        <a:buNone/>
                      </a:pPr>
                      <a:r>
                        <a:rPr lang="en-US" sz="1500" b="1" dirty="0">
                          <a:solidFill>
                            <a:srgbClr val="FFFFFF"/>
                          </a:solidFill>
                        </a:rPr>
                        <a:t>Counseling</a:t>
                      </a:r>
                      <a:endParaRPr lang="en-US" sz="1500" dirty="0"/>
                    </a:p>
                    <a:p>
                      <a:pPr marL="0" indent="0" algn="ctr">
                        <a:buNone/>
                      </a:pPr>
                      <a:r>
                        <a:rPr lang="en-US" sz="1500" b="1" dirty="0">
                          <a:solidFill>
                            <a:srgbClr val="FFFFFF"/>
                          </a:solidFill>
                        </a:rPr>
                        <a:t>(N=195)</a:t>
                      </a:r>
                      <a:endParaRPr lang="en-US" sz="1500" dirty="0"/>
                    </a:p>
                  </a:txBody>
                  <a:tcPr anchor="ctr"/>
                </a:tc>
                <a:tc>
                  <a:txBody>
                    <a:bodyPr/>
                    <a:lstStyle/>
                    <a:p>
                      <a:pPr marL="0" indent="0" algn="ctr">
                        <a:buNone/>
                      </a:pPr>
                      <a:r>
                        <a:rPr lang="en-US" sz="1500" b="1" dirty="0">
                          <a:solidFill>
                            <a:srgbClr val="FFFFFF"/>
                          </a:solidFill>
                        </a:rPr>
                        <a:t>Home ART</a:t>
                      </a:r>
                      <a:endParaRPr lang="en-US" sz="1500" dirty="0"/>
                    </a:p>
                    <a:p>
                      <a:pPr marL="0" indent="0" algn="ctr">
                        <a:buNone/>
                      </a:pPr>
                      <a:r>
                        <a:rPr lang="en-US" sz="1500" b="1" dirty="0">
                          <a:solidFill>
                            <a:srgbClr val="FFFFFF"/>
                          </a:solidFill>
                        </a:rPr>
                        <a:t>(N=190)</a:t>
                      </a:r>
                      <a:endParaRPr lang="en-US" sz="1500" dirty="0"/>
                    </a:p>
                  </a:txBody>
                  <a:tcPr anchor="ctr"/>
                </a:tc>
                <a:tc>
                  <a:txBody>
                    <a:bodyPr/>
                    <a:lstStyle/>
                    <a:p>
                      <a:pPr marL="0" indent="0" algn="ctr">
                        <a:buNone/>
                      </a:pPr>
                      <a:r>
                        <a:rPr lang="en-US" sz="1500" b="1" dirty="0">
                          <a:solidFill>
                            <a:srgbClr val="FFFFFF"/>
                          </a:solidFill>
                        </a:rPr>
                        <a:t>Stepped</a:t>
                      </a:r>
                      <a:endParaRPr lang="en-US" sz="1500" dirty="0"/>
                    </a:p>
                    <a:p>
                      <a:pPr marL="0" indent="0" algn="ctr">
                        <a:buNone/>
                      </a:pPr>
                      <a:r>
                        <a:rPr lang="en-US" sz="1500" b="1" dirty="0">
                          <a:solidFill>
                            <a:srgbClr val="FFFFFF"/>
                          </a:solidFill>
                        </a:rPr>
                        <a:t>(N=184)</a:t>
                      </a:r>
                      <a:endParaRPr lang="en-US" sz="1500" dirty="0"/>
                    </a:p>
                  </a:txBody>
                  <a:tcPr anchor="ctr"/>
                </a:tc>
                <a:tc>
                  <a:txBody>
                    <a:bodyPr/>
                    <a:lstStyle/>
                    <a:p>
                      <a:pPr marL="0" indent="0" algn="ctr">
                        <a:buNone/>
                      </a:pPr>
                      <a:r>
                        <a:rPr lang="en-US" sz="1500" b="1" dirty="0">
                          <a:solidFill>
                            <a:srgbClr val="FFFFFF"/>
                          </a:solidFill>
                        </a:rPr>
                        <a:t>Stepped vs</a:t>
                      </a:r>
                      <a:endParaRPr lang="en-US" sz="1500" dirty="0"/>
                    </a:p>
                    <a:p>
                      <a:pPr marL="0" indent="0" algn="ctr">
                        <a:buNone/>
                      </a:pPr>
                      <a:r>
                        <a:rPr lang="en-US" sz="1500" b="1" dirty="0">
                          <a:solidFill>
                            <a:srgbClr val="FFFFFF"/>
                          </a:solidFill>
                        </a:rPr>
                        <a:t>Counseling</a:t>
                      </a:r>
                      <a:endParaRPr lang="en-US" sz="1500" dirty="0"/>
                    </a:p>
                  </a:txBody>
                  <a:tcPr anchor="ctr"/>
                </a:tc>
                <a:tc>
                  <a:txBody>
                    <a:bodyPr/>
                    <a:lstStyle/>
                    <a:p>
                      <a:pPr marL="0" indent="0" algn="ctr">
                        <a:buNone/>
                      </a:pPr>
                      <a:r>
                        <a:rPr lang="en-US" sz="1500" b="1" dirty="0">
                          <a:solidFill>
                            <a:srgbClr val="FFFFFF"/>
                          </a:solidFill>
                        </a:rPr>
                        <a:t>Stepped vs</a:t>
                      </a:r>
                      <a:endParaRPr lang="en-US" sz="1500" dirty="0"/>
                    </a:p>
                    <a:p>
                      <a:pPr marL="0" indent="0" algn="ctr">
                        <a:buNone/>
                      </a:pPr>
                      <a:r>
                        <a:rPr lang="en-US" sz="1500" b="1" dirty="0">
                          <a:solidFill>
                            <a:srgbClr val="FFFFFF"/>
                          </a:solidFill>
                        </a:rPr>
                        <a:t>Home ART</a:t>
                      </a:r>
                      <a:endParaRPr lang="en-US" sz="1500" dirty="0"/>
                    </a:p>
                  </a:txBody>
                  <a:tcPr anchor="ctr"/>
                </a:tc>
                <a:tc>
                  <a:txBody>
                    <a:bodyPr/>
                    <a:lstStyle/>
                    <a:p>
                      <a:pPr marL="0" indent="0" algn="ctr">
                        <a:buNone/>
                      </a:pPr>
                      <a:r>
                        <a:rPr lang="en-US" sz="1500" b="1" dirty="0">
                          <a:solidFill>
                            <a:srgbClr val="FFFFFF"/>
                          </a:solidFill>
                        </a:rPr>
                        <a:t>Counseling vs</a:t>
                      </a:r>
                      <a:endParaRPr lang="en-US" sz="1500" dirty="0"/>
                    </a:p>
                    <a:p>
                      <a:pPr marL="0" indent="0" algn="ctr">
                        <a:buNone/>
                      </a:pPr>
                      <a:r>
                        <a:rPr lang="en-US" sz="1500" b="1" dirty="0">
                          <a:solidFill>
                            <a:srgbClr val="FFFFFF"/>
                          </a:solidFill>
                        </a:rPr>
                        <a:t>Home ART</a:t>
                      </a:r>
                      <a:endParaRPr lang="en-US" sz="1500" dirty="0"/>
                    </a:p>
                  </a:txBody>
                  <a:tcPr anchor="ctr"/>
                </a:tc>
                <a:extLst>
                  <a:ext uri="{0D108BD9-81ED-4DB2-BD59-A6C34878D82A}">
                    <a16:rowId xmlns:a16="http://schemas.microsoft.com/office/drawing/2014/main" val="867565554"/>
                  </a:ext>
                </a:extLst>
              </a:tr>
              <a:tr h="370840">
                <a:tc>
                  <a:txBody>
                    <a:bodyPr/>
                    <a:lstStyle/>
                    <a:p>
                      <a:pPr marL="0" indent="0">
                        <a:buNone/>
                      </a:pPr>
                      <a:r>
                        <a:rPr lang="en-US" sz="1600" b="0" dirty="0">
                          <a:solidFill>
                            <a:srgbClr val="1B1B1B"/>
                          </a:solidFill>
                        </a:rPr>
                        <a:t>Retention at 6mo </a:t>
                      </a:r>
                      <a:endParaRPr lang="en-US" sz="1600" b="0" dirty="0"/>
                    </a:p>
                    <a:p>
                      <a:pPr marL="0" indent="0">
                        <a:buNone/>
                      </a:pPr>
                      <a:r>
                        <a:rPr lang="en-US" sz="1600" b="0" dirty="0">
                          <a:solidFill>
                            <a:srgbClr val="1B1B1B"/>
                          </a:solidFill>
                        </a:rPr>
                        <a:t>(composite; Intention to Treat)</a:t>
                      </a:r>
                      <a:endParaRPr lang="en-US" sz="1600" b="0" dirty="0"/>
                    </a:p>
                  </a:txBody>
                  <a:tcPr anchor="ctr"/>
                </a:tc>
                <a:tc>
                  <a:txBody>
                    <a:bodyPr/>
                    <a:lstStyle/>
                    <a:p>
                      <a:pPr marL="0" indent="0" algn="ctr">
                        <a:buNone/>
                      </a:pPr>
                      <a:r>
                        <a:rPr lang="en-US" sz="1600" b="0" dirty="0">
                          <a:solidFill>
                            <a:srgbClr val="000000"/>
                          </a:solidFill>
                        </a:rPr>
                        <a:t>152 (78%)</a:t>
                      </a:r>
                      <a:endParaRPr lang="en-US" sz="1600" b="0" dirty="0"/>
                    </a:p>
                  </a:txBody>
                  <a:tcPr anchor="ctr"/>
                </a:tc>
                <a:tc>
                  <a:txBody>
                    <a:bodyPr/>
                    <a:lstStyle/>
                    <a:p>
                      <a:pPr marL="0" indent="0" algn="ctr">
                        <a:buNone/>
                      </a:pPr>
                      <a:r>
                        <a:rPr lang="en-US" sz="1600" b="0" dirty="0">
                          <a:solidFill>
                            <a:srgbClr val="000000"/>
                          </a:solidFill>
                        </a:rPr>
                        <a:t>135 (71%)</a:t>
                      </a:r>
                      <a:endParaRPr lang="en-US" sz="1600" b="0" dirty="0"/>
                    </a:p>
                  </a:txBody>
                  <a:tcPr anchor="ctr"/>
                </a:tc>
                <a:tc>
                  <a:txBody>
                    <a:bodyPr/>
                    <a:lstStyle/>
                    <a:p>
                      <a:pPr marL="0" indent="0" algn="ctr">
                        <a:buNone/>
                      </a:pPr>
                      <a:r>
                        <a:rPr lang="en-US" sz="1600" b="0" dirty="0">
                          <a:solidFill>
                            <a:srgbClr val="000000"/>
                          </a:solidFill>
                        </a:rPr>
                        <a:t>154 (84%)</a:t>
                      </a:r>
                      <a:endParaRPr lang="en-US" sz="1600" b="0" dirty="0"/>
                    </a:p>
                  </a:txBody>
                  <a:tcPr anchor="ctr"/>
                </a:tc>
                <a:tc>
                  <a:txBody>
                    <a:bodyPr/>
                    <a:lstStyle/>
                    <a:p>
                      <a:pPr marL="0" indent="0" algn="ctr">
                        <a:buNone/>
                      </a:pPr>
                      <a:r>
                        <a:rPr lang="en-US" sz="1600" b="0" dirty="0">
                          <a:solidFill>
                            <a:srgbClr val="1B1B1B"/>
                          </a:solidFill>
                        </a:rPr>
                        <a:t>aRR 1.10 (0.99–1.18)</a:t>
                      </a:r>
                      <a:endParaRPr lang="en-US" sz="1600" b="0" dirty="0"/>
                    </a:p>
                    <a:p>
                      <a:pPr marL="0" indent="0" algn="ctr">
                        <a:buNone/>
                      </a:pPr>
                      <a:r>
                        <a:rPr lang="en-US" sz="1600" b="0" dirty="0">
                          <a:solidFill>
                            <a:schemeClr val="tx1"/>
                          </a:solidFill>
                        </a:rPr>
                        <a:t>p=0.081</a:t>
                      </a:r>
                    </a:p>
                  </a:txBody>
                  <a:tcPr anchor="ctr"/>
                </a:tc>
                <a:tc>
                  <a:txBody>
                    <a:bodyPr/>
                    <a:lstStyle/>
                    <a:p>
                      <a:pPr marL="0" indent="0" algn="ctr">
                        <a:buNone/>
                      </a:pPr>
                      <a:r>
                        <a:rPr lang="en-US" sz="1600" b="0" dirty="0">
                          <a:solidFill>
                            <a:schemeClr val="accent2">
                              <a:lumMod val="75000"/>
                            </a:schemeClr>
                          </a:solidFill>
                        </a:rPr>
                        <a:t>aRR 1.19 (1.07–1.28)</a:t>
                      </a:r>
                    </a:p>
                    <a:p>
                      <a:pPr marL="0" indent="0" algn="ctr">
                        <a:buNone/>
                      </a:pPr>
                      <a:r>
                        <a:rPr lang="en-US" sz="1600" b="0" dirty="0">
                          <a:solidFill>
                            <a:schemeClr val="accent2">
                              <a:lumMod val="75000"/>
                            </a:schemeClr>
                          </a:solidFill>
                        </a:rPr>
                        <a:t>p=0.004</a:t>
                      </a:r>
                    </a:p>
                  </a:txBody>
                  <a:tcPr anchor="ctr"/>
                </a:tc>
                <a:tc>
                  <a:txBody>
                    <a:bodyPr/>
                    <a:lstStyle/>
                    <a:p>
                      <a:pPr marL="0" indent="0" algn="ctr">
                        <a:buNone/>
                      </a:pPr>
                      <a:r>
                        <a:rPr lang="en-US" sz="1600" b="0" dirty="0">
                          <a:solidFill>
                            <a:srgbClr val="1B1B1B"/>
                          </a:solidFill>
                        </a:rPr>
                        <a:t>aRR 1.08 (</a:t>
                      </a:r>
                      <a:r>
                        <a:rPr lang="en-US" sz="1600" b="0" dirty="0">
                          <a:solidFill>
                            <a:schemeClr val="tx1"/>
                          </a:solidFill>
                        </a:rPr>
                        <a:t>0.94–1.19)</a:t>
                      </a:r>
                    </a:p>
                    <a:p>
                      <a:pPr marL="0" indent="0" algn="ctr">
                        <a:buNone/>
                      </a:pPr>
                      <a:r>
                        <a:rPr lang="en-US" sz="1600" b="0" dirty="0">
                          <a:solidFill>
                            <a:schemeClr val="tx1"/>
                          </a:solidFill>
                        </a:rPr>
                        <a:t>p=0.235</a:t>
                      </a:r>
                    </a:p>
                  </a:txBody>
                  <a:tcPr anchor="ctr"/>
                </a:tc>
                <a:extLst>
                  <a:ext uri="{0D108BD9-81ED-4DB2-BD59-A6C34878D82A}">
                    <a16:rowId xmlns:a16="http://schemas.microsoft.com/office/drawing/2014/main" val="3833434457"/>
                  </a:ext>
                </a:extLst>
              </a:tr>
              <a:tr h="370840">
                <a:tc>
                  <a:txBody>
                    <a:bodyPr/>
                    <a:lstStyle/>
                    <a:p>
                      <a:pPr marL="457200" lvl="1" indent="0">
                        <a:buNone/>
                      </a:pPr>
                      <a:r>
                        <a:rPr lang="en-US" sz="1600" dirty="0">
                          <a:solidFill>
                            <a:srgbClr val="1B1B1B"/>
                          </a:solidFill>
                        </a:rPr>
                        <a:t>Initiated &lt;90 days</a:t>
                      </a:r>
                      <a:endParaRPr lang="en-US" sz="1600" dirty="0"/>
                    </a:p>
                    <a:p>
                      <a:pPr marL="457200" lvl="1" indent="0">
                        <a:buNone/>
                      </a:pPr>
                      <a:r>
                        <a:rPr lang="en-US" sz="1600" dirty="0">
                          <a:solidFill>
                            <a:srgbClr val="1B1B1B"/>
                          </a:solidFill>
                        </a:rPr>
                        <a:t>after enrollment</a:t>
                      </a:r>
                      <a:endParaRPr lang="en-US" sz="1600" dirty="0"/>
                    </a:p>
                  </a:txBody>
                  <a:tcPr anchor="ctr"/>
                </a:tc>
                <a:tc>
                  <a:txBody>
                    <a:bodyPr/>
                    <a:lstStyle/>
                    <a:p>
                      <a:pPr marL="0" indent="0" algn="ctr">
                        <a:buNone/>
                      </a:pPr>
                      <a:r>
                        <a:rPr lang="en-US" sz="1600" dirty="0">
                          <a:solidFill>
                            <a:srgbClr val="000000"/>
                          </a:solidFill>
                        </a:rPr>
                        <a:t>175 (90%)</a:t>
                      </a:r>
                      <a:endParaRPr lang="en-US" sz="1600" dirty="0"/>
                    </a:p>
                  </a:txBody>
                  <a:tcPr anchor="ctr"/>
                </a:tc>
                <a:tc>
                  <a:txBody>
                    <a:bodyPr/>
                    <a:lstStyle/>
                    <a:p>
                      <a:pPr marL="0" indent="0" algn="ctr">
                        <a:buNone/>
                      </a:pPr>
                      <a:r>
                        <a:rPr lang="en-US" sz="1600" dirty="0">
                          <a:solidFill>
                            <a:srgbClr val="000000"/>
                          </a:solidFill>
                        </a:rPr>
                        <a:t>171 (90%)</a:t>
                      </a:r>
                      <a:endParaRPr lang="en-US" sz="1600" dirty="0"/>
                    </a:p>
                  </a:txBody>
                  <a:tcPr anchor="ctr"/>
                </a:tc>
                <a:tc>
                  <a:txBody>
                    <a:bodyPr/>
                    <a:lstStyle/>
                    <a:p>
                      <a:pPr marL="0" indent="0" algn="ctr">
                        <a:buNone/>
                      </a:pPr>
                      <a:r>
                        <a:rPr lang="en-US" sz="1600" dirty="0">
                          <a:solidFill>
                            <a:srgbClr val="000000"/>
                          </a:solidFill>
                        </a:rPr>
                        <a:t>174 (95%)</a:t>
                      </a:r>
                      <a:endParaRPr lang="en-US" sz="1600" dirty="0"/>
                    </a:p>
                  </a:txBody>
                  <a:tcPr anchor="ctr"/>
                </a:tc>
                <a:tc>
                  <a:txBody>
                    <a:bodyPr/>
                    <a:lstStyle/>
                    <a:p>
                      <a:pPr marL="0" indent="0" algn="ctr">
                        <a:buNone/>
                      </a:pPr>
                      <a:r>
                        <a:rPr lang="en-US" sz="1600" dirty="0">
                          <a:solidFill>
                            <a:schemeClr val="tx1"/>
                          </a:solidFill>
                        </a:rPr>
                        <a:t>aRR 1.05 (0.99–1.09)</a:t>
                      </a:r>
                    </a:p>
                    <a:p>
                      <a:pPr marL="0" indent="0" algn="ctr">
                        <a:buNone/>
                      </a:pPr>
                      <a:r>
                        <a:rPr lang="en-US" sz="1600" dirty="0">
                          <a:solidFill>
                            <a:schemeClr val="tx1"/>
                          </a:solidFill>
                        </a:rPr>
                        <a:t>p=0.088</a:t>
                      </a:r>
                    </a:p>
                  </a:txBody>
                  <a:tcPr anchor="ctr"/>
                </a:tc>
                <a:tc>
                  <a:txBody>
                    <a:bodyPr/>
                    <a:lstStyle/>
                    <a:p>
                      <a:pPr marL="0" indent="0" algn="ctr">
                        <a:buNone/>
                      </a:pPr>
                      <a:r>
                        <a:rPr lang="en-US" sz="1600" dirty="0">
                          <a:solidFill>
                            <a:schemeClr val="tx1"/>
                          </a:solidFill>
                        </a:rPr>
                        <a:t>aRR 1.05 (0.98–1.08)</a:t>
                      </a:r>
                    </a:p>
                    <a:p>
                      <a:pPr marL="0" indent="0" algn="ctr">
                        <a:buNone/>
                      </a:pPr>
                      <a:r>
                        <a:rPr lang="en-US" sz="1600" dirty="0">
                          <a:solidFill>
                            <a:schemeClr val="tx1"/>
                          </a:solidFill>
                        </a:rPr>
                        <a:t>p=0.125</a:t>
                      </a:r>
                    </a:p>
                  </a:txBody>
                  <a:tcPr anchor="ctr"/>
                </a:tc>
                <a:tc>
                  <a:txBody>
                    <a:bodyPr/>
                    <a:lstStyle/>
                    <a:p>
                      <a:pPr marL="0" indent="0" algn="ctr">
                        <a:buNone/>
                      </a:pPr>
                      <a:r>
                        <a:rPr lang="en-US" sz="1600" dirty="0">
                          <a:solidFill>
                            <a:schemeClr val="tx1"/>
                          </a:solidFill>
                        </a:rPr>
                        <a:t>aRR 0.99 (0.90–1.05)</a:t>
                      </a:r>
                    </a:p>
                    <a:p>
                      <a:pPr marL="0" indent="0" algn="ctr">
                        <a:buNone/>
                      </a:pPr>
                      <a:r>
                        <a:rPr lang="en-US" sz="1600" dirty="0">
                          <a:solidFill>
                            <a:schemeClr val="tx1"/>
                          </a:solidFill>
                        </a:rPr>
                        <a:t>p=0.852</a:t>
                      </a:r>
                    </a:p>
                  </a:txBody>
                  <a:tcPr anchor="ctr"/>
                </a:tc>
                <a:extLst>
                  <a:ext uri="{0D108BD9-81ED-4DB2-BD59-A6C34878D82A}">
                    <a16:rowId xmlns:a16="http://schemas.microsoft.com/office/drawing/2014/main" val="775707975"/>
                  </a:ext>
                </a:extLst>
              </a:tr>
              <a:tr h="370840">
                <a:tc>
                  <a:txBody>
                    <a:bodyPr/>
                    <a:lstStyle/>
                    <a:p>
                      <a:pPr marL="457200" lvl="1" indent="0">
                        <a:buNone/>
                      </a:pPr>
                      <a:r>
                        <a:rPr lang="en-US" sz="1600" dirty="0">
                          <a:solidFill>
                            <a:srgbClr val="1B1B1B"/>
                          </a:solidFill>
                        </a:rPr>
                        <a:t>Retained at 6mo</a:t>
                      </a:r>
                      <a:r>
                        <a:rPr lang="en-US" sz="1600" dirty="0">
                          <a:solidFill>
                            <a:schemeClr val="dk1"/>
                          </a:solidFill>
                        </a:rPr>
                        <a:t> </a:t>
                      </a:r>
                      <a:r>
                        <a:rPr lang="en-US" sz="1600" dirty="0">
                          <a:solidFill>
                            <a:srgbClr val="1B1B1B"/>
                          </a:solidFill>
                        </a:rPr>
                        <a:t>(among those who initiated)</a:t>
                      </a:r>
                      <a:endParaRPr lang="en-US" sz="1600" dirty="0"/>
                    </a:p>
                  </a:txBody>
                  <a:tcPr anchor="ctr"/>
                </a:tc>
                <a:tc>
                  <a:txBody>
                    <a:bodyPr/>
                    <a:lstStyle/>
                    <a:p>
                      <a:pPr marL="0" indent="0" algn="ctr">
                        <a:buNone/>
                      </a:pPr>
                      <a:r>
                        <a:rPr lang="en-US" sz="1600" dirty="0">
                          <a:solidFill>
                            <a:srgbClr val="000000"/>
                          </a:solidFill>
                        </a:rPr>
                        <a:t>152/175 (87%)</a:t>
                      </a:r>
                      <a:endParaRPr lang="en-US" sz="1600" dirty="0"/>
                    </a:p>
                  </a:txBody>
                  <a:tcPr anchor="ctr"/>
                </a:tc>
                <a:tc>
                  <a:txBody>
                    <a:bodyPr/>
                    <a:lstStyle/>
                    <a:p>
                      <a:pPr marL="0" indent="0" algn="ctr">
                        <a:buNone/>
                      </a:pPr>
                      <a:r>
                        <a:rPr lang="en-US" sz="1600" dirty="0">
                          <a:solidFill>
                            <a:srgbClr val="000000"/>
                          </a:solidFill>
                        </a:rPr>
                        <a:t>135/171 (79%)</a:t>
                      </a:r>
                      <a:endParaRPr lang="en-US" sz="1600" dirty="0"/>
                    </a:p>
                  </a:txBody>
                  <a:tcPr anchor="ctr"/>
                </a:tc>
                <a:tc>
                  <a:txBody>
                    <a:bodyPr/>
                    <a:lstStyle/>
                    <a:p>
                      <a:pPr marL="0" indent="0" algn="ctr">
                        <a:buNone/>
                      </a:pPr>
                      <a:r>
                        <a:rPr lang="en-US" sz="1600" dirty="0">
                          <a:solidFill>
                            <a:srgbClr val="000000"/>
                          </a:solidFill>
                        </a:rPr>
                        <a:t>154/174 (89%)</a:t>
                      </a:r>
                      <a:endParaRPr lang="en-US" sz="1600" dirty="0"/>
                    </a:p>
                  </a:txBody>
                  <a:tcPr anchor="ctr"/>
                </a:tc>
                <a:tc>
                  <a:txBody>
                    <a:bodyPr/>
                    <a:lstStyle/>
                    <a:p>
                      <a:pPr marL="0" indent="0" algn="ctr">
                        <a:buNone/>
                      </a:pPr>
                      <a:r>
                        <a:rPr lang="en-US" sz="1600" dirty="0">
                          <a:solidFill>
                            <a:schemeClr val="tx1"/>
                          </a:solidFill>
                        </a:rPr>
                        <a:t>aRR 1.04 (0.97–1.08)</a:t>
                      </a:r>
                    </a:p>
                    <a:p>
                      <a:pPr marL="0" indent="0" algn="ctr">
                        <a:buNone/>
                      </a:pPr>
                      <a:r>
                        <a:rPr lang="en-US" sz="1600" dirty="0">
                          <a:solidFill>
                            <a:schemeClr val="tx1"/>
                          </a:solidFill>
                        </a:rPr>
                        <a:t>p=0.229</a:t>
                      </a:r>
                    </a:p>
                  </a:txBody>
                  <a:tcPr anchor="ctr"/>
                </a:tc>
                <a:tc>
                  <a:txBody>
                    <a:bodyPr/>
                    <a:lstStyle/>
                    <a:p>
                      <a:pPr marL="0" indent="0" algn="ctr">
                        <a:buNone/>
                      </a:pPr>
                      <a:r>
                        <a:rPr lang="en-US" sz="1600" b="1" dirty="0">
                          <a:solidFill>
                            <a:schemeClr val="accent2">
                              <a:lumMod val="75000"/>
                            </a:schemeClr>
                          </a:solidFill>
                        </a:rPr>
                        <a:t>aRR 1.12 (1.03–1.17)</a:t>
                      </a:r>
                      <a:endParaRPr lang="en-US" sz="1600" dirty="0">
                        <a:solidFill>
                          <a:schemeClr val="accent2">
                            <a:lumMod val="75000"/>
                          </a:schemeClr>
                        </a:solidFill>
                      </a:endParaRPr>
                    </a:p>
                    <a:p>
                      <a:pPr marL="0" indent="0" algn="ctr">
                        <a:buNone/>
                      </a:pPr>
                      <a:r>
                        <a:rPr lang="en-US" sz="1600" dirty="0">
                          <a:solidFill>
                            <a:schemeClr val="accent2">
                              <a:lumMod val="75000"/>
                            </a:schemeClr>
                          </a:solidFill>
                        </a:rPr>
                        <a:t>p=0.009</a:t>
                      </a:r>
                    </a:p>
                  </a:txBody>
                  <a:tcPr anchor="ctr"/>
                </a:tc>
                <a:tc>
                  <a:txBody>
                    <a:bodyPr/>
                    <a:lstStyle/>
                    <a:p>
                      <a:pPr marL="0" indent="0" algn="ctr">
                        <a:buNone/>
                      </a:pPr>
                      <a:r>
                        <a:rPr lang="en-US" sz="1600" dirty="0">
                          <a:solidFill>
                            <a:schemeClr val="tx1"/>
                          </a:solidFill>
                        </a:rPr>
                        <a:t>aRR 1.07 (0.98–1.14)</a:t>
                      </a:r>
                    </a:p>
                    <a:p>
                      <a:pPr marL="0" indent="0" algn="ctr">
                        <a:buNone/>
                      </a:pPr>
                      <a:r>
                        <a:rPr lang="en-US" sz="1600" dirty="0">
                          <a:solidFill>
                            <a:schemeClr val="tx1"/>
                          </a:solidFill>
                        </a:rPr>
                        <a:t>p=0.139</a:t>
                      </a:r>
                    </a:p>
                  </a:txBody>
                  <a:tcPr anchor="ctr"/>
                </a:tc>
                <a:extLst>
                  <a:ext uri="{0D108BD9-81ED-4DB2-BD59-A6C34878D82A}">
                    <a16:rowId xmlns:a16="http://schemas.microsoft.com/office/drawing/2014/main" val="2504529306"/>
                  </a:ext>
                </a:extLst>
              </a:tr>
            </a:tbl>
          </a:graphicData>
        </a:graphic>
      </p:graphicFrame>
      <p:sp>
        <p:nvSpPr>
          <p:cNvPr id="3" name="Rectangle 2">
            <a:extLst>
              <a:ext uri="{FF2B5EF4-FFF2-40B4-BE49-F238E27FC236}">
                <a16:creationId xmlns:a16="http://schemas.microsoft.com/office/drawing/2014/main" id="{AE5E8D20-D9DE-268E-B3F3-245E1F2D2B24}"/>
              </a:ext>
            </a:extLst>
          </p:cNvPr>
          <p:cNvSpPr/>
          <p:nvPr/>
        </p:nvSpPr>
        <p:spPr>
          <a:xfrm>
            <a:off x="442908" y="5145741"/>
            <a:ext cx="10898373" cy="106506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10016F30-D6D4-43C6-8CCA-EDCB5B265C80}"/>
              </a:ext>
            </a:extLst>
          </p:cNvPr>
          <p:cNvSpPr txBox="1"/>
          <p:nvPr/>
        </p:nvSpPr>
        <p:spPr>
          <a:xfrm>
            <a:off x="442908" y="6210802"/>
            <a:ext cx="11031916" cy="461665"/>
          </a:xfrm>
          <a:prstGeom prst="rect">
            <a:avLst/>
          </a:prstGeom>
          <a:noFill/>
        </p:spPr>
        <p:txBody>
          <a:bodyPr wrap="square">
            <a:spAutoFit/>
          </a:bodyPr>
          <a:lstStyle/>
          <a:p>
            <a:r>
              <a:rPr lang="en-US" sz="1200" i="1" dirty="0">
                <a:latin typeface="Verdana" panose="020B0604030504040204" pitchFamily="34" charset="0"/>
                <a:ea typeface="Verdana" panose="020B0604030504040204" pitchFamily="34" charset="0"/>
                <a:cs typeface="Verdana" panose="020B0604030504040204" pitchFamily="34" charset="0"/>
                <a:sym typeface="Garamond"/>
              </a:rPr>
              <a:t>Adjusted for age, marital status, client type, facility</a:t>
            </a:r>
            <a:br>
              <a:rPr lang="en-US" sz="1200" i="1" dirty="0">
                <a:latin typeface="Verdana" panose="020B0604030504040204" pitchFamily="34" charset="0"/>
                <a:ea typeface="Verdana" panose="020B0604030504040204" pitchFamily="34" charset="0"/>
                <a:cs typeface="Verdana" panose="020B0604030504040204" pitchFamily="34" charset="0"/>
                <a:sym typeface="Garamond"/>
              </a:rPr>
            </a:br>
            <a:r>
              <a:rPr lang="en-US" sz="1200" i="1" dirty="0">
                <a:latin typeface="Verdana" panose="020B0604030504040204" pitchFamily="34" charset="0"/>
                <a:ea typeface="Verdana" panose="020B0604030504040204" pitchFamily="34" charset="0"/>
                <a:cs typeface="Verdana" panose="020B0604030504040204" pitchFamily="34" charset="0"/>
              </a:rPr>
              <a:t>Blue = statistically significant (p&lt;0.05). Cost outcomes shown separately (Cost Analysis slide); other secondary outcomes on next slide</a:t>
            </a:r>
            <a:r>
              <a:rPr lang="en-US" sz="1200" i="1" dirty="0">
                <a:solidFill>
                  <a:srgbClr val="5A6570"/>
                </a:solidFill>
                <a:latin typeface="Verdana" panose="020B0604030504040204" pitchFamily="34" charset="0"/>
                <a:ea typeface="Verdana" panose="020B0604030504040204" pitchFamily="34" charset="0"/>
                <a:cs typeface="Verdana" panose="020B0604030504040204" pitchFamily="34" charset="0"/>
              </a:rPr>
              <a:t>.</a:t>
            </a:r>
            <a:endParaRPr lang="en-US" sz="1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2513130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AF62F-C33E-9ECB-6033-5B1BC17296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1547CE-8646-1A13-3CD7-477FB9ED27DE}"/>
              </a:ext>
            </a:extLst>
          </p:cNvPr>
          <p:cNvSpPr>
            <a:spLocks noGrp="1"/>
          </p:cNvSpPr>
          <p:nvPr>
            <p:ph type="title"/>
          </p:nvPr>
        </p:nvSpPr>
        <p:spPr>
          <a:xfrm>
            <a:off x="442912" y="1401624"/>
            <a:ext cx="10898377" cy="1260000"/>
          </a:xfrm>
        </p:spPr>
        <p:txBody>
          <a:bodyPr/>
          <a:lstStyle/>
          <a:p>
            <a:r>
              <a:rPr lang="en-US" sz="3600" dirty="0"/>
              <a:t>Secondary outcome acceptability</a:t>
            </a:r>
          </a:p>
        </p:txBody>
      </p:sp>
      <p:graphicFrame>
        <p:nvGraphicFramePr>
          <p:cNvPr id="6" name="Content Placeholder 5">
            <a:extLst>
              <a:ext uri="{FF2B5EF4-FFF2-40B4-BE49-F238E27FC236}">
                <a16:creationId xmlns:a16="http://schemas.microsoft.com/office/drawing/2014/main" id="{BD1EB9DB-D28E-6424-FB0F-5D4BA5761193}"/>
              </a:ext>
            </a:extLst>
          </p:cNvPr>
          <p:cNvGraphicFramePr>
            <a:graphicFrameLocks noGrp="1"/>
          </p:cNvGraphicFramePr>
          <p:nvPr>
            <p:ph idx="1"/>
          </p:nvPr>
        </p:nvGraphicFramePr>
        <p:xfrm>
          <a:off x="442912" y="2233162"/>
          <a:ext cx="8229753" cy="1767840"/>
        </p:xfrm>
        <a:graphic>
          <a:graphicData uri="http://schemas.openxmlformats.org/drawingml/2006/table">
            <a:tbl>
              <a:tblPr firstRow="1" bandRow="1">
                <a:tableStyleId>{21E4AEA4-8DFA-4A89-87EB-49C32662AFE0}</a:tableStyleId>
              </a:tblPr>
              <a:tblGrid>
                <a:gridCol w="2533370">
                  <a:extLst>
                    <a:ext uri="{9D8B030D-6E8A-4147-A177-3AD203B41FA5}">
                      <a16:colId xmlns:a16="http://schemas.microsoft.com/office/drawing/2014/main" val="1320534829"/>
                    </a:ext>
                  </a:extLst>
                </a:gridCol>
                <a:gridCol w="1326777">
                  <a:extLst>
                    <a:ext uri="{9D8B030D-6E8A-4147-A177-3AD203B41FA5}">
                      <a16:colId xmlns:a16="http://schemas.microsoft.com/office/drawing/2014/main" val="2277798428"/>
                    </a:ext>
                  </a:extLst>
                </a:gridCol>
                <a:gridCol w="1290917">
                  <a:extLst>
                    <a:ext uri="{9D8B030D-6E8A-4147-A177-3AD203B41FA5}">
                      <a16:colId xmlns:a16="http://schemas.microsoft.com/office/drawing/2014/main" val="618458280"/>
                    </a:ext>
                  </a:extLst>
                </a:gridCol>
                <a:gridCol w="1452283">
                  <a:extLst>
                    <a:ext uri="{9D8B030D-6E8A-4147-A177-3AD203B41FA5}">
                      <a16:colId xmlns:a16="http://schemas.microsoft.com/office/drawing/2014/main" val="70080772"/>
                    </a:ext>
                  </a:extLst>
                </a:gridCol>
                <a:gridCol w="1626406">
                  <a:extLst>
                    <a:ext uri="{9D8B030D-6E8A-4147-A177-3AD203B41FA5}">
                      <a16:colId xmlns:a16="http://schemas.microsoft.com/office/drawing/2014/main" val="3294016822"/>
                    </a:ext>
                  </a:extLst>
                </a:gridCol>
              </a:tblGrid>
              <a:tr h="370840">
                <a:tc>
                  <a:txBody>
                    <a:bodyPr/>
                    <a:lstStyle/>
                    <a:p>
                      <a:pPr marL="0" indent="0">
                        <a:buNone/>
                      </a:pPr>
                      <a:r>
                        <a:rPr lang="en-US" sz="1400" b="1" dirty="0">
                          <a:solidFill>
                            <a:srgbClr val="FFFFFF"/>
                          </a:solidFill>
                        </a:rPr>
                        <a:t>Measure</a:t>
                      </a:r>
                      <a:endParaRPr lang="en-US" sz="1400" dirty="0"/>
                    </a:p>
                  </a:txBody>
                  <a:tcPr anchor="ctr"/>
                </a:tc>
                <a:tc>
                  <a:txBody>
                    <a:bodyPr/>
                    <a:lstStyle/>
                    <a:p>
                      <a:pPr marL="0" indent="0" algn="ctr">
                        <a:buNone/>
                      </a:pPr>
                      <a:r>
                        <a:rPr lang="en-US" sz="1400" b="1" dirty="0">
                          <a:solidFill>
                            <a:srgbClr val="FFFFFF"/>
                          </a:solidFill>
                        </a:rPr>
                        <a:t>Counseling</a:t>
                      </a:r>
                      <a:endParaRPr lang="en-US" sz="1400" dirty="0"/>
                    </a:p>
                    <a:p>
                      <a:pPr marL="0" indent="0" algn="ctr">
                        <a:buNone/>
                      </a:pPr>
                      <a:r>
                        <a:rPr lang="en-US" sz="1400" b="1" dirty="0">
                          <a:solidFill>
                            <a:srgbClr val="FFFFFF"/>
                          </a:solidFill>
                        </a:rPr>
                        <a:t>(N=195)</a:t>
                      </a:r>
                      <a:endParaRPr lang="en-US" sz="1400" dirty="0"/>
                    </a:p>
                  </a:txBody>
                  <a:tcPr anchor="ctr"/>
                </a:tc>
                <a:tc>
                  <a:txBody>
                    <a:bodyPr/>
                    <a:lstStyle/>
                    <a:p>
                      <a:pPr marL="0" indent="0" algn="ctr">
                        <a:buNone/>
                      </a:pPr>
                      <a:r>
                        <a:rPr lang="en-US" sz="1400" b="1" dirty="0">
                          <a:solidFill>
                            <a:srgbClr val="FFFFFF"/>
                          </a:solidFill>
                        </a:rPr>
                        <a:t>Home ART*</a:t>
                      </a:r>
                      <a:endParaRPr lang="en-US" sz="1400" dirty="0"/>
                    </a:p>
                    <a:p>
                      <a:pPr marL="0" indent="0" algn="ctr">
                        <a:buNone/>
                      </a:pPr>
                      <a:r>
                        <a:rPr lang="en-US" sz="1400" b="1" dirty="0">
                          <a:solidFill>
                            <a:srgbClr val="FFFFFF"/>
                          </a:solidFill>
                        </a:rPr>
                        <a:t>(N=190)</a:t>
                      </a:r>
                      <a:endParaRPr lang="en-US" sz="1400" dirty="0"/>
                    </a:p>
                  </a:txBody>
                  <a:tcPr anchor="ctr"/>
                </a:tc>
                <a:tc>
                  <a:txBody>
                    <a:bodyPr/>
                    <a:lstStyle/>
                    <a:p>
                      <a:pPr marL="0" indent="0" algn="ctr">
                        <a:buNone/>
                      </a:pPr>
                      <a:r>
                        <a:rPr lang="en-US" sz="1400" b="1" dirty="0">
                          <a:solidFill>
                            <a:srgbClr val="FFFFFF"/>
                          </a:solidFill>
                        </a:rPr>
                        <a:t>Stepped</a:t>
                      </a:r>
                      <a:endParaRPr lang="en-US" sz="1400" dirty="0"/>
                    </a:p>
                    <a:p>
                      <a:pPr marL="0" indent="0" algn="ctr">
                        <a:buNone/>
                      </a:pPr>
                      <a:r>
                        <a:rPr lang="en-US" sz="1400" b="1" dirty="0">
                          <a:solidFill>
                            <a:srgbClr val="FFFFFF"/>
                          </a:solidFill>
                        </a:rPr>
                        <a:t>(N=184)</a:t>
                      </a:r>
                      <a:endParaRPr lang="en-US" sz="1400" dirty="0"/>
                    </a:p>
                  </a:txBody>
                  <a:tcPr anchor="ctr"/>
                </a:tc>
                <a:tc>
                  <a:txBody>
                    <a:bodyPr/>
                    <a:lstStyle/>
                    <a:p>
                      <a:pPr marL="0" indent="0" algn="ctr">
                        <a:buNone/>
                      </a:pPr>
                      <a:r>
                        <a:rPr lang="en-US" sz="1400" b="1" dirty="0">
                          <a:solidFill>
                            <a:srgbClr val="FFFFFF"/>
                          </a:solidFill>
                        </a:rPr>
                        <a:t>Total</a:t>
                      </a:r>
                      <a:endParaRPr lang="en-US" sz="1400" dirty="0"/>
                    </a:p>
                    <a:p>
                      <a:pPr marL="0" indent="0" algn="ctr">
                        <a:buNone/>
                      </a:pPr>
                      <a:r>
                        <a:rPr lang="en-US" sz="1400" b="1" dirty="0">
                          <a:solidFill>
                            <a:srgbClr val="FFFFFF"/>
                          </a:solidFill>
                        </a:rPr>
                        <a:t>(N=569)</a:t>
                      </a:r>
                      <a:endParaRPr lang="en-US" sz="1400" dirty="0"/>
                    </a:p>
                  </a:txBody>
                  <a:tcPr anchor="ctr"/>
                </a:tc>
                <a:extLst>
                  <a:ext uri="{0D108BD9-81ED-4DB2-BD59-A6C34878D82A}">
                    <a16:rowId xmlns:a16="http://schemas.microsoft.com/office/drawing/2014/main" val="867565554"/>
                  </a:ext>
                </a:extLst>
              </a:tr>
              <a:tr h="370840">
                <a:tc>
                  <a:txBody>
                    <a:bodyPr/>
                    <a:lstStyle/>
                    <a:p>
                      <a:pPr marL="0" indent="0">
                        <a:buNone/>
                      </a:pPr>
                      <a:r>
                        <a:rPr lang="en-US" sz="1400" dirty="0">
                          <a:solidFill>
                            <a:srgbClr val="1B1B1B"/>
                          </a:solidFill>
                        </a:rPr>
                        <a:t>How HCW treated you —</a:t>
                      </a:r>
                      <a:endParaRPr lang="en-US" sz="1400" dirty="0"/>
                    </a:p>
                    <a:p>
                      <a:pPr marL="0" indent="0">
                        <a:buNone/>
                      </a:pPr>
                      <a:r>
                        <a:rPr lang="en-US" sz="1400" dirty="0">
                          <a:solidFill>
                            <a:srgbClr val="1B1B1B"/>
                          </a:solidFill>
                        </a:rPr>
                        <a:t>outside-facility visits</a:t>
                      </a:r>
                      <a:endParaRPr lang="en-US" sz="1400" dirty="0"/>
                    </a:p>
                  </a:txBody>
                  <a:tcPr anchor="ctr"/>
                </a:tc>
                <a:tc>
                  <a:txBody>
                    <a:bodyPr/>
                    <a:lstStyle/>
                    <a:p>
                      <a:pPr marL="0" indent="0" algn="ctr">
                        <a:buNone/>
                      </a:pPr>
                      <a:r>
                        <a:rPr lang="en-US" sz="1400" dirty="0">
                          <a:solidFill>
                            <a:srgbClr val="000000"/>
                          </a:solidFill>
                        </a:rPr>
                        <a:t>186 (95%)</a:t>
                      </a:r>
                      <a:endParaRPr lang="en-US" sz="1400" dirty="0"/>
                    </a:p>
                  </a:txBody>
                  <a:tcPr anchor="ctr"/>
                </a:tc>
                <a:tc>
                  <a:txBody>
                    <a:bodyPr/>
                    <a:lstStyle/>
                    <a:p>
                      <a:pPr marL="0" indent="0" algn="ctr">
                        <a:buNone/>
                      </a:pPr>
                      <a:r>
                        <a:rPr lang="en-US" sz="1400" dirty="0">
                          <a:solidFill>
                            <a:srgbClr val="C00000"/>
                          </a:solidFill>
                        </a:rPr>
                        <a:t>177 (93%)</a:t>
                      </a:r>
                    </a:p>
                  </a:txBody>
                  <a:tcPr anchor="ctr"/>
                </a:tc>
                <a:tc>
                  <a:txBody>
                    <a:bodyPr/>
                    <a:lstStyle/>
                    <a:p>
                      <a:pPr marL="0" indent="0" algn="ctr">
                        <a:buNone/>
                      </a:pPr>
                      <a:r>
                        <a:rPr lang="en-US" sz="1400" dirty="0">
                          <a:solidFill>
                            <a:srgbClr val="000000"/>
                          </a:solidFill>
                        </a:rPr>
                        <a:t>174 (95%)</a:t>
                      </a:r>
                      <a:endParaRPr lang="en-US" sz="1400" dirty="0"/>
                    </a:p>
                  </a:txBody>
                  <a:tcPr anchor="ctr"/>
                </a:tc>
                <a:tc>
                  <a:txBody>
                    <a:bodyPr/>
                    <a:lstStyle/>
                    <a:p>
                      <a:pPr marL="0" indent="0" algn="ctr">
                        <a:buNone/>
                      </a:pPr>
                      <a:r>
                        <a:rPr lang="en-US" sz="1400" dirty="0">
                          <a:solidFill>
                            <a:srgbClr val="000000"/>
                          </a:solidFill>
                        </a:rPr>
                        <a:t>537 (94%)</a:t>
                      </a:r>
                      <a:endParaRPr lang="en-US" sz="1400" dirty="0"/>
                    </a:p>
                  </a:txBody>
                  <a:tcPr anchor="ctr"/>
                </a:tc>
                <a:extLst>
                  <a:ext uri="{0D108BD9-81ED-4DB2-BD59-A6C34878D82A}">
                    <a16:rowId xmlns:a16="http://schemas.microsoft.com/office/drawing/2014/main" val="3833434457"/>
                  </a:ext>
                </a:extLst>
              </a:tr>
              <a:tr h="370840">
                <a:tc>
                  <a:txBody>
                    <a:bodyPr/>
                    <a:lstStyle/>
                    <a:p>
                      <a:pPr marL="0" indent="0">
                        <a:buNone/>
                      </a:pPr>
                      <a:r>
                        <a:rPr lang="en-US" sz="1400" dirty="0">
                          <a:solidFill>
                            <a:srgbClr val="1B1B1B"/>
                          </a:solidFill>
                        </a:rPr>
                        <a:t>How HCW treated you —</a:t>
                      </a:r>
                      <a:endParaRPr lang="en-US" sz="1400" dirty="0"/>
                    </a:p>
                    <a:p>
                      <a:pPr marL="0" indent="0">
                        <a:buNone/>
                      </a:pPr>
                      <a:r>
                        <a:rPr lang="en-US" sz="1400" dirty="0">
                          <a:solidFill>
                            <a:srgbClr val="1B1B1B"/>
                          </a:solidFill>
                        </a:rPr>
                        <a:t>facility ART visits</a:t>
                      </a:r>
                      <a:endParaRPr lang="en-US" sz="1400" dirty="0"/>
                    </a:p>
                  </a:txBody>
                  <a:tcPr anchor="ctr"/>
                </a:tc>
                <a:tc>
                  <a:txBody>
                    <a:bodyPr/>
                    <a:lstStyle/>
                    <a:p>
                      <a:pPr marL="0" indent="0" algn="ctr">
                        <a:buNone/>
                      </a:pPr>
                      <a:r>
                        <a:rPr lang="en-US" sz="1400" dirty="0">
                          <a:solidFill>
                            <a:srgbClr val="000000"/>
                          </a:solidFill>
                        </a:rPr>
                        <a:t>173 (89%)</a:t>
                      </a:r>
                      <a:endParaRPr lang="en-US" sz="1400" dirty="0"/>
                    </a:p>
                  </a:txBody>
                  <a:tcPr anchor="ctr"/>
                </a:tc>
                <a:tc>
                  <a:txBody>
                    <a:bodyPr/>
                    <a:lstStyle/>
                    <a:p>
                      <a:pPr marL="0" indent="0" algn="ctr">
                        <a:buNone/>
                      </a:pPr>
                      <a:r>
                        <a:rPr lang="en-US" sz="1400" dirty="0">
                          <a:solidFill>
                            <a:srgbClr val="C00000"/>
                          </a:solidFill>
                        </a:rPr>
                        <a:t>150 (79%)</a:t>
                      </a:r>
                    </a:p>
                  </a:txBody>
                  <a:tcPr anchor="ctr"/>
                </a:tc>
                <a:tc>
                  <a:txBody>
                    <a:bodyPr/>
                    <a:lstStyle/>
                    <a:p>
                      <a:pPr marL="0" indent="0" algn="ctr">
                        <a:buNone/>
                      </a:pPr>
                      <a:r>
                        <a:rPr lang="en-US" sz="1400" dirty="0">
                          <a:solidFill>
                            <a:srgbClr val="000000"/>
                          </a:solidFill>
                        </a:rPr>
                        <a:t>165 (90%)</a:t>
                      </a:r>
                      <a:endParaRPr lang="en-US" sz="1400" dirty="0"/>
                    </a:p>
                  </a:txBody>
                  <a:tcPr anchor="ctr"/>
                </a:tc>
                <a:tc>
                  <a:txBody>
                    <a:bodyPr/>
                    <a:lstStyle/>
                    <a:p>
                      <a:pPr marL="0" indent="0" algn="ctr">
                        <a:buNone/>
                      </a:pPr>
                      <a:r>
                        <a:rPr lang="en-US" sz="1400" dirty="0">
                          <a:solidFill>
                            <a:srgbClr val="000000"/>
                          </a:solidFill>
                        </a:rPr>
                        <a:t>488 (86%)</a:t>
                      </a:r>
                      <a:endParaRPr lang="en-US" sz="1400" dirty="0"/>
                    </a:p>
                  </a:txBody>
                  <a:tcPr anchor="ctr"/>
                </a:tc>
                <a:extLst>
                  <a:ext uri="{0D108BD9-81ED-4DB2-BD59-A6C34878D82A}">
                    <a16:rowId xmlns:a16="http://schemas.microsoft.com/office/drawing/2014/main" val="775707975"/>
                  </a:ext>
                </a:extLst>
              </a:tr>
            </a:tbl>
          </a:graphicData>
        </a:graphic>
      </p:graphicFrame>
      <p:sp>
        <p:nvSpPr>
          <p:cNvPr id="7" name="TextBox 6">
            <a:extLst>
              <a:ext uri="{FF2B5EF4-FFF2-40B4-BE49-F238E27FC236}">
                <a16:creationId xmlns:a16="http://schemas.microsoft.com/office/drawing/2014/main" id="{BEEB92D8-ACDD-F209-6152-91623C5693A4}"/>
              </a:ext>
            </a:extLst>
          </p:cNvPr>
          <p:cNvSpPr txBox="1"/>
          <p:nvPr/>
        </p:nvSpPr>
        <p:spPr>
          <a:xfrm>
            <a:off x="442912" y="4145360"/>
            <a:ext cx="6836429" cy="261610"/>
          </a:xfrm>
          <a:prstGeom prst="rect">
            <a:avLst/>
          </a:prstGeom>
          <a:noFill/>
        </p:spPr>
        <p:txBody>
          <a:bodyPr wrap="square">
            <a:spAutoFit/>
          </a:bodyPr>
          <a:lstStyle/>
          <a:p>
            <a:pPr marL="0" indent="0">
              <a:buNone/>
            </a:pPr>
            <a:r>
              <a:rPr lang="en-US" sz="1100" i="1" dirty="0">
                <a:solidFill>
                  <a:srgbClr val="5A6570"/>
                </a:solidFill>
                <a:latin typeface="Verdana" panose="020B0604030504040204" pitchFamily="34" charset="0"/>
                <a:ea typeface="Verdana" panose="020B0604030504040204" pitchFamily="34" charset="0"/>
                <a:cs typeface="Verdana" panose="020B0604030504040204" pitchFamily="34" charset="0"/>
              </a:rPr>
              <a:t>*satisfaction drops most for Home ART once clients transition to facility-based care.</a:t>
            </a:r>
            <a:endParaRPr lang="en-US" sz="11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1457892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C96F0-0E1B-96F0-395A-78F6F5E54EC7}"/>
              </a:ext>
            </a:extLst>
          </p:cNvPr>
          <p:cNvSpPr>
            <a:spLocks noGrp="1"/>
          </p:cNvSpPr>
          <p:nvPr>
            <p:ph type="title"/>
          </p:nvPr>
        </p:nvSpPr>
        <p:spPr>
          <a:xfrm>
            <a:off x="517292" y="1044663"/>
            <a:ext cx="11157416" cy="1260000"/>
          </a:xfrm>
        </p:spPr>
        <p:txBody>
          <a:bodyPr/>
          <a:lstStyle/>
          <a:p>
            <a:r>
              <a:rPr lang="en-US" dirty="0">
                <a:latin typeface="Verdana" panose="020B0604030504040204" pitchFamily="34" charset="0"/>
                <a:ea typeface="Verdana" panose="020B0604030504040204" pitchFamily="34" charset="0"/>
                <a:cs typeface="Verdana" panose="020B0604030504040204" pitchFamily="34" charset="0"/>
              </a:rPr>
              <a:t>Key intervention component:</a:t>
            </a:r>
            <a:br>
              <a:rPr lang="en-US" dirty="0">
                <a:latin typeface="Verdana" panose="020B0604030504040204" pitchFamily="34" charset="0"/>
                <a:ea typeface="Verdana" panose="020B0604030504040204" pitchFamily="34" charset="0"/>
                <a:cs typeface="Verdana" panose="020B0604030504040204" pitchFamily="34" charset="0"/>
              </a:rPr>
            </a:br>
            <a:r>
              <a:rPr lang="en-US" dirty="0">
                <a:latin typeface="Verdana" panose="020B0604030504040204" pitchFamily="34" charset="0"/>
                <a:ea typeface="Verdana" panose="020B0604030504040204" pitchFamily="34" charset="0"/>
                <a:cs typeface="Verdana" panose="020B0604030504040204" pitchFamily="34" charset="0"/>
              </a:rPr>
              <a:t>Kind interactions*</a:t>
            </a:r>
          </a:p>
        </p:txBody>
      </p:sp>
      <p:grpSp>
        <p:nvGrpSpPr>
          <p:cNvPr id="6" name="Group 5">
            <a:extLst>
              <a:ext uri="{FF2B5EF4-FFF2-40B4-BE49-F238E27FC236}">
                <a16:creationId xmlns:a16="http://schemas.microsoft.com/office/drawing/2014/main" id="{F48F3FB9-B797-F68E-90FD-D962BD398B62}"/>
              </a:ext>
            </a:extLst>
          </p:cNvPr>
          <p:cNvGrpSpPr/>
          <p:nvPr/>
        </p:nvGrpSpPr>
        <p:grpSpPr>
          <a:xfrm>
            <a:off x="1472275" y="1744932"/>
            <a:ext cx="10353368" cy="5090678"/>
            <a:chOff x="5221846" y="1089692"/>
            <a:chExt cx="10353368" cy="5090678"/>
          </a:xfrm>
        </p:grpSpPr>
        <p:sp>
          <p:nvSpPr>
            <p:cNvPr id="7" name="Left Arrow 6">
              <a:extLst>
                <a:ext uri="{FF2B5EF4-FFF2-40B4-BE49-F238E27FC236}">
                  <a16:creationId xmlns:a16="http://schemas.microsoft.com/office/drawing/2014/main" id="{FEB45001-30F2-5441-1437-C291CEB91FE2}"/>
                </a:ext>
              </a:extLst>
            </p:cNvPr>
            <p:cNvSpPr/>
            <p:nvPr/>
          </p:nvSpPr>
          <p:spPr>
            <a:xfrm>
              <a:off x="6763222" y="4347403"/>
              <a:ext cx="1730464" cy="402336"/>
            </a:xfrm>
            <a:prstGeom prst="leftArrow">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8" name="Left Arrow 7">
              <a:extLst>
                <a:ext uri="{FF2B5EF4-FFF2-40B4-BE49-F238E27FC236}">
                  <a16:creationId xmlns:a16="http://schemas.microsoft.com/office/drawing/2014/main" id="{E8765FAD-7203-0A85-2831-C67A09813D5C}"/>
                </a:ext>
              </a:extLst>
            </p:cNvPr>
            <p:cNvSpPr/>
            <p:nvPr/>
          </p:nvSpPr>
          <p:spPr>
            <a:xfrm>
              <a:off x="6763222" y="2899611"/>
              <a:ext cx="1020496" cy="397688"/>
            </a:xfrm>
            <a:prstGeom prst="leftArrow">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Verdana" panose="020B0604030504040204" pitchFamily="34" charset="0"/>
                <a:ea typeface="Verdana" panose="020B0604030504040204" pitchFamily="34" charset="0"/>
                <a:cs typeface="Verdana" panose="020B0604030504040204" pitchFamily="34" charset="0"/>
              </a:endParaRPr>
            </a:p>
          </p:txBody>
        </p:sp>
        <p:grpSp>
          <p:nvGrpSpPr>
            <p:cNvPr id="9" name="Group 8">
              <a:extLst>
                <a:ext uri="{FF2B5EF4-FFF2-40B4-BE49-F238E27FC236}">
                  <a16:creationId xmlns:a16="http://schemas.microsoft.com/office/drawing/2014/main" id="{EAF3F677-60C7-D0E8-D1B8-80F860653F2B}"/>
                </a:ext>
              </a:extLst>
            </p:cNvPr>
            <p:cNvGrpSpPr/>
            <p:nvPr/>
          </p:nvGrpSpPr>
          <p:grpSpPr>
            <a:xfrm>
              <a:off x="5221846" y="1089692"/>
              <a:ext cx="10353368" cy="5090678"/>
              <a:chOff x="855406" y="1171576"/>
              <a:chExt cx="10353368" cy="5090678"/>
            </a:xfrm>
          </p:grpSpPr>
          <p:graphicFrame>
            <p:nvGraphicFramePr>
              <p:cNvPr id="10" name="Diagram 9">
                <a:extLst>
                  <a:ext uri="{FF2B5EF4-FFF2-40B4-BE49-F238E27FC236}">
                    <a16:creationId xmlns:a16="http://schemas.microsoft.com/office/drawing/2014/main" id="{1BC9CFBC-7951-9689-3CA6-E1A1CF4B9E22}"/>
                  </a:ext>
                </a:extLst>
              </p:cNvPr>
              <p:cNvGraphicFramePr/>
              <p:nvPr/>
            </p:nvGraphicFramePr>
            <p:xfrm>
              <a:off x="855406" y="1171576"/>
              <a:ext cx="10353368" cy="50906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Rounded Rectangle 10">
                <a:extLst>
                  <a:ext uri="{FF2B5EF4-FFF2-40B4-BE49-F238E27FC236}">
                    <a16:creationId xmlns:a16="http://schemas.microsoft.com/office/drawing/2014/main" id="{23386F54-0C14-92B5-A54A-D86B50A80D46}"/>
                  </a:ext>
                </a:extLst>
              </p:cNvPr>
              <p:cNvSpPr/>
              <p:nvPr/>
            </p:nvSpPr>
            <p:spPr>
              <a:xfrm rot="21258345">
                <a:off x="3722200" y="2887942"/>
                <a:ext cx="1723889" cy="1042059"/>
              </a:xfrm>
              <a:prstGeom prst="roundRect">
                <a:avLst/>
              </a:prstGeom>
              <a:blipFill dpi="0" rotWithShape="1">
                <a:blip r:embed="rId7" cstate="screen">
                  <a:alphaModFix amt="85000"/>
                  <a:duotone>
                    <a:schemeClr val="accent6">
                      <a:shade val="45000"/>
                      <a:satMod val="135000"/>
                    </a:schemeClr>
                    <a:prstClr val="white"/>
                  </a:duotone>
                  <a:extLst>
                    <a:ext uri="{28A0092B-C50C-407E-A947-70E740481C1C}">
                      <a14:useLocalDpi xmlns:a14="http://schemas.microsoft.com/office/drawing/2010/main"/>
                    </a:ext>
                  </a:extLst>
                </a:blip>
                <a:srcRect/>
                <a:stretch>
                  <a:fillRect l="25698" t="14729" r="25698" b="14729"/>
                </a:stretch>
              </a:blipFill>
              <a:ln w="28575">
                <a:noFill/>
              </a:ln>
              <a:scene3d>
                <a:camera prst="orthographicFront"/>
                <a:lightRig rig="flat" dir="t"/>
              </a:scene3d>
              <a:sp3d prstMaterial="dkEdge">
                <a:bevelT w="8200" h="38100"/>
              </a:sp3d>
            </p:spPr>
            <p:style>
              <a:lnRef idx="0">
                <a:scrgbClr r="0" g="0" b="0"/>
              </a:lnRef>
              <a:fillRef idx="2">
                <a:scrgbClr r="0" g="0" b="0"/>
              </a:fillRef>
              <a:effectRef idx="1">
                <a:schemeClr val="accent1">
                  <a:hueOff val="0"/>
                  <a:satOff val="0"/>
                  <a:lumOff val="0"/>
                  <a:alphaOff val="0"/>
                </a:schemeClr>
              </a:effectRef>
              <a:fontRef idx="minor">
                <a:schemeClr val="dk1"/>
              </a:fontRef>
            </p:style>
            <p:txBody>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pic>
            <p:nvPicPr>
              <p:cNvPr id="12" name="Picture 11">
                <a:extLst>
                  <a:ext uri="{FF2B5EF4-FFF2-40B4-BE49-F238E27FC236}">
                    <a16:creationId xmlns:a16="http://schemas.microsoft.com/office/drawing/2014/main" id="{1D7D6611-6D81-6BC7-087D-9E1DFBB6CF17}"/>
                  </a:ext>
                </a:extLst>
              </p:cNvPr>
              <p:cNvPicPr>
                <a:picLocks noChangeAspect="1"/>
              </p:cNvPicPr>
              <p:nvPr/>
            </p:nvPicPr>
            <p:blipFill>
              <a:blip r:embed="rId8"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rot="21281089">
                <a:off x="7055101" y="4275400"/>
                <a:ext cx="695881" cy="695881"/>
              </a:xfrm>
              <a:prstGeom prst="rect">
                <a:avLst/>
              </a:prstGeom>
            </p:spPr>
          </p:pic>
          <p:sp>
            <p:nvSpPr>
              <p:cNvPr id="13" name="TextBox 12">
                <a:extLst>
                  <a:ext uri="{FF2B5EF4-FFF2-40B4-BE49-F238E27FC236}">
                    <a16:creationId xmlns:a16="http://schemas.microsoft.com/office/drawing/2014/main" id="{BD433062-BEA5-DF32-F393-B8E45ECD1147}"/>
                  </a:ext>
                </a:extLst>
              </p:cNvPr>
              <p:cNvSpPr txBox="1"/>
              <p:nvPr/>
            </p:nvSpPr>
            <p:spPr>
              <a:xfrm rot="21360998">
                <a:off x="3354647" y="2390531"/>
                <a:ext cx="2378926" cy="830997"/>
              </a:xfrm>
              <a:prstGeom prst="rect">
                <a:avLst/>
              </a:prstGeom>
              <a:noFill/>
            </p:spPr>
            <p:txBody>
              <a:bodyPr wrap="square" rtlCol="0">
                <a:spAutoFit/>
              </a:bodyPr>
              <a:lstStyle/>
              <a:p>
                <a:pPr algn="ctr"/>
                <a:r>
                  <a:rPr lang="en-US" sz="1600" b="1" dirty="0">
                    <a:latin typeface="Verdana" panose="020B0604030504040204" pitchFamily="34" charset="0"/>
                    <a:ea typeface="Verdana" panose="020B0604030504040204" pitchFamily="34" charset="0"/>
                    <a:cs typeface="Verdana" panose="020B0604030504040204" pitchFamily="34" charset="0"/>
                  </a:rPr>
                  <a:t>Positive interactions </a:t>
                </a:r>
              </a:p>
              <a:p>
                <a:pPr algn="ctr"/>
                <a:r>
                  <a:rPr lang="en-US" sz="1600" b="1" dirty="0">
                    <a:latin typeface="Verdana" panose="020B0604030504040204" pitchFamily="34" charset="0"/>
                    <a:ea typeface="Verdana" panose="020B0604030504040204" pitchFamily="34" charset="0"/>
                    <a:cs typeface="Verdana" panose="020B0604030504040204" pitchFamily="34" charset="0"/>
                  </a:rPr>
                  <a:t>with HCWs</a:t>
                </a:r>
              </a:p>
            </p:txBody>
          </p:sp>
          <p:sp>
            <p:nvSpPr>
              <p:cNvPr id="14" name="TextBox 13">
                <a:extLst>
                  <a:ext uri="{FF2B5EF4-FFF2-40B4-BE49-F238E27FC236}">
                    <a16:creationId xmlns:a16="http://schemas.microsoft.com/office/drawing/2014/main" id="{87890A45-3B88-D0E1-CEDB-6AA242530D39}"/>
                  </a:ext>
                </a:extLst>
              </p:cNvPr>
              <p:cNvSpPr txBox="1"/>
              <p:nvPr/>
            </p:nvSpPr>
            <p:spPr>
              <a:xfrm rot="21310042">
                <a:off x="3441045" y="3952276"/>
                <a:ext cx="2332169" cy="584775"/>
              </a:xfrm>
              <a:prstGeom prst="rect">
                <a:avLst/>
              </a:prstGeom>
              <a:noFill/>
            </p:spPr>
            <p:txBody>
              <a:bodyPr wrap="square" rtlCol="0">
                <a:spAutoFit/>
              </a:bodyPr>
              <a:lstStyle/>
              <a:p>
                <a:pPr algn="ctr"/>
                <a:r>
                  <a:rPr lang="en-US" sz="1600" b="1" dirty="0">
                    <a:latin typeface="Verdana" panose="020B0604030504040204" pitchFamily="34" charset="0"/>
                    <a:ea typeface="Verdana" panose="020B0604030504040204" pitchFamily="34" charset="0"/>
                    <a:cs typeface="Verdana" panose="020B0604030504040204" pitchFamily="34" charset="0"/>
                  </a:rPr>
                  <a:t>Compelling messaging</a:t>
                </a:r>
              </a:p>
            </p:txBody>
          </p:sp>
          <p:sp>
            <p:nvSpPr>
              <p:cNvPr id="15" name="TextBox 14">
                <a:extLst>
                  <a:ext uri="{FF2B5EF4-FFF2-40B4-BE49-F238E27FC236}">
                    <a16:creationId xmlns:a16="http://schemas.microsoft.com/office/drawing/2014/main" id="{31C1151A-E6BC-DD81-3702-4EFF3049E5F3}"/>
                  </a:ext>
                </a:extLst>
              </p:cNvPr>
              <p:cNvSpPr txBox="1"/>
              <p:nvPr/>
            </p:nvSpPr>
            <p:spPr>
              <a:xfrm rot="21360998">
                <a:off x="6051792" y="3692519"/>
                <a:ext cx="2378926" cy="584775"/>
              </a:xfrm>
              <a:prstGeom prst="rect">
                <a:avLst/>
              </a:prstGeom>
              <a:noFill/>
            </p:spPr>
            <p:txBody>
              <a:bodyPr wrap="square" rtlCol="0">
                <a:spAutoFit/>
              </a:bodyPr>
              <a:lstStyle/>
              <a:p>
                <a:pPr algn="ctr"/>
                <a:r>
                  <a:rPr lang="en-US" sz="1600" b="1" dirty="0">
                    <a:latin typeface="Verdana" panose="020B0604030504040204" pitchFamily="34" charset="0"/>
                    <a:ea typeface="Verdana" panose="020B0604030504040204" pitchFamily="34" charset="0"/>
                    <a:cs typeface="Verdana" panose="020B0604030504040204" pitchFamily="34" charset="0"/>
                  </a:rPr>
                  <a:t>Community</a:t>
                </a:r>
              </a:p>
              <a:p>
                <a:pPr algn="ctr"/>
                <a:r>
                  <a:rPr lang="en-US" sz="1600" b="1" dirty="0">
                    <a:latin typeface="Verdana" panose="020B0604030504040204" pitchFamily="34" charset="0"/>
                    <a:ea typeface="Verdana" panose="020B0604030504040204" pitchFamily="34" charset="0"/>
                    <a:cs typeface="Verdana" panose="020B0604030504040204" pitchFamily="34" charset="0"/>
                  </a:rPr>
                  <a:t>ART dispensing</a:t>
                </a:r>
                <a:endParaRPr lang="en-US" sz="1400" b="1" dirty="0">
                  <a:latin typeface="Verdana" panose="020B0604030504040204" pitchFamily="34" charset="0"/>
                  <a:ea typeface="Verdana" panose="020B0604030504040204" pitchFamily="34" charset="0"/>
                  <a:cs typeface="Verdana" panose="020B0604030504040204" pitchFamily="34" charset="0"/>
                </a:endParaRPr>
              </a:p>
            </p:txBody>
          </p:sp>
        </p:grpSp>
      </p:grpSp>
      <p:sp>
        <p:nvSpPr>
          <p:cNvPr id="16" name="TextBox 15">
            <a:extLst>
              <a:ext uri="{FF2B5EF4-FFF2-40B4-BE49-F238E27FC236}">
                <a16:creationId xmlns:a16="http://schemas.microsoft.com/office/drawing/2014/main" id="{DB5CB85E-0285-9B27-59F0-0F689562B024}"/>
              </a:ext>
            </a:extLst>
          </p:cNvPr>
          <p:cNvSpPr txBox="1"/>
          <p:nvPr/>
        </p:nvSpPr>
        <p:spPr>
          <a:xfrm>
            <a:off x="283454" y="3384363"/>
            <a:ext cx="3004186" cy="1200329"/>
          </a:xfrm>
          <a:prstGeom prst="rect">
            <a:avLst/>
          </a:prstGeom>
          <a:noFill/>
        </p:spPr>
        <p:txBody>
          <a:bodyPr wrap="square" rtlCol="0">
            <a:spAutoFit/>
          </a:bodyPr>
          <a:lstStyle/>
          <a:p>
            <a:pPr marL="342900" indent="-342900">
              <a:buFont typeface="Arial" panose="020B0604020202020204" pitchFamily="34" charset="0"/>
              <a:buChar char="•"/>
            </a:pPr>
            <a:r>
              <a:rPr lang="en-US" dirty="0">
                <a:latin typeface="Verdana" panose="020B0604030504040204" pitchFamily="34" charset="0"/>
                <a:ea typeface="Verdana" panose="020B0604030504040204" pitchFamily="34" charset="0"/>
                <a:cs typeface="Verdana" panose="020B0604030504040204" pitchFamily="34" charset="0"/>
              </a:rPr>
              <a:t>Kind and interactive</a:t>
            </a:r>
          </a:p>
          <a:p>
            <a:pPr marL="342900" indent="-342900">
              <a:buFont typeface="Arial" panose="020B0604020202020204" pitchFamily="34" charset="0"/>
              <a:buChar char="•"/>
            </a:pPr>
            <a:r>
              <a:rPr lang="en-US" dirty="0">
                <a:latin typeface="Verdana" panose="020B0604030504040204" pitchFamily="34" charset="0"/>
                <a:ea typeface="Verdana" panose="020B0604030504040204" pitchFamily="34" charset="0"/>
                <a:cs typeface="Verdana" panose="020B0604030504040204" pitchFamily="34" charset="0"/>
              </a:rPr>
              <a:t>Private</a:t>
            </a:r>
          </a:p>
          <a:p>
            <a:pPr marL="342900" indent="-342900">
              <a:buFont typeface="Arial" panose="020B0604020202020204" pitchFamily="34" charset="0"/>
              <a:buChar char="•"/>
            </a:pPr>
            <a:r>
              <a:rPr lang="en-US" dirty="0">
                <a:latin typeface="Verdana" panose="020B0604030504040204" pitchFamily="34" charset="0"/>
                <a:ea typeface="Verdana" panose="020B0604030504040204" pitchFamily="34" charset="0"/>
                <a:cs typeface="Verdana" panose="020B0604030504040204" pitchFamily="34" charset="0"/>
              </a:rPr>
              <a:t>Ongoing relationships</a:t>
            </a:r>
          </a:p>
        </p:txBody>
      </p:sp>
      <p:sp>
        <p:nvSpPr>
          <p:cNvPr id="17" name="TextBox 16">
            <a:extLst>
              <a:ext uri="{FF2B5EF4-FFF2-40B4-BE49-F238E27FC236}">
                <a16:creationId xmlns:a16="http://schemas.microsoft.com/office/drawing/2014/main" id="{2EECBF35-B6F9-147F-1722-060D9C245D11}"/>
              </a:ext>
            </a:extLst>
          </p:cNvPr>
          <p:cNvSpPr txBox="1"/>
          <p:nvPr/>
        </p:nvSpPr>
        <p:spPr>
          <a:xfrm>
            <a:off x="285703" y="4836709"/>
            <a:ext cx="2727948" cy="923330"/>
          </a:xfrm>
          <a:prstGeom prst="rect">
            <a:avLst/>
          </a:prstGeom>
          <a:noFill/>
        </p:spPr>
        <p:txBody>
          <a:bodyPr wrap="square" rtlCol="0">
            <a:spAutoFit/>
          </a:bodyPr>
          <a:lstStyle/>
          <a:p>
            <a:pPr marL="342900" indent="-342900">
              <a:buFont typeface="Arial" panose="020B0604020202020204" pitchFamily="34" charset="0"/>
              <a:buChar char="•"/>
            </a:pPr>
            <a:r>
              <a:rPr lang="en-US" dirty="0">
                <a:latin typeface="Verdana" panose="020B0604030504040204" pitchFamily="34" charset="0"/>
                <a:ea typeface="Verdana" panose="020B0604030504040204" pitchFamily="34" charset="0"/>
                <a:cs typeface="Verdana" panose="020B0604030504040204" pitchFamily="34" charset="0"/>
              </a:rPr>
              <a:t>ART contributes to goals</a:t>
            </a:r>
          </a:p>
          <a:p>
            <a:pPr marL="342900" indent="-342900">
              <a:buFont typeface="Arial" panose="020B0604020202020204" pitchFamily="34" charset="0"/>
              <a:buChar char="•"/>
            </a:pPr>
            <a:r>
              <a:rPr lang="en-US" dirty="0">
                <a:latin typeface="Verdana" panose="020B0604030504040204" pitchFamily="34" charset="0"/>
                <a:ea typeface="Verdana" panose="020B0604030504040204" pitchFamily="34" charset="0"/>
                <a:cs typeface="Verdana" panose="020B0604030504040204" pitchFamily="34" charset="0"/>
              </a:rPr>
              <a:t>Tailored solutions</a:t>
            </a:r>
          </a:p>
        </p:txBody>
      </p:sp>
      <p:sp>
        <p:nvSpPr>
          <p:cNvPr id="18" name="TextBox 17">
            <a:extLst>
              <a:ext uri="{FF2B5EF4-FFF2-40B4-BE49-F238E27FC236}">
                <a16:creationId xmlns:a16="http://schemas.microsoft.com/office/drawing/2014/main" id="{DE2A4301-19B7-833B-82DD-DB13165595EB}"/>
              </a:ext>
            </a:extLst>
          </p:cNvPr>
          <p:cNvSpPr txBox="1"/>
          <p:nvPr/>
        </p:nvSpPr>
        <p:spPr>
          <a:xfrm>
            <a:off x="8172867" y="6273225"/>
            <a:ext cx="4312499" cy="584775"/>
          </a:xfrm>
          <a:prstGeom prst="rect">
            <a:avLst/>
          </a:prstGeom>
          <a:noFill/>
        </p:spPr>
        <p:txBody>
          <a:bodyPr wrap="square" rtlCol="0">
            <a:spAutoFit/>
          </a:bodyPr>
          <a:lstStyle/>
          <a:p>
            <a:r>
              <a:rPr lang="en-US" sz="1600" dirty="0">
                <a:latin typeface="Verdana" panose="020B0604030504040204" pitchFamily="34" charset="0"/>
                <a:ea typeface="Verdana" panose="020B0604030504040204" pitchFamily="34" charset="0"/>
                <a:cs typeface="Verdana" panose="020B0604030504040204" pitchFamily="34" charset="0"/>
              </a:rPr>
              <a:t>*Findings from 60 in-depth interviews with men (mid and endline)</a:t>
            </a:r>
          </a:p>
        </p:txBody>
      </p:sp>
      <p:pic>
        <p:nvPicPr>
          <p:cNvPr id="19" name="Picture 18">
            <a:extLst>
              <a:ext uri="{FF2B5EF4-FFF2-40B4-BE49-F238E27FC236}">
                <a16:creationId xmlns:a16="http://schemas.microsoft.com/office/drawing/2014/main" id="{277E3C50-536B-83C3-720E-EBC35C0C5D7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21438775">
            <a:off x="4890718" y="5081173"/>
            <a:ext cx="826546" cy="738768"/>
          </a:xfrm>
          <a:prstGeom prst="rect">
            <a:avLst/>
          </a:prstGeom>
        </p:spPr>
      </p:pic>
      <p:sp>
        <p:nvSpPr>
          <p:cNvPr id="20" name="TextBox 19">
            <a:extLst>
              <a:ext uri="{FF2B5EF4-FFF2-40B4-BE49-F238E27FC236}">
                <a16:creationId xmlns:a16="http://schemas.microsoft.com/office/drawing/2014/main" id="{666FCF2D-7B4C-50D3-0F6D-E0BF6CF1AD38}"/>
              </a:ext>
            </a:extLst>
          </p:cNvPr>
          <p:cNvSpPr txBox="1"/>
          <p:nvPr/>
        </p:nvSpPr>
        <p:spPr>
          <a:xfrm>
            <a:off x="638353" y="3324177"/>
            <a:ext cx="2375298" cy="449318"/>
          </a:xfrm>
          <a:prstGeom prst="rect">
            <a:avLst/>
          </a:prstGeom>
          <a:noFill/>
          <a:ln w="28575">
            <a:solidFill>
              <a:srgbClr val="FF0000"/>
            </a:solidFill>
          </a:ln>
        </p:spPr>
        <p:txBody>
          <a:bodyPr wrap="square" rtlCol="0">
            <a:spAutoFit/>
          </a:bodyPr>
          <a:lstStyle/>
          <a:p>
            <a:endParaRPr lang="en-US" sz="2000" dirty="0">
              <a:latin typeface="Verdana" panose="020B0604030504040204" pitchFamily="34" charset="0"/>
              <a:ea typeface="Verdana" panose="020B0604030504040204" pitchFamily="34" charset="0"/>
              <a:cs typeface="Verdana" panose="020B0604030504040204" pitchFamily="34" charset="0"/>
            </a:endParaRPr>
          </a:p>
        </p:txBody>
      </p:sp>
      <p:sp>
        <p:nvSpPr>
          <p:cNvPr id="21" name="Rectangle 20">
            <a:extLst>
              <a:ext uri="{FF2B5EF4-FFF2-40B4-BE49-F238E27FC236}">
                <a16:creationId xmlns:a16="http://schemas.microsoft.com/office/drawing/2014/main" id="{8A7056E2-0414-CC41-91A9-6AE1FBBD223E}"/>
              </a:ext>
            </a:extLst>
          </p:cNvPr>
          <p:cNvSpPr/>
          <p:nvPr/>
        </p:nvSpPr>
        <p:spPr>
          <a:xfrm>
            <a:off x="638353" y="5417335"/>
            <a:ext cx="2194494" cy="396001"/>
          </a:xfrm>
          <a:prstGeom prst="rect">
            <a:avLst/>
          </a:prstGeom>
          <a:no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8640934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03490-6CDC-B187-BC43-C84201F6EE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F1B5D0-ADF4-6BC3-524C-3B6033DDC352}"/>
              </a:ext>
            </a:extLst>
          </p:cNvPr>
          <p:cNvSpPr>
            <a:spLocks noGrp="1"/>
          </p:cNvSpPr>
          <p:nvPr>
            <p:ph type="title"/>
          </p:nvPr>
        </p:nvSpPr>
        <p:spPr>
          <a:xfrm>
            <a:off x="442910" y="1058282"/>
            <a:ext cx="10898377" cy="1260000"/>
          </a:xfrm>
        </p:spPr>
        <p:txBody>
          <a:bodyPr/>
          <a:lstStyle/>
          <a:p>
            <a:r>
              <a:rPr lang="en-US" sz="3600" dirty="0"/>
              <a:t>Cost analysis</a:t>
            </a:r>
            <a:br>
              <a:rPr lang="en-US" sz="3600" dirty="0"/>
            </a:br>
            <a:endParaRPr lang="en-US" sz="3600" dirty="0"/>
          </a:p>
        </p:txBody>
      </p:sp>
      <p:graphicFrame>
        <p:nvGraphicFramePr>
          <p:cNvPr id="6" name="Content Placeholder 5">
            <a:extLst>
              <a:ext uri="{FF2B5EF4-FFF2-40B4-BE49-F238E27FC236}">
                <a16:creationId xmlns:a16="http://schemas.microsoft.com/office/drawing/2014/main" id="{9CC2A9D3-072A-159A-00D7-6A740B81C812}"/>
              </a:ext>
            </a:extLst>
          </p:cNvPr>
          <p:cNvGraphicFramePr>
            <a:graphicFrameLocks noGrp="1"/>
          </p:cNvGraphicFramePr>
          <p:nvPr>
            <p:ph idx="1"/>
          </p:nvPr>
        </p:nvGraphicFramePr>
        <p:xfrm>
          <a:off x="442908" y="1631599"/>
          <a:ext cx="11306175" cy="2712720"/>
        </p:xfrm>
        <a:graphic>
          <a:graphicData uri="http://schemas.openxmlformats.org/drawingml/2006/table">
            <a:tbl>
              <a:tblPr firstRow="1" bandRow="1">
                <a:tableStyleId>{21E4AEA4-8DFA-4A89-87EB-49C32662AFE0}</a:tableStyleId>
              </a:tblPr>
              <a:tblGrid>
                <a:gridCol w="2634508">
                  <a:extLst>
                    <a:ext uri="{9D8B030D-6E8A-4147-A177-3AD203B41FA5}">
                      <a16:colId xmlns:a16="http://schemas.microsoft.com/office/drawing/2014/main" val="1320534829"/>
                    </a:ext>
                  </a:extLst>
                </a:gridCol>
                <a:gridCol w="1610843">
                  <a:extLst>
                    <a:ext uri="{9D8B030D-6E8A-4147-A177-3AD203B41FA5}">
                      <a16:colId xmlns:a16="http://schemas.microsoft.com/office/drawing/2014/main" val="2277798428"/>
                    </a:ext>
                  </a:extLst>
                </a:gridCol>
                <a:gridCol w="1843989">
                  <a:extLst>
                    <a:ext uri="{9D8B030D-6E8A-4147-A177-3AD203B41FA5}">
                      <a16:colId xmlns:a16="http://schemas.microsoft.com/office/drawing/2014/main" val="618458280"/>
                    </a:ext>
                  </a:extLst>
                </a:gridCol>
                <a:gridCol w="1716819">
                  <a:extLst>
                    <a:ext uri="{9D8B030D-6E8A-4147-A177-3AD203B41FA5}">
                      <a16:colId xmlns:a16="http://schemas.microsoft.com/office/drawing/2014/main" val="70080772"/>
                    </a:ext>
                  </a:extLst>
                </a:gridCol>
                <a:gridCol w="1922659">
                  <a:extLst>
                    <a:ext uri="{9D8B030D-6E8A-4147-A177-3AD203B41FA5}">
                      <a16:colId xmlns:a16="http://schemas.microsoft.com/office/drawing/2014/main" val="3294016822"/>
                    </a:ext>
                  </a:extLst>
                </a:gridCol>
                <a:gridCol w="1577357">
                  <a:extLst>
                    <a:ext uri="{9D8B030D-6E8A-4147-A177-3AD203B41FA5}">
                      <a16:colId xmlns:a16="http://schemas.microsoft.com/office/drawing/2014/main" val="2880071465"/>
                    </a:ext>
                  </a:extLst>
                </a:gridCol>
              </a:tblGrid>
              <a:tr h="370840">
                <a:tc>
                  <a:txBody>
                    <a:bodyPr/>
                    <a:lstStyle/>
                    <a:p>
                      <a:pPr marL="0" indent="0">
                        <a:buNone/>
                      </a:pPr>
                      <a:endParaRPr lang="en-US" sz="12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600" b="1" dirty="0">
                          <a:solidFill>
                            <a:srgbClr val="FFFFFF"/>
                          </a:solidFill>
                          <a:latin typeface="Verdana" panose="020B0604030504040204" pitchFamily="34" charset="0"/>
                          <a:ea typeface="Verdana" panose="020B0604030504040204" pitchFamily="34" charset="0"/>
                          <a:cs typeface="Verdana" panose="020B0604030504040204" pitchFamily="34" charset="0"/>
                        </a:rPr>
                        <a:t>Counseling</a:t>
                      </a:r>
                      <a:endParaRPr lang="en-US" sz="1600" dirty="0">
                        <a:latin typeface="Verdana" panose="020B0604030504040204" pitchFamily="34" charset="0"/>
                        <a:ea typeface="Verdana" panose="020B0604030504040204" pitchFamily="34" charset="0"/>
                        <a:cs typeface="Verdana" panose="020B0604030504040204" pitchFamily="34" charset="0"/>
                      </a:endParaRPr>
                    </a:p>
                    <a:p>
                      <a:pPr marL="0" indent="0" algn="ctr">
                        <a:buNone/>
                      </a:pPr>
                      <a:r>
                        <a:rPr lang="en-US" sz="1600" b="1" dirty="0">
                          <a:solidFill>
                            <a:srgbClr val="FFFFFF"/>
                          </a:solidFill>
                          <a:latin typeface="Verdana" panose="020B0604030504040204" pitchFamily="34" charset="0"/>
                          <a:ea typeface="Verdana" panose="020B0604030504040204" pitchFamily="34" charset="0"/>
                          <a:cs typeface="Verdana" panose="020B0604030504040204" pitchFamily="34" charset="0"/>
                        </a:rPr>
                        <a:t>(N=185)</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600" b="1" dirty="0">
                          <a:solidFill>
                            <a:srgbClr val="FFFFFF"/>
                          </a:solidFill>
                          <a:latin typeface="Verdana" panose="020B0604030504040204" pitchFamily="34" charset="0"/>
                          <a:ea typeface="Verdana" panose="020B0604030504040204" pitchFamily="34" charset="0"/>
                          <a:cs typeface="Verdana" panose="020B0604030504040204" pitchFamily="34" charset="0"/>
                        </a:rPr>
                        <a:t>Home ART</a:t>
                      </a:r>
                      <a:endParaRPr lang="en-US" sz="1600" dirty="0">
                        <a:latin typeface="Verdana" panose="020B0604030504040204" pitchFamily="34" charset="0"/>
                        <a:ea typeface="Verdana" panose="020B0604030504040204" pitchFamily="34" charset="0"/>
                        <a:cs typeface="Verdana" panose="020B0604030504040204" pitchFamily="34" charset="0"/>
                      </a:endParaRPr>
                    </a:p>
                    <a:p>
                      <a:pPr marL="0" indent="0" algn="ctr">
                        <a:buNone/>
                      </a:pPr>
                      <a:r>
                        <a:rPr lang="en-US" sz="1600" b="1" dirty="0">
                          <a:solidFill>
                            <a:srgbClr val="FFFFFF"/>
                          </a:solidFill>
                          <a:latin typeface="Verdana" panose="020B0604030504040204" pitchFamily="34" charset="0"/>
                          <a:ea typeface="Verdana" panose="020B0604030504040204" pitchFamily="34" charset="0"/>
                          <a:cs typeface="Verdana" panose="020B0604030504040204" pitchFamily="34" charset="0"/>
                        </a:rPr>
                        <a:t>(N=184)</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600" b="1" dirty="0">
                          <a:solidFill>
                            <a:srgbClr val="FFFFFF"/>
                          </a:solidFill>
                          <a:latin typeface="Verdana" panose="020B0604030504040204" pitchFamily="34" charset="0"/>
                          <a:ea typeface="Verdana" panose="020B0604030504040204" pitchFamily="34" charset="0"/>
                          <a:cs typeface="Verdana" panose="020B0604030504040204" pitchFamily="34" charset="0"/>
                        </a:rPr>
                        <a:t>Stepped</a:t>
                      </a:r>
                      <a:endParaRPr lang="en-US" sz="1600" dirty="0">
                        <a:latin typeface="Verdana" panose="020B0604030504040204" pitchFamily="34" charset="0"/>
                        <a:ea typeface="Verdana" panose="020B0604030504040204" pitchFamily="34" charset="0"/>
                        <a:cs typeface="Verdana" panose="020B0604030504040204" pitchFamily="34" charset="0"/>
                      </a:endParaRPr>
                    </a:p>
                    <a:p>
                      <a:pPr marL="0" indent="0" algn="ctr">
                        <a:buNone/>
                      </a:pPr>
                      <a:r>
                        <a:rPr lang="en-US" sz="1600" b="1" dirty="0">
                          <a:solidFill>
                            <a:srgbClr val="FFFFFF"/>
                          </a:solidFill>
                          <a:latin typeface="Verdana" panose="020B0604030504040204" pitchFamily="34" charset="0"/>
                          <a:ea typeface="Verdana" panose="020B0604030504040204" pitchFamily="34" charset="0"/>
                          <a:cs typeface="Verdana" panose="020B0604030504040204" pitchFamily="34" charset="0"/>
                        </a:rPr>
                        <a:t>(N=180)</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600" b="1" dirty="0">
                          <a:solidFill>
                            <a:srgbClr val="FFFFFF"/>
                          </a:solidFill>
                          <a:latin typeface="Verdana" panose="020B0604030504040204" pitchFamily="34" charset="0"/>
                          <a:ea typeface="Verdana" panose="020B0604030504040204" pitchFamily="34" charset="0"/>
                          <a:cs typeface="Verdana" panose="020B0604030504040204" pitchFamily="34" charset="0"/>
                        </a:rPr>
                        <a:t>Home vs Counseling</a:t>
                      </a:r>
                      <a:endParaRPr lang="en-US" sz="1600" dirty="0">
                        <a:latin typeface="Verdana" panose="020B0604030504040204" pitchFamily="34" charset="0"/>
                        <a:ea typeface="Verdana" panose="020B0604030504040204" pitchFamily="34" charset="0"/>
                        <a:cs typeface="Verdana" panose="020B0604030504040204" pitchFamily="34" charset="0"/>
                      </a:endParaRPr>
                    </a:p>
                    <a:p>
                      <a:pPr marL="0" indent="0" algn="ctr">
                        <a:buNone/>
                      </a:pPr>
                      <a:r>
                        <a:rPr lang="en-US" sz="1600" b="1" dirty="0">
                          <a:solidFill>
                            <a:srgbClr val="FFFFFF"/>
                          </a:solidFill>
                          <a:latin typeface="Verdana" panose="020B0604030504040204" pitchFamily="34" charset="0"/>
                          <a:ea typeface="Verdana" panose="020B0604030504040204" pitchFamily="34" charset="0"/>
                          <a:cs typeface="Verdana" panose="020B0604030504040204" pitchFamily="34" charset="0"/>
                        </a:rPr>
                        <a:t>Mean Diff (95% CI)</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600" b="1" dirty="0">
                          <a:solidFill>
                            <a:srgbClr val="FFFFFF"/>
                          </a:solidFill>
                          <a:latin typeface="Verdana" panose="020B0604030504040204" pitchFamily="34" charset="0"/>
                          <a:ea typeface="Verdana" panose="020B0604030504040204" pitchFamily="34" charset="0"/>
                          <a:cs typeface="Verdana" panose="020B0604030504040204" pitchFamily="34" charset="0"/>
                        </a:rPr>
                        <a:t>Stepped vs Counseling</a:t>
                      </a:r>
                      <a:endParaRPr lang="en-US" sz="1600" dirty="0">
                        <a:latin typeface="Verdana" panose="020B0604030504040204" pitchFamily="34" charset="0"/>
                        <a:ea typeface="Verdana" panose="020B0604030504040204" pitchFamily="34" charset="0"/>
                        <a:cs typeface="Verdana" panose="020B0604030504040204" pitchFamily="34" charset="0"/>
                      </a:endParaRPr>
                    </a:p>
                    <a:p>
                      <a:pPr marL="0" indent="0" algn="ctr">
                        <a:buNone/>
                      </a:pPr>
                      <a:r>
                        <a:rPr lang="en-US" sz="1600" b="1" dirty="0">
                          <a:solidFill>
                            <a:srgbClr val="FFFFFF"/>
                          </a:solidFill>
                          <a:latin typeface="Verdana" panose="020B0604030504040204" pitchFamily="34" charset="0"/>
                          <a:ea typeface="Verdana" panose="020B0604030504040204" pitchFamily="34" charset="0"/>
                          <a:cs typeface="Verdana" panose="020B0604030504040204" pitchFamily="34" charset="0"/>
                        </a:rPr>
                        <a:t>Mean Diff (95% CI)</a:t>
                      </a:r>
                      <a:endParaRPr lang="en-US" sz="1600" dirty="0">
                        <a:latin typeface="Verdana" panose="020B0604030504040204" pitchFamily="34" charset="0"/>
                        <a:ea typeface="Verdana" panose="020B0604030504040204" pitchFamily="34" charset="0"/>
                        <a:cs typeface="Verdana" panose="020B0604030504040204" pitchFamily="34" charset="0"/>
                      </a:endParaRPr>
                    </a:p>
                  </a:txBody>
                  <a:tcPr anchor="ctr"/>
                </a:tc>
                <a:extLst>
                  <a:ext uri="{0D108BD9-81ED-4DB2-BD59-A6C34878D82A}">
                    <a16:rowId xmlns:a16="http://schemas.microsoft.com/office/drawing/2014/main" val="867565554"/>
                  </a:ext>
                </a:extLst>
              </a:tr>
              <a:tr h="370840">
                <a:tc>
                  <a:txBody>
                    <a:bodyPr/>
                    <a:lstStyle/>
                    <a:p>
                      <a:pPr marL="0" indent="0" algn="l">
                        <a:buNone/>
                      </a:pPr>
                      <a:r>
                        <a:rPr lang="en-US" sz="1500" b="1" dirty="0">
                          <a:solidFill>
                            <a:srgbClr val="222222"/>
                          </a:solidFill>
                          <a:latin typeface="Verdana" panose="020B0604030504040204" pitchFamily="34" charset="0"/>
                          <a:ea typeface="Verdana" panose="020B0604030504040204" pitchFamily="34" charset="0"/>
                          <a:cs typeface="Verdana" panose="020B0604030504040204" pitchFamily="34" charset="0"/>
                        </a:rPr>
                        <a:t>Total Cost (mean)</a:t>
                      </a:r>
                      <a:endParaRPr lang="en-US" sz="15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500" dirty="0">
                          <a:solidFill>
                            <a:srgbClr val="222222"/>
                          </a:solidFill>
                          <a:latin typeface="Verdana" panose="020B0604030504040204" pitchFamily="34" charset="0"/>
                          <a:ea typeface="Verdana" panose="020B0604030504040204" pitchFamily="34" charset="0"/>
                          <a:cs typeface="Verdana" panose="020B0604030504040204" pitchFamily="34" charset="0"/>
                        </a:rPr>
                        <a:t>$31.55</a:t>
                      </a:r>
                      <a:endParaRPr lang="en-US" sz="15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500" dirty="0">
                          <a:solidFill>
                            <a:srgbClr val="222222"/>
                          </a:solidFill>
                          <a:latin typeface="Verdana" panose="020B0604030504040204" pitchFamily="34" charset="0"/>
                          <a:ea typeface="Verdana" panose="020B0604030504040204" pitchFamily="34" charset="0"/>
                          <a:cs typeface="Verdana" panose="020B0604030504040204" pitchFamily="34" charset="0"/>
                        </a:rPr>
                        <a:t>$62.04</a:t>
                      </a:r>
                      <a:endParaRPr lang="en-US" sz="15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500" dirty="0">
                          <a:solidFill>
                            <a:srgbClr val="222222"/>
                          </a:solidFill>
                          <a:latin typeface="Verdana" panose="020B0604030504040204" pitchFamily="34" charset="0"/>
                          <a:ea typeface="Verdana" panose="020B0604030504040204" pitchFamily="34" charset="0"/>
                          <a:cs typeface="Verdana" panose="020B0604030504040204" pitchFamily="34" charset="0"/>
                        </a:rPr>
                        <a:t>$40.87</a:t>
                      </a:r>
                      <a:endParaRPr lang="en-US" sz="15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500" dirty="0">
                          <a:solidFill>
                            <a:srgbClr val="222222"/>
                          </a:solidFill>
                          <a:latin typeface="Verdana" panose="020B0604030504040204" pitchFamily="34" charset="0"/>
                          <a:ea typeface="Verdana" panose="020B0604030504040204" pitchFamily="34" charset="0"/>
                          <a:cs typeface="Verdana" panose="020B0604030504040204" pitchFamily="34" charset="0"/>
                        </a:rPr>
                        <a:t>30.50 (23.88, 37.11)</a:t>
                      </a:r>
                      <a:endParaRPr lang="en-US" sz="15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500" dirty="0">
                          <a:solidFill>
                            <a:srgbClr val="222222"/>
                          </a:solidFill>
                          <a:latin typeface="Verdana" panose="020B0604030504040204" pitchFamily="34" charset="0"/>
                          <a:ea typeface="Verdana" panose="020B0604030504040204" pitchFamily="34" charset="0"/>
                          <a:cs typeface="Verdana" panose="020B0604030504040204" pitchFamily="34" charset="0"/>
                        </a:rPr>
                        <a:t>9.33 (3.61, 15.05)</a:t>
                      </a:r>
                      <a:endParaRPr lang="en-US" sz="1500" dirty="0">
                        <a:latin typeface="Verdana" panose="020B0604030504040204" pitchFamily="34" charset="0"/>
                        <a:ea typeface="Verdana" panose="020B0604030504040204" pitchFamily="34" charset="0"/>
                        <a:cs typeface="Verdana" panose="020B0604030504040204" pitchFamily="34" charset="0"/>
                      </a:endParaRPr>
                    </a:p>
                  </a:txBody>
                  <a:tcPr anchor="ctr"/>
                </a:tc>
                <a:extLst>
                  <a:ext uri="{0D108BD9-81ED-4DB2-BD59-A6C34878D82A}">
                    <a16:rowId xmlns:a16="http://schemas.microsoft.com/office/drawing/2014/main" val="3833434457"/>
                  </a:ext>
                </a:extLst>
              </a:tr>
              <a:tr h="370840">
                <a:tc>
                  <a:txBody>
                    <a:bodyPr/>
                    <a:lstStyle/>
                    <a:p>
                      <a:pPr marL="0" indent="0" algn="l">
                        <a:buNone/>
                      </a:pPr>
                      <a:r>
                        <a:rPr lang="en-US" sz="1500" b="1" dirty="0">
                          <a:solidFill>
                            <a:srgbClr val="222222"/>
                          </a:solidFill>
                          <a:latin typeface="Verdana" panose="020B0604030504040204" pitchFamily="34" charset="0"/>
                          <a:ea typeface="Verdana" panose="020B0604030504040204" pitchFamily="34" charset="0"/>
                          <a:cs typeface="Verdana" panose="020B0604030504040204" pitchFamily="34" charset="0"/>
                        </a:rPr>
                        <a:t>Achieved Outcome</a:t>
                      </a:r>
                      <a:endParaRPr lang="en-US" sz="15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500" dirty="0">
                          <a:solidFill>
                            <a:srgbClr val="222222"/>
                          </a:solidFill>
                          <a:latin typeface="Verdana" panose="020B0604030504040204" pitchFamily="34" charset="0"/>
                          <a:ea typeface="Verdana" panose="020B0604030504040204" pitchFamily="34" charset="0"/>
                          <a:cs typeface="Verdana" panose="020B0604030504040204" pitchFamily="34" charset="0"/>
                        </a:rPr>
                        <a:t>$28.46</a:t>
                      </a:r>
                      <a:endParaRPr lang="en-US" sz="15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500" dirty="0">
                          <a:solidFill>
                            <a:srgbClr val="222222"/>
                          </a:solidFill>
                          <a:latin typeface="Verdana" panose="020B0604030504040204" pitchFamily="34" charset="0"/>
                          <a:ea typeface="Verdana" panose="020B0604030504040204" pitchFamily="34" charset="0"/>
                          <a:cs typeface="Verdana" panose="020B0604030504040204" pitchFamily="34" charset="0"/>
                        </a:rPr>
                        <a:t>$55.77</a:t>
                      </a:r>
                      <a:endParaRPr lang="en-US" sz="15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500" dirty="0">
                          <a:solidFill>
                            <a:srgbClr val="222222"/>
                          </a:solidFill>
                          <a:latin typeface="Verdana" panose="020B0604030504040204" pitchFamily="34" charset="0"/>
                          <a:ea typeface="Verdana" panose="020B0604030504040204" pitchFamily="34" charset="0"/>
                          <a:cs typeface="Verdana" panose="020B0604030504040204" pitchFamily="34" charset="0"/>
                        </a:rPr>
                        <a:t>$37.18</a:t>
                      </a:r>
                      <a:endParaRPr lang="en-US" sz="15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500" dirty="0">
                          <a:solidFill>
                            <a:srgbClr val="222222"/>
                          </a:solidFill>
                          <a:latin typeface="Verdana" panose="020B0604030504040204" pitchFamily="34" charset="0"/>
                          <a:ea typeface="Verdana" panose="020B0604030504040204" pitchFamily="34" charset="0"/>
                          <a:cs typeface="Verdana" panose="020B0604030504040204" pitchFamily="34" charset="0"/>
                        </a:rPr>
                        <a:t>27.31 (21.33, 33.28)</a:t>
                      </a:r>
                      <a:endParaRPr lang="en-US" sz="15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500" dirty="0">
                          <a:solidFill>
                            <a:srgbClr val="222222"/>
                          </a:solidFill>
                          <a:latin typeface="Verdana" panose="020B0604030504040204" pitchFamily="34" charset="0"/>
                          <a:ea typeface="Verdana" panose="020B0604030504040204" pitchFamily="34" charset="0"/>
                          <a:cs typeface="Verdana" panose="020B0604030504040204" pitchFamily="34" charset="0"/>
                        </a:rPr>
                        <a:t>8.72 (3.94, 13.5)</a:t>
                      </a:r>
                      <a:endParaRPr lang="en-US" sz="1500" dirty="0">
                        <a:latin typeface="Verdana" panose="020B0604030504040204" pitchFamily="34" charset="0"/>
                        <a:ea typeface="Verdana" panose="020B0604030504040204" pitchFamily="34" charset="0"/>
                        <a:cs typeface="Verdana" panose="020B0604030504040204" pitchFamily="34" charset="0"/>
                      </a:endParaRPr>
                    </a:p>
                  </a:txBody>
                  <a:tcPr anchor="ctr"/>
                </a:tc>
                <a:extLst>
                  <a:ext uri="{0D108BD9-81ED-4DB2-BD59-A6C34878D82A}">
                    <a16:rowId xmlns:a16="http://schemas.microsoft.com/office/drawing/2014/main" val="775707975"/>
                  </a:ext>
                </a:extLst>
              </a:tr>
              <a:tr h="370840">
                <a:tc>
                  <a:txBody>
                    <a:bodyPr/>
                    <a:lstStyle/>
                    <a:p>
                      <a:pPr marL="0" indent="0" algn="l">
                        <a:buNone/>
                      </a:pPr>
                      <a:r>
                        <a:rPr lang="en-US" sz="1500" b="1" dirty="0">
                          <a:solidFill>
                            <a:srgbClr val="222222"/>
                          </a:solidFill>
                          <a:latin typeface="Verdana" panose="020B0604030504040204" pitchFamily="34" charset="0"/>
                          <a:ea typeface="Verdana" panose="020B0604030504040204" pitchFamily="34" charset="0"/>
                          <a:cs typeface="Verdana" panose="020B0604030504040204" pitchFamily="34" charset="0"/>
                        </a:rPr>
                        <a:t>Did NOT Achieve Outcome</a:t>
                      </a:r>
                      <a:endParaRPr lang="en-US" sz="15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500" dirty="0">
                          <a:solidFill>
                            <a:srgbClr val="222222"/>
                          </a:solidFill>
                          <a:latin typeface="Verdana" panose="020B0604030504040204" pitchFamily="34" charset="0"/>
                          <a:ea typeface="Verdana" panose="020B0604030504040204" pitchFamily="34" charset="0"/>
                          <a:cs typeface="Verdana" panose="020B0604030504040204" pitchFamily="34" charset="0"/>
                        </a:rPr>
                        <a:t>$42.06</a:t>
                      </a:r>
                      <a:endParaRPr lang="en-US" sz="15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500" dirty="0">
                          <a:solidFill>
                            <a:srgbClr val="222222"/>
                          </a:solidFill>
                          <a:latin typeface="Verdana" panose="020B0604030504040204" pitchFamily="34" charset="0"/>
                          <a:ea typeface="Verdana" panose="020B0604030504040204" pitchFamily="34" charset="0"/>
                          <a:cs typeface="Verdana" panose="020B0604030504040204" pitchFamily="34" charset="0"/>
                        </a:rPr>
                        <a:t>$77.15</a:t>
                      </a:r>
                      <a:endParaRPr lang="en-US" sz="15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500" dirty="0">
                          <a:solidFill>
                            <a:srgbClr val="222222"/>
                          </a:solidFill>
                          <a:latin typeface="Verdana" panose="020B0604030504040204" pitchFamily="34" charset="0"/>
                          <a:ea typeface="Verdana" panose="020B0604030504040204" pitchFamily="34" charset="0"/>
                          <a:cs typeface="Verdana" panose="020B0604030504040204" pitchFamily="34" charset="0"/>
                        </a:rPr>
                        <a:t>$60.93</a:t>
                      </a:r>
                      <a:endParaRPr lang="en-US" sz="15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500" dirty="0">
                          <a:solidFill>
                            <a:srgbClr val="222222"/>
                          </a:solidFill>
                          <a:latin typeface="Verdana" panose="020B0604030504040204" pitchFamily="34" charset="0"/>
                          <a:ea typeface="Verdana" panose="020B0604030504040204" pitchFamily="34" charset="0"/>
                          <a:cs typeface="Verdana" panose="020B0604030504040204" pitchFamily="34" charset="0"/>
                        </a:rPr>
                        <a:t>35.09 (17.39, 52.8)</a:t>
                      </a:r>
                      <a:endParaRPr lang="en-US" sz="1500" dirty="0">
                        <a:latin typeface="Verdana" panose="020B0604030504040204" pitchFamily="34" charset="0"/>
                        <a:ea typeface="Verdana" panose="020B0604030504040204" pitchFamily="34" charset="0"/>
                        <a:cs typeface="Verdana" panose="020B0604030504040204" pitchFamily="34" charset="0"/>
                      </a:endParaRPr>
                    </a:p>
                  </a:txBody>
                  <a:tcPr anchor="ctr"/>
                </a:tc>
                <a:tc>
                  <a:txBody>
                    <a:bodyPr/>
                    <a:lstStyle/>
                    <a:p>
                      <a:pPr marL="0" indent="0" algn="ctr">
                        <a:buNone/>
                      </a:pPr>
                      <a:r>
                        <a:rPr lang="en-US" sz="1500" dirty="0">
                          <a:solidFill>
                            <a:srgbClr val="222222"/>
                          </a:solidFill>
                          <a:latin typeface="Verdana" panose="020B0604030504040204" pitchFamily="34" charset="0"/>
                          <a:ea typeface="Verdana" panose="020B0604030504040204" pitchFamily="34" charset="0"/>
                          <a:cs typeface="Verdana" panose="020B0604030504040204" pitchFamily="34" charset="0"/>
                        </a:rPr>
                        <a:t>18.75 (−3.99, 41.48)</a:t>
                      </a:r>
                      <a:endParaRPr lang="en-US" sz="1500" dirty="0">
                        <a:latin typeface="Verdana" panose="020B0604030504040204" pitchFamily="34" charset="0"/>
                        <a:ea typeface="Verdana" panose="020B0604030504040204" pitchFamily="34" charset="0"/>
                        <a:cs typeface="Verdana" panose="020B0604030504040204" pitchFamily="34" charset="0"/>
                      </a:endParaRPr>
                    </a:p>
                  </a:txBody>
                  <a:tcPr anchor="ctr"/>
                </a:tc>
                <a:extLst>
                  <a:ext uri="{0D108BD9-81ED-4DB2-BD59-A6C34878D82A}">
                    <a16:rowId xmlns:a16="http://schemas.microsoft.com/office/drawing/2014/main" val="2504529306"/>
                  </a:ext>
                </a:extLst>
              </a:tr>
            </a:tbl>
          </a:graphicData>
        </a:graphic>
      </p:graphicFrame>
      <p:sp>
        <p:nvSpPr>
          <p:cNvPr id="8" name="Rectangle 7">
            <a:extLst>
              <a:ext uri="{FF2B5EF4-FFF2-40B4-BE49-F238E27FC236}">
                <a16:creationId xmlns:a16="http://schemas.microsoft.com/office/drawing/2014/main" id="{9DD26A3F-E7F8-3B87-1E1A-3703FFD89337}"/>
              </a:ext>
            </a:extLst>
          </p:cNvPr>
          <p:cNvSpPr/>
          <p:nvPr/>
        </p:nvSpPr>
        <p:spPr>
          <a:xfrm rot="16200000">
            <a:off x="3077259" y="2779039"/>
            <a:ext cx="1614581" cy="151597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graphicFrame>
        <p:nvGraphicFramePr>
          <p:cNvPr id="9" name="Table 8">
            <a:extLst>
              <a:ext uri="{FF2B5EF4-FFF2-40B4-BE49-F238E27FC236}">
                <a16:creationId xmlns:a16="http://schemas.microsoft.com/office/drawing/2014/main" id="{2CC09CDE-9E5D-0DF4-A8D4-D0037959236F}"/>
              </a:ext>
            </a:extLst>
          </p:cNvPr>
          <p:cNvGraphicFramePr>
            <a:graphicFrameLocks noGrp="1"/>
          </p:cNvGraphicFramePr>
          <p:nvPr/>
        </p:nvGraphicFramePr>
        <p:xfrm>
          <a:off x="1989016" y="5014634"/>
          <a:ext cx="7806159" cy="1661160"/>
        </p:xfrm>
        <a:graphic>
          <a:graphicData uri="http://schemas.openxmlformats.org/drawingml/2006/table">
            <a:tbl>
              <a:tblPr firstRow="1" bandRow="1">
                <a:tableStyleId>{93296810-A885-4BE3-A3E7-6D5BEEA58F35}</a:tableStyleId>
              </a:tblPr>
              <a:tblGrid>
                <a:gridCol w="2634508">
                  <a:extLst>
                    <a:ext uri="{9D8B030D-6E8A-4147-A177-3AD203B41FA5}">
                      <a16:colId xmlns:a16="http://schemas.microsoft.com/office/drawing/2014/main" val="661054213"/>
                    </a:ext>
                  </a:extLst>
                </a:gridCol>
                <a:gridCol w="1610843">
                  <a:extLst>
                    <a:ext uri="{9D8B030D-6E8A-4147-A177-3AD203B41FA5}">
                      <a16:colId xmlns:a16="http://schemas.microsoft.com/office/drawing/2014/main" val="2971473648"/>
                    </a:ext>
                  </a:extLst>
                </a:gridCol>
                <a:gridCol w="1843989">
                  <a:extLst>
                    <a:ext uri="{9D8B030D-6E8A-4147-A177-3AD203B41FA5}">
                      <a16:colId xmlns:a16="http://schemas.microsoft.com/office/drawing/2014/main" val="1946718863"/>
                    </a:ext>
                  </a:extLst>
                </a:gridCol>
                <a:gridCol w="1716819">
                  <a:extLst>
                    <a:ext uri="{9D8B030D-6E8A-4147-A177-3AD203B41FA5}">
                      <a16:colId xmlns:a16="http://schemas.microsoft.com/office/drawing/2014/main" val="3474724576"/>
                    </a:ext>
                  </a:extLst>
                </a:gridCol>
              </a:tblGrid>
              <a:tr h="370840">
                <a:tc>
                  <a:txBody>
                    <a:bodyPr/>
                    <a:lstStyle/>
                    <a:p>
                      <a:pPr marL="0" indent="0">
                        <a:buNone/>
                      </a:pPr>
                      <a:endParaRPr lang="en-US" sz="1200" dirty="0"/>
                    </a:p>
                  </a:txBody>
                  <a:tcPr anchor="ctr"/>
                </a:tc>
                <a:tc>
                  <a:txBody>
                    <a:bodyPr/>
                    <a:lstStyle/>
                    <a:p>
                      <a:pPr marL="0" indent="0" algn="ctr">
                        <a:buNone/>
                      </a:pPr>
                      <a:r>
                        <a:rPr lang="en-US" sz="1600" b="1" dirty="0">
                          <a:solidFill>
                            <a:srgbClr val="FFFFFF"/>
                          </a:solidFill>
                        </a:rPr>
                        <a:t>Counseling</a:t>
                      </a:r>
                      <a:endParaRPr lang="en-US" sz="1600" dirty="0"/>
                    </a:p>
                  </a:txBody>
                  <a:tcPr anchor="ctr"/>
                </a:tc>
                <a:tc>
                  <a:txBody>
                    <a:bodyPr/>
                    <a:lstStyle/>
                    <a:p>
                      <a:pPr marL="0" indent="0" algn="ctr">
                        <a:buNone/>
                      </a:pPr>
                      <a:r>
                        <a:rPr lang="en-US" sz="1600" b="1" dirty="0">
                          <a:solidFill>
                            <a:srgbClr val="FFFFFF"/>
                          </a:solidFill>
                        </a:rPr>
                        <a:t>Home ART</a:t>
                      </a:r>
                      <a:endParaRPr lang="en-US" sz="1600" dirty="0"/>
                    </a:p>
                  </a:txBody>
                  <a:tcPr anchor="ctr"/>
                </a:tc>
                <a:tc>
                  <a:txBody>
                    <a:bodyPr/>
                    <a:lstStyle/>
                    <a:p>
                      <a:pPr marL="0" indent="0" algn="ctr">
                        <a:buNone/>
                      </a:pPr>
                      <a:r>
                        <a:rPr lang="en-US" sz="1600" b="1" dirty="0">
                          <a:solidFill>
                            <a:srgbClr val="FFFFFF"/>
                          </a:solidFill>
                        </a:rPr>
                        <a:t>Stepped</a:t>
                      </a:r>
                      <a:endParaRPr lang="en-US" sz="1600" dirty="0"/>
                    </a:p>
                  </a:txBody>
                  <a:tcPr anchor="ctr"/>
                </a:tc>
                <a:extLst>
                  <a:ext uri="{0D108BD9-81ED-4DB2-BD59-A6C34878D82A}">
                    <a16:rowId xmlns:a16="http://schemas.microsoft.com/office/drawing/2014/main" val="727243724"/>
                  </a:ext>
                </a:extLst>
              </a:tr>
              <a:tr h="370840">
                <a:tc>
                  <a:txBody>
                    <a:bodyPr/>
                    <a:lstStyle/>
                    <a:p>
                      <a:pPr marL="0" indent="0" algn="l">
                        <a:buNone/>
                      </a:pPr>
                      <a:r>
                        <a:rPr lang="en-US" sz="1500" b="1" dirty="0">
                          <a:solidFill>
                            <a:srgbClr val="222222"/>
                          </a:solidFill>
                        </a:rPr>
                        <a:t>Counsellor time (hrs)</a:t>
                      </a:r>
                      <a:endParaRPr lang="en-US" sz="1500" dirty="0">
                        <a:latin typeface="Calibri" panose="020F0502020204030204" pitchFamily="34" charset="0"/>
                        <a:cs typeface="Calibri" panose="020F0502020204030204" pitchFamily="34" charset="0"/>
                      </a:endParaRPr>
                    </a:p>
                  </a:txBody>
                  <a:tcPr anchor="ctr"/>
                </a:tc>
                <a:tc>
                  <a:txBody>
                    <a:bodyPr/>
                    <a:lstStyle/>
                    <a:p>
                      <a:pPr marL="0" indent="0" algn="ctr">
                        <a:buNone/>
                      </a:pPr>
                      <a:r>
                        <a:rPr lang="en-US" sz="1500" dirty="0">
                          <a:solidFill>
                            <a:srgbClr val="222222"/>
                          </a:solidFill>
                        </a:rPr>
                        <a:t>7.68</a:t>
                      </a:r>
                      <a:endParaRPr lang="en-US" sz="1500" dirty="0">
                        <a:latin typeface="Calibri" panose="020F0502020204030204" pitchFamily="34" charset="0"/>
                        <a:cs typeface="Calibri" panose="020F0502020204030204" pitchFamily="34" charset="0"/>
                      </a:endParaRPr>
                    </a:p>
                  </a:txBody>
                  <a:tcPr anchor="ctr"/>
                </a:tc>
                <a:tc>
                  <a:txBody>
                    <a:bodyPr/>
                    <a:lstStyle/>
                    <a:p>
                      <a:pPr marL="0" indent="0" algn="ctr">
                        <a:buNone/>
                      </a:pPr>
                      <a:r>
                        <a:rPr lang="en-US" sz="1500" dirty="0">
                          <a:solidFill>
                            <a:srgbClr val="222222"/>
                          </a:solidFill>
                        </a:rPr>
                        <a:t>5.83</a:t>
                      </a:r>
                      <a:endParaRPr lang="en-US" sz="1500" dirty="0">
                        <a:latin typeface="Calibri" panose="020F0502020204030204" pitchFamily="34" charset="0"/>
                        <a:cs typeface="Calibri" panose="020F0502020204030204" pitchFamily="34" charset="0"/>
                      </a:endParaRPr>
                    </a:p>
                  </a:txBody>
                  <a:tcPr anchor="ctr"/>
                </a:tc>
                <a:tc>
                  <a:txBody>
                    <a:bodyPr/>
                    <a:lstStyle/>
                    <a:p>
                      <a:pPr marL="0" indent="0" algn="ctr">
                        <a:buNone/>
                      </a:pPr>
                      <a:r>
                        <a:rPr lang="en-US" sz="1500" dirty="0">
                          <a:solidFill>
                            <a:srgbClr val="222222"/>
                          </a:solidFill>
                        </a:rPr>
                        <a:t>6.18</a:t>
                      </a:r>
                      <a:endParaRPr lang="en-US" sz="1500" dirty="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4168108542"/>
                  </a:ext>
                </a:extLst>
              </a:tr>
              <a:tr h="370840">
                <a:tc>
                  <a:txBody>
                    <a:bodyPr/>
                    <a:lstStyle/>
                    <a:p>
                      <a:pPr marL="0" indent="0" algn="l">
                        <a:buNone/>
                      </a:pPr>
                      <a:r>
                        <a:rPr lang="en-US" sz="1500" b="1" dirty="0">
                          <a:solidFill>
                            <a:srgbClr val="222222"/>
                          </a:solidFill>
                        </a:rPr>
                        <a:t>Nurse time (hrs)</a:t>
                      </a:r>
                      <a:endParaRPr lang="en-US" sz="1500" dirty="0">
                        <a:latin typeface="Calibri" panose="020F0502020204030204" pitchFamily="34" charset="0"/>
                        <a:cs typeface="Calibri" panose="020F0502020204030204" pitchFamily="34" charset="0"/>
                      </a:endParaRPr>
                    </a:p>
                  </a:txBody>
                  <a:tcPr anchor="ctr"/>
                </a:tc>
                <a:tc>
                  <a:txBody>
                    <a:bodyPr/>
                    <a:lstStyle/>
                    <a:p>
                      <a:pPr marL="0" indent="0" algn="ctr">
                        <a:buNone/>
                      </a:pPr>
                      <a:r>
                        <a:rPr lang="en-US" sz="1500" dirty="0">
                          <a:solidFill>
                            <a:srgbClr val="222222"/>
                          </a:solidFill>
                        </a:rPr>
                        <a:t>—</a:t>
                      </a:r>
                      <a:endParaRPr lang="en-US" sz="1500" dirty="0">
                        <a:latin typeface="Calibri" panose="020F0502020204030204" pitchFamily="34" charset="0"/>
                        <a:cs typeface="Calibri" panose="020F0502020204030204" pitchFamily="34" charset="0"/>
                      </a:endParaRPr>
                    </a:p>
                  </a:txBody>
                  <a:tcPr anchor="ctr"/>
                </a:tc>
                <a:tc>
                  <a:txBody>
                    <a:bodyPr/>
                    <a:lstStyle/>
                    <a:p>
                      <a:pPr marL="0" indent="0" algn="ctr">
                        <a:buNone/>
                      </a:pPr>
                      <a:r>
                        <a:rPr lang="en-US" sz="1500" dirty="0">
                          <a:solidFill>
                            <a:srgbClr val="222222"/>
                          </a:solidFill>
                        </a:rPr>
                        <a:t>2.52</a:t>
                      </a:r>
                      <a:endParaRPr lang="en-US" sz="1500" dirty="0">
                        <a:latin typeface="Calibri" panose="020F0502020204030204" pitchFamily="34" charset="0"/>
                        <a:cs typeface="Calibri" panose="020F0502020204030204" pitchFamily="34" charset="0"/>
                      </a:endParaRPr>
                    </a:p>
                  </a:txBody>
                  <a:tcPr anchor="ctr"/>
                </a:tc>
                <a:tc>
                  <a:txBody>
                    <a:bodyPr/>
                    <a:lstStyle/>
                    <a:p>
                      <a:pPr marL="0" indent="0" algn="ctr">
                        <a:buNone/>
                      </a:pPr>
                      <a:r>
                        <a:rPr lang="en-US" sz="1500" dirty="0">
                          <a:solidFill>
                            <a:srgbClr val="222222"/>
                          </a:solidFill>
                        </a:rPr>
                        <a:t>0.20</a:t>
                      </a:r>
                      <a:endParaRPr lang="en-US" sz="1500" dirty="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2710570487"/>
                  </a:ext>
                </a:extLst>
              </a:tr>
              <a:tr h="370840">
                <a:tc>
                  <a:txBody>
                    <a:bodyPr/>
                    <a:lstStyle/>
                    <a:p>
                      <a:pPr marL="0" indent="0" algn="l">
                        <a:buNone/>
                      </a:pPr>
                      <a:r>
                        <a:rPr lang="en-US" sz="1500" b="1" dirty="0">
                          <a:solidFill>
                            <a:srgbClr val="222222"/>
                          </a:solidFill>
                        </a:rPr>
                        <a:t>Psychosocial Counselor time (hrs)</a:t>
                      </a:r>
                      <a:endParaRPr lang="en-US" sz="1500" dirty="0">
                        <a:latin typeface="Calibri" panose="020F0502020204030204" pitchFamily="34" charset="0"/>
                        <a:cs typeface="Calibri" panose="020F0502020204030204" pitchFamily="34" charset="0"/>
                      </a:endParaRPr>
                    </a:p>
                  </a:txBody>
                  <a:tcPr anchor="ctr"/>
                </a:tc>
                <a:tc>
                  <a:txBody>
                    <a:bodyPr/>
                    <a:lstStyle/>
                    <a:p>
                      <a:pPr marL="0" indent="0" algn="ctr">
                        <a:buNone/>
                      </a:pPr>
                      <a:r>
                        <a:rPr lang="en-US" sz="1500" dirty="0">
                          <a:solidFill>
                            <a:srgbClr val="222222"/>
                          </a:solidFill>
                        </a:rPr>
                        <a:t>—</a:t>
                      </a:r>
                      <a:endParaRPr lang="en-US" sz="1500" dirty="0">
                        <a:latin typeface="Calibri" panose="020F0502020204030204" pitchFamily="34" charset="0"/>
                        <a:cs typeface="Calibri" panose="020F0502020204030204" pitchFamily="34" charset="0"/>
                      </a:endParaRPr>
                    </a:p>
                  </a:txBody>
                  <a:tcPr anchor="ctr"/>
                </a:tc>
                <a:tc>
                  <a:txBody>
                    <a:bodyPr/>
                    <a:lstStyle/>
                    <a:p>
                      <a:pPr marL="0" indent="0" algn="ctr">
                        <a:buNone/>
                      </a:pPr>
                      <a:r>
                        <a:rPr lang="en-US" sz="1500" dirty="0">
                          <a:solidFill>
                            <a:srgbClr val="222222"/>
                          </a:solidFill>
                        </a:rPr>
                        <a:t>—</a:t>
                      </a:r>
                      <a:endParaRPr lang="en-US" sz="1500" dirty="0">
                        <a:latin typeface="Calibri" panose="020F0502020204030204" pitchFamily="34" charset="0"/>
                        <a:cs typeface="Calibri" panose="020F0502020204030204" pitchFamily="34" charset="0"/>
                      </a:endParaRPr>
                    </a:p>
                  </a:txBody>
                  <a:tcPr anchor="ctr"/>
                </a:tc>
                <a:tc>
                  <a:txBody>
                    <a:bodyPr/>
                    <a:lstStyle/>
                    <a:p>
                      <a:pPr marL="0" indent="0" algn="ctr">
                        <a:buNone/>
                      </a:pPr>
                      <a:r>
                        <a:rPr lang="en-US" sz="1500" dirty="0">
                          <a:solidFill>
                            <a:srgbClr val="222222"/>
                          </a:solidFill>
                        </a:rPr>
                        <a:t>1.32</a:t>
                      </a:r>
                      <a:endParaRPr lang="en-US" sz="1500" dirty="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894617485"/>
                  </a:ext>
                </a:extLst>
              </a:tr>
            </a:tbl>
          </a:graphicData>
        </a:graphic>
      </p:graphicFrame>
      <p:sp>
        <p:nvSpPr>
          <p:cNvPr id="10" name="Text 3">
            <a:extLst>
              <a:ext uri="{FF2B5EF4-FFF2-40B4-BE49-F238E27FC236}">
                <a16:creationId xmlns:a16="http://schemas.microsoft.com/office/drawing/2014/main" id="{0A048EC3-27B2-D908-7670-ED80AC3EDD6B}"/>
              </a:ext>
            </a:extLst>
          </p:cNvPr>
          <p:cNvSpPr/>
          <p:nvPr/>
        </p:nvSpPr>
        <p:spPr>
          <a:xfrm>
            <a:off x="2192915" y="4496914"/>
            <a:ext cx="7806159" cy="517719"/>
          </a:xfrm>
          <a:prstGeom prst="rect">
            <a:avLst/>
          </a:prstGeom>
          <a:noFill/>
          <a:ln/>
        </p:spPr>
        <p:txBody>
          <a:bodyPr wrap="square" lIns="0" tIns="0" rIns="0" bIns="0" rtlCol="0" anchor="ctr"/>
          <a:lstStyle/>
          <a:p>
            <a:pPr marL="0" indent="0" algn="ctr">
              <a:buNone/>
            </a:pPr>
            <a:r>
              <a:rPr lang="en-US" sz="2000" b="1" dirty="0">
                <a:solidFill>
                  <a:schemeClr val="accent6"/>
                </a:solidFill>
                <a:latin typeface="Verdana" panose="020B0604030504040204" pitchFamily="34" charset="0"/>
                <a:ea typeface="Verdana" panose="020B0604030504040204" pitchFamily="34" charset="0"/>
                <a:cs typeface="Verdana" panose="020B0604030504040204" pitchFamily="34" charset="0"/>
              </a:rPr>
              <a:t>What drives the cost? </a:t>
            </a:r>
            <a:endParaRPr lang="en-US" sz="2000" dirty="0">
              <a:solidFill>
                <a:schemeClr val="accent6"/>
              </a:solidFill>
              <a:latin typeface="Verdana" panose="020B0604030504040204" pitchFamily="34" charset="0"/>
              <a:ea typeface="Verdana" panose="020B0604030504040204" pitchFamily="34" charset="0"/>
              <a:cs typeface="Verdana" panose="020B0604030504040204" pitchFamily="34" charset="0"/>
            </a:endParaRPr>
          </a:p>
        </p:txBody>
      </p:sp>
      <p:sp>
        <p:nvSpPr>
          <p:cNvPr id="12" name="TextBox 11">
            <a:extLst>
              <a:ext uri="{FF2B5EF4-FFF2-40B4-BE49-F238E27FC236}">
                <a16:creationId xmlns:a16="http://schemas.microsoft.com/office/drawing/2014/main" id="{D76F8AF0-6112-00E9-B84A-0936AA939B41}"/>
              </a:ext>
            </a:extLst>
          </p:cNvPr>
          <p:cNvSpPr txBox="1"/>
          <p:nvPr/>
        </p:nvSpPr>
        <p:spPr>
          <a:xfrm>
            <a:off x="9999074" y="5256658"/>
            <a:ext cx="1714756" cy="1015663"/>
          </a:xfrm>
          <a:prstGeom prst="rect">
            <a:avLst/>
          </a:prstGeom>
          <a:noFill/>
        </p:spPr>
        <p:txBody>
          <a:bodyPr wrap="square">
            <a:spAutoFit/>
          </a:bodyPr>
          <a:lstStyle/>
          <a:p>
            <a:r>
              <a:rPr lang="en-US" sz="2000" b="1" dirty="0">
                <a:solidFill>
                  <a:schemeClr val="accent6">
                    <a:lumMod val="75000"/>
                    <a:lumOff val="25000"/>
                  </a:schemeClr>
                </a:solidFill>
                <a:latin typeface="Verdana" panose="020B0604030504040204" pitchFamily="34" charset="0"/>
                <a:ea typeface="Verdana" panose="020B0604030504040204" pitchFamily="34" charset="0"/>
                <a:cs typeface="Verdana" panose="020B0604030504040204" pitchFamily="34" charset="0"/>
              </a:rPr>
              <a:t>Mean HCW time per client</a:t>
            </a:r>
            <a:endParaRPr lang="en-US" dirty="0">
              <a:solidFill>
                <a:schemeClr val="accent6">
                  <a:lumMod val="75000"/>
                  <a:lumOff val="25000"/>
                </a:schemeClr>
              </a:solidFill>
            </a:endParaRPr>
          </a:p>
        </p:txBody>
      </p:sp>
    </p:spTree>
    <p:extLst>
      <p:ext uri="{BB962C8B-B14F-4D97-AF65-F5344CB8AC3E}">
        <p14:creationId xmlns:p14="http://schemas.microsoft.com/office/powerpoint/2010/main" val="21838230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BA937-1810-660C-0A14-574744E54C8B}"/>
              </a:ext>
            </a:extLst>
          </p:cNvPr>
          <p:cNvSpPr>
            <a:spLocks noGrp="1"/>
          </p:cNvSpPr>
          <p:nvPr>
            <p:ph type="title"/>
          </p:nvPr>
        </p:nvSpPr>
        <p:spPr>
          <a:xfrm>
            <a:off x="1598640" y="198692"/>
            <a:ext cx="11587722" cy="1260000"/>
          </a:xfrm>
        </p:spPr>
        <p:txBody>
          <a:bodyPr/>
          <a:lstStyle/>
          <a:p>
            <a:r>
              <a:rPr lang="en-US" sz="3600" dirty="0">
                <a:latin typeface="Verdana" panose="020B0604030504040204" pitchFamily="34" charset="0"/>
                <a:ea typeface="Verdana" panose="020B0604030504040204" pitchFamily="34" charset="0"/>
                <a:cs typeface="Verdana" panose="020B0604030504040204" pitchFamily="34" charset="0"/>
              </a:rPr>
              <a:t>What happened to clients out of care? </a:t>
            </a:r>
          </a:p>
        </p:txBody>
      </p:sp>
      <p:sp>
        <p:nvSpPr>
          <p:cNvPr id="7" name="Content Placeholder 5">
            <a:extLst>
              <a:ext uri="{FF2B5EF4-FFF2-40B4-BE49-F238E27FC236}">
                <a16:creationId xmlns:a16="http://schemas.microsoft.com/office/drawing/2014/main" id="{D47C34B3-2219-8827-2D8A-B721950B1277}"/>
              </a:ext>
            </a:extLst>
          </p:cNvPr>
          <p:cNvSpPr txBox="1">
            <a:spLocks/>
          </p:cNvSpPr>
          <p:nvPr/>
        </p:nvSpPr>
        <p:spPr>
          <a:xfrm>
            <a:off x="245075" y="2008144"/>
            <a:ext cx="6700848" cy="44116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endParaRPr lang="en-US"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8" name="Table 9">
            <a:extLst>
              <a:ext uri="{FF2B5EF4-FFF2-40B4-BE49-F238E27FC236}">
                <a16:creationId xmlns:a16="http://schemas.microsoft.com/office/drawing/2014/main" id="{01865023-E4E5-29FA-44F9-4223C69736F4}"/>
              </a:ext>
            </a:extLst>
          </p:cNvPr>
          <p:cNvGraphicFramePr>
            <a:graphicFrameLocks noGrp="1"/>
          </p:cNvGraphicFramePr>
          <p:nvPr/>
        </p:nvGraphicFramePr>
        <p:xfrm>
          <a:off x="743101" y="2536623"/>
          <a:ext cx="6304651" cy="3523480"/>
        </p:xfrm>
        <a:graphic>
          <a:graphicData uri="http://schemas.openxmlformats.org/drawingml/2006/table">
            <a:tbl>
              <a:tblPr firstRow="1" bandRow="1">
                <a:tableStyleId>{5C22544A-7EE6-4342-B048-85BDC9FD1C3A}</a:tableStyleId>
              </a:tblPr>
              <a:tblGrid>
                <a:gridCol w="4943641">
                  <a:extLst>
                    <a:ext uri="{9D8B030D-6E8A-4147-A177-3AD203B41FA5}">
                      <a16:colId xmlns:a16="http://schemas.microsoft.com/office/drawing/2014/main" val="640968879"/>
                    </a:ext>
                  </a:extLst>
                </a:gridCol>
                <a:gridCol w="1361010">
                  <a:extLst>
                    <a:ext uri="{9D8B030D-6E8A-4147-A177-3AD203B41FA5}">
                      <a16:colId xmlns:a16="http://schemas.microsoft.com/office/drawing/2014/main" val="1702841514"/>
                    </a:ext>
                  </a:extLst>
                </a:gridCol>
              </a:tblGrid>
              <a:tr h="440435">
                <a:tc>
                  <a:txBody>
                    <a:bodyPr/>
                    <a:lstStyle/>
                    <a:p>
                      <a:pPr algn="l" fontAlgn="b"/>
                      <a:r>
                        <a:rPr lang="en-US" sz="1800" b="1" u="none" strike="noStrike" dirty="0">
                          <a:solidFill>
                            <a:schemeClr val="bg1"/>
                          </a:solidFill>
                          <a:effectLst/>
                        </a:rPr>
                        <a:t>Reason </a:t>
                      </a:r>
                      <a:endParaRPr lang="en-US" sz="1800" b="1" i="0" u="none" strike="noStrike" dirty="0">
                        <a:solidFill>
                          <a:schemeClr val="bg1"/>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ctr" fontAlgn="b"/>
                      <a:r>
                        <a:rPr lang="en-US" sz="1800" b="1" u="none" strike="noStrike" dirty="0">
                          <a:solidFill>
                            <a:schemeClr val="bg1"/>
                          </a:solidFill>
                          <a:effectLst/>
                        </a:rPr>
                        <a:t>% (n)</a:t>
                      </a:r>
                      <a:endParaRPr lang="en-US" sz="1800" b="1" i="0" u="none" strike="noStrike" dirty="0">
                        <a:solidFill>
                          <a:schemeClr val="bg1"/>
                        </a:solidFill>
                        <a:effectLst/>
                        <a:latin typeface="Calibri" panose="020F0502020204030204" pitchFamily="34" charset="0"/>
                        <a:cs typeface="Calibri" panose="020F0502020204030204" pitchFamily="34" charset="0"/>
                      </a:endParaRPr>
                    </a:p>
                  </a:txBody>
                  <a:tcPr marL="9525" marR="9525" marT="9525" marB="0" anchor="b"/>
                </a:tc>
                <a:extLst>
                  <a:ext uri="{0D108BD9-81ED-4DB2-BD59-A6C34878D82A}">
                    <a16:rowId xmlns:a16="http://schemas.microsoft.com/office/drawing/2014/main" val="1777272124"/>
                  </a:ext>
                </a:extLst>
              </a:tr>
              <a:tr h="440435">
                <a:tc>
                  <a:txBody>
                    <a:bodyPr/>
                    <a:lstStyle/>
                    <a:p>
                      <a:pPr algn="l" fontAlgn="b"/>
                      <a:r>
                        <a:rPr lang="en-US" sz="1600" b="0" u="none" strike="noStrike" dirty="0">
                          <a:solidFill>
                            <a:srgbClr val="000000"/>
                          </a:solidFill>
                          <a:effectLst/>
                        </a:rPr>
                        <a:t>Traveling for work</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r>
                        <a:rPr lang="en-US" sz="1600" b="0" u="none" strike="noStrike" dirty="0">
                          <a:solidFill>
                            <a:srgbClr val="000000"/>
                          </a:solidFill>
                          <a:effectLst/>
                        </a:rPr>
                        <a:t>45% (30)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1831694013"/>
                  </a:ext>
                </a:extLst>
              </a:tr>
              <a:tr h="440435">
                <a:tc>
                  <a:txBody>
                    <a:bodyPr/>
                    <a:lstStyle/>
                    <a:p>
                      <a:pPr algn="l" fontAlgn="b"/>
                      <a:r>
                        <a:rPr lang="en-US" sz="1600" b="0" u="none" strike="noStrike" dirty="0">
                          <a:solidFill>
                            <a:srgbClr val="000000"/>
                          </a:solidFill>
                          <a:effectLst/>
                        </a:rPr>
                        <a:t>Traveling for social event</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r>
                        <a:rPr lang="en-US" sz="1600" b="0" u="none" strike="noStrike" dirty="0">
                          <a:solidFill>
                            <a:srgbClr val="000000"/>
                          </a:solidFill>
                          <a:effectLst/>
                        </a:rPr>
                        <a:t>10% (7)</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963181297"/>
                  </a:ext>
                </a:extLst>
              </a:tr>
              <a:tr h="440435">
                <a:tc>
                  <a:txBody>
                    <a:bodyPr/>
                    <a:lstStyle/>
                    <a:p>
                      <a:pPr algn="l" fontAlgn="b"/>
                      <a:r>
                        <a:rPr lang="en-US" sz="1600" b="0" u="none" strike="noStrike" dirty="0">
                          <a:solidFill>
                            <a:srgbClr val="000000"/>
                          </a:solidFill>
                          <a:effectLst/>
                        </a:rPr>
                        <a:t>Local work</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r>
                        <a:rPr lang="en-US" sz="1600" b="0" u="none" strike="noStrike" dirty="0">
                          <a:solidFill>
                            <a:srgbClr val="000000"/>
                          </a:solidFill>
                          <a:effectLst/>
                        </a:rPr>
                        <a:t>6% (4)</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3161251550"/>
                  </a:ext>
                </a:extLst>
              </a:tr>
              <a:tr h="440435">
                <a:tc>
                  <a:txBody>
                    <a:bodyPr/>
                    <a:lstStyle/>
                    <a:p>
                      <a:pPr algn="l" fontAlgn="b"/>
                      <a:r>
                        <a:rPr lang="en-US" sz="1600" b="0" u="none" strike="noStrike" dirty="0">
                          <a:solidFill>
                            <a:srgbClr val="000000"/>
                          </a:solidFill>
                          <a:effectLst/>
                        </a:rPr>
                        <a:t>Fear of disclosure</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r>
                        <a:rPr lang="en-US" sz="1600" b="0" u="none" strike="noStrike" dirty="0">
                          <a:solidFill>
                            <a:srgbClr val="000000"/>
                          </a:solidFill>
                          <a:effectLst/>
                        </a:rPr>
                        <a:t>16% (10)</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60781742"/>
                  </a:ext>
                </a:extLst>
              </a:tr>
              <a:tr h="440435">
                <a:tc>
                  <a:txBody>
                    <a:bodyPr/>
                    <a:lstStyle/>
                    <a:p>
                      <a:pPr algn="l" fontAlgn="b"/>
                      <a:r>
                        <a:rPr lang="en-US" sz="1600" b="0" u="none" strike="noStrike" dirty="0">
                          <a:solidFill>
                            <a:srgbClr val="000000"/>
                          </a:solidFill>
                          <a:effectLst/>
                        </a:rPr>
                        <a:t>Forgot appointment(s)</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r>
                        <a:rPr lang="en-US" sz="1600" b="0" u="none" strike="noStrike" dirty="0">
                          <a:solidFill>
                            <a:srgbClr val="000000"/>
                          </a:solidFill>
                          <a:effectLst/>
                        </a:rPr>
                        <a:t>3% (2)</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1475353375"/>
                  </a:ext>
                </a:extLst>
              </a:tr>
              <a:tr h="440435">
                <a:tc>
                  <a:txBody>
                    <a:bodyPr/>
                    <a:lstStyle/>
                    <a:p>
                      <a:pPr algn="l" fontAlgn="b"/>
                      <a:r>
                        <a:rPr lang="en-US" sz="1600" b="0" u="none" strike="noStrike" dirty="0">
                          <a:solidFill>
                            <a:srgbClr val="000000"/>
                          </a:solidFill>
                          <a:effectLst/>
                        </a:rPr>
                        <a:t>Did not want to (fatigue)</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r>
                        <a:rPr lang="en-US" sz="1600" b="0" u="none" strike="noStrike" dirty="0">
                          <a:solidFill>
                            <a:srgbClr val="000000"/>
                          </a:solidFill>
                          <a:effectLst/>
                        </a:rPr>
                        <a:t>16% (11)</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2747547964"/>
                  </a:ext>
                </a:extLst>
              </a:tr>
              <a:tr h="440435">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600" b="0" u="none" strike="noStrike" dirty="0">
                          <a:solidFill>
                            <a:srgbClr val="000000"/>
                          </a:solidFill>
                          <a:effectLst/>
                        </a:rPr>
                        <a:t>Negative experiences with HCWs</a:t>
                      </a:r>
                      <a:endParaRPr lang="en-US" sz="1600" b="0" i="1"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r>
                        <a:rPr lang="en-US" sz="1600" b="0" u="none" strike="noStrike" dirty="0">
                          <a:solidFill>
                            <a:srgbClr val="000000"/>
                          </a:solidFill>
                          <a:effectLst/>
                        </a:rPr>
                        <a:t>24% (16)</a:t>
                      </a:r>
                      <a:endParaRPr lang="en-US"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621162671"/>
                  </a:ext>
                </a:extLst>
              </a:tr>
            </a:tbl>
          </a:graphicData>
        </a:graphic>
      </p:graphicFrame>
      <p:cxnSp>
        <p:nvCxnSpPr>
          <p:cNvPr id="9" name="Straight Connector 8">
            <a:extLst>
              <a:ext uri="{FF2B5EF4-FFF2-40B4-BE49-F238E27FC236}">
                <a16:creationId xmlns:a16="http://schemas.microsoft.com/office/drawing/2014/main" id="{280A53EC-AB46-E6BF-1723-6E85A302A4E0}"/>
              </a:ext>
            </a:extLst>
          </p:cNvPr>
          <p:cNvCxnSpPr/>
          <p:nvPr/>
        </p:nvCxnSpPr>
        <p:spPr>
          <a:xfrm>
            <a:off x="7392501" y="3726370"/>
            <a:ext cx="869795" cy="295068"/>
          </a:xfrm>
          <a:prstGeom prst="line">
            <a:avLst/>
          </a:prstGeom>
          <a:ln w="73025">
            <a:solidFill>
              <a:schemeClr val="tx2"/>
            </a:solidFill>
            <a:head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A03E37BB-37F9-4654-9EB1-60C5187C8CC8}"/>
              </a:ext>
            </a:extLst>
          </p:cNvPr>
          <p:cNvSpPr txBox="1"/>
          <p:nvPr/>
        </p:nvSpPr>
        <p:spPr>
          <a:xfrm>
            <a:off x="8262296" y="3698199"/>
            <a:ext cx="3925229" cy="1200329"/>
          </a:xfrm>
          <a:prstGeom prst="rect">
            <a:avLst/>
          </a:prstGeom>
          <a:noFill/>
        </p:spPr>
        <p:txBody>
          <a:bodyPr wrap="square" rtlCol="0">
            <a:spAutoFit/>
          </a:bodyPr>
          <a:lstStyle/>
          <a:p>
            <a:r>
              <a:rPr lang="en-US" sz="2400" dirty="0">
                <a:solidFill>
                  <a:schemeClr val="tx2"/>
                </a:solidFill>
                <a:latin typeface="Verdana" panose="020B0604030504040204" pitchFamily="34" charset="0"/>
                <a:ea typeface="Verdana" panose="020B0604030504040204" pitchFamily="34" charset="0"/>
                <a:cs typeface="Verdana" panose="020B0604030504040204" pitchFamily="34" charset="0"/>
              </a:rPr>
              <a:t>58% of individuals attribute interruptions to travel</a:t>
            </a:r>
          </a:p>
        </p:txBody>
      </p:sp>
      <p:sp>
        <p:nvSpPr>
          <p:cNvPr id="11" name="TextBox 10">
            <a:extLst>
              <a:ext uri="{FF2B5EF4-FFF2-40B4-BE49-F238E27FC236}">
                <a16:creationId xmlns:a16="http://schemas.microsoft.com/office/drawing/2014/main" id="{041DB3C9-ED00-36F0-6297-8431D83337D8}"/>
              </a:ext>
            </a:extLst>
          </p:cNvPr>
          <p:cNvSpPr txBox="1"/>
          <p:nvPr/>
        </p:nvSpPr>
        <p:spPr>
          <a:xfrm>
            <a:off x="619390" y="2062603"/>
            <a:ext cx="7208008" cy="369332"/>
          </a:xfrm>
          <a:prstGeom prst="rect">
            <a:avLst/>
          </a:prstGeom>
          <a:noFill/>
        </p:spPr>
        <p:txBody>
          <a:bodyPr wrap="square" rtlCol="0">
            <a:spAutoFit/>
          </a:bodyPr>
          <a:lstStyle/>
          <a:p>
            <a:r>
              <a:rPr lang="en-US" dirty="0">
                <a:latin typeface="Verdana" panose="020B0604030504040204" pitchFamily="34" charset="0"/>
                <a:ea typeface="Verdana" panose="020B0604030504040204" pitchFamily="34" charset="0"/>
                <a:cs typeface="Verdana" panose="020B0604030504040204" pitchFamily="34" charset="0"/>
              </a:rPr>
              <a:t>Client identified reasons for </a:t>
            </a:r>
            <a:r>
              <a:rPr lang="en-US" u="sng" dirty="0">
                <a:latin typeface="Verdana" panose="020B0604030504040204" pitchFamily="34" charset="0"/>
                <a:ea typeface="Verdana" panose="020B0604030504040204" pitchFamily="34" charset="0"/>
                <a:cs typeface="Verdana" panose="020B0604030504040204" pitchFamily="34" charset="0"/>
              </a:rPr>
              <a:t>&gt;</a:t>
            </a:r>
            <a:r>
              <a:rPr lang="en-US" dirty="0">
                <a:latin typeface="Verdana" panose="020B0604030504040204" pitchFamily="34" charset="0"/>
                <a:ea typeface="Verdana" panose="020B0604030504040204" pitchFamily="34" charset="0"/>
                <a:cs typeface="Verdana" panose="020B0604030504040204" pitchFamily="34" charset="0"/>
              </a:rPr>
              <a:t>28 days out of care (n=67)</a:t>
            </a:r>
          </a:p>
        </p:txBody>
      </p:sp>
      <p:sp>
        <p:nvSpPr>
          <p:cNvPr id="12" name="Rectangle 11">
            <a:extLst>
              <a:ext uri="{FF2B5EF4-FFF2-40B4-BE49-F238E27FC236}">
                <a16:creationId xmlns:a16="http://schemas.microsoft.com/office/drawing/2014/main" id="{F0B79E6A-1232-50F7-175B-74B4E171F563}"/>
              </a:ext>
            </a:extLst>
          </p:cNvPr>
          <p:cNvSpPr/>
          <p:nvPr/>
        </p:nvSpPr>
        <p:spPr>
          <a:xfrm>
            <a:off x="641272" y="3080914"/>
            <a:ext cx="6649400" cy="91171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3" name="TextBox 12">
            <a:extLst>
              <a:ext uri="{FF2B5EF4-FFF2-40B4-BE49-F238E27FC236}">
                <a16:creationId xmlns:a16="http://schemas.microsoft.com/office/drawing/2014/main" id="{F5A9E136-CF33-F0D4-FB85-2E27369526A4}"/>
              </a:ext>
            </a:extLst>
          </p:cNvPr>
          <p:cNvSpPr txBox="1"/>
          <p:nvPr/>
        </p:nvSpPr>
        <p:spPr>
          <a:xfrm>
            <a:off x="389270" y="1105381"/>
            <a:ext cx="11413459" cy="646331"/>
          </a:xfrm>
          <a:prstGeom prst="rect">
            <a:avLst/>
          </a:prstGeom>
          <a:noFill/>
        </p:spPr>
        <p:txBody>
          <a:bodyPr wrap="square">
            <a:spAutoFit/>
          </a:bodyPr>
          <a:lstStyle/>
          <a:p>
            <a:r>
              <a:rPr lang="en-US" dirty="0">
                <a:latin typeface="Verdana" panose="020B0604030504040204" pitchFamily="34" charset="0"/>
                <a:ea typeface="Verdana" panose="020B0604030504040204" pitchFamily="34" charset="0"/>
                <a:cs typeface="Verdana" panose="020B0604030504040204" pitchFamily="34" charset="0"/>
              </a:rPr>
              <a:t>Traced individuals who “failed” primary outcome at endline (128 attempted to trace)</a:t>
            </a:r>
          </a:p>
          <a:p>
            <a:pPr marL="285750" indent="-285750">
              <a:buFont typeface="Arial" panose="020B0604020202020204" pitchFamily="34" charset="0"/>
              <a:buChar char="•"/>
            </a:pPr>
            <a:r>
              <a:rPr lang="en-US" dirty="0">
                <a:latin typeface="Verdana" panose="020B0604030504040204" pitchFamily="34" charset="0"/>
                <a:ea typeface="Verdana" panose="020B0604030504040204" pitchFamily="34" charset="0"/>
                <a:cs typeface="Verdana" panose="020B0604030504040204" pitchFamily="34" charset="0"/>
              </a:rPr>
              <a:t>67 successfully traced and completed retention survey</a:t>
            </a:r>
          </a:p>
        </p:txBody>
      </p:sp>
      <p:pic>
        <p:nvPicPr>
          <p:cNvPr id="14" name="Picture 13">
            <a:extLst>
              <a:ext uri="{FF2B5EF4-FFF2-40B4-BE49-F238E27FC236}">
                <a16:creationId xmlns:a16="http://schemas.microsoft.com/office/drawing/2014/main" id="{E78B0067-AF2B-3811-ABC8-C1A72009A3C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7039" y="1010932"/>
            <a:ext cx="7054381" cy="3051381"/>
          </a:xfrm>
          <a:prstGeom prst="rect">
            <a:avLst/>
          </a:prstGeom>
        </p:spPr>
      </p:pic>
      <p:pic>
        <p:nvPicPr>
          <p:cNvPr id="15" name="Picture 14">
            <a:extLst>
              <a:ext uri="{FF2B5EF4-FFF2-40B4-BE49-F238E27FC236}">
                <a16:creationId xmlns:a16="http://schemas.microsoft.com/office/drawing/2014/main" id="{557AAC11-6EA6-1D32-5FD2-AB6DB888B64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9887" y="4069177"/>
            <a:ext cx="7772400" cy="2746551"/>
          </a:xfrm>
          <a:prstGeom prst="rect">
            <a:avLst/>
          </a:prstGeom>
        </p:spPr>
      </p:pic>
      <p:pic>
        <p:nvPicPr>
          <p:cNvPr id="16" name="Picture 15">
            <a:extLst>
              <a:ext uri="{FF2B5EF4-FFF2-40B4-BE49-F238E27FC236}">
                <a16:creationId xmlns:a16="http://schemas.microsoft.com/office/drawing/2014/main" id="{FD6714E4-3E96-9380-B60D-4BE87EEDEB4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74525" y="3339357"/>
            <a:ext cx="7772400" cy="1784940"/>
          </a:xfrm>
          <a:prstGeom prst="rect">
            <a:avLst/>
          </a:prstGeom>
        </p:spPr>
      </p:pic>
    </p:spTree>
    <p:extLst>
      <p:ext uri="{BB962C8B-B14F-4D97-AF65-F5344CB8AC3E}">
        <p14:creationId xmlns:p14="http://schemas.microsoft.com/office/powerpoint/2010/main" val="1656628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BC884-8929-5F55-5E12-53DD522A8EB0}"/>
              </a:ext>
            </a:extLst>
          </p:cNvPr>
          <p:cNvSpPr>
            <a:spLocks noGrp="1"/>
          </p:cNvSpPr>
          <p:nvPr>
            <p:ph type="title"/>
          </p:nvPr>
        </p:nvSpPr>
        <p:spPr>
          <a:xfrm>
            <a:off x="86843" y="1734958"/>
            <a:ext cx="6192838" cy="1260000"/>
          </a:xfrm>
        </p:spPr>
        <p:txBody>
          <a:bodyPr/>
          <a:lstStyle/>
          <a:p>
            <a:r>
              <a:rPr lang="en-US" sz="2000" dirty="0">
                <a:solidFill>
                  <a:schemeClr val="tx2"/>
                </a:solidFill>
                <a:latin typeface="Verdana" panose="020B0604030504040204" pitchFamily="34" charset="0"/>
                <a:ea typeface="Verdana" panose="020B0604030504040204" pitchFamily="34" charset="0"/>
                <a:cs typeface="Verdana" panose="020B0604030504040204" pitchFamily="34" charset="0"/>
              </a:rPr>
              <a:t>Acknowledgements </a:t>
            </a:r>
          </a:p>
        </p:txBody>
      </p:sp>
      <p:graphicFrame>
        <p:nvGraphicFramePr>
          <p:cNvPr id="7" name="Diagram 6">
            <a:extLst>
              <a:ext uri="{FF2B5EF4-FFF2-40B4-BE49-F238E27FC236}">
                <a16:creationId xmlns:a16="http://schemas.microsoft.com/office/drawing/2014/main" id="{E1EEAFAC-F77F-FEAD-F646-78A80729C8FD}"/>
              </a:ext>
            </a:extLst>
          </p:cNvPr>
          <p:cNvGraphicFramePr/>
          <p:nvPr/>
        </p:nvGraphicFramePr>
        <p:xfrm>
          <a:off x="63514" y="2033188"/>
          <a:ext cx="3358496" cy="3307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14" descr="Misheck Mphande - Research Coordinator - Partners In Hope | LinkedIn">
            <a:extLst>
              <a:ext uri="{FF2B5EF4-FFF2-40B4-BE49-F238E27FC236}">
                <a16:creationId xmlns:a16="http://schemas.microsoft.com/office/drawing/2014/main" id="{C19EDBA8-7BDE-7920-7E01-1DF0EE65A0AF}"/>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10591034" y="271789"/>
            <a:ext cx="1481699" cy="179977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0" descr="Augustine CHOKO | London School of Hygiene and Tropical Medicine, London |  LSHTM | Department of Infectious Disease Epidemiology | Research profile">
            <a:extLst>
              <a:ext uri="{FF2B5EF4-FFF2-40B4-BE49-F238E27FC236}">
                <a16:creationId xmlns:a16="http://schemas.microsoft.com/office/drawing/2014/main" id="{231EAACA-63B7-4850-A7E5-33B57A990A51}"/>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5480127" y="362953"/>
            <a:ext cx="1668158" cy="174381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6" descr="MeSH Consortium Webinar with IeDEA-SA researcher Dr Morna Cornell: November  3, 2021 | Iedea-sa">
            <a:extLst>
              <a:ext uri="{FF2B5EF4-FFF2-40B4-BE49-F238E27FC236}">
                <a16:creationId xmlns:a16="http://schemas.microsoft.com/office/drawing/2014/main" id="{DDBD59AF-B8F2-4DEE-F933-EC4A393ACB5F}"/>
              </a:ext>
            </a:extLst>
          </p:cNvPr>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a:stretch/>
        </p:blipFill>
        <p:spPr bwMode="auto">
          <a:xfrm>
            <a:off x="5507973" y="2648278"/>
            <a:ext cx="1514901" cy="175481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Kelvin Balakasi - Research Data Manager - Partners In Hope (PIH) | LinkedIn">
            <a:extLst>
              <a:ext uri="{FF2B5EF4-FFF2-40B4-BE49-F238E27FC236}">
                <a16:creationId xmlns:a16="http://schemas.microsoft.com/office/drawing/2014/main" id="{0E0ED367-B668-D7E5-1253-CDBA2CD59B52}"/>
              </a:ext>
            </a:extLst>
          </p:cNvPr>
          <p:cNvPicPr>
            <a:picLocks noChangeAspect="1" noChangeArrowheads="1"/>
          </p:cNvPicPr>
          <p:nvPr/>
        </p:nvPicPr>
        <p:blipFill rotWithShape="1">
          <a:blip r:embed="rId10" cstate="email">
            <a:extLst>
              <a:ext uri="{28A0092B-C50C-407E-A947-70E740481C1C}">
                <a14:useLocalDpi xmlns:a14="http://schemas.microsoft.com/office/drawing/2010/main"/>
              </a:ext>
            </a:extLst>
          </a:blip>
          <a:srcRect/>
          <a:stretch/>
        </p:blipFill>
        <p:spPr bwMode="auto">
          <a:xfrm>
            <a:off x="7252466" y="362953"/>
            <a:ext cx="1554333" cy="175961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team – Partners in Hope">
            <a:extLst>
              <a:ext uri="{FF2B5EF4-FFF2-40B4-BE49-F238E27FC236}">
                <a16:creationId xmlns:a16="http://schemas.microsoft.com/office/drawing/2014/main" id="{383722CC-2121-AA14-579B-F5EB52A6CA88}"/>
              </a:ext>
            </a:extLst>
          </p:cNvPr>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3821851" y="2635655"/>
            <a:ext cx="1524944" cy="1744683"/>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A4CDD60D-9661-E5FC-A22F-5998EABF3D74}"/>
              </a:ext>
            </a:extLst>
          </p:cNvPr>
          <p:cNvSpPr txBox="1"/>
          <p:nvPr/>
        </p:nvSpPr>
        <p:spPr>
          <a:xfrm>
            <a:off x="10369940" y="2091159"/>
            <a:ext cx="1979489" cy="461665"/>
          </a:xfrm>
          <a:prstGeom prst="rect">
            <a:avLst/>
          </a:prstGeom>
          <a:noFill/>
        </p:spPr>
        <p:txBody>
          <a:bodyPr wrap="square" rtlCol="0">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Misheck Mphande, </a:t>
            </a:r>
            <a:br>
              <a:rPr lang="en-US" sz="1200" dirty="0">
                <a:latin typeface="Verdana" panose="020B0604030504040204" pitchFamily="34" charset="0"/>
                <a:ea typeface="Verdana" panose="020B0604030504040204" pitchFamily="34" charset="0"/>
                <a:cs typeface="Verdana" panose="020B0604030504040204" pitchFamily="34" charset="0"/>
              </a:rPr>
            </a:br>
            <a:r>
              <a:rPr lang="en-US" sz="1200" dirty="0">
                <a:latin typeface="Verdana" panose="020B0604030504040204" pitchFamily="34" charset="0"/>
                <a:ea typeface="Verdana" panose="020B0604030504040204" pitchFamily="34" charset="0"/>
                <a:cs typeface="Verdana" panose="020B0604030504040204" pitchFamily="34" charset="0"/>
              </a:rPr>
              <a:t>PhD student</a:t>
            </a:r>
          </a:p>
        </p:txBody>
      </p:sp>
      <p:sp>
        <p:nvSpPr>
          <p:cNvPr id="15" name="TextBox 14">
            <a:extLst>
              <a:ext uri="{FF2B5EF4-FFF2-40B4-BE49-F238E27FC236}">
                <a16:creationId xmlns:a16="http://schemas.microsoft.com/office/drawing/2014/main" id="{27CA0E33-789C-6B27-E416-8D6C9400EB04}"/>
              </a:ext>
            </a:extLst>
          </p:cNvPr>
          <p:cNvSpPr txBox="1"/>
          <p:nvPr/>
        </p:nvSpPr>
        <p:spPr>
          <a:xfrm>
            <a:off x="8806799" y="2134126"/>
            <a:ext cx="1743816" cy="461665"/>
          </a:xfrm>
          <a:prstGeom prst="rect">
            <a:avLst/>
          </a:prstGeom>
          <a:noFill/>
        </p:spPr>
        <p:txBody>
          <a:bodyPr wrap="square" rtlCol="0">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Isabella Robson, MSc</a:t>
            </a:r>
          </a:p>
        </p:txBody>
      </p:sp>
      <p:sp>
        <p:nvSpPr>
          <p:cNvPr id="16" name="TextBox 15">
            <a:extLst>
              <a:ext uri="{FF2B5EF4-FFF2-40B4-BE49-F238E27FC236}">
                <a16:creationId xmlns:a16="http://schemas.microsoft.com/office/drawing/2014/main" id="{CBFC6ED5-CBC0-39FB-4214-E3762BB5CAA2}"/>
              </a:ext>
            </a:extLst>
          </p:cNvPr>
          <p:cNvSpPr txBox="1"/>
          <p:nvPr/>
        </p:nvSpPr>
        <p:spPr>
          <a:xfrm>
            <a:off x="5423454" y="2104886"/>
            <a:ext cx="1781742" cy="461665"/>
          </a:xfrm>
          <a:prstGeom prst="rect">
            <a:avLst/>
          </a:prstGeom>
          <a:noFill/>
        </p:spPr>
        <p:txBody>
          <a:bodyPr wrap="square" rtlCol="0">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PI: Augustine Choko, PhD</a:t>
            </a:r>
          </a:p>
        </p:txBody>
      </p:sp>
      <p:sp>
        <p:nvSpPr>
          <p:cNvPr id="17" name="TextBox 16">
            <a:extLst>
              <a:ext uri="{FF2B5EF4-FFF2-40B4-BE49-F238E27FC236}">
                <a16:creationId xmlns:a16="http://schemas.microsoft.com/office/drawing/2014/main" id="{01870AF3-4733-0EC5-2DAC-A8E29F5ECC09}"/>
              </a:ext>
            </a:extLst>
          </p:cNvPr>
          <p:cNvSpPr txBox="1"/>
          <p:nvPr/>
        </p:nvSpPr>
        <p:spPr>
          <a:xfrm>
            <a:off x="3469280" y="2133020"/>
            <a:ext cx="2042893" cy="276999"/>
          </a:xfrm>
          <a:prstGeom prst="rect">
            <a:avLst/>
          </a:prstGeom>
          <a:noFill/>
        </p:spPr>
        <p:txBody>
          <a:bodyPr wrap="square" rtlCol="0">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PI: Kathryn Dovel, PhD</a:t>
            </a:r>
          </a:p>
        </p:txBody>
      </p:sp>
      <p:sp>
        <p:nvSpPr>
          <p:cNvPr id="18" name="TextBox 17">
            <a:extLst>
              <a:ext uri="{FF2B5EF4-FFF2-40B4-BE49-F238E27FC236}">
                <a16:creationId xmlns:a16="http://schemas.microsoft.com/office/drawing/2014/main" id="{651FE760-535B-A1C2-CD40-FFB6E5F4C9BB}"/>
              </a:ext>
            </a:extLst>
          </p:cNvPr>
          <p:cNvSpPr txBox="1"/>
          <p:nvPr/>
        </p:nvSpPr>
        <p:spPr>
          <a:xfrm>
            <a:off x="5480127" y="4358370"/>
            <a:ext cx="1665028" cy="276999"/>
          </a:xfrm>
          <a:prstGeom prst="rect">
            <a:avLst/>
          </a:prstGeom>
          <a:noFill/>
        </p:spPr>
        <p:txBody>
          <a:bodyPr wrap="square" rtlCol="0">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Morna Cornell, PhD</a:t>
            </a:r>
          </a:p>
        </p:txBody>
      </p:sp>
      <p:sp>
        <p:nvSpPr>
          <p:cNvPr id="19" name="TextBox 18">
            <a:extLst>
              <a:ext uri="{FF2B5EF4-FFF2-40B4-BE49-F238E27FC236}">
                <a16:creationId xmlns:a16="http://schemas.microsoft.com/office/drawing/2014/main" id="{AB4E2D3B-90E3-53FA-73B1-2AEA7FA25A1A}"/>
              </a:ext>
            </a:extLst>
          </p:cNvPr>
          <p:cNvSpPr txBox="1"/>
          <p:nvPr/>
        </p:nvSpPr>
        <p:spPr>
          <a:xfrm>
            <a:off x="7135907" y="2124337"/>
            <a:ext cx="1815153" cy="461665"/>
          </a:xfrm>
          <a:prstGeom prst="rect">
            <a:avLst/>
          </a:prstGeom>
          <a:noFill/>
        </p:spPr>
        <p:txBody>
          <a:bodyPr wrap="square" rtlCol="0">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Kelvin Balakasi, PhD student</a:t>
            </a:r>
          </a:p>
        </p:txBody>
      </p:sp>
      <p:sp>
        <p:nvSpPr>
          <p:cNvPr id="20" name="TextBox 19">
            <a:extLst>
              <a:ext uri="{FF2B5EF4-FFF2-40B4-BE49-F238E27FC236}">
                <a16:creationId xmlns:a16="http://schemas.microsoft.com/office/drawing/2014/main" id="{E60AC213-13DD-1854-FF4C-91207B6CA65B}"/>
              </a:ext>
            </a:extLst>
          </p:cNvPr>
          <p:cNvSpPr txBox="1"/>
          <p:nvPr/>
        </p:nvSpPr>
        <p:spPr>
          <a:xfrm>
            <a:off x="8704108" y="6582487"/>
            <a:ext cx="1970772" cy="276999"/>
          </a:xfrm>
          <a:prstGeom prst="rect">
            <a:avLst/>
          </a:prstGeom>
          <a:noFill/>
        </p:spPr>
        <p:txBody>
          <a:bodyPr wrap="square" rtlCol="0">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Marguerite Thorp, MD</a:t>
            </a:r>
          </a:p>
        </p:txBody>
      </p:sp>
      <p:sp>
        <p:nvSpPr>
          <p:cNvPr id="21" name="TextBox 20">
            <a:extLst>
              <a:ext uri="{FF2B5EF4-FFF2-40B4-BE49-F238E27FC236}">
                <a16:creationId xmlns:a16="http://schemas.microsoft.com/office/drawing/2014/main" id="{13E80F97-4FE5-D796-3683-2FC348579360}"/>
              </a:ext>
            </a:extLst>
          </p:cNvPr>
          <p:cNvSpPr txBox="1"/>
          <p:nvPr/>
        </p:nvSpPr>
        <p:spPr>
          <a:xfrm>
            <a:off x="3660685" y="4359188"/>
            <a:ext cx="1940821" cy="283559"/>
          </a:xfrm>
          <a:prstGeom prst="rect">
            <a:avLst/>
          </a:prstGeom>
          <a:noFill/>
        </p:spPr>
        <p:txBody>
          <a:bodyPr wrap="square" rtlCol="0">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Sam Phiri, MSc, PhD</a:t>
            </a:r>
          </a:p>
        </p:txBody>
      </p:sp>
      <p:sp>
        <p:nvSpPr>
          <p:cNvPr id="22" name="TextBox 21">
            <a:extLst>
              <a:ext uri="{FF2B5EF4-FFF2-40B4-BE49-F238E27FC236}">
                <a16:creationId xmlns:a16="http://schemas.microsoft.com/office/drawing/2014/main" id="{C80B83F6-D87D-09AE-C635-18C6C66F0E09}"/>
              </a:ext>
            </a:extLst>
          </p:cNvPr>
          <p:cNvSpPr txBox="1"/>
          <p:nvPr/>
        </p:nvSpPr>
        <p:spPr>
          <a:xfrm>
            <a:off x="10238150" y="4366158"/>
            <a:ext cx="2096774" cy="276999"/>
          </a:xfrm>
          <a:prstGeom prst="rect">
            <a:avLst/>
          </a:prstGeom>
          <a:noFill/>
        </p:spPr>
        <p:txBody>
          <a:bodyPr wrap="square" rtlCol="0">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Khumbo Phiri, MSc</a:t>
            </a:r>
          </a:p>
        </p:txBody>
      </p:sp>
      <p:pic>
        <p:nvPicPr>
          <p:cNvPr id="23" name="Picture 6" descr="Field Staff | Tsogolo La Thanzi Centre">
            <a:extLst>
              <a:ext uri="{FF2B5EF4-FFF2-40B4-BE49-F238E27FC236}">
                <a16:creationId xmlns:a16="http://schemas.microsoft.com/office/drawing/2014/main" id="{D3D1F384-D700-80CB-E026-96D64EB6EC3D}"/>
              </a:ext>
            </a:extLst>
          </p:cNvPr>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a:stretch/>
        </p:blipFill>
        <p:spPr bwMode="auto">
          <a:xfrm>
            <a:off x="8957708" y="2666949"/>
            <a:ext cx="1437683" cy="1700811"/>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AA7A04CC-0786-065F-4ACF-F114B98E76C8}"/>
              </a:ext>
            </a:extLst>
          </p:cNvPr>
          <p:cNvSpPr txBox="1"/>
          <p:nvPr/>
        </p:nvSpPr>
        <p:spPr>
          <a:xfrm>
            <a:off x="8806799" y="4392477"/>
            <a:ext cx="1764713" cy="276999"/>
          </a:xfrm>
          <a:prstGeom prst="rect">
            <a:avLst/>
          </a:prstGeom>
          <a:noFill/>
        </p:spPr>
        <p:txBody>
          <a:bodyPr wrap="square" rtlCol="0">
            <a:spAutoFit/>
          </a:bodyPr>
          <a:lstStyle/>
          <a:p>
            <a:pPr algn="ctr"/>
            <a:r>
              <a:rPr lang="en-US" sz="1200" dirty="0">
                <a:latin typeface="Verdana" panose="020B0604030504040204" pitchFamily="34" charset="0"/>
                <a:ea typeface="Verdana" panose="020B0604030504040204" pitchFamily="34" charset="0"/>
                <a:cs typeface="Verdana" panose="020B0604030504040204" pitchFamily="34" charset="0"/>
              </a:rPr>
              <a:t>MacDaphton Bellos</a:t>
            </a:r>
          </a:p>
        </p:txBody>
      </p:sp>
      <p:pic>
        <p:nvPicPr>
          <p:cNvPr id="25" name="Picture 24">
            <a:extLst>
              <a:ext uri="{FF2B5EF4-FFF2-40B4-BE49-F238E27FC236}">
                <a16:creationId xmlns:a16="http://schemas.microsoft.com/office/drawing/2014/main" id="{E17E3A3E-C169-5E9C-53A5-D2BE472D8556}"/>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9035024" y="4809387"/>
            <a:ext cx="1437683" cy="1776824"/>
          </a:xfrm>
          <a:prstGeom prst="rect">
            <a:avLst/>
          </a:prstGeom>
        </p:spPr>
      </p:pic>
      <p:pic>
        <p:nvPicPr>
          <p:cNvPr id="26" name="Picture 25">
            <a:extLst>
              <a:ext uri="{FF2B5EF4-FFF2-40B4-BE49-F238E27FC236}">
                <a16:creationId xmlns:a16="http://schemas.microsoft.com/office/drawing/2014/main" id="{28912CF7-EFBA-4C44-9F9A-262B48D395D9}"/>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8931064" y="251198"/>
            <a:ext cx="1594094" cy="1853153"/>
          </a:xfrm>
          <a:prstGeom prst="rect">
            <a:avLst/>
          </a:prstGeom>
        </p:spPr>
      </p:pic>
      <p:pic>
        <p:nvPicPr>
          <p:cNvPr id="27" name="Picture 26">
            <a:extLst>
              <a:ext uri="{FF2B5EF4-FFF2-40B4-BE49-F238E27FC236}">
                <a16:creationId xmlns:a16="http://schemas.microsoft.com/office/drawing/2014/main" id="{2EE84838-F512-0166-BA60-7DF96B12CAD0}"/>
              </a:ext>
            </a:extLst>
          </p:cNvPr>
          <p:cNvPicPr>
            <a:picLocks noChangeAspect="1"/>
          </p:cNvPicPr>
          <p:nvPr/>
        </p:nvPicPr>
        <p:blipFill rotWithShape="1">
          <a:blip r:embed="rId15" cstate="screen">
            <a:extLst>
              <a:ext uri="{28A0092B-C50C-407E-A947-70E740481C1C}">
                <a14:useLocalDpi xmlns:a14="http://schemas.microsoft.com/office/drawing/2010/main"/>
              </a:ext>
            </a:extLst>
          </a:blip>
          <a:srcRect/>
          <a:stretch/>
        </p:blipFill>
        <p:spPr>
          <a:xfrm>
            <a:off x="10612913" y="2662794"/>
            <a:ext cx="1409528" cy="1709123"/>
          </a:xfrm>
          <a:prstGeom prst="rect">
            <a:avLst/>
          </a:prstGeom>
        </p:spPr>
      </p:pic>
      <p:sp>
        <p:nvSpPr>
          <p:cNvPr id="28" name="Google Shape;448;p20">
            <a:extLst>
              <a:ext uri="{FF2B5EF4-FFF2-40B4-BE49-F238E27FC236}">
                <a16:creationId xmlns:a16="http://schemas.microsoft.com/office/drawing/2014/main" id="{36404BA4-2F09-89DC-323D-1E68A4A504C0}"/>
              </a:ext>
            </a:extLst>
          </p:cNvPr>
          <p:cNvSpPr txBox="1"/>
          <p:nvPr/>
        </p:nvSpPr>
        <p:spPr>
          <a:xfrm>
            <a:off x="10499383" y="6606802"/>
            <a:ext cx="1665000"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Verdana" panose="020B0604030504040204" pitchFamily="34" charset="0"/>
                <a:ea typeface="Verdana" panose="020B0604030504040204" pitchFamily="34" charset="0"/>
                <a:cs typeface="Verdana" panose="020B0604030504040204" pitchFamily="34" charset="0"/>
                <a:sym typeface="Arial"/>
              </a:rPr>
              <a:t>Rose Nyirenda</a:t>
            </a:r>
            <a:endParaRPr sz="1200" b="0" i="0" u="none" strike="noStrike" cap="none" dirty="0">
              <a:solidFill>
                <a:srgbClr val="000000"/>
              </a:solidFill>
              <a:latin typeface="Verdana" panose="020B0604030504040204" pitchFamily="34" charset="0"/>
              <a:ea typeface="Verdana" panose="020B0604030504040204" pitchFamily="34" charset="0"/>
              <a:cs typeface="Verdana" panose="020B0604030504040204" pitchFamily="34" charset="0"/>
              <a:sym typeface="Arial"/>
            </a:endParaRPr>
          </a:p>
        </p:txBody>
      </p:sp>
      <p:pic>
        <p:nvPicPr>
          <p:cNvPr id="29" name="Google Shape;465;p20">
            <a:extLst>
              <a:ext uri="{FF2B5EF4-FFF2-40B4-BE49-F238E27FC236}">
                <a16:creationId xmlns:a16="http://schemas.microsoft.com/office/drawing/2014/main" id="{B388DDCA-20B4-20C1-9512-8F07F1590103}"/>
              </a:ext>
            </a:extLst>
          </p:cNvPr>
          <p:cNvPicPr preferRelativeResize="0"/>
          <p:nvPr/>
        </p:nvPicPr>
        <p:blipFill rotWithShape="1">
          <a:blip r:embed="rId16" cstate="screen">
            <a:alphaModFix/>
            <a:extLst>
              <a:ext uri="{28A0092B-C50C-407E-A947-70E740481C1C}">
                <a14:useLocalDpi xmlns:a14="http://schemas.microsoft.com/office/drawing/2010/main"/>
              </a:ext>
            </a:extLst>
          </a:blip>
          <a:srcRect/>
          <a:stretch/>
        </p:blipFill>
        <p:spPr>
          <a:xfrm>
            <a:off x="10688486" y="4823541"/>
            <a:ext cx="1433675" cy="1691532"/>
          </a:xfrm>
          <a:prstGeom prst="rect">
            <a:avLst/>
          </a:prstGeom>
          <a:noFill/>
          <a:ln>
            <a:noFill/>
          </a:ln>
        </p:spPr>
      </p:pic>
      <p:pic>
        <p:nvPicPr>
          <p:cNvPr id="30" name="Picture 2" descr="Bruce Larson | SPH">
            <a:extLst>
              <a:ext uri="{FF2B5EF4-FFF2-40B4-BE49-F238E27FC236}">
                <a16:creationId xmlns:a16="http://schemas.microsoft.com/office/drawing/2014/main" id="{BDB88D6A-BF56-312D-E495-0E7FC82AA883}"/>
              </a:ext>
            </a:extLst>
          </p:cNvPr>
          <p:cNvPicPr>
            <a:picLocks noChangeAspect="1" noChangeArrowheads="1"/>
          </p:cNvPicPr>
          <p:nvPr/>
        </p:nvPicPr>
        <p:blipFill rotWithShape="1">
          <a:blip r:embed="rId17" cstate="screen">
            <a:extLst>
              <a:ext uri="{28A0092B-C50C-407E-A947-70E740481C1C}">
                <a14:useLocalDpi xmlns:a14="http://schemas.microsoft.com/office/drawing/2010/main"/>
              </a:ext>
            </a:extLst>
          </a:blip>
          <a:srcRect/>
          <a:stretch/>
        </p:blipFill>
        <p:spPr bwMode="auto">
          <a:xfrm>
            <a:off x="7266425" y="2660233"/>
            <a:ext cx="1437683" cy="1741896"/>
          </a:xfrm>
          <a:prstGeom prst="rect">
            <a:avLst/>
          </a:prstGeom>
          <a:noFill/>
          <a:extLst>
            <a:ext uri="{909E8E84-426E-40DD-AFC4-6F175D3DCCD1}">
              <a14:hiddenFill xmlns:a14="http://schemas.microsoft.com/office/drawing/2010/main">
                <a:solidFill>
                  <a:srgbClr val="FFFFFF"/>
                </a:solidFill>
              </a14:hiddenFill>
            </a:ext>
          </a:extLst>
        </p:spPr>
      </p:pic>
      <p:sp>
        <p:nvSpPr>
          <p:cNvPr id="31" name="Google Shape;448;p20">
            <a:extLst>
              <a:ext uri="{FF2B5EF4-FFF2-40B4-BE49-F238E27FC236}">
                <a16:creationId xmlns:a16="http://schemas.microsoft.com/office/drawing/2014/main" id="{C77CBE82-2178-D5D7-3AAE-300281BD6B66}"/>
              </a:ext>
            </a:extLst>
          </p:cNvPr>
          <p:cNvSpPr txBox="1"/>
          <p:nvPr/>
        </p:nvSpPr>
        <p:spPr>
          <a:xfrm>
            <a:off x="7200286" y="4389233"/>
            <a:ext cx="1665000"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Verdana" panose="020B0604030504040204" pitchFamily="34" charset="0"/>
                <a:ea typeface="Verdana" panose="020B0604030504040204" pitchFamily="34" charset="0"/>
                <a:cs typeface="Verdana" panose="020B0604030504040204" pitchFamily="34" charset="0"/>
                <a:sym typeface="Arial"/>
              </a:rPr>
              <a:t>Bruce Larson, PhD</a:t>
            </a:r>
            <a:endParaRPr sz="1200" b="0" i="0" u="none" strike="noStrike" cap="none" dirty="0">
              <a:solidFill>
                <a:srgbClr val="000000"/>
              </a:solidFill>
              <a:latin typeface="Verdana" panose="020B0604030504040204" pitchFamily="34" charset="0"/>
              <a:ea typeface="Verdana" panose="020B0604030504040204" pitchFamily="34" charset="0"/>
              <a:cs typeface="Verdana" panose="020B0604030504040204" pitchFamily="34" charset="0"/>
              <a:sym typeface="Arial"/>
            </a:endParaRPr>
          </a:p>
        </p:txBody>
      </p:sp>
      <p:pic>
        <p:nvPicPr>
          <p:cNvPr id="32" name="Picture 31">
            <a:extLst>
              <a:ext uri="{FF2B5EF4-FFF2-40B4-BE49-F238E27FC236}">
                <a16:creationId xmlns:a16="http://schemas.microsoft.com/office/drawing/2014/main" id="{69DD0B7D-83EF-211F-CF8A-E9240D2F2501}"/>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3727568" y="364815"/>
            <a:ext cx="1560170" cy="1781920"/>
          </a:xfrm>
          <a:prstGeom prst="rect">
            <a:avLst/>
          </a:prstGeom>
        </p:spPr>
      </p:pic>
      <p:sp>
        <p:nvSpPr>
          <p:cNvPr id="33" name="TextBox 32">
            <a:extLst>
              <a:ext uri="{FF2B5EF4-FFF2-40B4-BE49-F238E27FC236}">
                <a16:creationId xmlns:a16="http://schemas.microsoft.com/office/drawing/2014/main" id="{6D406903-317A-C040-1C22-EED9828B4F60}"/>
              </a:ext>
            </a:extLst>
          </p:cNvPr>
          <p:cNvSpPr txBox="1"/>
          <p:nvPr/>
        </p:nvSpPr>
        <p:spPr>
          <a:xfrm>
            <a:off x="259493" y="5523470"/>
            <a:ext cx="5028246" cy="738664"/>
          </a:xfrm>
          <a:prstGeom prst="rect">
            <a:avLst/>
          </a:prstGeom>
          <a:noFill/>
        </p:spPr>
        <p:txBody>
          <a:bodyPr wrap="square" rtlCol="0">
            <a:spAutoFit/>
          </a:bodyPr>
          <a:lstStyle/>
          <a:p>
            <a:r>
              <a:rPr lang="en-US" sz="1400" i="1" dirty="0">
                <a:solidFill>
                  <a:schemeClr val="dk1"/>
                </a:solidFill>
                <a:latin typeface="Verdana" panose="020B0604030504040204" pitchFamily="34" charset="0"/>
                <a:ea typeface="Verdana" panose="020B0604030504040204" pitchFamily="34" charset="0"/>
                <a:cs typeface="Verdana" panose="020B0604030504040204" pitchFamily="34" charset="0"/>
                <a:sym typeface="Arial"/>
              </a:rPr>
              <a:t>The content is solely the responsibility of the authors and does not necessarily represent the official views of the Gates Foundation</a:t>
            </a:r>
            <a:endParaRPr lang="en-US" sz="1400" i="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06374060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49F560-D0D1-4B76-8B86-EA3E033B96AE}"/>
              </a:ext>
            </a:extLst>
          </p:cNvPr>
          <p:cNvSpPr>
            <a:spLocks noGrp="1"/>
          </p:cNvSpPr>
          <p:nvPr>
            <p:ph type="title"/>
          </p:nvPr>
        </p:nvSpPr>
        <p:spPr/>
        <p:txBody>
          <a:bodyPr/>
          <a:lstStyle/>
          <a:p>
            <a:r>
              <a:rPr lang="en-GB" sz="4200" noProof="0" dirty="0">
                <a:solidFill>
                  <a:schemeClr val="tx2"/>
                </a:solidFill>
              </a:rPr>
              <a:t>Co-developing mobility-responsive interventions to reduce interruption in HIV treatment in Malawi</a:t>
            </a:r>
            <a:endParaRPr lang="en-GB" sz="4200" b="0" noProof="0" dirty="0">
              <a:solidFill>
                <a:schemeClr val="tx1"/>
              </a:solidFill>
            </a:endParaRPr>
          </a:p>
        </p:txBody>
      </p:sp>
      <p:sp>
        <p:nvSpPr>
          <p:cNvPr id="3" name="Textplatzhalter 2">
            <a:extLst>
              <a:ext uri="{FF2B5EF4-FFF2-40B4-BE49-F238E27FC236}">
                <a16:creationId xmlns:a16="http://schemas.microsoft.com/office/drawing/2014/main" id="{B1D70F63-F5E4-490E-9A28-8139D161CABC}"/>
              </a:ext>
            </a:extLst>
          </p:cNvPr>
          <p:cNvSpPr>
            <a:spLocks noGrp="1"/>
          </p:cNvSpPr>
          <p:nvPr>
            <p:ph type="body" sz="quarter" idx="10"/>
          </p:nvPr>
        </p:nvSpPr>
        <p:spPr/>
        <p:txBody>
          <a:bodyPr/>
          <a:lstStyle/>
          <a:p>
            <a:r>
              <a:rPr lang="en-GB" b="1" noProof="0" dirty="0"/>
              <a:t>Eric Lungu, </a:t>
            </a:r>
            <a:r>
              <a:rPr lang="en-GB" noProof="0" dirty="0"/>
              <a:t>Isabella Robson, Kelvin Phiri, Misheck Mphande, Thomas J. Coates, Sam Phiri, Risa Hoffman, Carol S. Camlin, Kathryn Dovel, Marguerite Thorp</a:t>
            </a:r>
          </a:p>
          <a:p>
            <a:endParaRPr lang="en-GB" b="1" noProof="0" dirty="0"/>
          </a:p>
          <a:p>
            <a:endParaRPr lang="en-GB" noProof="0" dirty="0"/>
          </a:p>
          <a:p>
            <a:endParaRPr lang="en-GB" noProof="0" dirty="0"/>
          </a:p>
        </p:txBody>
      </p:sp>
      <p:pic>
        <p:nvPicPr>
          <p:cNvPr id="4" name="Picture 3">
            <a:extLst>
              <a:ext uri="{FF2B5EF4-FFF2-40B4-BE49-F238E27FC236}">
                <a16:creationId xmlns:a16="http://schemas.microsoft.com/office/drawing/2014/main" id="{CB2A7193-EE71-9B23-0CD0-CA38E467FAE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19512" y="5292490"/>
            <a:ext cx="972231" cy="849201"/>
          </a:xfrm>
          <a:prstGeom prst="rect">
            <a:avLst/>
          </a:prstGeom>
        </p:spPr>
      </p:pic>
      <p:pic>
        <p:nvPicPr>
          <p:cNvPr id="5" name="Picture 4">
            <a:extLst>
              <a:ext uri="{FF2B5EF4-FFF2-40B4-BE49-F238E27FC236}">
                <a16:creationId xmlns:a16="http://schemas.microsoft.com/office/drawing/2014/main" id="{21A682B3-9F6D-4B28-55B1-F56A2E55CFC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250800" y="5430008"/>
            <a:ext cx="1487106" cy="669788"/>
          </a:xfrm>
          <a:prstGeom prst="rect">
            <a:avLst/>
          </a:prstGeom>
        </p:spPr>
      </p:pic>
      <p:pic>
        <p:nvPicPr>
          <p:cNvPr id="6" name="Picture 5">
            <a:extLst>
              <a:ext uri="{FF2B5EF4-FFF2-40B4-BE49-F238E27FC236}">
                <a16:creationId xmlns:a16="http://schemas.microsoft.com/office/drawing/2014/main" id="{02A40AB5-8C2F-AA58-D505-54D0FECE789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119262" y="5430008"/>
            <a:ext cx="2380997" cy="669788"/>
          </a:xfrm>
          <a:prstGeom prst="rect">
            <a:avLst/>
          </a:prstGeom>
        </p:spPr>
      </p:pic>
      <p:pic>
        <p:nvPicPr>
          <p:cNvPr id="8" name="Picture 7">
            <a:extLst>
              <a:ext uri="{FF2B5EF4-FFF2-40B4-BE49-F238E27FC236}">
                <a16:creationId xmlns:a16="http://schemas.microsoft.com/office/drawing/2014/main" id="{45BCF38A-59AF-5779-CF2D-F1192E45134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788275" y="5368303"/>
            <a:ext cx="1882546" cy="838201"/>
          </a:xfrm>
          <a:prstGeom prst="rect">
            <a:avLst/>
          </a:prstGeom>
        </p:spPr>
      </p:pic>
    </p:spTree>
    <p:extLst>
      <p:ext uri="{BB962C8B-B14F-4D97-AF65-F5344CB8AC3E}">
        <p14:creationId xmlns:p14="http://schemas.microsoft.com/office/powerpoint/2010/main" val="30473030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750FF-3478-34A2-E10F-C425AA98BB1C}"/>
              </a:ext>
            </a:extLst>
          </p:cNvPr>
          <p:cNvSpPr>
            <a:spLocks noGrp="1"/>
          </p:cNvSpPr>
          <p:nvPr>
            <p:ph type="title"/>
          </p:nvPr>
        </p:nvSpPr>
        <p:spPr>
          <a:xfrm>
            <a:off x="529999" y="1157784"/>
            <a:ext cx="6192838" cy="1260000"/>
          </a:xfrm>
        </p:spPr>
        <p:txBody>
          <a:bodyPr/>
          <a:lstStyle/>
          <a:p>
            <a:r>
              <a:rPr lang="en-US" dirty="0"/>
              <a:t>Background</a:t>
            </a:r>
          </a:p>
        </p:txBody>
      </p:sp>
      <p:sp>
        <p:nvSpPr>
          <p:cNvPr id="3" name="Content Placeholder 2">
            <a:extLst>
              <a:ext uri="{FF2B5EF4-FFF2-40B4-BE49-F238E27FC236}">
                <a16:creationId xmlns:a16="http://schemas.microsoft.com/office/drawing/2014/main" id="{71BA3E52-A687-1C2B-451B-839761B3096C}"/>
              </a:ext>
            </a:extLst>
          </p:cNvPr>
          <p:cNvSpPr>
            <a:spLocks noGrp="1"/>
          </p:cNvSpPr>
          <p:nvPr>
            <p:ph idx="1"/>
          </p:nvPr>
        </p:nvSpPr>
        <p:spPr>
          <a:xfrm>
            <a:off x="303576" y="1783079"/>
            <a:ext cx="10575607" cy="4791892"/>
          </a:xfrm>
        </p:spPr>
        <p:txBody>
          <a:bodyPr/>
          <a:lstStyle/>
          <a:p>
            <a:r>
              <a:rPr lang="en-US" b="1" dirty="0"/>
              <a:t>Interruption in HIV treatment (IIT) (≥28 days late for ART refill) is common</a:t>
            </a:r>
          </a:p>
          <a:p>
            <a:pPr lvl="1">
              <a:buFont typeface="Arial" panose="020B0604020202020204" pitchFamily="34" charset="0"/>
              <a:buChar char="•"/>
            </a:pPr>
            <a:r>
              <a:rPr lang="en-US" dirty="0"/>
              <a:t>Increases risk of viremia</a:t>
            </a:r>
          </a:p>
          <a:p>
            <a:pPr lvl="1">
              <a:buFont typeface="Arial" panose="020B0604020202020204" pitchFamily="34" charset="0"/>
              <a:buChar char="•"/>
            </a:pPr>
            <a:r>
              <a:rPr lang="en-US" dirty="0"/>
              <a:t>Onward HIV transmission</a:t>
            </a:r>
          </a:p>
          <a:p>
            <a:pPr lvl="1">
              <a:buFont typeface="Arial" panose="020B0604020202020204" pitchFamily="34" charset="0"/>
              <a:buChar char="•"/>
            </a:pPr>
            <a:endParaRPr lang="en-US" dirty="0"/>
          </a:p>
          <a:p>
            <a:r>
              <a:rPr lang="en-US" b="1" dirty="0"/>
              <a:t>In Malawi, high-risk mobility (travel &gt;30 nights or unplanned trips) is key driver for IIT</a:t>
            </a:r>
          </a:p>
          <a:p>
            <a:pPr lvl="1">
              <a:buFont typeface="Arial" panose="020B0604020202020204" pitchFamily="34" charset="0"/>
              <a:buChar char="•"/>
            </a:pPr>
            <a:r>
              <a:rPr lang="en-US" dirty="0"/>
              <a:t>Often unavoidable (income generation, caregiving responsibilities and social obligations)</a:t>
            </a:r>
          </a:p>
          <a:p>
            <a:pPr marL="220663" lvl="1" indent="0">
              <a:buNone/>
            </a:pPr>
            <a:endParaRPr lang="en-US" b="1" dirty="0"/>
          </a:p>
          <a:p>
            <a:r>
              <a:rPr lang="en-US" b="1" dirty="0"/>
              <a:t>Current ART service delivery models inadequately serve mobile clients</a:t>
            </a:r>
            <a:r>
              <a:rPr lang="en-US" dirty="0"/>
              <a:t>, resulting in:</a:t>
            </a:r>
          </a:p>
          <a:p>
            <a:pPr lvl="1">
              <a:buFont typeface="Arial" panose="020B0604020202020204" pitchFamily="34" charset="0"/>
              <a:buChar char="•"/>
            </a:pPr>
            <a:r>
              <a:rPr lang="en-US" dirty="0"/>
              <a:t>Missed refills</a:t>
            </a:r>
          </a:p>
          <a:p>
            <a:pPr lvl="1">
              <a:buFont typeface="Arial" panose="020B0604020202020204" pitchFamily="34" charset="0"/>
              <a:buChar char="•"/>
            </a:pPr>
            <a:r>
              <a:rPr lang="en-US" dirty="0"/>
              <a:t>IIT</a:t>
            </a:r>
          </a:p>
          <a:p>
            <a:pPr lvl="1">
              <a:buFont typeface="Arial" panose="020B0604020202020204" pitchFamily="34" charset="0"/>
              <a:buChar char="•"/>
            </a:pPr>
            <a:r>
              <a:rPr lang="en-US" dirty="0"/>
              <a:t>Delayed re-engagement in care</a:t>
            </a:r>
          </a:p>
          <a:p>
            <a:endParaRPr lang="en-US" dirty="0"/>
          </a:p>
        </p:txBody>
      </p:sp>
    </p:spTree>
    <p:extLst>
      <p:ext uri="{BB962C8B-B14F-4D97-AF65-F5344CB8AC3E}">
        <p14:creationId xmlns:p14="http://schemas.microsoft.com/office/powerpoint/2010/main" val="17879544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0AF0B-5CA4-F890-4524-39ED2AE6411A}"/>
              </a:ext>
            </a:extLst>
          </p:cNvPr>
          <p:cNvSpPr>
            <a:spLocks noGrp="1"/>
          </p:cNvSpPr>
          <p:nvPr>
            <p:ph type="title"/>
          </p:nvPr>
        </p:nvSpPr>
        <p:spPr>
          <a:xfrm>
            <a:off x="442912" y="1401624"/>
            <a:ext cx="9996487" cy="1260000"/>
          </a:xfrm>
        </p:spPr>
        <p:txBody>
          <a:bodyPr/>
          <a:lstStyle/>
          <a:p>
            <a:r>
              <a:rPr lang="en-US" dirty="0"/>
              <a:t>Objective &amp; study design</a:t>
            </a:r>
          </a:p>
        </p:txBody>
      </p:sp>
      <p:sp>
        <p:nvSpPr>
          <p:cNvPr id="3" name="Content Placeholder 2">
            <a:extLst>
              <a:ext uri="{FF2B5EF4-FFF2-40B4-BE49-F238E27FC236}">
                <a16:creationId xmlns:a16="http://schemas.microsoft.com/office/drawing/2014/main" id="{C502C15D-A983-D96D-C249-895599EA123C}"/>
              </a:ext>
            </a:extLst>
          </p:cNvPr>
          <p:cNvSpPr>
            <a:spLocks noGrp="1"/>
          </p:cNvSpPr>
          <p:nvPr>
            <p:ph idx="1"/>
          </p:nvPr>
        </p:nvSpPr>
        <p:spPr>
          <a:xfrm>
            <a:off x="442912" y="2243545"/>
            <a:ext cx="5551488" cy="3291841"/>
          </a:xfrm>
        </p:spPr>
        <p:txBody>
          <a:bodyPr/>
          <a:lstStyle/>
          <a:p>
            <a:r>
              <a:rPr lang="en-US" b="1" dirty="0"/>
              <a:t>Objective: </a:t>
            </a:r>
            <a:r>
              <a:rPr lang="en-US" dirty="0"/>
              <a:t>Co-develop community and stakeholder-driven interventions to reduce mobility-associated IIT</a:t>
            </a:r>
          </a:p>
          <a:p>
            <a:pPr marL="0" indent="0">
              <a:buNone/>
            </a:pPr>
            <a:endParaRPr lang="en-US" sz="1600" dirty="0"/>
          </a:p>
          <a:p>
            <a:r>
              <a:rPr lang="en-US" b="1" dirty="0"/>
              <a:t>Study design: </a:t>
            </a:r>
            <a:r>
              <a:rPr lang="en-US" dirty="0"/>
              <a:t>Two-phase (intervention design and pilot) pilot trial</a:t>
            </a:r>
          </a:p>
          <a:p>
            <a:pPr lvl="1"/>
            <a:r>
              <a:rPr lang="en-US" dirty="0"/>
              <a:t>NIMH K01 (Dr Thorp)</a:t>
            </a:r>
          </a:p>
          <a:p>
            <a:pPr marL="0" indent="0">
              <a:buNone/>
            </a:pPr>
            <a:endParaRPr lang="en-US" dirty="0"/>
          </a:p>
          <a:p>
            <a:endParaRPr lang="en-US" dirty="0"/>
          </a:p>
        </p:txBody>
      </p:sp>
      <p:pic>
        <p:nvPicPr>
          <p:cNvPr id="4" name="Picture 3">
            <a:extLst>
              <a:ext uri="{FF2B5EF4-FFF2-40B4-BE49-F238E27FC236}">
                <a16:creationId xmlns:a16="http://schemas.microsoft.com/office/drawing/2014/main" id="{34B42B03-0FDF-960B-8FAE-428A8DA9660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787999" y="2243545"/>
            <a:ext cx="4081549" cy="3882044"/>
          </a:xfrm>
          <a:prstGeom prst="rect">
            <a:avLst/>
          </a:prstGeom>
        </p:spPr>
      </p:pic>
    </p:spTree>
    <p:extLst>
      <p:ext uri="{BB962C8B-B14F-4D97-AF65-F5344CB8AC3E}">
        <p14:creationId xmlns:p14="http://schemas.microsoft.com/office/powerpoint/2010/main" val="33208393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9F846-7008-F7BE-34DE-78C2B489FE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A78123-A81A-5E1F-DE98-DD4EFB4A13F6}"/>
              </a:ext>
            </a:extLst>
          </p:cNvPr>
          <p:cNvSpPr>
            <a:spLocks noGrp="1"/>
          </p:cNvSpPr>
          <p:nvPr>
            <p:ph type="title"/>
          </p:nvPr>
        </p:nvSpPr>
        <p:spPr>
          <a:xfrm>
            <a:off x="442912" y="1401624"/>
            <a:ext cx="11581448" cy="1260000"/>
          </a:xfrm>
        </p:spPr>
        <p:txBody>
          <a:bodyPr/>
          <a:lstStyle/>
          <a:p>
            <a:r>
              <a:rPr lang="en-US" sz="4000" dirty="0"/>
              <a:t>Methods: Two-step qualitative approach </a:t>
            </a:r>
            <a:br>
              <a:rPr lang="en-US" dirty="0"/>
            </a:br>
            <a:endParaRPr lang="en-US" sz="3000" b="0" dirty="0"/>
          </a:p>
        </p:txBody>
      </p:sp>
      <p:sp>
        <p:nvSpPr>
          <p:cNvPr id="10" name="Content Placeholder 2">
            <a:extLst>
              <a:ext uri="{FF2B5EF4-FFF2-40B4-BE49-F238E27FC236}">
                <a16:creationId xmlns:a16="http://schemas.microsoft.com/office/drawing/2014/main" id="{3D330E27-DC32-E8FE-269B-E0D36F53983E}"/>
              </a:ext>
            </a:extLst>
          </p:cNvPr>
          <p:cNvSpPr>
            <a:spLocks noGrp="1"/>
          </p:cNvSpPr>
          <p:nvPr>
            <p:ph idx="1"/>
          </p:nvPr>
        </p:nvSpPr>
        <p:spPr>
          <a:xfrm>
            <a:off x="442912" y="2550456"/>
            <a:ext cx="5054639" cy="3291841"/>
          </a:xfrm>
        </p:spPr>
        <p:txBody>
          <a:bodyPr/>
          <a:lstStyle/>
          <a:p>
            <a:pPr marL="0" indent="0">
              <a:buNone/>
            </a:pPr>
            <a:r>
              <a:rPr lang="en-US" b="1" dirty="0"/>
              <a:t>Step 1: Data collection</a:t>
            </a:r>
          </a:p>
          <a:p>
            <a:r>
              <a:rPr lang="en-US" sz="1950" dirty="0"/>
              <a:t>In-depth interviews (IDIs)*</a:t>
            </a:r>
          </a:p>
          <a:p>
            <a:pPr lvl="1"/>
            <a:r>
              <a:rPr lang="en-US" sz="1950" dirty="0"/>
              <a:t>N=60 mobile men with recent IIT, from 14 health facilities</a:t>
            </a:r>
          </a:p>
          <a:p>
            <a:r>
              <a:rPr lang="en-US" sz="1950" dirty="0"/>
              <a:t>Focus group discussions (FGDs)</a:t>
            </a:r>
          </a:p>
          <a:p>
            <a:pPr lvl="1"/>
            <a:r>
              <a:rPr lang="en-US" sz="1950" dirty="0"/>
              <a:t>N=6 FDGs with 58 HCWs providing HIV care from 3 health facilities</a:t>
            </a:r>
          </a:p>
          <a:p>
            <a:pPr marL="0" indent="0">
              <a:buNone/>
            </a:pPr>
            <a:endParaRPr lang="en-US" dirty="0"/>
          </a:p>
        </p:txBody>
      </p:sp>
      <p:sp>
        <p:nvSpPr>
          <p:cNvPr id="11" name="Content Placeholder 2">
            <a:extLst>
              <a:ext uri="{FF2B5EF4-FFF2-40B4-BE49-F238E27FC236}">
                <a16:creationId xmlns:a16="http://schemas.microsoft.com/office/drawing/2014/main" id="{EF0067F3-0C33-7F2E-C2E3-A9A26488E28A}"/>
              </a:ext>
            </a:extLst>
          </p:cNvPr>
          <p:cNvSpPr txBox="1">
            <a:spLocks/>
          </p:cNvSpPr>
          <p:nvPr/>
        </p:nvSpPr>
        <p:spPr bwMode="gray">
          <a:xfrm>
            <a:off x="442912" y="6449329"/>
            <a:ext cx="10240328" cy="408671"/>
          </a:xfrm>
          <a:prstGeom prst="rect">
            <a:avLst/>
          </a:prstGeom>
        </p:spPr>
        <p:txBody>
          <a:bodyPr vert="horz" lIns="0" tIns="0" rIns="0" bIns="0" rtlCol="0" anchor="t" anchorCtr="0">
            <a:noAutofit/>
          </a:bodyPr>
          <a:lstStyle>
            <a:lvl1pPr marL="220663" indent="-220663"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1pPr>
            <a:lvl2pPr marL="449263"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2pPr>
            <a:lvl3pPr marL="655638" indent="-212725"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3pPr>
            <a:lvl4pPr marL="8985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4pPr>
            <a:lvl5pPr marL="11271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400" i="1" dirty="0"/>
              <a:t>*A subset enrolled in the IDEAL and ENGAGE trials</a:t>
            </a:r>
          </a:p>
          <a:p>
            <a:endParaRPr lang="en-US" dirty="0"/>
          </a:p>
        </p:txBody>
      </p:sp>
      <p:sp>
        <p:nvSpPr>
          <p:cNvPr id="12" name="Content Placeholder 2">
            <a:extLst>
              <a:ext uri="{FF2B5EF4-FFF2-40B4-BE49-F238E27FC236}">
                <a16:creationId xmlns:a16="http://schemas.microsoft.com/office/drawing/2014/main" id="{41952EBF-947A-A7AB-DE51-523207665C62}"/>
              </a:ext>
            </a:extLst>
          </p:cNvPr>
          <p:cNvSpPr txBox="1">
            <a:spLocks/>
          </p:cNvSpPr>
          <p:nvPr/>
        </p:nvSpPr>
        <p:spPr bwMode="gray">
          <a:xfrm>
            <a:off x="6165669" y="2550455"/>
            <a:ext cx="5858691" cy="3291841"/>
          </a:xfrm>
          <a:prstGeom prst="rect">
            <a:avLst/>
          </a:prstGeom>
        </p:spPr>
        <p:txBody>
          <a:bodyPr vert="horz" lIns="0" tIns="0" rIns="0" bIns="0" rtlCol="0" anchor="t" anchorCtr="0">
            <a:noAutofit/>
          </a:bodyPr>
          <a:lstStyle>
            <a:lvl1pPr marL="220663" indent="-220663"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1pPr>
            <a:lvl2pPr marL="449263"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2pPr>
            <a:lvl3pPr marL="655638" indent="-212725"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3pPr>
            <a:lvl4pPr marL="8985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4pPr>
            <a:lvl5pPr marL="11271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t>Step 2: Co-development of intervention</a:t>
            </a:r>
          </a:p>
          <a:p>
            <a:pPr marL="0" indent="0">
              <a:buFont typeface="Arial" panose="020B0604020202020204" pitchFamily="34" charset="0"/>
              <a:buNone/>
            </a:pPr>
            <a:r>
              <a:rPr lang="en-US" sz="1950" dirty="0"/>
              <a:t>Findings from the IDIs and FGDs were reviewed:</a:t>
            </a:r>
            <a:endParaRPr lang="en-US" sz="1950" b="1" dirty="0"/>
          </a:p>
          <a:p>
            <a:r>
              <a:rPr lang="en-US" sz="1950" dirty="0"/>
              <a:t>Community workshops (N=3)</a:t>
            </a:r>
          </a:p>
          <a:p>
            <a:pPr lvl="1"/>
            <a:r>
              <a:rPr lang="en-US" sz="1950" dirty="0"/>
              <a:t>60 clients, HCWs and community members </a:t>
            </a:r>
          </a:p>
          <a:p>
            <a:r>
              <a:rPr lang="en-US" sz="1950" dirty="0"/>
              <a:t>National workshop (N=1)</a:t>
            </a:r>
          </a:p>
          <a:p>
            <a:pPr lvl="1"/>
            <a:r>
              <a:rPr lang="en-US" sz="1950" dirty="0"/>
              <a:t>34 Ministry of Health (MOH) representatives and implementing partners </a:t>
            </a:r>
          </a:p>
          <a:p>
            <a:pPr lvl="1"/>
            <a:endParaRPr lang="en-US" dirty="0"/>
          </a:p>
          <a:p>
            <a:pPr marL="0" indent="0">
              <a:buNone/>
            </a:pPr>
            <a:r>
              <a:rPr lang="en-US" sz="1950" b="1" dirty="0"/>
              <a:t>Output: A co-developed intervention package aligned with MOH guidelines</a:t>
            </a:r>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39559431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5E2F0-6A1E-9416-FC9D-14655B609E20}"/>
              </a:ext>
            </a:extLst>
          </p:cNvPr>
          <p:cNvSpPr>
            <a:spLocks noGrp="1"/>
          </p:cNvSpPr>
          <p:nvPr>
            <p:ph type="title"/>
          </p:nvPr>
        </p:nvSpPr>
        <p:spPr/>
        <p:txBody>
          <a:bodyPr/>
          <a:lstStyle/>
          <a:p>
            <a:r>
              <a:rPr lang="en-US" dirty="0"/>
              <a:t>Step 1 Results</a:t>
            </a:r>
          </a:p>
        </p:txBody>
      </p:sp>
      <p:sp>
        <p:nvSpPr>
          <p:cNvPr id="6" name="Content Placeholder 2">
            <a:extLst>
              <a:ext uri="{FF2B5EF4-FFF2-40B4-BE49-F238E27FC236}">
                <a16:creationId xmlns:a16="http://schemas.microsoft.com/office/drawing/2014/main" id="{CC39114C-F974-3774-8A25-1CFE22E1C7F9}"/>
              </a:ext>
            </a:extLst>
          </p:cNvPr>
          <p:cNvSpPr txBox="1">
            <a:spLocks/>
          </p:cNvSpPr>
          <p:nvPr/>
        </p:nvSpPr>
        <p:spPr bwMode="gray">
          <a:xfrm>
            <a:off x="548639" y="2325189"/>
            <a:ext cx="5054639" cy="3291841"/>
          </a:xfrm>
          <a:prstGeom prst="rect">
            <a:avLst/>
          </a:prstGeom>
        </p:spPr>
        <p:txBody>
          <a:bodyPr vert="horz" lIns="0" tIns="0" rIns="0" bIns="0" rtlCol="0" anchor="t" anchorCtr="0">
            <a:noAutofit/>
          </a:bodyPr>
          <a:lstStyle>
            <a:lvl1pPr marL="220663" indent="-220663"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1pPr>
            <a:lvl2pPr marL="449263"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2pPr>
            <a:lvl3pPr marL="655638" indent="-212725"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3pPr>
            <a:lvl4pPr marL="8985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4pPr>
            <a:lvl5pPr marL="11271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dirty="0"/>
              <a:t>IDI results </a:t>
            </a:r>
            <a:br>
              <a:rPr lang="en-US" b="1" dirty="0"/>
            </a:br>
            <a:r>
              <a:rPr lang="en-US" sz="1600" dirty="0"/>
              <a:t>(n=60, median 39 years)</a:t>
            </a:r>
          </a:p>
          <a:p>
            <a:pPr marL="0" indent="0">
              <a:buFont typeface="Arial" panose="020B0604020202020204" pitchFamily="34" charset="0"/>
              <a:buNone/>
            </a:pPr>
            <a:endParaRPr lang="en-US" b="1" dirty="0"/>
          </a:p>
          <a:p>
            <a:r>
              <a:rPr lang="en-US" dirty="0"/>
              <a:t>Common mobility patterns</a:t>
            </a:r>
          </a:p>
          <a:p>
            <a:pPr lvl="1"/>
            <a:r>
              <a:rPr lang="en-US" sz="1700" dirty="0"/>
              <a:t>&gt;14 nights away from home in past year</a:t>
            </a:r>
          </a:p>
          <a:p>
            <a:pPr lvl="1"/>
            <a:r>
              <a:rPr lang="en-US" sz="1700" dirty="0"/>
              <a:t>Unplanned, unpredictable travel= missed doses and refill appointments</a:t>
            </a:r>
          </a:p>
          <a:p>
            <a:r>
              <a:rPr lang="en-US" dirty="0"/>
              <a:t>Coping strategies for ART and travel</a:t>
            </a:r>
          </a:p>
          <a:p>
            <a:pPr lvl="1"/>
            <a:r>
              <a:rPr lang="en-US" sz="1800" dirty="0"/>
              <a:t>Guardian refills, emergency refills/transfers, pre-travel refills</a:t>
            </a:r>
          </a:p>
          <a:p>
            <a:r>
              <a:rPr lang="en-US" dirty="0"/>
              <a:t>Limits of coping strategies</a:t>
            </a:r>
          </a:p>
          <a:p>
            <a:pPr lvl="1"/>
            <a:r>
              <a:rPr lang="en-US" sz="1800" dirty="0"/>
              <a:t>Limited by cross-border access, fear of HCW reprimand when re-engaging in care</a:t>
            </a:r>
          </a:p>
          <a:p>
            <a:endParaRPr lang="en-US" dirty="0"/>
          </a:p>
          <a:p>
            <a:endParaRPr lang="en-US" dirty="0"/>
          </a:p>
        </p:txBody>
      </p:sp>
      <p:sp>
        <p:nvSpPr>
          <p:cNvPr id="7" name="Content Placeholder 2">
            <a:extLst>
              <a:ext uri="{FF2B5EF4-FFF2-40B4-BE49-F238E27FC236}">
                <a16:creationId xmlns:a16="http://schemas.microsoft.com/office/drawing/2014/main" id="{0031CE53-4E8D-AE3B-FC61-E9334C560038}"/>
              </a:ext>
            </a:extLst>
          </p:cNvPr>
          <p:cNvSpPr txBox="1">
            <a:spLocks/>
          </p:cNvSpPr>
          <p:nvPr/>
        </p:nvSpPr>
        <p:spPr bwMode="gray">
          <a:xfrm>
            <a:off x="5958363" y="2325189"/>
            <a:ext cx="5790724" cy="4010999"/>
          </a:xfrm>
          <a:prstGeom prst="rect">
            <a:avLst/>
          </a:prstGeom>
        </p:spPr>
        <p:txBody>
          <a:bodyPr vert="horz" lIns="0" tIns="0" rIns="0" bIns="0" rtlCol="0" anchor="t" anchorCtr="0">
            <a:noAutofit/>
          </a:bodyPr>
          <a:lstStyle>
            <a:lvl1pPr marL="220663" indent="-220663"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1pPr>
            <a:lvl2pPr marL="449263"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2pPr>
            <a:lvl3pPr marL="655638" indent="-212725"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3pPr>
            <a:lvl4pPr marL="8985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4pPr>
            <a:lvl5pPr marL="11271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t>FGD results</a:t>
            </a:r>
          </a:p>
          <a:p>
            <a:pPr marL="0" indent="0">
              <a:buNone/>
            </a:pPr>
            <a:r>
              <a:rPr lang="en-US" sz="1600" dirty="0"/>
              <a:t>(n=3, 58 participants, median 7 years experience)</a:t>
            </a:r>
          </a:p>
          <a:p>
            <a:pPr marL="0" indent="0">
              <a:buNone/>
            </a:pPr>
            <a:endParaRPr lang="en-US" b="1" dirty="0"/>
          </a:p>
          <a:p>
            <a:r>
              <a:rPr lang="en-US" dirty="0"/>
              <a:t>System-level barriers for mobile clients</a:t>
            </a:r>
            <a:endParaRPr lang="en-US" sz="1700" dirty="0"/>
          </a:p>
          <a:p>
            <a:pPr lvl="1"/>
            <a:r>
              <a:rPr lang="en-US" sz="1700" dirty="0"/>
              <a:t>Perceived Multi-Month Dispensing (MMD) restriction linked to viral load monitoring</a:t>
            </a:r>
          </a:p>
          <a:p>
            <a:pPr lvl="1"/>
            <a:r>
              <a:rPr lang="en-US" sz="1700" dirty="0"/>
              <a:t>Inconsistent documentation of emergency refills/transfers</a:t>
            </a:r>
          </a:p>
          <a:p>
            <a:pPr lvl="1"/>
            <a:r>
              <a:rPr lang="en-US" sz="1700" dirty="0"/>
              <a:t>Weak facility-to-facility coordination</a:t>
            </a:r>
          </a:p>
          <a:p>
            <a:r>
              <a:rPr lang="en-US" dirty="0"/>
              <a:t>Opportunities </a:t>
            </a:r>
          </a:p>
          <a:p>
            <a:pPr lvl="1"/>
            <a:r>
              <a:rPr lang="en-US" sz="1800" dirty="0"/>
              <a:t>Toll-free hotline</a:t>
            </a:r>
          </a:p>
          <a:p>
            <a:pPr lvl="2"/>
            <a:r>
              <a:rPr lang="en-US" sz="1800" dirty="0"/>
              <a:t>Support clients with rapid mobility-specific counselling</a:t>
            </a:r>
          </a:p>
          <a:p>
            <a:pPr lvl="2"/>
            <a:r>
              <a:rPr lang="en-US" sz="1800" dirty="0"/>
              <a:t>Support inter-facility coordination around emergency refills and transfers</a:t>
            </a:r>
          </a:p>
        </p:txBody>
      </p:sp>
      <p:pic>
        <p:nvPicPr>
          <p:cNvPr id="8" name="Picture Placeholder 8">
            <a:extLst>
              <a:ext uri="{FF2B5EF4-FFF2-40B4-BE49-F238E27FC236}">
                <a16:creationId xmlns:a16="http://schemas.microsoft.com/office/drawing/2014/main" id="{932D4DEF-86ED-37F3-85E3-EC1F86F1AE6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9056914" y="71699"/>
            <a:ext cx="2586447" cy="2253490"/>
          </a:xfrm>
          <a:prstGeom prst="rect">
            <a:avLst/>
          </a:prstGeom>
        </p:spPr>
      </p:pic>
    </p:spTree>
    <p:extLst>
      <p:ext uri="{BB962C8B-B14F-4D97-AF65-F5344CB8AC3E}">
        <p14:creationId xmlns:p14="http://schemas.microsoft.com/office/powerpoint/2010/main" val="6852764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2">
            <a:extLst>
              <a:ext uri="{FF2B5EF4-FFF2-40B4-BE49-F238E27FC236}">
                <a16:creationId xmlns:a16="http://schemas.microsoft.com/office/drawing/2014/main" id="{DB3B708E-EE87-F563-8235-AF2B4643F351}"/>
              </a:ext>
            </a:extLst>
          </p:cNvPr>
          <p:cNvSpPr/>
          <p:nvPr/>
        </p:nvSpPr>
        <p:spPr>
          <a:xfrm>
            <a:off x="976312" y="1925105"/>
            <a:ext cx="9716589" cy="394749"/>
          </a:xfrm>
          <a:prstGeom prst="roundRect">
            <a:avLst>
              <a:gd name="adj" fmla="val 10345"/>
            </a:avLst>
          </a:prstGeom>
          <a:solidFill>
            <a:srgbClr val="0F5C86"/>
          </a:solidFill>
          <a:ln/>
        </p:spPr>
        <p:txBody>
          <a:bodyPr/>
          <a:lstStyle/>
          <a:p>
            <a:endParaRPr lang="en-US" dirty="0"/>
          </a:p>
        </p:txBody>
      </p:sp>
      <p:pic>
        <p:nvPicPr>
          <p:cNvPr id="9" name="Image 0" descr="icons/focus_gear.png">
            <a:extLst>
              <a:ext uri="{FF2B5EF4-FFF2-40B4-BE49-F238E27FC236}">
                <a16:creationId xmlns:a16="http://schemas.microsoft.com/office/drawing/2014/main" id="{88BF28A2-81BF-C0A9-E341-75E8931CD95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50515" y="1977945"/>
            <a:ext cx="310896" cy="280000"/>
          </a:xfrm>
          <a:prstGeom prst="rect">
            <a:avLst/>
          </a:prstGeom>
        </p:spPr>
      </p:pic>
      <p:sp>
        <p:nvSpPr>
          <p:cNvPr id="10" name="Text 5">
            <a:extLst>
              <a:ext uri="{FF2B5EF4-FFF2-40B4-BE49-F238E27FC236}">
                <a16:creationId xmlns:a16="http://schemas.microsoft.com/office/drawing/2014/main" id="{F3A22CEC-870A-B2B5-3A14-35F8DD5E3AE0}"/>
              </a:ext>
            </a:extLst>
          </p:cNvPr>
          <p:cNvSpPr txBox="1"/>
          <p:nvPr/>
        </p:nvSpPr>
        <p:spPr>
          <a:xfrm>
            <a:off x="1733008" y="1886505"/>
            <a:ext cx="1886591" cy="477647"/>
          </a:xfrm>
          <a:prstGeom prst="rect">
            <a:avLst/>
          </a:prstGeom>
          <a:noFill/>
          <a:ln/>
        </p:spPr>
        <p:txBody>
          <a:bodyPr wrap="square" lIns="0" tIns="0" rIns="0" bIns="0" rtlCol="0" anchor="ctr"/>
          <a:lstStyle/>
          <a:p>
            <a:pPr marL="0" indent="0">
              <a:buNone/>
            </a:pPr>
            <a:r>
              <a:rPr lang="en-US" sz="1600" b="1" dirty="0">
                <a:solidFill>
                  <a:srgbClr val="FFFFFF"/>
                </a:solidFill>
                <a:latin typeface="+mj-lt"/>
                <a:ea typeface="Calibri" pitchFamily="34" charset="-122"/>
                <a:cs typeface="Calibri" pitchFamily="34" charset="-120"/>
              </a:rPr>
              <a:t>Component</a:t>
            </a:r>
            <a:endParaRPr lang="en-US" sz="1600" dirty="0">
              <a:latin typeface="+mj-lt"/>
            </a:endParaRPr>
          </a:p>
        </p:txBody>
      </p:sp>
      <p:pic>
        <p:nvPicPr>
          <p:cNvPr id="11" name="Image 1" descr="icons/target.png">
            <a:extLst>
              <a:ext uri="{FF2B5EF4-FFF2-40B4-BE49-F238E27FC236}">
                <a16:creationId xmlns:a16="http://schemas.microsoft.com/office/drawing/2014/main" id="{1AB5CB6F-C939-804A-3B4A-AAA82476EC3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43789" y="1941167"/>
            <a:ext cx="310896" cy="280000"/>
          </a:xfrm>
          <a:prstGeom prst="rect">
            <a:avLst/>
          </a:prstGeom>
        </p:spPr>
      </p:pic>
      <p:sp>
        <p:nvSpPr>
          <p:cNvPr id="12" name="Text 6">
            <a:extLst>
              <a:ext uri="{FF2B5EF4-FFF2-40B4-BE49-F238E27FC236}">
                <a16:creationId xmlns:a16="http://schemas.microsoft.com/office/drawing/2014/main" id="{0F4B43B2-00A9-2400-15E6-5D542644F04A}"/>
              </a:ext>
            </a:extLst>
          </p:cNvPr>
          <p:cNvSpPr txBox="1"/>
          <p:nvPr/>
        </p:nvSpPr>
        <p:spPr>
          <a:xfrm>
            <a:off x="4376295" y="1860530"/>
            <a:ext cx="2320592" cy="477647"/>
          </a:xfrm>
          <a:prstGeom prst="rect">
            <a:avLst/>
          </a:prstGeom>
          <a:noFill/>
          <a:ln/>
        </p:spPr>
        <p:txBody>
          <a:bodyPr wrap="square" lIns="0" tIns="0" rIns="0" bIns="0" rtlCol="0" anchor="ctr"/>
          <a:lstStyle/>
          <a:p>
            <a:pPr marL="0" indent="0">
              <a:buNone/>
            </a:pPr>
            <a:r>
              <a:rPr lang="en-US" sz="1600" b="1" dirty="0">
                <a:solidFill>
                  <a:srgbClr val="FFFFFF"/>
                </a:solidFill>
                <a:latin typeface="+mj-lt"/>
                <a:ea typeface="Calibri" pitchFamily="34" charset="-122"/>
                <a:cs typeface="Calibri" pitchFamily="34" charset="-120"/>
              </a:rPr>
              <a:t>Target Audience</a:t>
            </a:r>
            <a:endParaRPr lang="en-US" sz="1600" dirty="0">
              <a:latin typeface="+mj-lt"/>
            </a:endParaRPr>
          </a:p>
        </p:txBody>
      </p:sp>
      <p:pic>
        <p:nvPicPr>
          <p:cNvPr id="13" name="Image 2" descr="icons/process.png">
            <a:extLst>
              <a:ext uri="{FF2B5EF4-FFF2-40B4-BE49-F238E27FC236}">
                <a16:creationId xmlns:a16="http://schemas.microsoft.com/office/drawing/2014/main" id="{CA9D32B8-3E64-043C-3951-377B660381E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16340" y="1971362"/>
            <a:ext cx="310896" cy="280000"/>
          </a:xfrm>
          <a:prstGeom prst="rect">
            <a:avLst/>
          </a:prstGeom>
        </p:spPr>
      </p:pic>
      <p:sp>
        <p:nvSpPr>
          <p:cNvPr id="14" name="Text 7">
            <a:extLst>
              <a:ext uri="{FF2B5EF4-FFF2-40B4-BE49-F238E27FC236}">
                <a16:creationId xmlns:a16="http://schemas.microsoft.com/office/drawing/2014/main" id="{2241693F-5B2B-3B5D-3EB3-DDCD1064BA21}"/>
              </a:ext>
            </a:extLst>
          </p:cNvPr>
          <p:cNvSpPr txBox="1"/>
          <p:nvPr/>
        </p:nvSpPr>
        <p:spPr>
          <a:xfrm>
            <a:off x="7019582" y="1860530"/>
            <a:ext cx="3045385" cy="477647"/>
          </a:xfrm>
          <a:prstGeom prst="rect">
            <a:avLst/>
          </a:prstGeom>
          <a:noFill/>
          <a:ln/>
        </p:spPr>
        <p:txBody>
          <a:bodyPr wrap="square" lIns="0" tIns="0" rIns="0" bIns="0" rtlCol="0" anchor="ctr"/>
          <a:lstStyle/>
          <a:p>
            <a:pPr marL="0" indent="0">
              <a:buNone/>
            </a:pPr>
            <a:r>
              <a:rPr lang="en-US" sz="1600" b="1" dirty="0">
                <a:solidFill>
                  <a:srgbClr val="FFFFFF"/>
                </a:solidFill>
                <a:latin typeface="+mj-lt"/>
                <a:ea typeface="Calibri" pitchFamily="34" charset="-122"/>
                <a:cs typeface="Calibri" pitchFamily="34" charset="-120"/>
              </a:rPr>
              <a:t>Key Components</a:t>
            </a:r>
            <a:endParaRPr lang="en-US" sz="1600" dirty="0">
              <a:latin typeface="+mj-lt"/>
            </a:endParaRPr>
          </a:p>
        </p:txBody>
      </p:sp>
      <p:sp>
        <p:nvSpPr>
          <p:cNvPr id="15" name="Shape 8">
            <a:extLst>
              <a:ext uri="{FF2B5EF4-FFF2-40B4-BE49-F238E27FC236}">
                <a16:creationId xmlns:a16="http://schemas.microsoft.com/office/drawing/2014/main" id="{002EAC2E-9D7D-272B-C234-D6FF7199C5DC}"/>
              </a:ext>
            </a:extLst>
          </p:cNvPr>
          <p:cNvSpPr/>
          <p:nvPr/>
        </p:nvSpPr>
        <p:spPr>
          <a:xfrm>
            <a:off x="976312" y="2422735"/>
            <a:ext cx="9716589" cy="1370972"/>
          </a:xfrm>
          <a:prstGeom prst="roundRect">
            <a:avLst>
              <a:gd name="adj" fmla="val 3922"/>
            </a:avLst>
          </a:prstGeom>
          <a:solidFill>
            <a:srgbClr val="E4F1FA"/>
          </a:solidFill>
          <a:ln/>
        </p:spPr>
        <p:txBody>
          <a:bodyPr/>
          <a:lstStyle/>
          <a:p>
            <a:endParaRPr lang="en-US"/>
          </a:p>
        </p:txBody>
      </p:sp>
      <p:sp>
        <p:nvSpPr>
          <p:cNvPr id="16" name="Shape 9">
            <a:extLst>
              <a:ext uri="{FF2B5EF4-FFF2-40B4-BE49-F238E27FC236}">
                <a16:creationId xmlns:a16="http://schemas.microsoft.com/office/drawing/2014/main" id="{A1DAC62E-ABCF-5DAC-A334-CE016939B702}"/>
              </a:ext>
            </a:extLst>
          </p:cNvPr>
          <p:cNvSpPr/>
          <p:nvPr/>
        </p:nvSpPr>
        <p:spPr>
          <a:xfrm>
            <a:off x="1157372" y="2569039"/>
            <a:ext cx="365760" cy="329412"/>
          </a:xfrm>
          <a:prstGeom prst="ellipse">
            <a:avLst/>
          </a:prstGeom>
          <a:solidFill>
            <a:srgbClr val="1B5E8C"/>
          </a:solidFill>
          <a:ln/>
        </p:spPr>
        <p:txBody>
          <a:bodyPr/>
          <a:lstStyle/>
          <a:p>
            <a:endParaRPr lang="en-US"/>
          </a:p>
        </p:txBody>
      </p:sp>
      <p:sp>
        <p:nvSpPr>
          <p:cNvPr id="17" name="Text 10">
            <a:extLst>
              <a:ext uri="{FF2B5EF4-FFF2-40B4-BE49-F238E27FC236}">
                <a16:creationId xmlns:a16="http://schemas.microsoft.com/office/drawing/2014/main" id="{E8A5B925-F086-5CFC-1DC5-DB611C2F2210}"/>
              </a:ext>
            </a:extLst>
          </p:cNvPr>
          <p:cNvSpPr txBox="1"/>
          <p:nvPr/>
        </p:nvSpPr>
        <p:spPr>
          <a:xfrm>
            <a:off x="1157372" y="2569039"/>
            <a:ext cx="365760" cy="329412"/>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20" name="Text 12">
            <a:extLst>
              <a:ext uri="{FF2B5EF4-FFF2-40B4-BE49-F238E27FC236}">
                <a16:creationId xmlns:a16="http://schemas.microsoft.com/office/drawing/2014/main" id="{6CB70B6E-37FB-897C-9C54-32C42AFF9BAB}"/>
              </a:ext>
            </a:extLst>
          </p:cNvPr>
          <p:cNvSpPr txBox="1"/>
          <p:nvPr/>
        </p:nvSpPr>
        <p:spPr>
          <a:xfrm>
            <a:off x="1523132" y="3298982"/>
            <a:ext cx="1985119" cy="452941"/>
          </a:xfrm>
          <a:prstGeom prst="rect">
            <a:avLst/>
          </a:prstGeom>
          <a:noFill/>
          <a:ln/>
        </p:spPr>
        <p:txBody>
          <a:bodyPr wrap="square" lIns="0" tIns="0" rIns="0" bIns="0" rtlCol="0" anchor="t"/>
          <a:lstStyle/>
          <a:p>
            <a:pPr marL="0" indent="0" algn="l">
              <a:lnSpc>
                <a:spcPts val="1600"/>
              </a:lnSpc>
              <a:buNone/>
            </a:pPr>
            <a:r>
              <a:rPr lang="en-US" sz="1500" b="1" dirty="0">
                <a:solidFill>
                  <a:srgbClr val="1B5E8C"/>
                </a:solidFill>
                <a:latin typeface="+mj-lt"/>
                <a:ea typeface="Calibri" pitchFamily="34" charset="-122"/>
                <a:cs typeface="Calibri" pitchFamily="34" charset="-120"/>
              </a:rPr>
              <a:t>Mobility-Specific Counseling</a:t>
            </a:r>
            <a:endParaRPr lang="en-US" sz="1500" dirty="0">
              <a:latin typeface="+mj-lt"/>
            </a:endParaRPr>
          </a:p>
        </p:txBody>
      </p:sp>
      <p:sp>
        <p:nvSpPr>
          <p:cNvPr id="21" name="Text 13">
            <a:extLst>
              <a:ext uri="{FF2B5EF4-FFF2-40B4-BE49-F238E27FC236}">
                <a16:creationId xmlns:a16="http://schemas.microsoft.com/office/drawing/2014/main" id="{638AE7DB-1628-ACE5-CCB9-549825EF1F8B}"/>
              </a:ext>
            </a:extLst>
          </p:cNvPr>
          <p:cNvSpPr txBox="1"/>
          <p:nvPr/>
        </p:nvSpPr>
        <p:spPr>
          <a:xfrm>
            <a:off x="4043094" y="2587327"/>
            <a:ext cx="2263289" cy="963529"/>
          </a:xfrm>
          <a:prstGeom prst="rect">
            <a:avLst/>
          </a:prstGeom>
          <a:noFill/>
          <a:ln/>
        </p:spPr>
        <p:txBody>
          <a:bodyPr wrap="square" lIns="0" tIns="0" rIns="0" bIns="0" rtlCol="0" anchor="ctr"/>
          <a:lstStyle/>
          <a:p>
            <a:pPr marL="0" indent="0">
              <a:lnSpc>
                <a:spcPts val="1700"/>
              </a:lnSpc>
              <a:buNone/>
            </a:pPr>
            <a:r>
              <a:rPr lang="en-US" sz="1500" b="1" dirty="0">
                <a:solidFill>
                  <a:srgbClr val="1B5E8C"/>
                </a:solidFill>
                <a:latin typeface="+mj-lt"/>
                <a:ea typeface="Calibri" pitchFamily="34" charset="-122"/>
                <a:cs typeface="Calibri" pitchFamily="34" charset="-120"/>
              </a:rPr>
              <a:t>New and re-initiating ART clients</a:t>
            </a:r>
            <a:endParaRPr lang="en-US" sz="1500" dirty="0">
              <a:latin typeface="+mj-lt"/>
            </a:endParaRPr>
          </a:p>
        </p:txBody>
      </p:sp>
      <p:sp>
        <p:nvSpPr>
          <p:cNvPr id="22" name="Text 14">
            <a:extLst>
              <a:ext uri="{FF2B5EF4-FFF2-40B4-BE49-F238E27FC236}">
                <a16:creationId xmlns:a16="http://schemas.microsoft.com/office/drawing/2014/main" id="{5F7428C5-3AC7-52FD-7F13-AE2EBB6F1C6C}"/>
              </a:ext>
            </a:extLst>
          </p:cNvPr>
          <p:cNvSpPr txBox="1"/>
          <p:nvPr/>
        </p:nvSpPr>
        <p:spPr>
          <a:xfrm>
            <a:off x="6426635" y="2560008"/>
            <a:ext cx="4227970" cy="963529"/>
          </a:xfrm>
          <a:prstGeom prst="rect">
            <a:avLst/>
          </a:prstGeom>
          <a:noFill/>
          <a:ln/>
        </p:spPr>
        <p:txBody>
          <a:bodyPr wrap="square" lIns="0" tIns="0" rIns="0" bIns="0" rtlCol="0" anchor="ctr"/>
          <a:lstStyle/>
          <a:p>
            <a:pPr marL="177800" indent="-177800">
              <a:lnSpc>
                <a:spcPts val="1700"/>
              </a:lnSpc>
              <a:spcAft>
                <a:spcPts val="800"/>
              </a:spcAft>
              <a:buSzPct val="100000"/>
              <a:buChar char="•"/>
            </a:pPr>
            <a:r>
              <a:rPr lang="en-US" sz="1700" dirty="0">
                <a:solidFill>
                  <a:srgbClr val="22262E"/>
                </a:solidFill>
                <a:latin typeface="+mj-lt"/>
                <a:ea typeface="Calibri" pitchFamily="34" charset="-122"/>
                <a:cs typeface="Calibri" pitchFamily="34" charset="-120"/>
              </a:rPr>
              <a:t>Proactively prepare clients for travel and support them in developing a personalized travel plan</a:t>
            </a:r>
            <a:endParaRPr lang="en-US" sz="1700" dirty="0">
              <a:latin typeface="+mj-lt"/>
            </a:endParaRPr>
          </a:p>
        </p:txBody>
      </p:sp>
      <p:sp>
        <p:nvSpPr>
          <p:cNvPr id="23" name="Shape 15">
            <a:extLst>
              <a:ext uri="{FF2B5EF4-FFF2-40B4-BE49-F238E27FC236}">
                <a16:creationId xmlns:a16="http://schemas.microsoft.com/office/drawing/2014/main" id="{F9DD558D-D19F-97C5-21EE-96663C682A0D}"/>
              </a:ext>
            </a:extLst>
          </p:cNvPr>
          <p:cNvSpPr/>
          <p:nvPr/>
        </p:nvSpPr>
        <p:spPr>
          <a:xfrm>
            <a:off x="992780" y="3859827"/>
            <a:ext cx="9716589" cy="1424284"/>
          </a:xfrm>
          <a:prstGeom prst="roundRect">
            <a:avLst>
              <a:gd name="adj" fmla="val 3922"/>
            </a:avLst>
          </a:prstGeom>
          <a:solidFill>
            <a:srgbClr val="E7F3EA"/>
          </a:solidFill>
          <a:ln/>
        </p:spPr>
        <p:txBody>
          <a:bodyPr/>
          <a:lstStyle/>
          <a:p>
            <a:endParaRPr lang="en-US"/>
          </a:p>
        </p:txBody>
      </p:sp>
      <p:sp>
        <p:nvSpPr>
          <p:cNvPr id="24" name="Shape 16">
            <a:extLst>
              <a:ext uri="{FF2B5EF4-FFF2-40B4-BE49-F238E27FC236}">
                <a16:creationId xmlns:a16="http://schemas.microsoft.com/office/drawing/2014/main" id="{525578D6-6C8B-08A1-4494-EDBFC0339536}"/>
              </a:ext>
            </a:extLst>
          </p:cNvPr>
          <p:cNvSpPr/>
          <p:nvPr/>
        </p:nvSpPr>
        <p:spPr>
          <a:xfrm>
            <a:off x="1157372" y="4086943"/>
            <a:ext cx="365760" cy="329412"/>
          </a:xfrm>
          <a:prstGeom prst="ellipse">
            <a:avLst/>
          </a:prstGeom>
          <a:solidFill>
            <a:srgbClr val="1C6B3C"/>
          </a:solidFill>
          <a:ln/>
        </p:spPr>
        <p:txBody>
          <a:bodyPr/>
          <a:lstStyle/>
          <a:p>
            <a:endParaRPr lang="en-US"/>
          </a:p>
        </p:txBody>
      </p:sp>
      <p:sp>
        <p:nvSpPr>
          <p:cNvPr id="25" name="Text 17">
            <a:extLst>
              <a:ext uri="{FF2B5EF4-FFF2-40B4-BE49-F238E27FC236}">
                <a16:creationId xmlns:a16="http://schemas.microsoft.com/office/drawing/2014/main" id="{EEC971B6-2A46-2CEB-5BB8-AFDB7723B98B}"/>
              </a:ext>
            </a:extLst>
          </p:cNvPr>
          <p:cNvSpPr txBox="1"/>
          <p:nvPr/>
        </p:nvSpPr>
        <p:spPr>
          <a:xfrm>
            <a:off x="1157372" y="4086943"/>
            <a:ext cx="365760" cy="329412"/>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28" name="Text 19">
            <a:extLst>
              <a:ext uri="{FF2B5EF4-FFF2-40B4-BE49-F238E27FC236}">
                <a16:creationId xmlns:a16="http://schemas.microsoft.com/office/drawing/2014/main" id="{3621F0A5-2F51-0FD6-83AF-78F3CD7FA876}"/>
              </a:ext>
            </a:extLst>
          </p:cNvPr>
          <p:cNvSpPr txBox="1"/>
          <p:nvPr/>
        </p:nvSpPr>
        <p:spPr>
          <a:xfrm>
            <a:off x="1554413" y="4755083"/>
            <a:ext cx="1950504" cy="452941"/>
          </a:xfrm>
          <a:prstGeom prst="rect">
            <a:avLst/>
          </a:prstGeom>
          <a:noFill/>
          <a:ln/>
        </p:spPr>
        <p:txBody>
          <a:bodyPr wrap="square" lIns="0" tIns="0" rIns="0" bIns="0" rtlCol="0" anchor="t"/>
          <a:lstStyle/>
          <a:p>
            <a:pPr marL="0" indent="0" algn="l">
              <a:lnSpc>
                <a:spcPts val="1600"/>
              </a:lnSpc>
              <a:buNone/>
            </a:pPr>
            <a:r>
              <a:rPr lang="en-US" sz="1500" b="1" dirty="0">
                <a:solidFill>
                  <a:srgbClr val="1C6B3C"/>
                </a:solidFill>
                <a:latin typeface="+mj-lt"/>
                <a:ea typeface="Calibri" pitchFamily="34" charset="-122"/>
                <a:cs typeface="Calibri" pitchFamily="34" charset="-120"/>
              </a:rPr>
              <a:t>Toll-Free Mobility Hotline</a:t>
            </a:r>
            <a:endParaRPr lang="en-US" sz="1500" dirty="0">
              <a:latin typeface="+mj-lt"/>
            </a:endParaRPr>
          </a:p>
        </p:txBody>
      </p:sp>
      <p:sp>
        <p:nvSpPr>
          <p:cNvPr id="29" name="Text 20">
            <a:extLst>
              <a:ext uri="{FF2B5EF4-FFF2-40B4-BE49-F238E27FC236}">
                <a16:creationId xmlns:a16="http://schemas.microsoft.com/office/drawing/2014/main" id="{499105E3-DF97-BDB2-DF25-6629A6CB6925}"/>
              </a:ext>
            </a:extLst>
          </p:cNvPr>
          <p:cNvSpPr txBox="1"/>
          <p:nvPr/>
        </p:nvSpPr>
        <p:spPr>
          <a:xfrm>
            <a:off x="4043094" y="4105231"/>
            <a:ext cx="2121751" cy="963529"/>
          </a:xfrm>
          <a:prstGeom prst="rect">
            <a:avLst/>
          </a:prstGeom>
          <a:noFill/>
          <a:ln/>
        </p:spPr>
        <p:txBody>
          <a:bodyPr wrap="square" lIns="0" tIns="0" rIns="0" bIns="0" rtlCol="0" anchor="ctr"/>
          <a:lstStyle/>
          <a:p>
            <a:pPr marL="0" indent="0">
              <a:lnSpc>
                <a:spcPts val="1700"/>
              </a:lnSpc>
              <a:buNone/>
            </a:pPr>
            <a:r>
              <a:rPr lang="en-US" sz="1500" b="1" dirty="0">
                <a:solidFill>
                  <a:srgbClr val="1C6B3C"/>
                </a:solidFill>
                <a:latin typeface="+mj-lt"/>
                <a:ea typeface="Calibri" pitchFamily="34" charset="-122"/>
                <a:cs typeface="Calibri" pitchFamily="34" charset="-120"/>
              </a:rPr>
              <a:t>Mobile ART clients and Healthcare Workers (HCWs</a:t>
            </a:r>
            <a:r>
              <a:rPr lang="en-US" sz="1600" b="1" dirty="0">
                <a:solidFill>
                  <a:srgbClr val="1C6B3C"/>
                </a:solidFill>
                <a:latin typeface="+mj-lt"/>
                <a:ea typeface="Calibri" pitchFamily="34" charset="-122"/>
                <a:cs typeface="Calibri" pitchFamily="34" charset="-120"/>
              </a:rPr>
              <a:t>)</a:t>
            </a:r>
            <a:endParaRPr lang="en-US" sz="1600" dirty="0">
              <a:latin typeface="+mj-lt"/>
            </a:endParaRPr>
          </a:p>
        </p:txBody>
      </p:sp>
      <p:sp>
        <p:nvSpPr>
          <p:cNvPr id="30" name="Text 21">
            <a:extLst>
              <a:ext uri="{FF2B5EF4-FFF2-40B4-BE49-F238E27FC236}">
                <a16:creationId xmlns:a16="http://schemas.microsoft.com/office/drawing/2014/main" id="{D9A1E2FF-489A-2AE0-E4EC-AB38BA6C62B6}"/>
              </a:ext>
            </a:extLst>
          </p:cNvPr>
          <p:cNvSpPr txBox="1"/>
          <p:nvPr/>
        </p:nvSpPr>
        <p:spPr>
          <a:xfrm>
            <a:off x="6461404" y="4003310"/>
            <a:ext cx="4193201" cy="1204713"/>
          </a:xfrm>
          <a:prstGeom prst="rect">
            <a:avLst/>
          </a:prstGeom>
          <a:noFill/>
          <a:ln/>
        </p:spPr>
        <p:txBody>
          <a:bodyPr wrap="square" lIns="0" tIns="0" rIns="0" bIns="0" rtlCol="0" anchor="ctr"/>
          <a:lstStyle/>
          <a:p>
            <a:pPr marL="177800" indent="-177800">
              <a:lnSpc>
                <a:spcPts val="1700"/>
              </a:lnSpc>
              <a:spcAft>
                <a:spcPts val="800"/>
              </a:spcAft>
              <a:buSzPct val="100000"/>
              <a:buChar char="•"/>
            </a:pPr>
            <a:r>
              <a:rPr lang="en-US" sz="1650" dirty="0">
                <a:solidFill>
                  <a:srgbClr val="22262E"/>
                </a:solidFill>
                <a:latin typeface="+mj-lt"/>
                <a:ea typeface="Calibri" pitchFamily="34" charset="-122"/>
                <a:cs typeface="Calibri" pitchFamily="34" charset="-120"/>
              </a:rPr>
              <a:t>Support clients before, during, or after travel</a:t>
            </a:r>
            <a:endParaRPr lang="en-US" sz="1650" dirty="0">
              <a:latin typeface="+mj-lt"/>
            </a:endParaRPr>
          </a:p>
          <a:p>
            <a:pPr marL="177800" indent="-177800">
              <a:lnSpc>
                <a:spcPts val="1700"/>
              </a:lnSpc>
              <a:spcAft>
                <a:spcPts val="800"/>
              </a:spcAft>
              <a:buSzPct val="100000"/>
              <a:buChar char="•"/>
            </a:pPr>
            <a:r>
              <a:rPr lang="en-US" sz="1650" dirty="0">
                <a:solidFill>
                  <a:srgbClr val="22262E"/>
                </a:solidFill>
                <a:latin typeface="+mj-lt"/>
                <a:ea typeface="Calibri" pitchFamily="34" charset="-122"/>
                <a:cs typeface="Calibri" pitchFamily="34" charset="-120"/>
              </a:rPr>
              <a:t>Supports HCWs to coordinate and document continuity of care for mobile clients across health facilities</a:t>
            </a:r>
            <a:endParaRPr lang="en-US" sz="1900" dirty="0"/>
          </a:p>
        </p:txBody>
      </p:sp>
      <p:sp>
        <p:nvSpPr>
          <p:cNvPr id="31" name="Shape 22">
            <a:extLst>
              <a:ext uri="{FF2B5EF4-FFF2-40B4-BE49-F238E27FC236}">
                <a16:creationId xmlns:a16="http://schemas.microsoft.com/office/drawing/2014/main" id="{B10DF23B-FA35-EFC5-538C-F11FD61749F0}"/>
              </a:ext>
            </a:extLst>
          </p:cNvPr>
          <p:cNvSpPr/>
          <p:nvPr/>
        </p:nvSpPr>
        <p:spPr>
          <a:xfrm>
            <a:off x="1024213" y="5346168"/>
            <a:ext cx="9668688" cy="1340371"/>
          </a:xfrm>
          <a:prstGeom prst="roundRect">
            <a:avLst>
              <a:gd name="adj" fmla="val 3922"/>
            </a:avLst>
          </a:prstGeom>
          <a:solidFill>
            <a:schemeClr val="accent4">
              <a:lumMod val="20000"/>
              <a:lumOff val="80000"/>
            </a:schemeClr>
          </a:solidFill>
          <a:ln/>
        </p:spPr>
        <p:txBody>
          <a:bodyPr/>
          <a:lstStyle/>
          <a:p>
            <a:endParaRPr lang="en-US"/>
          </a:p>
        </p:txBody>
      </p:sp>
      <p:sp>
        <p:nvSpPr>
          <p:cNvPr id="32" name="Shape 23">
            <a:extLst>
              <a:ext uri="{FF2B5EF4-FFF2-40B4-BE49-F238E27FC236}">
                <a16:creationId xmlns:a16="http://schemas.microsoft.com/office/drawing/2014/main" id="{7E7693CD-B4FC-A4C8-3BEE-1D1DDB2D1E66}"/>
              </a:ext>
            </a:extLst>
          </p:cNvPr>
          <p:cNvSpPr/>
          <p:nvPr/>
        </p:nvSpPr>
        <p:spPr>
          <a:xfrm>
            <a:off x="1157372" y="5604847"/>
            <a:ext cx="365760" cy="329412"/>
          </a:xfrm>
          <a:prstGeom prst="ellipse">
            <a:avLst/>
          </a:prstGeom>
          <a:solidFill>
            <a:srgbClr val="5B3A8C"/>
          </a:solidFill>
          <a:ln/>
        </p:spPr>
        <p:txBody>
          <a:bodyPr/>
          <a:lstStyle/>
          <a:p>
            <a:endParaRPr lang="en-US"/>
          </a:p>
        </p:txBody>
      </p:sp>
      <p:sp>
        <p:nvSpPr>
          <p:cNvPr id="33" name="Text 24">
            <a:extLst>
              <a:ext uri="{FF2B5EF4-FFF2-40B4-BE49-F238E27FC236}">
                <a16:creationId xmlns:a16="http://schemas.microsoft.com/office/drawing/2014/main" id="{D4D811F6-A2EC-4D70-F4EF-3D3D256312EF}"/>
              </a:ext>
            </a:extLst>
          </p:cNvPr>
          <p:cNvSpPr txBox="1"/>
          <p:nvPr/>
        </p:nvSpPr>
        <p:spPr>
          <a:xfrm>
            <a:off x="1157372" y="5604847"/>
            <a:ext cx="365760" cy="329412"/>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36" name="Text 26">
            <a:extLst>
              <a:ext uri="{FF2B5EF4-FFF2-40B4-BE49-F238E27FC236}">
                <a16:creationId xmlns:a16="http://schemas.microsoft.com/office/drawing/2014/main" id="{3EA69983-460C-2A18-F373-5FCCE9EB5273}"/>
              </a:ext>
            </a:extLst>
          </p:cNvPr>
          <p:cNvSpPr txBox="1"/>
          <p:nvPr/>
        </p:nvSpPr>
        <p:spPr>
          <a:xfrm>
            <a:off x="1523132" y="6254995"/>
            <a:ext cx="2159291" cy="452941"/>
          </a:xfrm>
          <a:prstGeom prst="rect">
            <a:avLst/>
          </a:prstGeom>
          <a:noFill/>
          <a:ln/>
        </p:spPr>
        <p:txBody>
          <a:bodyPr wrap="square" lIns="0" tIns="0" rIns="0" bIns="0" rtlCol="0" anchor="t"/>
          <a:lstStyle/>
          <a:p>
            <a:pPr marL="0" indent="0" algn="l">
              <a:lnSpc>
                <a:spcPts val="1600"/>
              </a:lnSpc>
              <a:buNone/>
            </a:pPr>
            <a:r>
              <a:rPr lang="en-US" sz="1500" b="1" dirty="0">
                <a:solidFill>
                  <a:schemeClr val="accent4">
                    <a:lumMod val="50000"/>
                  </a:schemeClr>
                </a:solidFill>
                <a:latin typeface="+mj-lt"/>
                <a:ea typeface="Calibri" pitchFamily="34" charset="-122"/>
                <a:cs typeface="Calibri" pitchFamily="34" charset="-120"/>
              </a:rPr>
              <a:t>HCW Training on MMD</a:t>
            </a:r>
            <a:endParaRPr lang="en-US" sz="1500" dirty="0">
              <a:solidFill>
                <a:schemeClr val="accent4">
                  <a:lumMod val="50000"/>
                </a:schemeClr>
              </a:solidFill>
              <a:latin typeface="+mj-lt"/>
            </a:endParaRPr>
          </a:p>
        </p:txBody>
      </p:sp>
      <p:sp>
        <p:nvSpPr>
          <p:cNvPr id="37" name="Text 27">
            <a:extLst>
              <a:ext uri="{FF2B5EF4-FFF2-40B4-BE49-F238E27FC236}">
                <a16:creationId xmlns:a16="http://schemas.microsoft.com/office/drawing/2014/main" id="{5C827BBC-391D-D286-3326-0C8A2888A230}"/>
              </a:ext>
            </a:extLst>
          </p:cNvPr>
          <p:cNvSpPr txBox="1"/>
          <p:nvPr/>
        </p:nvSpPr>
        <p:spPr>
          <a:xfrm>
            <a:off x="4211468" y="5536267"/>
            <a:ext cx="2560320" cy="963529"/>
          </a:xfrm>
          <a:prstGeom prst="rect">
            <a:avLst/>
          </a:prstGeom>
          <a:noFill/>
          <a:ln/>
        </p:spPr>
        <p:txBody>
          <a:bodyPr wrap="square" lIns="0" tIns="0" rIns="0" bIns="0" rtlCol="0" anchor="ctr"/>
          <a:lstStyle/>
          <a:p>
            <a:pPr marL="0" indent="0">
              <a:lnSpc>
                <a:spcPts val="1700"/>
              </a:lnSpc>
              <a:buNone/>
            </a:pPr>
            <a:r>
              <a:rPr lang="en-US" sz="1500" b="1" dirty="0">
                <a:solidFill>
                  <a:schemeClr val="accent4">
                    <a:lumMod val="50000"/>
                  </a:schemeClr>
                </a:solidFill>
                <a:latin typeface="+mj-lt"/>
                <a:ea typeface="Calibri" pitchFamily="34" charset="-122"/>
                <a:cs typeface="Calibri" pitchFamily="34" charset="-120"/>
              </a:rPr>
              <a:t>ART providers</a:t>
            </a:r>
            <a:endParaRPr lang="en-US" sz="1500" dirty="0">
              <a:solidFill>
                <a:schemeClr val="accent4">
                  <a:lumMod val="50000"/>
                </a:schemeClr>
              </a:solidFill>
              <a:latin typeface="+mj-lt"/>
            </a:endParaRPr>
          </a:p>
        </p:txBody>
      </p:sp>
      <p:sp>
        <p:nvSpPr>
          <p:cNvPr id="38" name="Text 28">
            <a:extLst>
              <a:ext uri="{FF2B5EF4-FFF2-40B4-BE49-F238E27FC236}">
                <a16:creationId xmlns:a16="http://schemas.microsoft.com/office/drawing/2014/main" id="{3FAC63CC-77EB-1117-894F-3B1280C34067}"/>
              </a:ext>
            </a:extLst>
          </p:cNvPr>
          <p:cNvSpPr txBox="1"/>
          <p:nvPr/>
        </p:nvSpPr>
        <p:spPr>
          <a:xfrm>
            <a:off x="6461404" y="5627123"/>
            <a:ext cx="4193199" cy="963529"/>
          </a:xfrm>
          <a:prstGeom prst="rect">
            <a:avLst/>
          </a:prstGeom>
          <a:noFill/>
          <a:ln/>
        </p:spPr>
        <p:txBody>
          <a:bodyPr wrap="square" lIns="0" tIns="0" rIns="0" bIns="0" rtlCol="0" anchor="ctr"/>
          <a:lstStyle/>
          <a:p>
            <a:pPr marL="177800" indent="-177800">
              <a:lnSpc>
                <a:spcPts val="1700"/>
              </a:lnSpc>
              <a:spcAft>
                <a:spcPts val="800"/>
              </a:spcAft>
              <a:buSzPct val="100000"/>
              <a:buChar char="•"/>
            </a:pPr>
            <a:r>
              <a:rPr lang="en-US" sz="1700" dirty="0">
                <a:solidFill>
                  <a:schemeClr val="accent4">
                    <a:lumMod val="50000"/>
                  </a:schemeClr>
                </a:solidFill>
                <a:latin typeface="+mj-lt"/>
                <a:ea typeface="Calibri" pitchFamily="34" charset="-122"/>
                <a:cs typeface="Calibri" pitchFamily="34" charset="-120"/>
              </a:rPr>
              <a:t>Improve ART providers knowledge on provision of guideline-aligned use of MMD for mobile clients</a:t>
            </a:r>
            <a:endParaRPr lang="en-US" sz="1700" dirty="0">
              <a:solidFill>
                <a:schemeClr val="accent4">
                  <a:lumMod val="50000"/>
                </a:schemeClr>
              </a:solidFill>
              <a:latin typeface="+mj-lt"/>
            </a:endParaRPr>
          </a:p>
        </p:txBody>
      </p:sp>
      <p:sp>
        <p:nvSpPr>
          <p:cNvPr id="7" name="Shape 3">
            <a:extLst>
              <a:ext uri="{FF2B5EF4-FFF2-40B4-BE49-F238E27FC236}">
                <a16:creationId xmlns:a16="http://schemas.microsoft.com/office/drawing/2014/main" id="{ED2DC508-F629-D9C4-D81E-85F4E4A13EDE}"/>
              </a:ext>
            </a:extLst>
          </p:cNvPr>
          <p:cNvSpPr/>
          <p:nvPr/>
        </p:nvSpPr>
        <p:spPr>
          <a:xfrm>
            <a:off x="3888077" y="2422735"/>
            <a:ext cx="2" cy="1370972"/>
          </a:xfrm>
          <a:prstGeom prst="line">
            <a:avLst/>
          </a:prstGeom>
          <a:noFill/>
          <a:ln w="9525">
            <a:solidFill>
              <a:schemeClr val="tx1">
                <a:alpha val="55000"/>
              </a:schemeClr>
            </a:solidFill>
            <a:prstDash val="solid"/>
          </a:ln>
        </p:spPr>
        <p:txBody>
          <a:bodyPr/>
          <a:lstStyle/>
          <a:p>
            <a:endParaRPr lang="en-US"/>
          </a:p>
        </p:txBody>
      </p:sp>
      <p:pic>
        <p:nvPicPr>
          <p:cNvPr id="40" name="Picture 39">
            <a:extLst>
              <a:ext uri="{FF2B5EF4-FFF2-40B4-BE49-F238E27FC236}">
                <a16:creationId xmlns:a16="http://schemas.microsoft.com/office/drawing/2014/main" id="{054571DC-AF30-03E5-650F-878EC7C664FC}"/>
              </a:ext>
            </a:extLst>
          </p:cNvPr>
          <p:cNvPicPr>
            <a:picLocks noChangeAspect="1"/>
          </p:cNvPicPr>
          <p:nvPr/>
        </p:nvPicPr>
        <p:blipFill>
          <a:blip r:embed="rId5" cstate="screen">
            <a:extLst>
              <a:ext uri="{BEBA8EAE-BF5A-486C-A8C5-ECC9F3942E4B}">
                <a14:imgProps xmlns:a14="http://schemas.microsoft.com/office/drawing/2010/main">
                  <a14:imgLayer r:embed="rId6">
                    <a14:imgEffect>
                      <a14:colorTemperature colorTemp="5300"/>
                    </a14:imgEffect>
                  </a14:imgLayer>
                </a14:imgProps>
              </a:ext>
              <a:ext uri="{28A0092B-C50C-407E-A947-70E740481C1C}">
                <a14:useLocalDpi xmlns:a14="http://schemas.microsoft.com/office/drawing/2010/main"/>
              </a:ext>
            </a:extLst>
          </a:blip>
          <a:stretch>
            <a:fillRect/>
          </a:stretch>
        </p:blipFill>
        <p:spPr>
          <a:xfrm>
            <a:off x="1656292" y="5458544"/>
            <a:ext cx="892591" cy="626448"/>
          </a:xfrm>
          <a:prstGeom prst="rect">
            <a:avLst/>
          </a:prstGeom>
          <a:solidFill>
            <a:schemeClr val="accent4">
              <a:lumMod val="20000"/>
              <a:lumOff val="80000"/>
              <a:alpha val="68000"/>
            </a:schemeClr>
          </a:solidFill>
          <a:effectLst>
            <a:softEdge rad="38100"/>
          </a:effectLst>
        </p:spPr>
      </p:pic>
      <p:pic>
        <p:nvPicPr>
          <p:cNvPr id="44" name="Picture 43">
            <a:extLst>
              <a:ext uri="{FF2B5EF4-FFF2-40B4-BE49-F238E27FC236}">
                <a16:creationId xmlns:a16="http://schemas.microsoft.com/office/drawing/2014/main" id="{8A34CDC9-06A0-DD5E-11F4-DCEDA51614B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733008" y="2479528"/>
            <a:ext cx="1059442" cy="641550"/>
          </a:xfrm>
          <a:prstGeom prst="rect">
            <a:avLst/>
          </a:prstGeom>
          <a:effectLst>
            <a:softEdge rad="12700"/>
          </a:effectLst>
        </p:spPr>
      </p:pic>
      <p:pic>
        <p:nvPicPr>
          <p:cNvPr id="46" name="Picture 45">
            <a:extLst>
              <a:ext uri="{FF2B5EF4-FFF2-40B4-BE49-F238E27FC236}">
                <a16:creationId xmlns:a16="http://schemas.microsoft.com/office/drawing/2014/main" id="{5F309DEA-D4AE-11E2-42B1-B80EAE0D987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660467" y="4003310"/>
            <a:ext cx="1130075" cy="552114"/>
          </a:xfrm>
          <a:prstGeom prst="rect">
            <a:avLst/>
          </a:prstGeom>
        </p:spPr>
      </p:pic>
      <p:sp>
        <p:nvSpPr>
          <p:cNvPr id="47" name="Title 1">
            <a:extLst>
              <a:ext uri="{FF2B5EF4-FFF2-40B4-BE49-F238E27FC236}">
                <a16:creationId xmlns:a16="http://schemas.microsoft.com/office/drawing/2014/main" id="{EEAB9A24-14D9-146B-87D9-BCCB26BA6B60}"/>
              </a:ext>
            </a:extLst>
          </p:cNvPr>
          <p:cNvSpPr>
            <a:spLocks noGrp="1"/>
          </p:cNvSpPr>
          <p:nvPr>
            <p:ph type="title"/>
          </p:nvPr>
        </p:nvSpPr>
        <p:spPr>
          <a:xfrm>
            <a:off x="976312" y="862480"/>
            <a:ext cx="11611927" cy="1260000"/>
          </a:xfrm>
        </p:spPr>
        <p:txBody>
          <a:bodyPr/>
          <a:lstStyle/>
          <a:p>
            <a:r>
              <a:rPr lang="en-US" sz="3900" dirty="0"/>
              <a:t>Step 2 results</a:t>
            </a:r>
            <a:br>
              <a:rPr lang="en-US" dirty="0"/>
            </a:br>
            <a:r>
              <a:rPr lang="en-US" sz="2800" dirty="0">
                <a:solidFill>
                  <a:schemeClr val="tx2"/>
                </a:solidFill>
              </a:rPr>
              <a:t>Three-component intervention package</a:t>
            </a:r>
          </a:p>
        </p:txBody>
      </p:sp>
      <p:sp>
        <p:nvSpPr>
          <p:cNvPr id="48" name="Shape 3">
            <a:extLst>
              <a:ext uri="{FF2B5EF4-FFF2-40B4-BE49-F238E27FC236}">
                <a16:creationId xmlns:a16="http://schemas.microsoft.com/office/drawing/2014/main" id="{565387A4-39DE-33F8-897B-5953F49D6A18}"/>
              </a:ext>
            </a:extLst>
          </p:cNvPr>
          <p:cNvSpPr/>
          <p:nvPr/>
        </p:nvSpPr>
        <p:spPr>
          <a:xfrm>
            <a:off x="3888075" y="3953799"/>
            <a:ext cx="2" cy="1330312"/>
          </a:xfrm>
          <a:prstGeom prst="line">
            <a:avLst/>
          </a:prstGeom>
          <a:noFill/>
          <a:ln w="9525">
            <a:solidFill>
              <a:schemeClr val="tx1">
                <a:alpha val="55000"/>
              </a:schemeClr>
            </a:solidFill>
            <a:prstDash val="solid"/>
          </a:ln>
        </p:spPr>
        <p:txBody>
          <a:bodyPr/>
          <a:lstStyle/>
          <a:p>
            <a:endParaRPr lang="en-US"/>
          </a:p>
        </p:txBody>
      </p:sp>
      <p:sp>
        <p:nvSpPr>
          <p:cNvPr id="49" name="Shape 3">
            <a:extLst>
              <a:ext uri="{FF2B5EF4-FFF2-40B4-BE49-F238E27FC236}">
                <a16:creationId xmlns:a16="http://schemas.microsoft.com/office/drawing/2014/main" id="{3AB1F734-DC39-5B0B-32AD-795D958C926E}"/>
              </a:ext>
            </a:extLst>
          </p:cNvPr>
          <p:cNvSpPr/>
          <p:nvPr/>
        </p:nvSpPr>
        <p:spPr>
          <a:xfrm>
            <a:off x="3888073" y="5351197"/>
            <a:ext cx="2" cy="1330312"/>
          </a:xfrm>
          <a:prstGeom prst="line">
            <a:avLst/>
          </a:prstGeom>
          <a:noFill/>
          <a:ln w="9525">
            <a:solidFill>
              <a:schemeClr val="tx1">
                <a:alpha val="55000"/>
              </a:schemeClr>
            </a:solidFill>
            <a:prstDash val="solid"/>
          </a:ln>
        </p:spPr>
        <p:txBody>
          <a:bodyPr/>
          <a:lstStyle/>
          <a:p>
            <a:endParaRPr lang="en-US"/>
          </a:p>
        </p:txBody>
      </p:sp>
      <p:sp>
        <p:nvSpPr>
          <p:cNvPr id="50" name="Shape 3">
            <a:extLst>
              <a:ext uri="{FF2B5EF4-FFF2-40B4-BE49-F238E27FC236}">
                <a16:creationId xmlns:a16="http://schemas.microsoft.com/office/drawing/2014/main" id="{DC1E3E43-27C7-C14F-C22D-67F4EF83E664}"/>
              </a:ext>
            </a:extLst>
          </p:cNvPr>
          <p:cNvSpPr/>
          <p:nvPr/>
        </p:nvSpPr>
        <p:spPr>
          <a:xfrm>
            <a:off x="6306387" y="2383605"/>
            <a:ext cx="2" cy="1370972"/>
          </a:xfrm>
          <a:prstGeom prst="line">
            <a:avLst/>
          </a:prstGeom>
          <a:noFill/>
          <a:ln w="9525">
            <a:solidFill>
              <a:schemeClr val="tx1">
                <a:alpha val="55000"/>
              </a:schemeClr>
            </a:solidFill>
            <a:prstDash val="solid"/>
          </a:ln>
        </p:spPr>
        <p:txBody>
          <a:bodyPr/>
          <a:lstStyle/>
          <a:p>
            <a:endParaRPr lang="en-US"/>
          </a:p>
        </p:txBody>
      </p:sp>
      <p:sp>
        <p:nvSpPr>
          <p:cNvPr id="51" name="Shape 3">
            <a:extLst>
              <a:ext uri="{FF2B5EF4-FFF2-40B4-BE49-F238E27FC236}">
                <a16:creationId xmlns:a16="http://schemas.microsoft.com/office/drawing/2014/main" id="{BBF6A0FE-B371-68B5-8332-477B343B4DF6}"/>
              </a:ext>
            </a:extLst>
          </p:cNvPr>
          <p:cNvSpPr/>
          <p:nvPr/>
        </p:nvSpPr>
        <p:spPr>
          <a:xfrm>
            <a:off x="6306385" y="3906813"/>
            <a:ext cx="2" cy="1330312"/>
          </a:xfrm>
          <a:prstGeom prst="line">
            <a:avLst/>
          </a:prstGeom>
          <a:noFill/>
          <a:ln w="9525">
            <a:solidFill>
              <a:schemeClr val="tx1">
                <a:alpha val="55000"/>
              </a:schemeClr>
            </a:solidFill>
            <a:prstDash val="solid"/>
          </a:ln>
        </p:spPr>
        <p:txBody>
          <a:bodyPr/>
          <a:lstStyle/>
          <a:p>
            <a:endParaRPr lang="en-US"/>
          </a:p>
        </p:txBody>
      </p:sp>
      <p:sp>
        <p:nvSpPr>
          <p:cNvPr id="52" name="Shape 3">
            <a:extLst>
              <a:ext uri="{FF2B5EF4-FFF2-40B4-BE49-F238E27FC236}">
                <a16:creationId xmlns:a16="http://schemas.microsoft.com/office/drawing/2014/main" id="{621B5FDC-3597-C7BF-4206-18937DF2DE47}"/>
              </a:ext>
            </a:extLst>
          </p:cNvPr>
          <p:cNvSpPr/>
          <p:nvPr/>
        </p:nvSpPr>
        <p:spPr>
          <a:xfrm>
            <a:off x="6306383" y="5351197"/>
            <a:ext cx="2" cy="1330312"/>
          </a:xfrm>
          <a:prstGeom prst="line">
            <a:avLst/>
          </a:prstGeom>
          <a:noFill/>
          <a:ln w="9525">
            <a:solidFill>
              <a:schemeClr val="tx1">
                <a:alpha val="55000"/>
              </a:schemeClr>
            </a:solidFill>
            <a:prstDash val="solid"/>
          </a:ln>
        </p:spPr>
        <p:txBody>
          <a:bodyPr/>
          <a:lstStyle/>
          <a:p>
            <a:endParaRPr lang="en-US"/>
          </a:p>
        </p:txBody>
      </p:sp>
    </p:spTree>
    <p:extLst>
      <p:ext uri="{BB962C8B-B14F-4D97-AF65-F5344CB8AC3E}">
        <p14:creationId xmlns:p14="http://schemas.microsoft.com/office/powerpoint/2010/main" val="63086662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26B9E-20C2-3E15-0D33-8DBD494C7DAB}"/>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30BF447E-ED51-173D-681B-97DCD6F9D032}"/>
              </a:ext>
            </a:extLst>
          </p:cNvPr>
          <p:cNvSpPr>
            <a:spLocks noGrp="1"/>
          </p:cNvSpPr>
          <p:nvPr>
            <p:ph idx="1"/>
          </p:nvPr>
        </p:nvSpPr>
        <p:spPr>
          <a:xfrm>
            <a:off x="364535" y="2766059"/>
            <a:ext cx="6192837" cy="3291841"/>
          </a:xfrm>
        </p:spPr>
        <p:txBody>
          <a:bodyPr/>
          <a:lstStyle/>
          <a:p>
            <a:r>
              <a:rPr lang="en-US" dirty="0"/>
              <a:t>Stakeholders co-developed a mobility-responsive intervention tailored to Malawi</a:t>
            </a:r>
          </a:p>
          <a:p>
            <a:endParaRPr lang="en-US" dirty="0"/>
          </a:p>
          <a:p>
            <a:r>
              <a:rPr lang="en-US" dirty="0"/>
              <a:t>The intervention addresses key client and health system barriers to ART continuity among mobile clients</a:t>
            </a:r>
          </a:p>
          <a:p>
            <a:endParaRPr lang="en-US" dirty="0"/>
          </a:p>
          <a:p>
            <a:r>
              <a:rPr lang="en-US" dirty="0"/>
              <a:t>Evaluation of the intervention package is ongoing to inform refinement and scale-up  </a:t>
            </a:r>
          </a:p>
          <a:p>
            <a:endParaRPr lang="en-US" dirty="0"/>
          </a:p>
        </p:txBody>
      </p:sp>
      <p:pic>
        <p:nvPicPr>
          <p:cNvPr id="6" name="Picture 5">
            <a:extLst>
              <a:ext uri="{FF2B5EF4-FFF2-40B4-BE49-F238E27FC236}">
                <a16:creationId xmlns:a16="http://schemas.microsoft.com/office/drawing/2014/main" id="{2D0128AC-BB50-653F-A6A4-849B534A23CB}"/>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446520" y="1401624"/>
            <a:ext cx="5315661" cy="4656276"/>
          </a:xfrm>
          <a:prstGeom prst="rect">
            <a:avLst/>
          </a:prstGeom>
        </p:spPr>
      </p:pic>
    </p:spTree>
    <p:extLst>
      <p:ext uri="{BB962C8B-B14F-4D97-AF65-F5344CB8AC3E}">
        <p14:creationId xmlns:p14="http://schemas.microsoft.com/office/powerpoint/2010/main" val="407064592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C6802-E3BF-0D1D-7171-1AAC16665388}"/>
              </a:ext>
            </a:extLst>
          </p:cNvPr>
          <p:cNvSpPr>
            <a:spLocks noGrp="1"/>
          </p:cNvSpPr>
          <p:nvPr>
            <p:ph type="title"/>
          </p:nvPr>
        </p:nvSpPr>
        <p:spPr/>
        <p:txBody>
          <a:bodyPr/>
          <a:lstStyle/>
          <a:p>
            <a:r>
              <a:rPr lang="en-US" dirty="0"/>
              <a:t>Acknowledgements</a:t>
            </a:r>
          </a:p>
        </p:txBody>
      </p:sp>
      <p:sp>
        <p:nvSpPr>
          <p:cNvPr id="3" name="Content Placeholder 2">
            <a:extLst>
              <a:ext uri="{FF2B5EF4-FFF2-40B4-BE49-F238E27FC236}">
                <a16:creationId xmlns:a16="http://schemas.microsoft.com/office/drawing/2014/main" id="{E71E4CA0-0AAC-2964-866A-B5F244F15161}"/>
              </a:ext>
            </a:extLst>
          </p:cNvPr>
          <p:cNvSpPr>
            <a:spLocks noGrp="1"/>
          </p:cNvSpPr>
          <p:nvPr>
            <p:ph idx="1"/>
          </p:nvPr>
        </p:nvSpPr>
        <p:spPr>
          <a:xfrm>
            <a:off x="442913" y="2382882"/>
            <a:ext cx="9234487" cy="3756661"/>
          </a:xfrm>
        </p:spPr>
        <p:txBody>
          <a:bodyPr/>
          <a:lstStyle/>
          <a:p>
            <a:pPr marL="0" indent="0">
              <a:spcBef>
                <a:spcPts val="1000"/>
              </a:spcBef>
              <a:spcAft>
                <a:spcPts val="300"/>
              </a:spcAft>
              <a:buNone/>
            </a:pPr>
            <a:r>
              <a:rPr lang="en-US" sz="2400" b="1" dirty="0">
                <a:solidFill>
                  <a:srgbClr val="222222"/>
                </a:solidFill>
                <a:latin typeface="Verdana" panose="020B0604030504040204" pitchFamily="34" charset="0"/>
                <a:ea typeface="Verdana" panose="020B0604030504040204" pitchFamily="34" charset="0"/>
                <a:cs typeface="Verdana" panose="020B0604030504040204" pitchFamily="34" charset="0"/>
              </a:rPr>
              <a:t>Participants</a:t>
            </a:r>
          </a:p>
          <a:p>
            <a:pPr>
              <a:spcAft>
                <a:spcPts val="400"/>
              </a:spcAft>
            </a:pPr>
            <a:r>
              <a:rPr lang="en-US" dirty="0">
                <a:solidFill>
                  <a:srgbClr val="222222"/>
                </a:solidFill>
                <a:latin typeface="Verdana" panose="020B0604030504040204" pitchFamily="34" charset="0"/>
                <a:ea typeface="Verdana" panose="020B0604030504040204" pitchFamily="34" charset="0"/>
                <a:cs typeface="Verdana" panose="020B0604030504040204" pitchFamily="34" charset="0"/>
              </a:rPr>
              <a:t>ART clients &amp; HCWs participating in IDIs &amp; FGDs</a:t>
            </a:r>
          </a:p>
          <a:p>
            <a:pPr>
              <a:spcAft>
                <a:spcPts val="400"/>
              </a:spcAft>
            </a:pPr>
            <a:r>
              <a:rPr lang="en-US" dirty="0">
                <a:solidFill>
                  <a:srgbClr val="222222"/>
                </a:solidFill>
                <a:latin typeface="Verdana" panose="020B0604030504040204" pitchFamily="34" charset="0"/>
                <a:ea typeface="Verdana" panose="020B0604030504040204" pitchFamily="34" charset="0"/>
                <a:cs typeface="Verdana" panose="020B0604030504040204" pitchFamily="34" charset="0"/>
              </a:rPr>
              <a:t>Workshop participants</a:t>
            </a:r>
          </a:p>
          <a:p>
            <a:pPr marL="0" indent="0">
              <a:buNone/>
            </a:pPr>
            <a:endParaRPr lang="en-US" sz="1600" dirty="0">
              <a:latin typeface="Verdana" panose="020B0604030504040204" pitchFamily="34" charset="0"/>
              <a:ea typeface="Verdana" panose="020B0604030504040204" pitchFamily="34" charset="0"/>
              <a:cs typeface="Verdana" panose="020B0604030504040204" pitchFamily="34" charset="0"/>
            </a:endParaRPr>
          </a:p>
          <a:p>
            <a:pPr marL="0" indent="0">
              <a:spcBef>
                <a:spcPts val="1000"/>
              </a:spcBef>
              <a:spcAft>
                <a:spcPts val="300"/>
              </a:spcAft>
              <a:buNone/>
            </a:pPr>
            <a:r>
              <a:rPr lang="en-US" sz="2400" b="1" dirty="0">
                <a:solidFill>
                  <a:srgbClr val="222222"/>
                </a:solidFill>
                <a:latin typeface="Verdana" panose="020B0604030504040204" pitchFamily="34" charset="0"/>
                <a:ea typeface="Verdana" panose="020B0604030504040204" pitchFamily="34" charset="0"/>
                <a:cs typeface="Verdana" panose="020B0604030504040204" pitchFamily="34" charset="0"/>
              </a:rPr>
              <a:t>REMIT partners</a:t>
            </a:r>
          </a:p>
          <a:p>
            <a:pPr marL="0" indent="0">
              <a:buNone/>
            </a:pPr>
            <a:endParaRPr lang="en-US" sz="1600" b="1" dirty="0">
              <a:latin typeface="Verdana" panose="020B0604030504040204" pitchFamily="34" charset="0"/>
              <a:ea typeface="Verdana" panose="020B0604030504040204" pitchFamily="34" charset="0"/>
              <a:cs typeface="Verdana" panose="020B0604030504040204" pitchFamily="34" charset="0"/>
            </a:endParaRPr>
          </a:p>
          <a:p>
            <a:pPr>
              <a:spcBef>
                <a:spcPts val="1000"/>
              </a:spcBef>
              <a:defRPr sz="1800">
                <a:solidFill>
                  <a:srgbClr val="282828"/>
                </a:solidFill>
              </a:defRPr>
            </a:pPr>
            <a:r>
              <a:rPr lang="en-US" sz="2400" b="1" dirty="0">
                <a:solidFill>
                  <a:srgbClr val="222222"/>
                </a:solidFill>
                <a:latin typeface="Verdana" panose="020B0604030504040204" pitchFamily="34" charset="0"/>
                <a:ea typeface="Verdana" panose="020B0604030504040204" pitchFamily="34" charset="0"/>
                <a:cs typeface="Verdana" panose="020B0604030504040204" pitchFamily="34" charset="0"/>
              </a:rPr>
              <a:t>Partners in Hope, UCLA, Malawi MOH</a:t>
            </a:r>
          </a:p>
          <a:p>
            <a:pPr>
              <a:defRPr sz="1800">
                <a:solidFill>
                  <a:srgbClr val="282828"/>
                </a:solidFill>
              </a:defRPr>
            </a:pPr>
            <a:endParaRPr lang="en-US" sz="1600" b="1" dirty="0">
              <a:latin typeface="Verdana" panose="020B0604030504040204" pitchFamily="34" charset="0"/>
              <a:ea typeface="Verdana" panose="020B0604030504040204" pitchFamily="34" charset="0"/>
              <a:cs typeface="Verdana" panose="020B0604030504040204" pitchFamily="34" charset="0"/>
            </a:endParaRPr>
          </a:p>
          <a:p>
            <a:pPr>
              <a:spcBef>
                <a:spcPts val="1000"/>
              </a:spcBef>
              <a:defRPr sz="1800">
                <a:solidFill>
                  <a:srgbClr val="282828"/>
                </a:solidFill>
              </a:defRPr>
            </a:pPr>
            <a:r>
              <a:rPr lang="en-US" sz="2400" b="1" dirty="0">
                <a:solidFill>
                  <a:srgbClr val="222222"/>
                </a:solidFill>
                <a:latin typeface="Verdana" panose="020B0604030504040204" pitchFamily="34" charset="0"/>
                <a:ea typeface="Verdana" panose="020B0604030504040204" pitchFamily="34" charset="0"/>
                <a:cs typeface="Verdana" panose="020B0604030504040204" pitchFamily="34" charset="0"/>
              </a:rPr>
              <a:t>Funders </a:t>
            </a:r>
          </a:p>
          <a:p>
            <a:pPr>
              <a:defRPr sz="1800">
                <a:solidFill>
                  <a:srgbClr val="282828"/>
                </a:solidFill>
              </a:defRPr>
            </a:pPr>
            <a:r>
              <a:rPr lang="en-US" dirty="0">
                <a:solidFill>
                  <a:srgbClr val="222222"/>
                </a:solidFill>
                <a:latin typeface="Verdana" panose="020B0604030504040204" pitchFamily="34" charset="0"/>
                <a:ea typeface="Verdana" panose="020B0604030504040204" pitchFamily="34" charset="0"/>
                <a:cs typeface="Verdana" panose="020B0604030504040204" pitchFamily="34" charset="0"/>
              </a:rPr>
              <a:t>National institute for Mental Health (NIMH) (K01)</a:t>
            </a:r>
            <a:endParaRPr lang="en-US" sz="1400" b="1" dirty="0">
              <a:latin typeface="Verdana" panose="020B0604030504040204" pitchFamily="34" charset="0"/>
              <a:ea typeface="Verdana" panose="020B0604030504040204" pitchFamily="34" charset="0"/>
              <a:cs typeface="Verdana" panose="020B0604030504040204" pitchFamily="34" charset="0"/>
            </a:endParaRPr>
          </a:p>
          <a:p>
            <a:pPr>
              <a:defRPr sz="1800">
                <a:solidFill>
                  <a:srgbClr val="282828"/>
                </a:solidFill>
              </a:defRPr>
            </a:pPr>
            <a:endParaRPr lang="en-US" sz="1200" dirty="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n-US"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27242164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Date Placeholder 3">
            <a:extLst>
              <a:ext uri="{FF2B5EF4-FFF2-40B4-BE49-F238E27FC236}">
                <a16:creationId xmlns:a16="http://schemas.microsoft.com/office/drawing/2014/main" id="{B2F4569F-9C3E-FB7E-5BDD-2C8FB37523F1}"/>
              </a:ext>
            </a:extLst>
          </p:cNvPr>
          <p:cNvSpPr>
            <a:spLocks noGrp="1"/>
          </p:cNvSpPr>
          <p:nvPr>
            <p:ph type="dt" sz="half" idx="10"/>
          </p:nvPr>
        </p:nvSpPr>
        <p:spPr>
          <a:xfrm>
            <a:off x="442913" y="6276101"/>
            <a:ext cx="3130867" cy="244317"/>
          </a:xfrm>
        </p:spPr>
        <p:txBody>
          <a:bodyPr/>
          <a:lstStyle/>
          <a:p>
            <a:pPr>
              <a:spcAft>
                <a:spcPts val="600"/>
              </a:spcAft>
            </a:pPr>
            <a:r>
              <a:rPr lang="en-GB" noProof="0" dirty="0">
                <a:latin typeface="Verdana" panose="020B0604030504040204" pitchFamily="34" charset="0"/>
              </a:rPr>
              <a:t>Sandile Ginindza</a:t>
            </a:r>
          </a:p>
        </p:txBody>
      </p:sp>
      <p:sp>
        <p:nvSpPr>
          <p:cNvPr id="16" name="Footer Placeholder 4">
            <a:extLst>
              <a:ext uri="{FF2B5EF4-FFF2-40B4-BE49-F238E27FC236}">
                <a16:creationId xmlns:a16="http://schemas.microsoft.com/office/drawing/2014/main" id="{9EB5AC48-FA6C-4CC5-8C81-0585CC9E6136}"/>
              </a:ext>
            </a:extLst>
          </p:cNvPr>
          <p:cNvSpPr>
            <a:spLocks noGrp="1"/>
          </p:cNvSpPr>
          <p:nvPr>
            <p:ph type="ftr" sz="quarter" idx="11"/>
          </p:nvPr>
        </p:nvSpPr>
        <p:spPr>
          <a:xfrm>
            <a:off x="3725863" y="6276101"/>
            <a:ext cx="2909887" cy="244317"/>
          </a:xfrm>
        </p:spPr>
        <p:txBody>
          <a:bodyPr/>
          <a:lstStyle/>
          <a:p>
            <a:pPr>
              <a:spcAft>
                <a:spcPts val="600"/>
              </a:spcAft>
            </a:pPr>
            <a:r>
              <a:rPr lang="en-GB" noProof="0" dirty="0"/>
              <a:t>Young Heroes, Eswatini</a:t>
            </a:r>
          </a:p>
        </p:txBody>
      </p:sp>
      <p:sp>
        <p:nvSpPr>
          <p:cNvPr id="10" name="Titel 1">
            <a:extLst>
              <a:ext uri="{FF2B5EF4-FFF2-40B4-BE49-F238E27FC236}">
                <a16:creationId xmlns:a16="http://schemas.microsoft.com/office/drawing/2014/main" id="{51E1EDA7-5964-07B2-8944-A8A180B647DC}"/>
              </a:ext>
            </a:extLst>
          </p:cNvPr>
          <p:cNvSpPr txBox="1">
            <a:spLocks/>
          </p:cNvSpPr>
          <p:nvPr/>
        </p:nvSpPr>
        <p:spPr bwMode="gray">
          <a:xfrm>
            <a:off x="455611" y="1536586"/>
            <a:ext cx="6236337" cy="1954851"/>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200" b="1" kern="1200">
                <a:solidFill>
                  <a:schemeClr val="tx1"/>
                </a:solidFill>
                <a:latin typeface="+mj-lt"/>
                <a:ea typeface="+mj-ea"/>
                <a:cs typeface="+mj-cs"/>
              </a:defRPr>
            </a:lvl1pPr>
          </a:lstStyle>
          <a:p>
            <a:br>
              <a:rPr lang="en-GB" dirty="0"/>
            </a:br>
            <a:r>
              <a:rPr lang="en-GB" dirty="0">
                <a:solidFill>
                  <a:schemeClr val="tx2"/>
                </a:solidFill>
              </a:rPr>
              <a:t>Finding the missing 1 in 5</a:t>
            </a:r>
          </a:p>
          <a:p>
            <a:endParaRPr lang="en-GB" dirty="0">
              <a:solidFill>
                <a:srgbClr val="FF0000"/>
              </a:solidFill>
            </a:endParaRPr>
          </a:p>
          <a:p>
            <a:r>
              <a:rPr lang="en-SZ" sz="2000" b="0" i="1" dirty="0"/>
              <a:t>Community-based tracking and re-engagement in HIV treatment among people experiencing treatment interruptions: programmatic outcomes from a multi-district initiative in Eswatini</a:t>
            </a:r>
            <a:endParaRPr lang="en-GB" sz="2000" dirty="0">
              <a:solidFill>
                <a:srgbClr val="FF0000"/>
              </a:solidFill>
            </a:endParaRPr>
          </a:p>
        </p:txBody>
      </p:sp>
      <p:sp>
        <p:nvSpPr>
          <p:cNvPr id="15" name="Title 14">
            <a:extLst>
              <a:ext uri="{FF2B5EF4-FFF2-40B4-BE49-F238E27FC236}">
                <a16:creationId xmlns:a16="http://schemas.microsoft.com/office/drawing/2014/main" id="{D72D26E5-A909-DF7C-3243-3860D783C109}"/>
              </a:ext>
            </a:extLst>
          </p:cNvPr>
          <p:cNvSpPr>
            <a:spLocks noGrp="1"/>
          </p:cNvSpPr>
          <p:nvPr>
            <p:ph type="title"/>
          </p:nvPr>
        </p:nvSpPr>
        <p:spPr/>
        <p:txBody>
          <a:bodyPr/>
          <a:lstStyle/>
          <a:p>
            <a:r>
              <a:rPr lang="en-US" dirty="0"/>
              <a:t>AIDS 2026 debrief</a:t>
            </a:r>
            <a:endParaRPr lang="en-SZ" dirty="0"/>
          </a:p>
        </p:txBody>
      </p:sp>
      <p:pic>
        <p:nvPicPr>
          <p:cNvPr id="17" name="Picture 16" descr="Eswatini 1 day tour">
            <a:extLst>
              <a:ext uri="{FF2B5EF4-FFF2-40B4-BE49-F238E27FC236}">
                <a16:creationId xmlns:a16="http://schemas.microsoft.com/office/drawing/2014/main" id="{FAAE174E-E591-2300-573B-85888DC4522C}"/>
              </a:ext>
            </a:extLst>
          </p:cNvPr>
          <p:cNvPicPr>
            <a:picLocks noChangeAspect="1"/>
          </p:cNvPicPr>
          <p:nvPr/>
        </p:nvPicPr>
        <p:blipFill>
          <a:blip r:embed="rId3"/>
          <a:stretch>
            <a:fillRect/>
          </a:stretch>
        </p:blipFill>
        <p:spPr>
          <a:xfrm>
            <a:off x="7124576" y="0"/>
            <a:ext cx="5143501" cy="6858000"/>
          </a:xfrm>
          <a:prstGeom prst="rect">
            <a:avLst/>
          </a:prstGeom>
        </p:spPr>
      </p:pic>
    </p:spTree>
    <p:extLst>
      <p:ext uri="{BB962C8B-B14F-4D97-AF65-F5344CB8AC3E}">
        <p14:creationId xmlns:p14="http://schemas.microsoft.com/office/powerpoint/2010/main" val="10846169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6A827B-BBCA-4C01-8373-9C43E2E840E3}"/>
              </a:ext>
            </a:extLst>
          </p:cNvPr>
          <p:cNvSpPr>
            <a:spLocks noGrp="1"/>
          </p:cNvSpPr>
          <p:nvPr>
            <p:ph type="title"/>
          </p:nvPr>
        </p:nvSpPr>
        <p:spPr>
          <a:xfrm>
            <a:off x="442912" y="1185682"/>
            <a:ext cx="6620508" cy="1151076"/>
          </a:xfrm>
        </p:spPr>
        <p:txBody>
          <a:bodyPr/>
          <a:lstStyle/>
          <a:p>
            <a:r>
              <a:rPr lang="en-GB" sz="3600" dirty="0"/>
              <a:t>Treatment Interruption Challenges in Eswatini</a:t>
            </a:r>
          </a:p>
        </p:txBody>
      </p:sp>
      <p:sp>
        <p:nvSpPr>
          <p:cNvPr id="3" name="Textplatzhalter 2">
            <a:extLst>
              <a:ext uri="{FF2B5EF4-FFF2-40B4-BE49-F238E27FC236}">
                <a16:creationId xmlns:a16="http://schemas.microsoft.com/office/drawing/2014/main" id="{BB3C1C46-A697-4F61-B415-46A47B124A3B}"/>
              </a:ext>
            </a:extLst>
          </p:cNvPr>
          <p:cNvSpPr>
            <a:spLocks noGrp="1"/>
          </p:cNvSpPr>
          <p:nvPr>
            <p:ph type="body" sz="quarter" idx="11"/>
          </p:nvPr>
        </p:nvSpPr>
        <p:spPr>
          <a:xfrm>
            <a:off x="442912" y="2336758"/>
            <a:ext cx="6192837" cy="4296798"/>
          </a:xfrm>
        </p:spPr>
        <p:txBody>
          <a:bodyPr/>
          <a:lstStyle/>
          <a:p>
            <a:pPr marL="571500" indent="-571500">
              <a:buFont typeface="Arial" panose="020B0604020202020204" pitchFamily="34" charset="0"/>
              <a:buChar char="•"/>
            </a:pPr>
            <a:r>
              <a:rPr lang="en-GB" sz="2400" dirty="0"/>
              <a:t>Treatment Interruptions are driven by predictable barriers:</a:t>
            </a:r>
          </a:p>
          <a:p>
            <a:pPr marL="571500" indent="-571500">
              <a:buFont typeface="Arial" panose="020B0604020202020204" pitchFamily="34" charset="0"/>
              <a:buChar char="•"/>
            </a:pPr>
            <a:endParaRPr lang="en-GB" sz="2400" dirty="0"/>
          </a:p>
          <a:p>
            <a:pPr marL="571500" indent="-571500">
              <a:buFont typeface="Arial" panose="020B0604020202020204" pitchFamily="34" charset="0"/>
              <a:buChar char="•"/>
            </a:pPr>
            <a:r>
              <a:rPr lang="en-GB" sz="2400" dirty="0"/>
              <a:t>Mobility, stigma, and cost push people out of care</a:t>
            </a:r>
          </a:p>
          <a:p>
            <a:pPr marL="571500" indent="-571500">
              <a:buFont typeface="Arial" panose="020B0604020202020204" pitchFamily="34" charset="0"/>
              <a:buChar char="•"/>
            </a:pPr>
            <a:endParaRPr lang="en-GB" sz="2400" dirty="0"/>
          </a:p>
          <a:p>
            <a:pPr marL="571500" indent="-571500">
              <a:buFont typeface="Arial" panose="020B0604020202020204" pitchFamily="34" charset="0"/>
              <a:buChar char="•"/>
            </a:pPr>
            <a:r>
              <a:rPr lang="en-GB" sz="2400" dirty="0"/>
              <a:t>Food insecurity also fuels known disengagements in care </a:t>
            </a:r>
          </a:p>
          <a:p>
            <a:pPr marL="571500" indent="-571500">
              <a:buFont typeface="Arial" panose="020B0604020202020204" pitchFamily="34" charset="0"/>
              <a:buChar char="•"/>
            </a:pPr>
            <a:endParaRPr lang="en-GB" sz="2400" dirty="0"/>
          </a:p>
          <a:p>
            <a:pPr marL="571500" indent="-571500">
              <a:buFont typeface="Arial" panose="020B0604020202020204" pitchFamily="34" charset="0"/>
              <a:buChar char="•"/>
            </a:pPr>
            <a:r>
              <a:rPr lang="en-GB" sz="2400" dirty="0"/>
              <a:t>Health Facilities actively flag a missed clinic visit. However, rarely go looking beyond a phone call or SMSs reminder.</a:t>
            </a:r>
          </a:p>
          <a:p>
            <a:pPr marL="571500" indent="-571500">
              <a:buFont typeface="Arial" panose="020B0604020202020204" pitchFamily="34" charset="0"/>
              <a:buChar char="•"/>
            </a:pPr>
            <a:endParaRPr lang="en-GB" sz="2400" dirty="0"/>
          </a:p>
        </p:txBody>
      </p:sp>
      <p:sp>
        <p:nvSpPr>
          <p:cNvPr id="4" name="Rectangle 3">
            <a:extLst>
              <a:ext uri="{FF2B5EF4-FFF2-40B4-BE49-F238E27FC236}">
                <a16:creationId xmlns:a16="http://schemas.microsoft.com/office/drawing/2014/main" id="{2700F487-B896-C499-42BD-696AC3D3CDEE}"/>
              </a:ext>
            </a:extLst>
          </p:cNvPr>
          <p:cNvSpPr/>
          <p:nvPr/>
        </p:nvSpPr>
        <p:spPr>
          <a:xfrm>
            <a:off x="7104185" y="0"/>
            <a:ext cx="5087815" cy="685800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EC3EDB0-62B4-E59B-88F3-15973A9F8359}"/>
              </a:ext>
            </a:extLst>
          </p:cNvPr>
          <p:cNvSpPr txBox="1"/>
          <p:nvPr/>
        </p:nvSpPr>
        <p:spPr>
          <a:xfrm>
            <a:off x="7531857" y="1185682"/>
            <a:ext cx="4394510" cy="4678204"/>
          </a:xfrm>
          <a:prstGeom prst="rect">
            <a:avLst/>
          </a:prstGeom>
          <a:noFill/>
        </p:spPr>
        <p:txBody>
          <a:bodyPr wrap="square" rtlCol="0">
            <a:spAutoFit/>
          </a:bodyPr>
          <a:lstStyle/>
          <a:p>
            <a:r>
              <a:rPr lang="en-US" sz="7400" b="1" dirty="0">
                <a:solidFill>
                  <a:schemeClr val="tx2"/>
                </a:solidFill>
              </a:rPr>
              <a:t>~1 in 5</a:t>
            </a:r>
          </a:p>
          <a:p>
            <a:pPr algn="ctr"/>
            <a:r>
              <a:rPr lang="en-US" sz="2000" dirty="0"/>
              <a:t>people on HIV treatment in Eswatini will experience a treatment interruption</a:t>
            </a:r>
          </a:p>
          <a:p>
            <a:pPr algn="ctr"/>
            <a:endParaRPr lang="en-US" sz="2000" dirty="0"/>
          </a:p>
          <a:p>
            <a:pPr marL="285750" indent="-285750">
              <a:buFont typeface="Arial" panose="020B0604020202020204" pitchFamily="34" charset="0"/>
              <a:buChar char="•"/>
            </a:pPr>
            <a:r>
              <a:rPr lang="en-US" dirty="0"/>
              <a:t>~1 in 6 young adults (18-35) or 17.4% experience a break in their care - </a:t>
            </a:r>
            <a:r>
              <a:rPr lang="en-SZ" b="1" dirty="0"/>
              <a:t>Sibandze (2024)</a:t>
            </a:r>
            <a:endParaRPr lang="en-US" b="1"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~1 in 4 adults (16+ yrs) or 25% experience unstructured treatment interruption - </a:t>
            </a:r>
            <a:r>
              <a:rPr lang="en-SZ" b="1" dirty="0"/>
              <a:t>Kerschberger et al. (2020)</a:t>
            </a:r>
            <a:endParaRPr lang="en-US" b="1" dirty="0"/>
          </a:p>
        </p:txBody>
      </p:sp>
    </p:spTree>
    <p:extLst>
      <p:ext uri="{BB962C8B-B14F-4D97-AF65-F5344CB8AC3E}">
        <p14:creationId xmlns:p14="http://schemas.microsoft.com/office/powerpoint/2010/main" val="196872888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6EB762-B210-4CC4-9F39-572EC03B556D}"/>
              </a:ext>
            </a:extLst>
          </p:cNvPr>
          <p:cNvSpPr>
            <a:spLocks noGrp="1"/>
          </p:cNvSpPr>
          <p:nvPr>
            <p:ph type="title"/>
          </p:nvPr>
        </p:nvSpPr>
        <p:spPr>
          <a:xfrm>
            <a:off x="342660" y="976065"/>
            <a:ext cx="6766405" cy="1260000"/>
          </a:xfrm>
        </p:spPr>
        <p:txBody>
          <a:bodyPr/>
          <a:lstStyle/>
          <a:p>
            <a:r>
              <a:rPr lang="en-GB" sz="3200" dirty="0"/>
              <a:t>The model: Three moves, one system</a:t>
            </a:r>
          </a:p>
        </p:txBody>
      </p:sp>
      <p:sp>
        <p:nvSpPr>
          <p:cNvPr id="3" name="Inhaltsplatzhalter 2">
            <a:extLst>
              <a:ext uri="{FF2B5EF4-FFF2-40B4-BE49-F238E27FC236}">
                <a16:creationId xmlns:a16="http://schemas.microsoft.com/office/drawing/2014/main" id="{04DD0E3C-3675-44C6-AE22-972FDE27B6FE}"/>
              </a:ext>
            </a:extLst>
          </p:cNvPr>
          <p:cNvSpPr>
            <a:spLocks noGrp="1"/>
          </p:cNvSpPr>
          <p:nvPr>
            <p:ph idx="1"/>
          </p:nvPr>
        </p:nvSpPr>
        <p:spPr>
          <a:xfrm>
            <a:off x="399382" y="2071879"/>
            <a:ext cx="6523152" cy="4204221"/>
          </a:xfrm>
        </p:spPr>
        <p:txBody>
          <a:bodyPr/>
          <a:lstStyle/>
          <a:p>
            <a:r>
              <a:rPr lang="en-SZ" sz="1800" dirty="0"/>
              <a:t>Retrospective evaluation of </a:t>
            </a:r>
            <a:r>
              <a:rPr lang="en-SZ" sz="1800" b="1" dirty="0"/>
              <a:t>921 individuals</a:t>
            </a:r>
            <a:r>
              <a:rPr lang="en-SZ" sz="1800" dirty="0"/>
              <a:t> with documented treatment interruptions.</a:t>
            </a:r>
            <a:endParaRPr lang="en-GB" sz="1800" dirty="0"/>
          </a:p>
          <a:p>
            <a:r>
              <a:rPr lang="en-US" sz="1800" dirty="0"/>
              <a:t>A</a:t>
            </a:r>
            <a:r>
              <a:rPr lang="en-SZ" sz="1800" dirty="0"/>
              <a:t>cross </a:t>
            </a:r>
            <a:r>
              <a:rPr lang="en-SZ" sz="1800" b="1" dirty="0"/>
              <a:t>46 healthcare facilities</a:t>
            </a:r>
            <a:r>
              <a:rPr lang="en-SZ" sz="1800" dirty="0"/>
              <a:t> between </a:t>
            </a:r>
            <a:r>
              <a:rPr lang="en-SZ" sz="1800" b="1" dirty="0"/>
              <a:t>Aug and Dec 2025.</a:t>
            </a:r>
            <a:endParaRPr lang="en-GB" sz="1800" b="1" dirty="0"/>
          </a:p>
          <a:p>
            <a:r>
              <a:rPr lang="en-GB" sz="1800" b="1" dirty="0"/>
              <a:t>Multi-cadre response model</a:t>
            </a:r>
            <a:r>
              <a:rPr lang="en-GB" sz="1800" dirty="0"/>
              <a:t>: Facility Linkage Facilitators </a:t>
            </a:r>
            <a:r>
              <a:rPr lang="en-SZ" sz="1800" dirty="0"/>
              <a:t>systematically identify missed appointments to trigger immediate action</a:t>
            </a:r>
            <a:r>
              <a:rPr lang="en-US" sz="1800" dirty="0"/>
              <a:t> &amp; </a:t>
            </a:r>
            <a:r>
              <a:rPr lang="en-SZ" sz="1800" dirty="0"/>
              <a:t>Community Health Workers (CHWs</a:t>
            </a:r>
            <a:r>
              <a:rPr lang="en-US" sz="1800" dirty="0"/>
              <a:t>/HVs</a:t>
            </a:r>
            <a:r>
              <a:rPr lang="en-SZ" sz="1800" dirty="0"/>
              <a:t>) conduct targeted household visits to physically locate and re-engage clients.</a:t>
            </a:r>
            <a:endParaRPr lang="en-US" sz="1800" dirty="0"/>
          </a:p>
          <a:p>
            <a:r>
              <a:rPr lang="en-GB" sz="1800" b="1" dirty="0"/>
              <a:t>DSD PACKAGE</a:t>
            </a:r>
            <a:r>
              <a:rPr lang="en-GB" sz="1800" dirty="0"/>
              <a:t>: </a:t>
            </a:r>
            <a:r>
              <a:rPr lang="en-SZ" sz="1800" dirty="0"/>
              <a:t>deployed </a:t>
            </a:r>
            <a:r>
              <a:rPr lang="en-US" sz="1800" dirty="0"/>
              <a:t>resources </a:t>
            </a:r>
            <a:r>
              <a:rPr lang="en-SZ" sz="1800" dirty="0"/>
              <a:t>to </a:t>
            </a:r>
            <a:r>
              <a:rPr lang="en-SZ" sz="1800" dirty="0">
                <a:latin typeface="Verdana" panose="020B0604030504040204" pitchFamily="34" charset="0"/>
              </a:rPr>
              <a:t>directly eliminate structural barriers</a:t>
            </a:r>
            <a:r>
              <a:rPr lang="en-US" sz="1800" dirty="0">
                <a:latin typeface="Verdana" panose="020B0604030504040204" pitchFamily="34" charset="0"/>
              </a:rPr>
              <a:t>, </a:t>
            </a:r>
            <a:r>
              <a:rPr lang="en-US" sz="1800" dirty="0"/>
              <a:t>e.g.</a:t>
            </a:r>
            <a:r>
              <a:rPr lang="en-SZ" sz="1800" dirty="0"/>
              <a:t> providing </a:t>
            </a:r>
            <a:r>
              <a:rPr lang="en-SZ" sz="1800" b="1" dirty="0">
                <a:latin typeface="Verdana" panose="020B0604030504040204" pitchFamily="34" charset="0"/>
              </a:rPr>
              <a:t>transportation subsidies</a:t>
            </a:r>
            <a:r>
              <a:rPr lang="en-SZ" sz="1800" dirty="0"/>
              <a:t> or </a:t>
            </a:r>
            <a:r>
              <a:rPr lang="en-SZ" sz="1800" b="1" dirty="0">
                <a:latin typeface="Verdana" panose="020B0604030504040204" pitchFamily="34" charset="0"/>
              </a:rPr>
              <a:t>food assistance</a:t>
            </a:r>
            <a:r>
              <a:rPr lang="en-US" sz="1800" b="1" dirty="0">
                <a:latin typeface="Verdana" panose="020B0604030504040204" pitchFamily="34" charset="0"/>
              </a:rPr>
              <a:t> - </a:t>
            </a:r>
            <a:r>
              <a:rPr lang="en-SZ" sz="1800" dirty="0"/>
              <a:t>to secure a sustainable return to continuous care.</a:t>
            </a:r>
            <a:endParaRPr lang="en-GB" sz="1800" dirty="0"/>
          </a:p>
        </p:txBody>
      </p:sp>
      <p:sp>
        <p:nvSpPr>
          <p:cNvPr id="4" name="Datumsplatzhalter 3">
            <a:extLst>
              <a:ext uri="{FF2B5EF4-FFF2-40B4-BE49-F238E27FC236}">
                <a16:creationId xmlns:a16="http://schemas.microsoft.com/office/drawing/2014/main" id="{FA8FFF18-2DED-4406-B248-85DE5EABEF1B}"/>
              </a:ext>
            </a:extLst>
          </p:cNvPr>
          <p:cNvSpPr>
            <a:spLocks noGrp="1"/>
          </p:cNvSpPr>
          <p:nvPr>
            <p:ph type="dt" sz="half" idx="10"/>
          </p:nvPr>
        </p:nvSpPr>
        <p:spPr/>
        <p:txBody>
          <a:bodyPr/>
          <a:lstStyle/>
          <a:p>
            <a:r>
              <a:rPr lang="en-GB" dirty="0"/>
              <a:t>Sandile Ginindza</a:t>
            </a:r>
          </a:p>
        </p:txBody>
      </p:sp>
      <p:sp>
        <p:nvSpPr>
          <p:cNvPr id="5" name="Fußzeilenplatzhalter 4">
            <a:extLst>
              <a:ext uri="{FF2B5EF4-FFF2-40B4-BE49-F238E27FC236}">
                <a16:creationId xmlns:a16="http://schemas.microsoft.com/office/drawing/2014/main" id="{DFB132A6-3817-4B71-A803-77648B468752}"/>
              </a:ext>
            </a:extLst>
          </p:cNvPr>
          <p:cNvSpPr>
            <a:spLocks noGrp="1"/>
          </p:cNvSpPr>
          <p:nvPr>
            <p:ph type="ftr" sz="quarter" idx="11"/>
          </p:nvPr>
        </p:nvSpPr>
        <p:spPr/>
        <p:txBody>
          <a:bodyPr/>
          <a:lstStyle/>
          <a:p>
            <a:r>
              <a:rPr lang="en-GB" dirty="0"/>
              <a:t>DSD Collaborative · AIDS 2026</a:t>
            </a:r>
          </a:p>
        </p:txBody>
      </p:sp>
      <p:pic>
        <p:nvPicPr>
          <p:cNvPr id="90" name="TalkImage_image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09318" y="62178"/>
            <a:ext cx="4946646" cy="6680454"/>
          </a:xfrm>
          <a:prstGeom prst="rect">
            <a:avLst/>
          </a:prstGeom>
          <a:solidFill>
            <a:schemeClr val="bg2">
              <a:lumMod val="85000"/>
            </a:schemeClr>
          </a:solidFill>
        </p:spPr>
      </p:pic>
    </p:spTree>
    <p:extLst>
      <p:ext uri="{BB962C8B-B14F-4D97-AF65-F5344CB8AC3E}">
        <p14:creationId xmlns:p14="http://schemas.microsoft.com/office/powerpoint/2010/main" val="204143605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6EB762-B210-4CC4-9F39-572EC03B556D}"/>
              </a:ext>
            </a:extLst>
          </p:cNvPr>
          <p:cNvSpPr>
            <a:spLocks noGrp="1"/>
          </p:cNvSpPr>
          <p:nvPr>
            <p:ph type="title"/>
          </p:nvPr>
        </p:nvSpPr>
        <p:spPr>
          <a:xfrm>
            <a:off x="260033" y="1085741"/>
            <a:ext cx="6192838" cy="1260000"/>
          </a:xfrm>
        </p:spPr>
        <p:txBody>
          <a:bodyPr/>
          <a:lstStyle/>
          <a:p>
            <a:r>
              <a:rPr lang="en-GB" dirty="0"/>
              <a:t>What happened when we looked</a:t>
            </a:r>
          </a:p>
        </p:txBody>
      </p:sp>
      <p:sp>
        <p:nvSpPr>
          <p:cNvPr id="3" name="Inhaltsplatzhalter 2">
            <a:extLst>
              <a:ext uri="{FF2B5EF4-FFF2-40B4-BE49-F238E27FC236}">
                <a16:creationId xmlns:a16="http://schemas.microsoft.com/office/drawing/2014/main" id="{04DD0E3C-3675-44C6-AE22-972FDE27B6FE}"/>
              </a:ext>
            </a:extLst>
          </p:cNvPr>
          <p:cNvSpPr>
            <a:spLocks noGrp="1"/>
          </p:cNvSpPr>
          <p:nvPr>
            <p:ph idx="1"/>
          </p:nvPr>
        </p:nvSpPr>
        <p:spPr/>
        <p:txBody>
          <a:bodyPr/>
          <a:lstStyle/>
          <a:p>
            <a:r>
              <a:rPr lang="en-GB" sz="2400" dirty="0"/>
              <a:t>82% (755/921) were located in the community by a CHW.</a:t>
            </a:r>
          </a:p>
          <a:p>
            <a:endParaRPr lang="en-GB" sz="2400" dirty="0"/>
          </a:p>
          <a:p>
            <a:r>
              <a:rPr lang="en-GB" sz="2400" dirty="0"/>
              <a:t>Of those located, 67% (n=505) were back on ART within 90 days, most within a single week of being found. </a:t>
            </a:r>
          </a:p>
        </p:txBody>
      </p:sp>
      <p:sp>
        <p:nvSpPr>
          <p:cNvPr id="4" name="Datumsplatzhalter 3">
            <a:extLst>
              <a:ext uri="{FF2B5EF4-FFF2-40B4-BE49-F238E27FC236}">
                <a16:creationId xmlns:a16="http://schemas.microsoft.com/office/drawing/2014/main" id="{FA8FFF18-2DED-4406-B248-85DE5EABEF1B}"/>
              </a:ext>
            </a:extLst>
          </p:cNvPr>
          <p:cNvSpPr>
            <a:spLocks noGrp="1"/>
          </p:cNvSpPr>
          <p:nvPr>
            <p:ph type="dt" sz="half" idx="10"/>
          </p:nvPr>
        </p:nvSpPr>
        <p:spPr/>
        <p:txBody>
          <a:bodyPr/>
          <a:lstStyle/>
          <a:p>
            <a:r>
              <a:rPr lang="en-GB" dirty="0"/>
              <a:t>Sandile Ginindza</a:t>
            </a:r>
          </a:p>
        </p:txBody>
      </p:sp>
      <p:sp>
        <p:nvSpPr>
          <p:cNvPr id="5" name="Fußzeilenplatzhalter 4">
            <a:extLst>
              <a:ext uri="{FF2B5EF4-FFF2-40B4-BE49-F238E27FC236}">
                <a16:creationId xmlns:a16="http://schemas.microsoft.com/office/drawing/2014/main" id="{DFB132A6-3817-4B71-A803-77648B468752}"/>
              </a:ext>
            </a:extLst>
          </p:cNvPr>
          <p:cNvSpPr>
            <a:spLocks noGrp="1"/>
          </p:cNvSpPr>
          <p:nvPr>
            <p:ph type="ftr" sz="quarter" idx="11"/>
          </p:nvPr>
        </p:nvSpPr>
        <p:spPr/>
        <p:txBody>
          <a:bodyPr/>
          <a:lstStyle/>
          <a:p>
            <a:r>
              <a:rPr lang="en-GB" dirty="0"/>
              <a:t>DSD Collaborative · AIDS 2026</a:t>
            </a:r>
          </a:p>
        </p:txBody>
      </p:sp>
      <p:sp>
        <p:nvSpPr>
          <p:cNvPr id="7" name="Rectangle 6">
            <a:extLst>
              <a:ext uri="{FF2B5EF4-FFF2-40B4-BE49-F238E27FC236}">
                <a16:creationId xmlns:a16="http://schemas.microsoft.com/office/drawing/2014/main" id="{C48A82D9-F208-9519-DFF9-4FF6D5C69866}"/>
              </a:ext>
            </a:extLst>
          </p:cNvPr>
          <p:cNvSpPr/>
          <p:nvPr/>
        </p:nvSpPr>
        <p:spPr>
          <a:xfrm>
            <a:off x="6916189" y="0"/>
            <a:ext cx="5275811"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Z"/>
          </a:p>
        </p:txBody>
      </p:sp>
      <p:pic>
        <p:nvPicPr>
          <p:cNvPr id="9" name="Picture 8">
            <a:extLst>
              <a:ext uri="{FF2B5EF4-FFF2-40B4-BE49-F238E27FC236}">
                <a16:creationId xmlns:a16="http://schemas.microsoft.com/office/drawing/2014/main" id="{370BDFB3-6B3E-DF75-3981-9F5C32063DA7}"/>
              </a:ext>
            </a:extLst>
          </p:cNvPr>
          <p:cNvPicPr>
            <a:picLocks noChangeAspect="1"/>
          </p:cNvPicPr>
          <p:nvPr/>
        </p:nvPicPr>
        <p:blipFill>
          <a:blip r:embed="rId3"/>
          <a:stretch>
            <a:fillRect/>
          </a:stretch>
        </p:blipFill>
        <p:spPr>
          <a:xfrm>
            <a:off x="6916189" y="309632"/>
            <a:ext cx="5275811" cy="6548368"/>
          </a:xfrm>
          <a:prstGeom prst="rect">
            <a:avLst/>
          </a:prstGeom>
        </p:spPr>
      </p:pic>
      <p:sp>
        <p:nvSpPr>
          <p:cNvPr id="10" name="TextBox 9">
            <a:extLst>
              <a:ext uri="{FF2B5EF4-FFF2-40B4-BE49-F238E27FC236}">
                <a16:creationId xmlns:a16="http://schemas.microsoft.com/office/drawing/2014/main" id="{EF3D2325-9AEE-64CB-DEB9-A968A706922A}"/>
              </a:ext>
            </a:extLst>
          </p:cNvPr>
          <p:cNvSpPr txBox="1"/>
          <p:nvPr/>
        </p:nvSpPr>
        <p:spPr>
          <a:xfrm>
            <a:off x="7714210" y="116378"/>
            <a:ext cx="3987915" cy="646331"/>
          </a:xfrm>
          <a:prstGeom prst="rect">
            <a:avLst/>
          </a:prstGeom>
          <a:noFill/>
        </p:spPr>
        <p:txBody>
          <a:bodyPr wrap="square" rtlCol="0">
            <a:spAutoFit/>
          </a:bodyPr>
          <a:lstStyle/>
          <a:p>
            <a:pPr algn="ctr"/>
            <a:r>
              <a:rPr lang="en-US" i="1" dirty="0">
                <a:solidFill>
                  <a:schemeClr val="accent2">
                    <a:lumMod val="50000"/>
                  </a:schemeClr>
                </a:solidFill>
                <a:latin typeface="Candara" panose="020E0502030303020204" pitchFamily="34" charset="0"/>
              </a:rPr>
              <a:t>7-day median time to return once someone was found</a:t>
            </a:r>
            <a:endParaRPr lang="en-SZ" i="1" dirty="0">
              <a:solidFill>
                <a:schemeClr val="accent2">
                  <a:lumMod val="50000"/>
                </a:schemeClr>
              </a:solidFill>
              <a:latin typeface="Candara" panose="020E0502030303020204" pitchFamily="34" charset="0"/>
            </a:endParaRPr>
          </a:p>
        </p:txBody>
      </p:sp>
    </p:spTree>
    <p:extLst>
      <p:ext uri="{BB962C8B-B14F-4D97-AF65-F5344CB8AC3E}">
        <p14:creationId xmlns:p14="http://schemas.microsoft.com/office/powerpoint/2010/main" val="106339978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6EB762-B210-4CC4-9F39-572EC03B556D}"/>
              </a:ext>
            </a:extLst>
          </p:cNvPr>
          <p:cNvSpPr>
            <a:spLocks noGrp="1"/>
          </p:cNvSpPr>
          <p:nvPr>
            <p:ph type="title"/>
          </p:nvPr>
        </p:nvSpPr>
        <p:spPr>
          <a:xfrm>
            <a:off x="442913" y="1035864"/>
            <a:ext cx="6192838" cy="1260000"/>
          </a:xfrm>
        </p:spPr>
        <p:txBody>
          <a:bodyPr/>
          <a:lstStyle/>
          <a:p>
            <a:r>
              <a:rPr lang="en-GB" sz="3600" dirty="0"/>
              <a:t>The DSD insight: It wasn’t counselling</a:t>
            </a:r>
          </a:p>
        </p:txBody>
      </p:sp>
      <p:sp>
        <p:nvSpPr>
          <p:cNvPr id="3" name="Inhaltsplatzhalter 2">
            <a:extLst>
              <a:ext uri="{FF2B5EF4-FFF2-40B4-BE49-F238E27FC236}">
                <a16:creationId xmlns:a16="http://schemas.microsoft.com/office/drawing/2014/main" id="{04DD0E3C-3675-44C6-AE22-972FDE27B6FE}"/>
              </a:ext>
            </a:extLst>
          </p:cNvPr>
          <p:cNvSpPr>
            <a:spLocks noGrp="1"/>
          </p:cNvSpPr>
          <p:nvPr>
            <p:ph idx="1"/>
          </p:nvPr>
        </p:nvSpPr>
        <p:spPr>
          <a:xfrm>
            <a:off x="442913" y="2530295"/>
            <a:ext cx="6192837" cy="3291841"/>
          </a:xfrm>
        </p:spPr>
        <p:txBody>
          <a:bodyPr/>
          <a:lstStyle/>
          <a:p>
            <a:r>
              <a:rPr lang="en-GB" dirty="0"/>
              <a:t>People who received transport and food support were nearly twice as likely to return to care (aOR 1.96, 95% CI 1.34–2.86) compared to those who received no or partial support.</a:t>
            </a:r>
          </a:p>
          <a:p>
            <a:endParaRPr lang="en-GB" dirty="0"/>
          </a:p>
          <a:p>
            <a:r>
              <a:rPr lang="en-GB" dirty="0"/>
              <a:t>Among those who received support, their odds of interrupting again within three months fell from 21% to 9% compared to those who received no/partial support. </a:t>
            </a:r>
          </a:p>
        </p:txBody>
      </p:sp>
      <p:sp>
        <p:nvSpPr>
          <p:cNvPr id="4" name="Datumsplatzhalter 3">
            <a:extLst>
              <a:ext uri="{FF2B5EF4-FFF2-40B4-BE49-F238E27FC236}">
                <a16:creationId xmlns:a16="http://schemas.microsoft.com/office/drawing/2014/main" id="{FA8FFF18-2DED-4406-B248-85DE5EABEF1B}"/>
              </a:ext>
            </a:extLst>
          </p:cNvPr>
          <p:cNvSpPr>
            <a:spLocks noGrp="1"/>
          </p:cNvSpPr>
          <p:nvPr>
            <p:ph type="dt" sz="half" idx="10"/>
          </p:nvPr>
        </p:nvSpPr>
        <p:spPr/>
        <p:txBody>
          <a:bodyPr/>
          <a:lstStyle/>
          <a:p>
            <a:r>
              <a:rPr lang="en-GB" dirty="0"/>
              <a:t>Sandile Ginindza</a:t>
            </a:r>
          </a:p>
        </p:txBody>
      </p:sp>
      <p:sp>
        <p:nvSpPr>
          <p:cNvPr id="5" name="Fußzeilenplatzhalter 4">
            <a:extLst>
              <a:ext uri="{FF2B5EF4-FFF2-40B4-BE49-F238E27FC236}">
                <a16:creationId xmlns:a16="http://schemas.microsoft.com/office/drawing/2014/main" id="{DFB132A6-3817-4B71-A803-77648B468752}"/>
              </a:ext>
            </a:extLst>
          </p:cNvPr>
          <p:cNvSpPr>
            <a:spLocks noGrp="1"/>
          </p:cNvSpPr>
          <p:nvPr>
            <p:ph type="ftr" sz="quarter" idx="11"/>
          </p:nvPr>
        </p:nvSpPr>
        <p:spPr/>
        <p:txBody>
          <a:bodyPr/>
          <a:lstStyle/>
          <a:p>
            <a:r>
              <a:rPr lang="en-GB" dirty="0"/>
              <a:t>DSD Collaborative · AIDS 2026</a:t>
            </a:r>
          </a:p>
        </p:txBody>
      </p:sp>
      <p:pic>
        <p:nvPicPr>
          <p:cNvPr id="90" name="TalkImage_image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41734" y="73174"/>
            <a:ext cx="5076202" cy="6710173"/>
          </a:xfrm>
          <a:prstGeom prst="rect">
            <a:avLst/>
          </a:prstGeom>
          <a:solidFill>
            <a:schemeClr val="bg2">
              <a:lumMod val="85000"/>
            </a:schemeClr>
          </a:solidFill>
        </p:spPr>
      </p:pic>
    </p:spTree>
    <p:extLst>
      <p:ext uri="{BB962C8B-B14F-4D97-AF65-F5344CB8AC3E}">
        <p14:creationId xmlns:p14="http://schemas.microsoft.com/office/powerpoint/2010/main" val="251331765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220B1-D4F5-4622-D1C5-FDE0F0CDDF6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4D4AA29-488E-9460-0B0A-EFC90D1E43AA}"/>
              </a:ext>
            </a:extLst>
          </p:cNvPr>
          <p:cNvSpPr>
            <a:spLocks noGrp="1"/>
          </p:cNvSpPr>
          <p:nvPr>
            <p:ph type="title"/>
          </p:nvPr>
        </p:nvSpPr>
        <p:spPr>
          <a:xfrm>
            <a:off x="442913" y="977075"/>
            <a:ext cx="6192838" cy="1260000"/>
          </a:xfrm>
        </p:spPr>
        <p:txBody>
          <a:bodyPr anchor="t">
            <a:noAutofit/>
          </a:bodyPr>
          <a:lstStyle/>
          <a:p>
            <a:r>
              <a:rPr lang="en-GB" sz="3200" dirty="0"/>
              <a:t>Model Costs: Most cost-efficient of 4 models used in YH programs</a:t>
            </a:r>
          </a:p>
        </p:txBody>
      </p:sp>
      <p:sp>
        <p:nvSpPr>
          <p:cNvPr id="3" name="Inhaltsplatzhalter 2">
            <a:extLst>
              <a:ext uri="{FF2B5EF4-FFF2-40B4-BE49-F238E27FC236}">
                <a16:creationId xmlns:a16="http://schemas.microsoft.com/office/drawing/2014/main" id="{75099DE1-2989-B264-ED8A-2041D2E4EEB0}"/>
              </a:ext>
            </a:extLst>
          </p:cNvPr>
          <p:cNvSpPr>
            <a:spLocks noGrp="1"/>
          </p:cNvSpPr>
          <p:nvPr>
            <p:ph idx="1"/>
          </p:nvPr>
        </p:nvSpPr>
        <p:spPr>
          <a:xfrm>
            <a:off x="442913" y="2766059"/>
            <a:ext cx="6192837" cy="3291841"/>
          </a:xfrm>
        </p:spPr>
        <p:txBody>
          <a:bodyPr anchor="t">
            <a:normAutofit/>
          </a:bodyPr>
          <a:lstStyle/>
          <a:p>
            <a:pPr>
              <a:spcAft>
                <a:spcPts val="600"/>
              </a:spcAft>
            </a:pPr>
            <a:r>
              <a:rPr lang="en-GB" dirty="0"/>
              <a:t>A cost analysis assessment done nearly around the same time for all 4 models used in YH implementation showed the Community-to-Facility Linkages model to be cost-efficient.</a:t>
            </a:r>
          </a:p>
          <a:p>
            <a:pPr>
              <a:spcAft>
                <a:spcPts val="600"/>
              </a:spcAft>
            </a:pPr>
            <a:endParaRPr lang="en-GB" dirty="0"/>
          </a:p>
          <a:p>
            <a:pPr>
              <a:spcAft>
                <a:spcPts val="600"/>
              </a:spcAft>
            </a:pPr>
            <a:r>
              <a:rPr lang="en-US" dirty="0"/>
              <a:t>IIT tracking is one of the interventions delivered under the CFL model and it was found to cost only E459 (28USD) per beneficiary returned to treatment</a:t>
            </a:r>
            <a:r>
              <a:rPr lang="en-GB" dirty="0"/>
              <a:t>. </a:t>
            </a:r>
          </a:p>
        </p:txBody>
      </p:sp>
      <p:sp>
        <p:nvSpPr>
          <p:cNvPr id="4" name="Datumsplatzhalter 3">
            <a:extLst>
              <a:ext uri="{FF2B5EF4-FFF2-40B4-BE49-F238E27FC236}">
                <a16:creationId xmlns:a16="http://schemas.microsoft.com/office/drawing/2014/main" id="{A4552263-2110-AE1A-95A9-1D52B01A5057}"/>
              </a:ext>
            </a:extLst>
          </p:cNvPr>
          <p:cNvSpPr>
            <a:spLocks noGrp="1"/>
          </p:cNvSpPr>
          <p:nvPr>
            <p:ph type="dt" sz="half" idx="10"/>
          </p:nvPr>
        </p:nvSpPr>
        <p:spPr>
          <a:xfrm>
            <a:off x="442913" y="6276101"/>
            <a:ext cx="3130867" cy="244317"/>
          </a:xfrm>
        </p:spPr>
        <p:txBody>
          <a:bodyPr anchor="t">
            <a:normAutofit/>
          </a:bodyPr>
          <a:lstStyle/>
          <a:p>
            <a:pPr>
              <a:spcAft>
                <a:spcPts val="600"/>
              </a:spcAft>
            </a:pPr>
            <a:r>
              <a:rPr lang="en-GB" dirty="0"/>
              <a:t>Sandile Ginindza</a:t>
            </a:r>
            <a:endParaRPr lang="en-GB"/>
          </a:p>
        </p:txBody>
      </p:sp>
      <p:sp>
        <p:nvSpPr>
          <p:cNvPr id="5" name="Fußzeilenplatzhalter 4">
            <a:extLst>
              <a:ext uri="{FF2B5EF4-FFF2-40B4-BE49-F238E27FC236}">
                <a16:creationId xmlns:a16="http://schemas.microsoft.com/office/drawing/2014/main" id="{FCEA020C-643E-098A-A101-E91C3D49D56A}"/>
              </a:ext>
            </a:extLst>
          </p:cNvPr>
          <p:cNvSpPr>
            <a:spLocks noGrp="1"/>
          </p:cNvSpPr>
          <p:nvPr>
            <p:ph type="ftr" sz="quarter" idx="11"/>
          </p:nvPr>
        </p:nvSpPr>
        <p:spPr>
          <a:xfrm>
            <a:off x="3725863" y="6276101"/>
            <a:ext cx="2909887" cy="244317"/>
          </a:xfrm>
        </p:spPr>
        <p:txBody>
          <a:bodyPr wrap="none" anchor="t">
            <a:normAutofit/>
          </a:bodyPr>
          <a:lstStyle/>
          <a:p>
            <a:pPr>
              <a:spcAft>
                <a:spcPts val="600"/>
              </a:spcAft>
            </a:pPr>
            <a:r>
              <a:rPr lang="en-GB" dirty="0"/>
              <a:t>DSD Collaborative · AIDS 2026</a:t>
            </a:r>
            <a:endParaRPr lang="en-GB"/>
          </a:p>
        </p:txBody>
      </p:sp>
      <p:pic>
        <p:nvPicPr>
          <p:cNvPr id="7" name="Picture 6">
            <a:extLst>
              <a:ext uri="{FF2B5EF4-FFF2-40B4-BE49-F238E27FC236}">
                <a16:creationId xmlns:a16="http://schemas.microsoft.com/office/drawing/2014/main" id="{324DE7BA-647F-BD1F-EE52-2EF59A2B890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96113" y="248502"/>
            <a:ext cx="5195887" cy="3091552"/>
          </a:xfrm>
          <a:prstGeom prst="rect">
            <a:avLst/>
          </a:prstGeom>
          <a:noFill/>
        </p:spPr>
      </p:pic>
      <p:pic>
        <p:nvPicPr>
          <p:cNvPr id="9" name="Picture 8">
            <a:extLst>
              <a:ext uri="{FF2B5EF4-FFF2-40B4-BE49-F238E27FC236}">
                <a16:creationId xmlns:a16="http://schemas.microsoft.com/office/drawing/2014/main" id="{51CA4E24-59FB-CB5A-CDAB-2161B0CD16A1}"/>
              </a:ext>
            </a:extLst>
          </p:cNvPr>
          <p:cNvPicPr>
            <a:picLocks noChangeAspect="1"/>
          </p:cNvPicPr>
          <p:nvPr/>
        </p:nvPicPr>
        <p:blipFill>
          <a:blip r:embed="rId4"/>
          <a:stretch>
            <a:fillRect/>
          </a:stretch>
        </p:blipFill>
        <p:spPr>
          <a:xfrm>
            <a:off x="6996112" y="3620817"/>
            <a:ext cx="5195888" cy="2899601"/>
          </a:xfrm>
          <a:prstGeom prst="rect">
            <a:avLst/>
          </a:prstGeom>
        </p:spPr>
      </p:pic>
    </p:spTree>
    <p:extLst>
      <p:ext uri="{BB962C8B-B14F-4D97-AF65-F5344CB8AC3E}">
        <p14:creationId xmlns:p14="http://schemas.microsoft.com/office/powerpoint/2010/main" val="196565713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6EB762-B210-4CC4-9F39-572EC03B556D}"/>
              </a:ext>
            </a:extLst>
          </p:cNvPr>
          <p:cNvSpPr>
            <a:spLocks noGrp="1"/>
          </p:cNvSpPr>
          <p:nvPr>
            <p:ph type="title"/>
          </p:nvPr>
        </p:nvSpPr>
        <p:spPr>
          <a:xfrm>
            <a:off x="340364" y="975266"/>
            <a:ext cx="8043062" cy="1260000"/>
          </a:xfrm>
        </p:spPr>
        <p:txBody>
          <a:bodyPr/>
          <a:lstStyle/>
          <a:p>
            <a:r>
              <a:rPr lang="en-GB" dirty="0">
                <a:solidFill>
                  <a:schemeClr val="accent1"/>
                </a:solidFill>
              </a:rPr>
              <a:t>What this means for DSD</a:t>
            </a:r>
          </a:p>
        </p:txBody>
      </p:sp>
      <p:sp>
        <p:nvSpPr>
          <p:cNvPr id="3" name="Inhaltsplatzhalter 2">
            <a:extLst>
              <a:ext uri="{FF2B5EF4-FFF2-40B4-BE49-F238E27FC236}">
                <a16:creationId xmlns:a16="http://schemas.microsoft.com/office/drawing/2014/main" id="{04DD0E3C-3675-44C6-AE22-972FDE27B6FE}"/>
              </a:ext>
            </a:extLst>
          </p:cNvPr>
          <p:cNvSpPr>
            <a:spLocks noGrp="1"/>
          </p:cNvSpPr>
          <p:nvPr>
            <p:ph idx="1"/>
          </p:nvPr>
        </p:nvSpPr>
        <p:spPr>
          <a:xfrm>
            <a:off x="340364" y="1882524"/>
            <a:ext cx="6192837" cy="4000210"/>
          </a:xfrm>
        </p:spPr>
        <p:txBody>
          <a:bodyPr/>
          <a:lstStyle/>
          <a:p>
            <a:r>
              <a:rPr lang="en-GB" dirty="0"/>
              <a:t>CHW-led tracing </a:t>
            </a:r>
            <a:r>
              <a:rPr lang="en-GB" b="1" dirty="0">
                <a:solidFill>
                  <a:schemeClr val="tx2"/>
                </a:solidFill>
              </a:rPr>
              <a:t>plus structural support </a:t>
            </a:r>
            <a:r>
              <a:rPr lang="en-GB" dirty="0"/>
              <a:t>is a low-tech, low-cost DSD component that could plug into almost any high-mobility ART programme.</a:t>
            </a:r>
          </a:p>
          <a:p>
            <a:endParaRPr lang="en-GB" dirty="0"/>
          </a:p>
          <a:p>
            <a:r>
              <a:rPr lang="en-GB" dirty="0"/>
              <a:t>To maintain the 98-97-98 achievements, Eswatini needs to rethink where else in the cascade a small structural fix beyond counselling could be the real differentiator.</a:t>
            </a:r>
          </a:p>
          <a:p>
            <a:endParaRPr lang="en-GB" dirty="0"/>
          </a:p>
          <a:p>
            <a:r>
              <a:rPr lang="en-GB" dirty="0"/>
              <a:t>Lessons can very well be transferred to ART adherence support programming for adolescents transitioning to young adulthood. </a:t>
            </a:r>
          </a:p>
        </p:txBody>
      </p:sp>
      <p:sp>
        <p:nvSpPr>
          <p:cNvPr id="4" name="Datumsplatzhalter 3">
            <a:extLst>
              <a:ext uri="{FF2B5EF4-FFF2-40B4-BE49-F238E27FC236}">
                <a16:creationId xmlns:a16="http://schemas.microsoft.com/office/drawing/2014/main" id="{FA8FFF18-2DED-4406-B248-85DE5EABEF1B}"/>
              </a:ext>
            </a:extLst>
          </p:cNvPr>
          <p:cNvSpPr>
            <a:spLocks noGrp="1"/>
          </p:cNvSpPr>
          <p:nvPr>
            <p:ph type="dt" sz="half" idx="10"/>
          </p:nvPr>
        </p:nvSpPr>
        <p:spPr/>
        <p:txBody>
          <a:bodyPr/>
          <a:lstStyle/>
          <a:p>
            <a:r>
              <a:rPr lang="en-GB" dirty="0"/>
              <a:t>Sandile Ginindza  ·  sandile.ginindza1@gmail.com</a:t>
            </a:r>
          </a:p>
        </p:txBody>
      </p:sp>
      <p:sp>
        <p:nvSpPr>
          <p:cNvPr id="5" name="Fußzeilenplatzhalter 4">
            <a:extLst>
              <a:ext uri="{FF2B5EF4-FFF2-40B4-BE49-F238E27FC236}">
                <a16:creationId xmlns:a16="http://schemas.microsoft.com/office/drawing/2014/main" id="{DFB132A6-3817-4B71-A803-77648B468752}"/>
              </a:ext>
            </a:extLst>
          </p:cNvPr>
          <p:cNvSpPr>
            <a:spLocks noGrp="1"/>
          </p:cNvSpPr>
          <p:nvPr>
            <p:ph type="ftr" sz="quarter" idx="11"/>
          </p:nvPr>
        </p:nvSpPr>
        <p:spPr/>
        <p:txBody>
          <a:bodyPr/>
          <a:lstStyle/>
          <a:p>
            <a:r>
              <a:rPr lang="en-GB" dirty="0"/>
              <a:t>DSD Collaborative · AIDS 2026</a:t>
            </a:r>
          </a:p>
        </p:txBody>
      </p:sp>
      <p:pic>
        <p:nvPicPr>
          <p:cNvPr id="6" name="Picture 5" descr="May be an image of 2 people, child and text">
            <a:extLst>
              <a:ext uri="{FF2B5EF4-FFF2-40B4-BE49-F238E27FC236}">
                <a16:creationId xmlns:a16="http://schemas.microsoft.com/office/drawing/2014/main" id="{1E85BC0A-37E2-A5F1-AFA0-5DFFA7D1D6F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20339" y="2025862"/>
            <a:ext cx="5571661" cy="3713534"/>
          </a:xfrm>
          <a:prstGeom prst="rect">
            <a:avLst/>
          </a:prstGeom>
        </p:spPr>
      </p:pic>
    </p:spTree>
    <p:extLst>
      <p:ext uri="{BB962C8B-B14F-4D97-AF65-F5344CB8AC3E}">
        <p14:creationId xmlns:p14="http://schemas.microsoft.com/office/powerpoint/2010/main" val="109603677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id="{BD102B95-CCD9-48DC-BFEC-5EC705374F69}"/>
              </a:ext>
            </a:extLst>
          </p:cNvPr>
          <p:cNvSpPr>
            <a:spLocks noGrp="1"/>
          </p:cNvSpPr>
          <p:nvPr>
            <p:ph type="title"/>
          </p:nvPr>
        </p:nvSpPr>
        <p:spPr>
          <a:xfrm>
            <a:off x="442913" y="1401624"/>
            <a:ext cx="6192838" cy="1260000"/>
          </a:xfrm>
        </p:spPr>
        <p:txBody>
          <a:bodyPr anchor="t">
            <a:normAutofit/>
          </a:bodyPr>
          <a:lstStyle/>
          <a:p>
            <a:r>
              <a:rPr lang="en-GB" sz="2000" dirty="0"/>
              <a:t>“Tracing finds people. A transport voucher and a food parcel keep them found.”</a:t>
            </a:r>
          </a:p>
          <a:p>
            <a:pPr lvl="1" algn="l"/>
            <a:endParaRPr lang="en-GB" sz="2000" dirty="0">
              <a:solidFill>
                <a:schemeClr val="tx1"/>
              </a:solidFill>
            </a:endParaRPr>
          </a:p>
          <a:p>
            <a:pPr lvl="1" algn="l"/>
            <a:r>
              <a:rPr lang="en-GB" sz="2000" dirty="0">
                <a:solidFill>
                  <a:schemeClr val="tx1"/>
                </a:solidFill>
              </a:rPr>
              <a:t>S. Ginindza · Young Heroes, Eswatini</a:t>
            </a:r>
          </a:p>
        </p:txBody>
      </p:sp>
      <p:sp>
        <p:nvSpPr>
          <p:cNvPr id="2" name="Datumsplatzhalter 1">
            <a:extLst>
              <a:ext uri="{FF2B5EF4-FFF2-40B4-BE49-F238E27FC236}">
                <a16:creationId xmlns:a16="http://schemas.microsoft.com/office/drawing/2014/main" id="{E608BFB5-7565-4ACC-B2EE-879D309BD681}"/>
              </a:ext>
            </a:extLst>
          </p:cNvPr>
          <p:cNvSpPr>
            <a:spLocks noGrp="1"/>
          </p:cNvSpPr>
          <p:nvPr>
            <p:ph type="dt" sz="half" idx="10"/>
          </p:nvPr>
        </p:nvSpPr>
        <p:spPr>
          <a:xfrm>
            <a:off x="442913" y="6276101"/>
            <a:ext cx="3130867" cy="244317"/>
          </a:xfrm>
        </p:spPr>
        <p:txBody>
          <a:bodyPr anchor="t">
            <a:normAutofit/>
          </a:bodyPr>
          <a:lstStyle/>
          <a:p>
            <a:pPr>
              <a:spcAft>
                <a:spcPts val="600"/>
              </a:spcAft>
            </a:pPr>
            <a:r>
              <a:rPr lang="en-GB"/>
              <a:t>Sandile Ginindza</a:t>
            </a:r>
          </a:p>
        </p:txBody>
      </p:sp>
      <p:sp>
        <p:nvSpPr>
          <p:cNvPr id="3" name="Fußzeilenplatzhalter 2">
            <a:extLst>
              <a:ext uri="{FF2B5EF4-FFF2-40B4-BE49-F238E27FC236}">
                <a16:creationId xmlns:a16="http://schemas.microsoft.com/office/drawing/2014/main" id="{F2B61CAC-03B4-4962-928A-70A9ADF2134D}"/>
              </a:ext>
            </a:extLst>
          </p:cNvPr>
          <p:cNvSpPr>
            <a:spLocks noGrp="1"/>
          </p:cNvSpPr>
          <p:nvPr>
            <p:ph type="ftr" sz="quarter" idx="11"/>
          </p:nvPr>
        </p:nvSpPr>
        <p:spPr>
          <a:xfrm>
            <a:off x="3725863" y="6276101"/>
            <a:ext cx="2909887" cy="244317"/>
          </a:xfrm>
        </p:spPr>
        <p:txBody>
          <a:bodyPr wrap="none" anchor="t">
            <a:normAutofit/>
          </a:bodyPr>
          <a:lstStyle/>
          <a:p>
            <a:pPr>
              <a:spcAft>
                <a:spcPts val="600"/>
              </a:spcAft>
            </a:pPr>
            <a:r>
              <a:rPr lang="en-GB"/>
              <a:t>DSD Collaborative · AIDS 2026</a:t>
            </a:r>
          </a:p>
        </p:txBody>
      </p:sp>
      <p:pic>
        <p:nvPicPr>
          <p:cNvPr id="6" name="Picture 5">
            <a:extLst>
              <a:ext uri="{FF2B5EF4-FFF2-40B4-BE49-F238E27FC236}">
                <a16:creationId xmlns:a16="http://schemas.microsoft.com/office/drawing/2014/main" id="{D9119BC5-0AC8-8860-5442-62A0BA62843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996113" y="10"/>
            <a:ext cx="5195887" cy="6857990"/>
          </a:xfrm>
          <a:prstGeom prst="rect">
            <a:avLst/>
          </a:prstGeom>
          <a:noFill/>
        </p:spPr>
      </p:pic>
      <p:pic>
        <p:nvPicPr>
          <p:cNvPr id="7" name="Picture 6" descr="No photo description available.">
            <a:extLst>
              <a:ext uri="{FF2B5EF4-FFF2-40B4-BE49-F238E27FC236}">
                <a16:creationId xmlns:a16="http://schemas.microsoft.com/office/drawing/2014/main" id="{1689F492-8B66-841D-E771-58CCD5663DDA}"/>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328342" y="2892319"/>
            <a:ext cx="6192838" cy="3153087"/>
          </a:xfrm>
          <a:prstGeom prst="rect">
            <a:avLst/>
          </a:prstGeom>
        </p:spPr>
      </p:pic>
    </p:spTree>
    <p:extLst>
      <p:ext uri="{BB962C8B-B14F-4D97-AF65-F5344CB8AC3E}">
        <p14:creationId xmlns:p14="http://schemas.microsoft.com/office/powerpoint/2010/main" val="117782295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49F560-D0D1-4B76-8B86-EA3E033B96AE}"/>
              </a:ext>
            </a:extLst>
          </p:cNvPr>
          <p:cNvSpPr>
            <a:spLocks noGrp="1"/>
          </p:cNvSpPr>
          <p:nvPr>
            <p:ph type="title"/>
          </p:nvPr>
        </p:nvSpPr>
        <p:spPr/>
        <p:txBody>
          <a:bodyPr/>
          <a:lstStyle/>
          <a:p>
            <a:br>
              <a:rPr lang="en-GB" sz="4200" noProof="0" dirty="0">
                <a:solidFill>
                  <a:schemeClr val="tx2"/>
                </a:solidFill>
              </a:rPr>
            </a:br>
            <a:br>
              <a:rPr lang="en-GB" sz="4200" noProof="0" dirty="0">
                <a:solidFill>
                  <a:schemeClr val="tx2"/>
                </a:solidFill>
              </a:rPr>
            </a:br>
            <a:r>
              <a:rPr lang="en-GB" sz="4200" noProof="0" dirty="0">
                <a:solidFill>
                  <a:schemeClr val="tx2"/>
                </a:solidFill>
              </a:rPr>
              <a:t>Assessing implementation and expansion of advanced HIV disease services in Malawi</a:t>
            </a:r>
            <a:br>
              <a:rPr lang="en-GB" sz="4200" noProof="0" dirty="0">
                <a:solidFill>
                  <a:schemeClr val="tx2"/>
                </a:solidFill>
              </a:rPr>
            </a:br>
            <a:endParaRPr lang="en-GB" sz="4200" b="0" noProof="0" dirty="0">
              <a:solidFill>
                <a:schemeClr val="tx1"/>
              </a:solidFill>
            </a:endParaRPr>
          </a:p>
        </p:txBody>
      </p:sp>
      <p:sp>
        <p:nvSpPr>
          <p:cNvPr id="3" name="Textplatzhalter 2">
            <a:extLst>
              <a:ext uri="{FF2B5EF4-FFF2-40B4-BE49-F238E27FC236}">
                <a16:creationId xmlns:a16="http://schemas.microsoft.com/office/drawing/2014/main" id="{B1D70F63-F5E4-490E-9A28-8139D161CABC}"/>
              </a:ext>
            </a:extLst>
          </p:cNvPr>
          <p:cNvSpPr>
            <a:spLocks noGrp="1"/>
          </p:cNvSpPr>
          <p:nvPr>
            <p:ph type="body" sz="quarter" idx="10"/>
          </p:nvPr>
        </p:nvSpPr>
        <p:spPr/>
        <p:txBody>
          <a:bodyPr/>
          <a:lstStyle/>
          <a:p>
            <a:r>
              <a:rPr lang="en-GB" b="1" noProof="0" dirty="0"/>
              <a:t>J. Fly Phiri</a:t>
            </a:r>
            <a:r>
              <a:rPr lang="en-GB" noProof="0" dirty="0"/>
              <a:t>, T. </a:t>
            </a:r>
            <a:r>
              <a:rPr lang="en-GB" noProof="0" dirty="0" err="1"/>
              <a:t>Chimpandule</a:t>
            </a:r>
            <a:r>
              <a:rPr lang="en-GB" noProof="0" dirty="0"/>
              <a:t>, A. Jahn, R. Malunga, G. Gomani, F. Kalonga, L. </a:t>
            </a:r>
            <a:r>
              <a:rPr lang="en-GB" noProof="0" dirty="0" err="1"/>
              <a:t>Chewere</a:t>
            </a:r>
            <a:r>
              <a:rPr lang="en-GB" noProof="0" dirty="0"/>
              <a:t>, B.A. Tippett Barr, S. Macheso </a:t>
            </a:r>
          </a:p>
          <a:p>
            <a:endParaRPr lang="en-GB" b="1" noProof="0" dirty="0"/>
          </a:p>
          <a:p>
            <a:endParaRPr lang="en-GB" noProof="0" dirty="0"/>
          </a:p>
          <a:p>
            <a:endParaRPr lang="en-GB" noProof="0" dirty="0"/>
          </a:p>
        </p:txBody>
      </p:sp>
    </p:spTree>
    <p:extLst>
      <p:ext uri="{BB962C8B-B14F-4D97-AF65-F5344CB8AC3E}">
        <p14:creationId xmlns:p14="http://schemas.microsoft.com/office/powerpoint/2010/main" val="124566348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750FF-3478-34A2-E10F-C425AA98BB1C}"/>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71BA3E52-A687-1C2B-451B-839761B3096C}"/>
              </a:ext>
            </a:extLst>
          </p:cNvPr>
          <p:cNvSpPr>
            <a:spLocks noGrp="1"/>
          </p:cNvSpPr>
          <p:nvPr>
            <p:ph idx="1"/>
          </p:nvPr>
        </p:nvSpPr>
        <p:spPr>
          <a:xfrm>
            <a:off x="442913" y="2766059"/>
            <a:ext cx="11444287" cy="3291841"/>
          </a:xfrm>
        </p:spPr>
        <p:txBody>
          <a:bodyPr/>
          <a:lstStyle/>
          <a:p>
            <a:r>
              <a:rPr lang="en-US" dirty="0"/>
              <a:t>Remarkable ART scale-up in Malawi  (~ 90% ART coverage). </a:t>
            </a:r>
          </a:p>
          <a:p>
            <a:r>
              <a:rPr lang="en-US" dirty="0"/>
              <a:t>However, in 2023, about 60,000 people had AHD (2025 Spectrum estimates)</a:t>
            </a:r>
          </a:p>
          <a:p>
            <a:r>
              <a:rPr lang="en-US" dirty="0"/>
              <a:t>The Ministry of Health and Sanitation aimed to decentralize AHD services and introduced dedicated AHD services in 2024 for all new and re-initiating ART clients.</a:t>
            </a:r>
          </a:p>
          <a:p>
            <a:pPr lvl="1">
              <a:buFont typeface="Arial" panose="020B0604020202020204" pitchFamily="34" charset="0"/>
              <a:buChar char="•"/>
            </a:pPr>
            <a:r>
              <a:rPr lang="en-US" sz="1600" dirty="0"/>
              <a:t>Hub and spoke Model</a:t>
            </a:r>
          </a:p>
          <a:p>
            <a:r>
              <a:rPr lang="en-US" dirty="0"/>
              <a:t>Malawi adopted and adapted the WHO guidance on AHD screening with all:</a:t>
            </a:r>
          </a:p>
          <a:p>
            <a:pPr lvl="1">
              <a:buFont typeface="Arial" panose="020B0604020202020204" pitchFamily="34" charset="0"/>
              <a:buChar char="•"/>
            </a:pPr>
            <a:r>
              <a:rPr lang="en-US" sz="1600" dirty="0"/>
              <a:t>Children &lt;5 years not virally suppressed automatically considered to have AHD</a:t>
            </a:r>
          </a:p>
          <a:p>
            <a:pPr lvl="1">
              <a:buFont typeface="Arial" panose="020B0604020202020204" pitchFamily="34" charset="0"/>
              <a:buChar char="•"/>
            </a:pPr>
            <a:r>
              <a:rPr lang="en-US" sz="1600" dirty="0"/>
              <a:t>Adults and children ≥5 years with CD4&lt;200</a:t>
            </a:r>
          </a:p>
          <a:p>
            <a:pPr lvl="2"/>
            <a:r>
              <a:rPr lang="en-US" sz="1600" dirty="0"/>
              <a:t>If CD4 &lt;200, Urine LAM, Serum </a:t>
            </a:r>
            <a:r>
              <a:rPr lang="en-US" sz="1600" dirty="0" err="1"/>
              <a:t>CrAg</a:t>
            </a:r>
            <a:r>
              <a:rPr lang="en-US" sz="1600" dirty="0"/>
              <a:t>, and TB testing</a:t>
            </a:r>
          </a:p>
          <a:p>
            <a:pPr lvl="1">
              <a:buFont typeface="Arial" panose="020B0604020202020204" pitchFamily="34" charset="0"/>
              <a:buChar char="•"/>
            </a:pPr>
            <a:r>
              <a:rPr lang="en-US" sz="1600" dirty="0"/>
              <a:t>Clients who are seriously ill or stage 3 or 4l at the time of screening.</a:t>
            </a:r>
          </a:p>
          <a:p>
            <a:r>
              <a:rPr lang="en-US" dirty="0"/>
              <a:t>We therefore assessed implementation and evaluated gaps in diagnostics and treatment.</a:t>
            </a:r>
          </a:p>
          <a:p>
            <a:endParaRPr lang="en-US" dirty="0"/>
          </a:p>
        </p:txBody>
      </p:sp>
    </p:spTree>
    <p:extLst>
      <p:ext uri="{BB962C8B-B14F-4D97-AF65-F5344CB8AC3E}">
        <p14:creationId xmlns:p14="http://schemas.microsoft.com/office/powerpoint/2010/main" val="252025319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0AF0B-5CA4-F890-4524-39ED2AE6411A}"/>
              </a:ext>
            </a:extLst>
          </p:cNvPr>
          <p:cNvSpPr>
            <a:spLocks noGrp="1"/>
          </p:cNvSpPr>
          <p:nvPr>
            <p:ph type="title"/>
          </p:nvPr>
        </p:nvSpPr>
        <p:spPr>
          <a:xfrm>
            <a:off x="442912" y="1401624"/>
            <a:ext cx="9996487" cy="1260000"/>
          </a:xfrm>
        </p:spPr>
        <p:txBody>
          <a:bodyPr/>
          <a:lstStyle/>
          <a:p>
            <a:r>
              <a:rPr lang="en-US" dirty="0"/>
              <a:t>Methodology</a:t>
            </a:r>
          </a:p>
        </p:txBody>
      </p:sp>
      <p:sp>
        <p:nvSpPr>
          <p:cNvPr id="3" name="Content Placeholder 2">
            <a:extLst>
              <a:ext uri="{FF2B5EF4-FFF2-40B4-BE49-F238E27FC236}">
                <a16:creationId xmlns:a16="http://schemas.microsoft.com/office/drawing/2014/main" id="{C502C15D-A983-D96D-C249-895599EA123C}"/>
              </a:ext>
            </a:extLst>
          </p:cNvPr>
          <p:cNvSpPr>
            <a:spLocks noGrp="1"/>
          </p:cNvSpPr>
          <p:nvPr>
            <p:ph idx="1"/>
          </p:nvPr>
        </p:nvSpPr>
        <p:spPr>
          <a:xfrm>
            <a:off x="442912" y="2243545"/>
            <a:ext cx="10508116" cy="3291841"/>
          </a:xfrm>
        </p:spPr>
        <p:txBody>
          <a:bodyPr/>
          <a:lstStyle/>
          <a:p>
            <a:r>
              <a:rPr lang="en-US" dirty="0"/>
              <a:t>Analyzed Malawi national AHD program data (July 2024 - September 2025) to evaluate AHD screening and results. </a:t>
            </a:r>
          </a:p>
          <a:p>
            <a:pPr lvl="1">
              <a:buFont typeface="Arial" panose="020B0604020202020204" pitchFamily="34" charset="0"/>
              <a:buChar char="•"/>
            </a:pPr>
            <a:r>
              <a:rPr lang="en-US" sz="1800" dirty="0"/>
              <a:t>Screening coverage</a:t>
            </a:r>
          </a:p>
          <a:p>
            <a:pPr lvl="1">
              <a:buFont typeface="Arial" panose="020B0604020202020204" pitchFamily="34" charset="0"/>
              <a:buChar char="•"/>
            </a:pPr>
            <a:r>
              <a:rPr lang="en-US" sz="1800" dirty="0"/>
              <a:t>Demographic characteristics</a:t>
            </a:r>
          </a:p>
          <a:p>
            <a:pPr lvl="1">
              <a:buFont typeface="Arial" panose="020B0604020202020204" pitchFamily="34" charset="0"/>
              <a:buChar char="•"/>
            </a:pPr>
            <a:r>
              <a:rPr lang="en-US" sz="1800" dirty="0"/>
              <a:t>Proportion with serious illness or WHO stage 3-4 </a:t>
            </a:r>
          </a:p>
          <a:p>
            <a:pPr lvl="1">
              <a:buFont typeface="Arial" panose="020B0604020202020204" pitchFamily="34" charset="0"/>
              <a:buChar char="•"/>
            </a:pPr>
            <a:r>
              <a:rPr lang="en-US" sz="1800" dirty="0"/>
              <a:t>Coverage of key diagnostics (CD4, </a:t>
            </a:r>
            <a:r>
              <a:rPr lang="en-US" sz="1800" dirty="0" err="1"/>
              <a:t>CrAg</a:t>
            </a:r>
            <a:r>
              <a:rPr lang="en-US" sz="1800" dirty="0"/>
              <a:t>, LAM, Gene Xpert, CXR)</a:t>
            </a:r>
          </a:p>
          <a:p>
            <a:pPr lvl="1">
              <a:buFont typeface="Arial" panose="020B0604020202020204" pitchFamily="34" charset="0"/>
              <a:buChar char="•"/>
            </a:pPr>
            <a:endParaRPr lang="en-US" dirty="0"/>
          </a:p>
          <a:p>
            <a:r>
              <a:rPr lang="en-US" dirty="0"/>
              <a:t>Used National HIV estimates (2025) to compare the proportion meeting AHD criteria to the national AHD data</a:t>
            </a:r>
          </a:p>
          <a:p>
            <a:endParaRPr lang="en-US" dirty="0"/>
          </a:p>
          <a:p>
            <a:endParaRPr lang="en-US" dirty="0"/>
          </a:p>
        </p:txBody>
      </p:sp>
    </p:spTree>
    <p:extLst>
      <p:ext uri="{BB962C8B-B14F-4D97-AF65-F5344CB8AC3E}">
        <p14:creationId xmlns:p14="http://schemas.microsoft.com/office/powerpoint/2010/main" val="115614980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59F56-C49A-9703-4795-538E6C69A183}"/>
              </a:ext>
            </a:extLst>
          </p:cNvPr>
          <p:cNvSpPr>
            <a:spLocks noGrp="1"/>
          </p:cNvSpPr>
          <p:nvPr>
            <p:ph type="title"/>
          </p:nvPr>
        </p:nvSpPr>
        <p:spPr>
          <a:xfrm>
            <a:off x="1461391" y="212557"/>
            <a:ext cx="10730609" cy="1260000"/>
          </a:xfrm>
        </p:spPr>
        <p:txBody>
          <a:bodyPr/>
          <a:lstStyle/>
          <a:p>
            <a:r>
              <a:rPr lang="en-US" dirty="0">
                <a:latin typeface="Verdana" panose="020B0604030504040204" pitchFamily="34" charset="0"/>
                <a:ea typeface="Verdana" panose="020B0604030504040204" pitchFamily="34" charset="0"/>
                <a:cs typeface="Verdana" panose="020B0604030504040204" pitchFamily="34" charset="0"/>
              </a:rPr>
              <a:t>Results: AHD screening</a:t>
            </a:r>
            <a:br>
              <a:rPr lang="en-US" dirty="0">
                <a:latin typeface="Verdana" panose="020B0604030504040204" pitchFamily="34" charset="0"/>
                <a:ea typeface="Verdana" panose="020B0604030504040204" pitchFamily="34" charset="0"/>
                <a:cs typeface="Verdana" panose="020B0604030504040204" pitchFamily="34" charset="0"/>
              </a:rPr>
            </a:br>
            <a:r>
              <a:rPr lang="en-US" sz="3000" b="0" dirty="0">
                <a:latin typeface="Verdana" panose="020B0604030504040204" pitchFamily="34" charset="0"/>
                <a:ea typeface="Verdana" panose="020B0604030504040204" pitchFamily="34" charset="0"/>
                <a:cs typeface="Verdana" panose="020B0604030504040204" pitchFamily="34" charset="0"/>
              </a:rPr>
              <a:t>July 2024-Sept 2025</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pic>
        <p:nvPicPr>
          <p:cNvPr id="8" name="Picture 7">
            <a:extLst>
              <a:ext uri="{FF2B5EF4-FFF2-40B4-BE49-F238E27FC236}">
                <a16:creationId xmlns:a16="http://schemas.microsoft.com/office/drawing/2014/main" id="{ECD7FD80-6E9A-911D-AF71-EE204F074ED4}"/>
              </a:ext>
            </a:extLst>
          </p:cNvPr>
          <p:cNvPicPr>
            <a:picLocks noChangeAspect="1"/>
          </p:cNvPicPr>
          <p:nvPr/>
        </p:nvPicPr>
        <p:blipFill>
          <a:blip r:embed="rId2"/>
          <a:stretch>
            <a:fillRect/>
          </a:stretch>
        </p:blipFill>
        <p:spPr>
          <a:xfrm>
            <a:off x="428463" y="2420211"/>
            <a:ext cx="8066256" cy="4437789"/>
          </a:xfrm>
          <a:prstGeom prst="rect">
            <a:avLst/>
          </a:prstGeom>
        </p:spPr>
      </p:pic>
      <p:sp>
        <p:nvSpPr>
          <p:cNvPr id="9" name="TextBox 8">
            <a:extLst>
              <a:ext uri="{FF2B5EF4-FFF2-40B4-BE49-F238E27FC236}">
                <a16:creationId xmlns:a16="http://schemas.microsoft.com/office/drawing/2014/main" id="{89063235-9629-7DB1-79A2-2AD549CE5ADD}"/>
              </a:ext>
            </a:extLst>
          </p:cNvPr>
          <p:cNvSpPr txBox="1"/>
          <p:nvPr/>
        </p:nvSpPr>
        <p:spPr>
          <a:xfrm>
            <a:off x="2871361" y="1795996"/>
            <a:ext cx="1955752" cy="2123658"/>
          </a:xfrm>
          <a:prstGeom prst="rect">
            <a:avLst/>
          </a:prstGeom>
          <a:noFill/>
        </p:spPr>
        <p:txBody>
          <a:bodyPr wrap="square" rtlCol="0">
            <a:spAutoFit/>
          </a:bodyPr>
          <a:lstStyle/>
          <a:p>
            <a:pPr marL="171450" indent="-171450">
              <a:buFont typeface="Wingdings" panose="05000000000000000000" pitchFamily="2" charset="2"/>
              <a:buChar char="§"/>
            </a:pPr>
            <a:r>
              <a:rPr lang="en-US" sz="1200" b="1" dirty="0">
                <a:latin typeface="Verdana" panose="020B0604030504040204" pitchFamily="34" charset="0"/>
                <a:ea typeface="Verdana" panose="020B0604030504040204" pitchFamily="34" charset="0"/>
                <a:cs typeface="Verdana" panose="020B0604030504040204" pitchFamily="34" charset="0"/>
              </a:rPr>
              <a:t>82% </a:t>
            </a:r>
            <a:r>
              <a:rPr lang="en-US" sz="1200" dirty="0">
                <a:latin typeface="Verdana" panose="020B0604030504040204" pitchFamily="34" charset="0"/>
                <a:ea typeface="Verdana" panose="020B0604030504040204" pitchFamily="34" charset="0"/>
                <a:cs typeface="Verdana" panose="020B0604030504040204" pitchFamily="34" charset="0"/>
              </a:rPr>
              <a:t>(n=62,539) were screened for AHD</a:t>
            </a:r>
          </a:p>
          <a:p>
            <a:pPr marL="171450" indent="-171450">
              <a:buFont typeface="Wingdings" panose="05000000000000000000" pitchFamily="2" charset="2"/>
              <a:buChar char="§"/>
            </a:pPr>
            <a:r>
              <a:rPr lang="en-US" sz="1200" b="1" dirty="0">
                <a:latin typeface="Verdana" panose="020B0604030504040204" pitchFamily="34" charset="0"/>
                <a:ea typeface="Verdana" panose="020B0604030504040204" pitchFamily="34" charset="0"/>
                <a:cs typeface="Verdana" panose="020B0604030504040204" pitchFamily="34" charset="0"/>
              </a:rPr>
              <a:t>59% </a:t>
            </a:r>
            <a:r>
              <a:rPr lang="en-US" sz="1200" dirty="0">
                <a:latin typeface="Verdana" panose="020B0604030504040204" pitchFamily="34" charset="0"/>
                <a:ea typeface="Verdana" panose="020B0604030504040204" pitchFamily="34" charset="0"/>
                <a:cs typeface="Verdana" panose="020B0604030504040204" pitchFamily="34" charset="0"/>
              </a:rPr>
              <a:t>were</a:t>
            </a:r>
            <a:r>
              <a:rPr lang="en-US" sz="1200" b="1" dirty="0">
                <a:latin typeface="Verdana" panose="020B0604030504040204" pitchFamily="34" charset="0"/>
                <a:ea typeface="Verdana" panose="020B0604030504040204" pitchFamily="34" charset="0"/>
                <a:cs typeface="Verdana" panose="020B0604030504040204" pitchFamily="34" charset="0"/>
              </a:rPr>
              <a:t> </a:t>
            </a:r>
            <a:r>
              <a:rPr lang="en-US" sz="1200" dirty="0">
                <a:latin typeface="Verdana" panose="020B0604030504040204" pitchFamily="34" charset="0"/>
                <a:ea typeface="Verdana" panose="020B0604030504040204" pitchFamily="34" charset="0"/>
                <a:cs typeface="Verdana" panose="020B0604030504040204" pitchFamily="34" charset="0"/>
              </a:rPr>
              <a:t>females </a:t>
            </a:r>
          </a:p>
          <a:p>
            <a:pPr marL="171450" indent="-171450">
              <a:buFont typeface="Wingdings" panose="05000000000000000000" pitchFamily="2" charset="2"/>
              <a:buChar char="§"/>
            </a:pPr>
            <a:r>
              <a:rPr lang="en-US" sz="1200" b="1" dirty="0">
                <a:latin typeface="Verdana" panose="020B0604030504040204" pitchFamily="34" charset="0"/>
                <a:ea typeface="Verdana" panose="020B0604030504040204" pitchFamily="34" charset="0"/>
                <a:cs typeface="Verdana" panose="020B0604030504040204" pitchFamily="34" charset="0"/>
              </a:rPr>
              <a:t>5% </a:t>
            </a:r>
            <a:r>
              <a:rPr lang="en-US" sz="1200" dirty="0">
                <a:latin typeface="Verdana" panose="020B0604030504040204" pitchFamily="34" charset="0"/>
                <a:ea typeface="Verdana" panose="020B0604030504040204" pitchFamily="34" charset="0"/>
                <a:cs typeface="Verdana" panose="020B0604030504040204" pitchFamily="34" charset="0"/>
              </a:rPr>
              <a:t>were children &lt;15</a:t>
            </a:r>
          </a:p>
          <a:p>
            <a:pPr marL="171450" indent="-171450">
              <a:buFont typeface="Wingdings" panose="05000000000000000000" pitchFamily="2" charset="2"/>
              <a:buChar char="§"/>
            </a:pPr>
            <a:r>
              <a:rPr lang="en-US" sz="1200" b="1" dirty="0">
                <a:latin typeface="Verdana" panose="020B0604030504040204" pitchFamily="34" charset="0"/>
                <a:ea typeface="Verdana" panose="020B0604030504040204" pitchFamily="34" charset="0"/>
                <a:cs typeface="Verdana" panose="020B0604030504040204" pitchFamily="34" charset="0"/>
              </a:rPr>
              <a:t>13%  </a:t>
            </a:r>
            <a:r>
              <a:rPr lang="en-US" sz="1200" dirty="0">
                <a:latin typeface="Verdana" panose="020B0604030504040204" pitchFamily="34" charset="0"/>
                <a:ea typeface="Verdana" panose="020B0604030504040204" pitchFamily="34" charset="0"/>
                <a:cs typeface="Verdana" panose="020B0604030504040204" pitchFamily="34" charset="0"/>
              </a:rPr>
              <a:t>are treatment interrupters</a:t>
            </a:r>
          </a:p>
          <a:p>
            <a:pPr marL="171450" indent="-171450">
              <a:buFont typeface="Wingdings" panose="05000000000000000000" pitchFamily="2" charset="2"/>
              <a:buChar char="§"/>
            </a:pPr>
            <a:r>
              <a:rPr lang="en-US" sz="1200" b="1" dirty="0">
                <a:latin typeface="Verdana" panose="020B0604030504040204" pitchFamily="34" charset="0"/>
                <a:ea typeface="Verdana" panose="020B0604030504040204" pitchFamily="34" charset="0"/>
                <a:cs typeface="Verdana" panose="020B0604030504040204" pitchFamily="34" charset="0"/>
              </a:rPr>
              <a:t>42% </a:t>
            </a:r>
            <a:r>
              <a:rPr lang="en-US" sz="1200" dirty="0">
                <a:latin typeface="Verdana" panose="020B0604030504040204" pitchFamily="34" charset="0"/>
                <a:ea typeface="Verdana" panose="020B0604030504040204" pitchFamily="34" charset="0"/>
                <a:cs typeface="Verdana" panose="020B0604030504040204" pitchFamily="34" charset="0"/>
              </a:rPr>
              <a:t>are treatment naïve </a:t>
            </a:r>
          </a:p>
          <a:p>
            <a:pPr marL="171450" indent="-171450">
              <a:buFont typeface="Wingdings" panose="05000000000000000000" pitchFamily="2" charset="2"/>
              <a:buChar char="§"/>
            </a:pPr>
            <a:endParaRPr lang="en-US" sz="1200" dirty="0">
              <a:latin typeface="Verdana" panose="020B0604030504040204" pitchFamily="34" charset="0"/>
              <a:ea typeface="Verdana" panose="020B0604030504040204" pitchFamily="34" charset="0"/>
              <a:cs typeface="Verdana" panose="020B0604030504040204" pitchFamily="34" charset="0"/>
            </a:endParaRPr>
          </a:p>
        </p:txBody>
      </p:sp>
      <p:sp>
        <p:nvSpPr>
          <p:cNvPr id="10" name="TextBox 9">
            <a:extLst>
              <a:ext uri="{FF2B5EF4-FFF2-40B4-BE49-F238E27FC236}">
                <a16:creationId xmlns:a16="http://schemas.microsoft.com/office/drawing/2014/main" id="{160D5CA4-15BA-0A0E-9ACD-1A2178DCC0D4}"/>
              </a:ext>
            </a:extLst>
          </p:cNvPr>
          <p:cNvSpPr txBox="1"/>
          <p:nvPr/>
        </p:nvSpPr>
        <p:spPr>
          <a:xfrm>
            <a:off x="4779776" y="1795996"/>
            <a:ext cx="1807240" cy="2339102"/>
          </a:xfrm>
          <a:prstGeom prst="rect">
            <a:avLst/>
          </a:prstGeom>
          <a:noFill/>
        </p:spPr>
        <p:txBody>
          <a:bodyPr wrap="square" rtlCol="0">
            <a:spAutoFit/>
          </a:bodyPr>
          <a:lstStyle/>
          <a:p>
            <a:pPr marL="171450" indent="-171450">
              <a:buFont typeface="Wingdings" panose="05000000000000000000" pitchFamily="2" charset="2"/>
              <a:buChar char="§"/>
            </a:pPr>
            <a:r>
              <a:rPr lang="en-US" sz="1200" b="1" dirty="0">
                <a:latin typeface="Verdana" panose="020B0604030504040204" pitchFamily="34" charset="0"/>
                <a:ea typeface="Verdana" panose="020B0604030504040204" pitchFamily="34" charset="0"/>
                <a:cs typeface="Verdana" panose="020B0604030504040204" pitchFamily="34" charset="0"/>
              </a:rPr>
              <a:t>95% of Clients screened for AHD </a:t>
            </a:r>
            <a:r>
              <a:rPr lang="en-US" sz="1200" dirty="0">
                <a:latin typeface="Verdana" panose="020B0604030504040204" pitchFamily="34" charset="0"/>
                <a:ea typeface="Verdana" panose="020B0604030504040204" pitchFamily="34" charset="0"/>
                <a:cs typeface="Verdana" panose="020B0604030504040204" pitchFamily="34" charset="0"/>
              </a:rPr>
              <a:t>were clinically assessed (n=59,412)</a:t>
            </a:r>
          </a:p>
          <a:p>
            <a:pPr marL="171450" indent="-171450">
              <a:buFont typeface="Wingdings" panose="05000000000000000000" pitchFamily="2" charset="2"/>
              <a:buChar char="§"/>
            </a:pPr>
            <a:r>
              <a:rPr lang="en-US" sz="1200" b="1" dirty="0">
                <a:latin typeface="Verdana" panose="020B0604030504040204" pitchFamily="34" charset="0"/>
                <a:ea typeface="Verdana" panose="020B0604030504040204" pitchFamily="34" charset="0"/>
                <a:cs typeface="Verdana" panose="020B0604030504040204" pitchFamily="34" charset="0"/>
              </a:rPr>
              <a:t>21% </a:t>
            </a:r>
            <a:r>
              <a:rPr lang="en-US" sz="1200" dirty="0">
                <a:latin typeface="Verdana" panose="020B0604030504040204" pitchFamily="34" charset="0"/>
                <a:ea typeface="Verdana" panose="020B0604030504040204" pitchFamily="34" charset="0"/>
                <a:cs typeface="Verdana" panose="020B0604030504040204" pitchFamily="34" charset="0"/>
              </a:rPr>
              <a:t>were in Stage 3 or 4 (n=12,517)</a:t>
            </a:r>
          </a:p>
          <a:p>
            <a:pPr marL="171450" indent="-171450">
              <a:buFont typeface="Wingdings" panose="05000000000000000000" pitchFamily="2" charset="2"/>
              <a:buChar char="§"/>
            </a:pPr>
            <a:r>
              <a:rPr lang="en-US" sz="1200" b="1" dirty="0">
                <a:latin typeface="Verdana" panose="020B0604030504040204" pitchFamily="34" charset="0"/>
                <a:ea typeface="Verdana" panose="020B0604030504040204" pitchFamily="34" charset="0"/>
                <a:cs typeface="Verdana" panose="020B0604030504040204" pitchFamily="34" charset="0"/>
              </a:rPr>
              <a:t>~</a:t>
            </a:r>
            <a:r>
              <a:rPr lang="en-US" sz="1200" dirty="0">
                <a:latin typeface="Verdana" panose="020B0604030504040204" pitchFamily="34" charset="0"/>
                <a:ea typeface="Verdana" panose="020B0604030504040204" pitchFamily="34" charset="0"/>
                <a:cs typeface="Verdana" panose="020B0604030504040204" pitchFamily="34" charset="0"/>
              </a:rPr>
              <a:t>10,287 seriously ill</a:t>
            </a:r>
            <a:endParaRPr lang="en-US" sz="1200" b="1" dirty="0">
              <a:latin typeface="Verdana" panose="020B0604030504040204" pitchFamily="34" charset="0"/>
              <a:ea typeface="Verdana" panose="020B0604030504040204" pitchFamily="34" charset="0"/>
              <a:cs typeface="Verdana" panose="020B0604030504040204" pitchFamily="34" charset="0"/>
            </a:endParaRPr>
          </a:p>
          <a:p>
            <a:pPr marL="171450" indent="-171450">
              <a:buFont typeface="Wingdings" panose="05000000000000000000" pitchFamily="2" charset="2"/>
              <a:buChar char="§"/>
            </a:pPr>
            <a:endParaRPr lang="en-US" sz="1200" dirty="0">
              <a:latin typeface="Verdana" panose="020B0604030504040204" pitchFamily="34" charset="0"/>
              <a:ea typeface="Verdana" panose="020B0604030504040204" pitchFamily="34" charset="0"/>
              <a:cs typeface="Verdana" panose="020B0604030504040204" pitchFamily="34" charset="0"/>
            </a:endParaRPr>
          </a:p>
          <a:p>
            <a:pPr marL="285750" indent="-285750">
              <a:buFont typeface="Wingdings" panose="05000000000000000000" pitchFamily="2" charset="2"/>
              <a:buChar char="§"/>
            </a:pPr>
            <a:endParaRPr lang="en-GB" sz="1400" dirty="0">
              <a:latin typeface="Verdana" panose="020B0604030504040204" pitchFamily="34" charset="0"/>
              <a:ea typeface="Verdana" panose="020B0604030504040204" pitchFamily="34" charset="0"/>
              <a:cs typeface="Verdana" panose="020B0604030504040204" pitchFamily="34" charset="0"/>
            </a:endParaRPr>
          </a:p>
        </p:txBody>
      </p:sp>
      <p:sp>
        <p:nvSpPr>
          <p:cNvPr id="11" name="TextBox 10">
            <a:extLst>
              <a:ext uri="{FF2B5EF4-FFF2-40B4-BE49-F238E27FC236}">
                <a16:creationId xmlns:a16="http://schemas.microsoft.com/office/drawing/2014/main" id="{E94730C7-04DD-9234-8AED-05C707D92A75}"/>
              </a:ext>
            </a:extLst>
          </p:cNvPr>
          <p:cNvSpPr txBox="1"/>
          <p:nvPr/>
        </p:nvSpPr>
        <p:spPr>
          <a:xfrm>
            <a:off x="6687479" y="2093121"/>
            <a:ext cx="1807240" cy="2123658"/>
          </a:xfrm>
          <a:prstGeom prst="rect">
            <a:avLst/>
          </a:prstGeom>
          <a:noFill/>
        </p:spPr>
        <p:txBody>
          <a:bodyPr wrap="square" rtlCol="0">
            <a:spAutoFit/>
          </a:bodyPr>
          <a:lstStyle/>
          <a:p>
            <a:pPr marL="171450" indent="-171450">
              <a:buFont typeface="Wingdings" panose="05000000000000000000" pitchFamily="2" charset="2"/>
              <a:buChar char="§"/>
            </a:pPr>
            <a:r>
              <a:rPr lang="en-US" sz="1200" b="1" dirty="0">
                <a:latin typeface="Verdana" panose="020B0604030504040204" pitchFamily="34" charset="0"/>
                <a:ea typeface="Verdana" panose="020B0604030504040204" pitchFamily="34" charset="0"/>
                <a:cs typeface="Verdana" panose="020B0604030504040204" pitchFamily="34" charset="0"/>
              </a:rPr>
              <a:t>52% of Clients screened for AHD </a:t>
            </a:r>
            <a:r>
              <a:rPr lang="en-US" sz="1200" dirty="0">
                <a:latin typeface="Verdana" panose="020B0604030504040204" pitchFamily="34" charset="0"/>
                <a:ea typeface="Verdana" panose="020B0604030504040204" pitchFamily="34" charset="0"/>
                <a:cs typeface="Verdana" panose="020B0604030504040204" pitchFamily="34" charset="0"/>
              </a:rPr>
              <a:t>had a CD4 test (n=32,428)</a:t>
            </a:r>
          </a:p>
          <a:p>
            <a:pPr marL="444500" lvl="1" indent="-177800">
              <a:buFont typeface="Wingdings" panose="05000000000000000000" pitchFamily="2" charset="2"/>
              <a:buChar char="§"/>
            </a:pPr>
            <a:r>
              <a:rPr lang="en-US" sz="1200" dirty="0">
                <a:latin typeface="Verdana" panose="020B0604030504040204" pitchFamily="34" charset="0"/>
                <a:ea typeface="Verdana" panose="020B0604030504040204" pitchFamily="34" charset="0"/>
                <a:cs typeface="Verdana" panose="020B0604030504040204" pitchFamily="34" charset="0"/>
              </a:rPr>
              <a:t>29% of whom CD4 &lt;200 cells/mm3 (n=9,486)</a:t>
            </a:r>
          </a:p>
          <a:p>
            <a:pPr marL="444500" lvl="1" indent="-177800">
              <a:buFont typeface="Wingdings" panose="05000000000000000000" pitchFamily="2" charset="2"/>
              <a:buChar char="§"/>
            </a:pPr>
            <a:r>
              <a:rPr lang="en-US" sz="1200" dirty="0">
                <a:latin typeface="Verdana" panose="020B0604030504040204" pitchFamily="34" charset="0"/>
                <a:ea typeface="Verdana" panose="020B0604030504040204" pitchFamily="34" charset="0"/>
                <a:cs typeface="Verdana" panose="020B0604030504040204" pitchFamily="34" charset="0"/>
              </a:rPr>
              <a:t>6% of CD4 results missing</a:t>
            </a:r>
          </a:p>
          <a:p>
            <a:pPr marL="171450" indent="-171450">
              <a:buFont typeface="Wingdings" panose="05000000000000000000" pitchFamily="2" charset="2"/>
              <a:buChar char="§"/>
            </a:pPr>
            <a:endParaRPr lang="en-GB" sz="1200" dirty="0">
              <a:latin typeface="Verdana" panose="020B0604030504040204" pitchFamily="34" charset="0"/>
              <a:ea typeface="Verdana" panose="020B0604030504040204" pitchFamily="34" charset="0"/>
              <a:cs typeface="Verdana" panose="020B0604030504040204" pitchFamily="34" charset="0"/>
            </a:endParaRPr>
          </a:p>
        </p:txBody>
      </p:sp>
      <p:sp>
        <p:nvSpPr>
          <p:cNvPr id="12" name="TextBox 11">
            <a:extLst>
              <a:ext uri="{FF2B5EF4-FFF2-40B4-BE49-F238E27FC236}">
                <a16:creationId xmlns:a16="http://schemas.microsoft.com/office/drawing/2014/main" id="{6BCBD72F-7953-86DE-95AD-A7EB2B4BC572}"/>
              </a:ext>
            </a:extLst>
          </p:cNvPr>
          <p:cNvSpPr txBox="1"/>
          <p:nvPr/>
        </p:nvSpPr>
        <p:spPr>
          <a:xfrm>
            <a:off x="8653102" y="1258609"/>
            <a:ext cx="3238129" cy="5465599"/>
          </a:xfrm>
          <a:prstGeom prst="rect">
            <a:avLst/>
          </a:prstGeom>
          <a:solidFill>
            <a:schemeClr val="bg1">
              <a:lumMod val="95000"/>
            </a:schemeClr>
          </a:solidFill>
          <a:ln w="19050">
            <a:solidFill>
              <a:schemeClr val="tx1"/>
            </a:solidFill>
          </a:ln>
        </p:spPr>
        <p:txBody>
          <a:bodyPr wrap="square" rtlCol="0">
            <a:spAutoFit/>
          </a:bodyPr>
          <a:lstStyle/>
          <a:p>
            <a:pPr algn="ctr">
              <a:spcAft>
                <a:spcPts val="700"/>
              </a:spcAft>
            </a:pPr>
            <a:r>
              <a:rPr lang="en-US" sz="1600" b="1" dirty="0">
                <a:solidFill>
                  <a:srgbClr val="2B2B2B"/>
                </a:solidFill>
                <a:latin typeface="Verdana" panose="020B0604030504040204" pitchFamily="34" charset="0"/>
                <a:ea typeface="Verdana" panose="020B0604030504040204" pitchFamily="34" charset="0"/>
                <a:cs typeface="Verdana" panose="020B0604030504040204" pitchFamily="34" charset="0"/>
              </a:rPr>
              <a:t>Key messages</a:t>
            </a:r>
          </a:p>
          <a:p>
            <a:pPr marL="292100" indent="-292100">
              <a:spcAft>
                <a:spcPts val="700"/>
              </a:spcAft>
              <a:buFont typeface="Arial"/>
              <a:buChar char="•"/>
            </a:pPr>
            <a:r>
              <a:rPr lang="en-US" sz="1600" dirty="0">
                <a:solidFill>
                  <a:srgbClr val="2B2B2B"/>
                </a:solidFill>
                <a:latin typeface="Verdana" panose="020B0604030504040204" pitchFamily="34" charset="0"/>
                <a:ea typeface="Verdana" panose="020B0604030504040204" pitchFamily="34" charset="0"/>
                <a:cs typeface="Verdana" panose="020B0604030504040204" pitchFamily="34" charset="0"/>
              </a:rPr>
              <a:t>Clinical assessments were nearly universally provided.</a:t>
            </a:r>
          </a:p>
          <a:p>
            <a:pPr marL="292100" indent="-292100">
              <a:spcAft>
                <a:spcPts val="700"/>
              </a:spcAft>
              <a:buFont typeface="Arial"/>
              <a:buChar char="•"/>
            </a:pPr>
            <a:r>
              <a:rPr lang="en-US" sz="1600" dirty="0">
                <a:solidFill>
                  <a:srgbClr val="2B2B2B"/>
                </a:solidFill>
                <a:latin typeface="Verdana" panose="020B0604030504040204" pitchFamily="34" charset="0"/>
                <a:ea typeface="Verdana" panose="020B0604030504040204" pitchFamily="34" charset="0"/>
                <a:cs typeface="Verdana" panose="020B0604030504040204" pitchFamily="34" charset="0"/>
              </a:rPr>
              <a:t>Only half (52%) of the clients screened for AHD received a lab-based CD4 count</a:t>
            </a:r>
          </a:p>
          <a:p>
            <a:pPr marL="292100" indent="-292100">
              <a:spcAft>
                <a:spcPts val="700"/>
              </a:spcAft>
              <a:buFont typeface="Arial"/>
              <a:buChar char="•"/>
            </a:pPr>
            <a:r>
              <a:rPr lang="en-US" sz="1600" b="1" dirty="0">
                <a:solidFill>
                  <a:srgbClr val="2B2B2B"/>
                </a:solidFill>
                <a:latin typeface="Verdana" panose="020B0604030504040204" pitchFamily="34" charset="0"/>
                <a:ea typeface="Verdana" panose="020B0604030504040204" pitchFamily="34" charset="0"/>
                <a:cs typeface="Verdana" panose="020B0604030504040204" pitchFamily="34" charset="0"/>
              </a:rPr>
              <a:t>Nearly one-third (29.4%, N=18,405)</a:t>
            </a:r>
            <a:r>
              <a:rPr lang="en-US" sz="1600" dirty="0">
                <a:solidFill>
                  <a:srgbClr val="2B2B2B"/>
                </a:solidFill>
                <a:latin typeface="Verdana" panose="020B0604030504040204" pitchFamily="34" charset="0"/>
                <a:ea typeface="Verdana" panose="020B0604030504040204" pitchFamily="34" charset="0"/>
                <a:cs typeface="Verdana" panose="020B0604030504040204" pitchFamily="34" charset="0"/>
              </a:rPr>
              <a:t> of clients screened for AHD were diagnosed with AHD based on age, clinical staging, and/or CD4 count </a:t>
            </a:r>
          </a:p>
          <a:p>
            <a:pPr marL="292100" lvl="1" indent="-292100">
              <a:spcAft>
                <a:spcPts val="700"/>
              </a:spcAft>
              <a:buFont typeface="Arial"/>
              <a:buChar char="•"/>
            </a:pPr>
            <a:r>
              <a:rPr lang="en-US" sz="1600" dirty="0">
                <a:solidFill>
                  <a:srgbClr val="2B2B2B"/>
                </a:solidFill>
                <a:latin typeface="Verdana" panose="020B0604030504040204" pitchFamily="34" charset="0"/>
                <a:ea typeface="Verdana" panose="020B0604030504040204" pitchFamily="34" charset="0"/>
                <a:cs typeface="Verdana" panose="020B0604030504040204" pitchFamily="34" charset="0"/>
              </a:rPr>
              <a:t>Representing 39% of the modelled national estimates of 47,000  people with AHD and on ART</a:t>
            </a:r>
          </a:p>
          <a:p>
            <a:pPr marL="171450" indent="-171450">
              <a:buFont typeface="Arial" panose="020B0604020202020204" pitchFamily="34" charset="0"/>
              <a:buChar char="•"/>
            </a:pPr>
            <a:endParaRPr lang="en-GB" sz="16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17935211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CCB7F-8CD9-DB28-366F-8BE6129101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94C51E-A2F5-946A-02AA-EC112C52FB5A}"/>
              </a:ext>
            </a:extLst>
          </p:cNvPr>
          <p:cNvSpPr>
            <a:spLocks noGrp="1"/>
          </p:cNvSpPr>
          <p:nvPr>
            <p:ph type="title"/>
          </p:nvPr>
        </p:nvSpPr>
        <p:spPr>
          <a:xfrm>
            <a:off x="1461391" y="212557"/>
            <a:ext cx="10730609" cy="1260000"/>
          </a:xfrm>
        </p:spPr>
        <p:txBody>
          <a:bodyPr/>
          <a:lstStyle/>
          <a:p>
            <a:r>
              <a:rPr lang="en-US" dirty="0">
                <a:latin typeface="Verdana" panose="020B0604030504040204" pitchFamily="34" charset="0"/>
                <a:ea typeface="Verdana" panose="020B0604030504040204" pitchFamily="34" charset="0"/>
                <a:cs typeface="Verdana" panose="020B0604030504040204" pitchFamily="34" charset="0"/>
              </a:rPr>
              <a:t>Diagnostics of clients with AHD</a:t>
            </a:r>
            <a:br>
              <a:rPr lang="en-US" dirty="0">
                <a:latin typeface="Verdana" panose="020B0604030504040204" pitchFamily="34" charset="0"/>
                <a:ea typeface="Verdana" panose="020B0604030504040204" pitchFamily="34" charset="0"/>
                <a:cs typeface="Verdana" panose="020B0604030504040204" pitchFamily="34" charset="0"/>
              </a:rPr>
            </a:br>
            <a:r>
              <a:rPr lang="en-US" sz="3000" b="0" dirty="0">
                <a:latin typeface="Verdana" panose="020B0604030504040204" pitchFamily="34" charset="0"/>
                <a:ea typeface="Verdana" panose="020B0604030504040204" pitchFamily="34" charset="0"/>
                <a:cs typeface="Verdana" panose="020B0604030504040204" pitchFamily="34" charset="0"/>
              </a:rPr>
              <a:t>July 2024-Sept 2025, n=18,405</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
        <p:nvSpPr>
          <p:cNvPr id="12" name="TextBox 11">
            <a:extLst>
              <a:ext uri="{FF2B5EF4-FFF2-40B4-BE49-F238E27FC236}">
                <a16:creationId xmlns:a16="http://schemas.microsoft.com/office/drawing/2014/main" id="{0E887156-C03E-5D97-DB9C-DEFF8972B059}"/>
              </a:ext>
            </a:extLst>
          </p:cNvPr>
          <p:cNvSpPr txBox="1"/>
          <p:nvPr/>
        </p:nvSpPr>
        <p:spPr>
          <a:xfrm>
            <a:off x="8675405" y="1838472"/>
            <a:ext cx="3238129" cy="4480714"/>
          </a:xfrm>
          <a:prstGeom prst="rect">
            <a:avLst/>
          </a:prstGeom>
          <a:solidFill>
            <a:schemeClr val="bg1">
              <a:lumMod val="95000"/>
            </a:schemeClr>
          </a:solidFill>
          <a:ln w="19050">
            <a:solidFill>
              <a:schemeClr val="tx1"/>
            </a:solidFill>
          </a:ln>
        </p:spPr>
        <p:txBody>
          <a:bodyPr wrap="square" rtlCol="0">
            <a:spAutoFit/>
          </a:bodyPr>
          <a:lstStyle/>
          <a:p>
            <a:pPr algn="ctr">
              <a:spcAft>
                <a:spcPts val="700"/>
              </a:spcAft>
            </a:pPr>
            <a:r>
              <a:rPr lang="en-US" sz="1600" b="1" dirty="0">
                <a:solidFill>
                  <a:srgbClr val="2B2B2B"/>
                </a:solidFill>
                <a:latin typeface="Verdana" panose="020B0604030504040204" pitchFamily="34" charset="0"/>
                <a:ea typeface="Verdana" panose="020B0604030504040204" pitchFamily="34" charset="0"/>
                <a:cs typeface="Verdana" panose="020B0604030504040204" pitchFamily="34" charset="0"/>
              </a:rPr>
              <a:t>Key messages</a:t>
            </a:r>
          </a:p>
          <a:p>
            <a:pPr marL="292100" indent="-292100">
              <a:spcAft>
                <a:spcPts val="700"/>
              </a:spcAft>
              <a:buFont typeface="Arial"/>
              <a:buChar char="•"/>
            </a:pPr>
            <a:r>
              <a:rPr lang="en-US" sz="1600" dirty="0">
                <a:solidFill>
                  <a:srgbClr val="2B2B2B"/>
                </a:solidFill>
                <a:latin typeface="Verdana" panose="020B0604030504040204" pitchFamily="34" charset="0"/>
                <a:ea typeface="Verdana" panose="020B0604030504040204" pitchFamily="34" charset="0"/>
                <a:cs typeface="Verdana" panose="020B0604030504040204" pitchFamily="34" charset="0"/>
              </a:rPr>
              <a:t>Very few received the full range of diagnostic tests recommended in the period under review.</a:t>
            </a:r>
          </a:p>
          <a:p>
            <a:pPr marL="292100" indent="-292100">
              <a:spcAft>
                <a:spcPts val="700"/>
              </a:spcAft>
              <a:buFont typeface="Arial"/>
              <a:buChar char="•"/>
            </a:pPr>
            <a:endParaRPr lang="en-US" sz="1600" dirty="0">
              <a:solidFill>
                <a:srgbClr val="2B2B2B"/>
              </a:solidFill>
              <a:latin typeface="Verdana" panose="020B0604030504040204" pitchFamily="34" charset="0"/>
              <a:ea typeface="Verdana" panose="020B0604030504040204" pitchFamily="34" charset="0"/>
              <a:cs typeface="Verdana" panose="020B0604030504040204" pitchFamily="34" charset="0"/>
            </a:endParaRPr>
          </a:p>
          <a:p>
            <a:pPr marL="292100" indent="-292100">
              <a:spcAft>
                <a:spcPts val="700"/>
              </a:spcAft>
              <a:buFont typeface="Arial"/>
              <a:buChar char="•"/>
            </a:pPr>
            <a:r>
              <a:rPr lang="en-US" sz="1600" dirty="0">
                <a:solidFill>
                  <a:srgbClr val="2B2B2B"/>
                </a:solidFill>
                <a:latin typeface="Verdana" panose="020B0604030504040204" pitchFamily="34" charset="0"/>
                <a:ea typeface="Verdana" panose="020B0604030504040204" pitchFamily="34" charset="0"/>
                <a:cs typeface="Verdana" panose="020B0604030504040204" pitchFamily="34" charset="0"/>
              </a:rPr>
              <a:t>Further decentralization of diagnostics is underway in the national HIV program, with semi-quantitative rapid tests being distributed across the facilities, coupled with training for the providers</a:t>
            </a:r>
          </a:p>
          <a:p>
            <a:pPr marL="292100" indent="-292100">
              <a:spcAft>
                <a:spcPts val="700"/>
              </a:spcAft>
              <a:buFont typeface="Arial"/>
              <a:buChar char="•"/>
            </a:pPr>
            <a:endParaRPr lang="en-US" sz="1600" dirty="0">
              <a:solidFill>
                <a:srgbClr val="2B2B2B"/>
              </a:solidFill>
              <a:latin typeface="Verdana" panose="020B0604030504040204" pitchFamily="34" charset="0"/>
              <a:ea typeface="Verdana" panose="020B0604030504040204" pitchFamily="34" charset="0"/>
              <a:cs typeface="Verdana" panose="020B0604030504040204" pitchFamily="34" charset="0"/>
            </a:endParaRPr>
          </a:p>
          <a:p>
            <a:pPr marL="171450" indent="-171450">
              <a:buFont typeface="Arial" panose="020B0604020202020204" pitchFamily="34" charset="0"/>
              <a:buChar char="•"/>
            </a:pPr>
            <a:endParaRPr lang="en-GB" sz="1600" dirty="0">
              <a:latin typeface="Verdana" panose="020B0604030504040204" pitchFamily="34" charset="0"/>
              <a:ea typeface="Verdana" panose="020B0604030504040204" pitchFamily="34" charset="0"/>
              <a:cs typeface="Verdana" panose="020B0604030504040204" pitchFamily="34" charset="0"/>
            </a:endParaRPr>
          </a:p>
        </p:txBody>
      </p:sp>
      <p:pic>
        <p:nvPicPr>
          <p:cNvPr id="5" name="Picture 4">
            <a:extLst>
              <a:ext uri="{FF2B5EF4-FFF2-40B4-BE49-F238E27FC236}">
                <a16:creationId xmlns:a16="http://schemas.microsoft.com/office/drawing/2014/main" id="{BD2D78B0-391C-5CC5-D369-C569978D4398}"/>
              </a:ext>
            </a:extLst>
          </p:cNvPr>
          <p:cNvPicPr>
            <a:picLocks noChangeAspect="1"/>
          </p:cNvPicPr>
          <p:nvPr/>
        </p:nvPicPr>
        <p:blipFill>
          <a:blip r:embed="rId2"/>
          <a:stretch>
            <a:fillRect/>
          </a:stretch>
        </p:blipFill>
        <p:spPr>
          <a:xfrm>
            <a:off x="0" y="1998296"/>
            <a:ext cx="8446789" cy="4647147"/>
          </a:xfrm>
          <a:prstGeom prst="rect">
            <a:avLst/>
          </a:prstGeom>
        </p:spPr>
      </p:pic>
      <p:sp>
        <p:nvSpPr>
          <p:cNvPr id="6" name="TextBox 5">
            <a:extLst>
              <a:ext uri="{FF2B5EF4-FFF2-40B4-BE49-F238E27FC236}">
                <a16:creationId xmlns:a16="http://schemas.microsoft.com/office/drawing/2014/main" id="{83C25031-3537-9FB0-83A9-DF64C51CDAE4}"/>
              </a:ext>
            </a:extLst>
          </p:cNvPr>
          <p:cNvSpPr txBox="1"/>
          <p:nvPr/>
        </p:nvSpPr>
        <p:spPr>
          <a:xfrm>
            <a:off x="1654899" y="2719543"/>
            <a:ext cx="876822" cy="461665"/>
          </a:xfrm>
          <a:prstGeom prst="rect">
            <a:avLst/>
          </a:prstGeom>
          <a:noFill/>
        </p:spPr>
        <p:txBody>
          <a:bodyPr wrap="square" rtlCol="0">
            <a:spAutoFit/>
          </a:bodyPr>
          <a:lstStyle/>
          <a:p>
            <a:r>
              <a:rPr lang="en-US" sz="1200" dirty="0">
                <a:solidFill>
                  <a:schemeClr val="tx1">
                    <a:lumMod val="95000"/>
                    <a:lumOff val="5000"/>
                  </a:schemeClr>
                </a:solidFill>
              </a:rPr>
              <a:t>CrAg: ~75.2% tested</a:t>
            </a:r>
            <a:endParaRPr lang="en-GB" sz="1200" dirty="0">
              <a:solidFill>
                <a:schemeClr val="tx1">
                  <a:lumMod val="95000"/>
                  <a:lumOff val="5000"/>
                </a:schemeClr>
              </a:solidFill>
            </a:endParaRPr>
          </a:p>
        </p:txBody>
      </p:sp>
      <p:sp>
        <p:nvSpPr>
          <p:cNvPr id="7" name="TextBox 6">
            <a:extLst>
              <a:ext uri="{FF2B5EF4-FFF2-40B4-BE49-F238E27FC236}">
                <a16:creationId xmlns:a16="http://schemas.microsoft.com/office/drawing/2014/main" id="{82BA44EC-7B3B-6655-EE5E-475C21DFFCDA}"/>
              </a:ext>
            </a:extLst>
          </p:cNvPr>
          <p:cNvSpPr txBox="1"/>
          <p:nvPr/>
        </p:nvSpPr>
        <p:spPr>
          <a:xfrm>
            <a:off x="3428245" y="2719543"/>
            <a:ext cx="876822" cy="461665"/>
          </a:xfrm>
          <a:prstGeom prst="rect">
            <a:avLst/>
          </a:prstGeom>
          <a:noFill/>
        </p:spPr>
        <p:txBody>
          <a:bodyPr wrap="square" rtlCol="0">
            <a:spAutoFit/>
          </a:bodyPr>
          <a:lstStyle/>
          <a:p>
            <a:r>
              <a:rPr lang="en-US" sz="1200" dirty="0"/>
              <a:t>TB-LAM: ~74.7% tested</a:t>
            </a:r>
            <a:endParaRPr lang="en-GB" sz="1200" dirty="0"/>
          </a:p>
        </p:txBody>
      </p:sp>
      <p:sp>
        <p:nvSpPr>
          <p:cNvPr id="13" name="TextBox 12">
            <a:extLst>
              <a:ext uri="{FF2B5EF4-FFF2-40B4-BE49-F238E27FC236}">
                <a16:creationId xmlns:a16="http://schemas.microsoft.com/office/drawing/2014/main" id="{EBE865FC-E0F9-8642-04D6-227A8E765AFF}"/>
              </a:ext>
            </a:extLst>
          </p:cNvPr>
          <p:cNvSpPr txBox="1"/>
          <p:nvPr/>
        </p:nvSpPr>
        <p:spPr>
          <a:xfrm>
            <a:off x="5132813" y="2813128"/>
            <a:ext cx="1041278" cy="646331"/>
          </a:xfrm>
          <a:prstGeom prst="rect">
            <a:avLst/>
          </a:prstGeom>
          <a:noFill/>
        </p:spPr>
        <p:txBody>
          <a:bodyPr wrap="square" rtlCol="0">
            <a:spAutoFit/>
          </a:bodyPr>
          <a:lstStyle/>
          <a:p>
            <a:r>
              <a:rPr lang="en-US" sz="1200" dirty="0"/>
              <a:t>GeneXpert: ~11.5% tested</a:t>
            </a:r>
            <a:endParaRPr lang="en-GB" sz="1200" dirty="0"/>
          </a:p>
        </p:txBody>
      </p:sp>
      <p:sp>
        <p:nvSpPr>
          <p:cNvPr id="14" name="TextBox 13">
            <a:extLst>
              <a:ext uri="{FF2B5EF4-FFF2-40B4-BE49-F238E27FC236}">
                <a16:creationId xmlns:a16="http://schemas.microsoft.com/office/drawing/2014/main" id="{8DFC744C-CBA0-0D8F-553C-207CFDA6767A}"/>
              </a:ext>
            </a:extLst>
          </p:cNvPr>
          <p:cNvSpPr txBox="1"/>
          <p:nvPr/>
        </p:nvSpPr>
        <p:spPr>
          <a:xfrm>
            <a:off x="7018438" y="2846022"/>
            <a:ext cx="1041278" cy="1015663"/>
          </a:xfrm>
          <a:prstGeom prst="rect">
            <a:avLst/>
          </a:prstGeom>
          <a:noFill/>
        </p:spPr>
        <p:txBody>
          <a:bodyPr wrap="square" rtlCol="0">
            <a:spAutoFit/>
          </a:bodyPr>
          <a:lstStyle/>
          <a:p>
            <a:r>
              <a:rPr lang="en-US" sz="1200" dirty="0"/>
              <a:t>Chest X-ray: ~12.7% performed</a:t>
            </a:r>
            <a:endParaRPr lang="en-GB" sz="1200" dirty="0"/>
          </a:p>
        </p:txBody>
      </p:sp>
    </p:spTree>
    <p:extLst>
      <p:ext uri="{BB962C8B-B14F-4D97-AF65-F5344CB8AC3E}">
        <p14:creationId xmlns:p14="http://schemas.microsoft.com/office/powerpoint/2010/main" val="403463770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197F1-5B4B-C16B-1CAE-534BB1CDC163}"/>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54318729-D771-71FB-99B8-838A28667787}"/>
              </a:ext>
            </a:extLst>
          </p:cNvPr>
          <p:cNvSpPr>
            <a:spLocks noGrp="1"/>
          </p:cNvSpPr>
          <p:nvPr>
            <p:ph idx="1"/>
          </p:nvPr>
        </p:nvSpPr>
        <p:spPr>
          <a:xfrm>
            <a:off x="442913" y="2766059"/>
            <a:ext cx="11343926" cy="3291841"/>
          </a:xfrm>
        </p:spPr>
        <p:txBody>
          <a:bodyPr/>
          <a:lstStyle/>
          <a:p>
            <a:r>
              <a:rPr lang="en-US" dirty="0"/>
              <a:t>A structured, routine approach to screening is effective in identifying clients with AHD</a:t>
            </a:r>
          </a:p>
          <a:p>
            <a:endParaRPr lang="en-US" dirty="0"/>
          </a:p>
          <a:p>
            <a:r>
              <a:rPr lang="en-US" dirty="0"/>
              <a:t>We identified 39% of the modelled AHD cases among people on ART</a:t>
            </a:r>
          </a:p>
          <a:p>
            <a:endParaRPr lang="en-US" dirty="0"/>
          </a:p>
          <a:p>
            <a:r>
              <a:rPr lang="en-US" dirty="0"/>
              <a:t>Program data reveal gaps that can be closed:</a:t>
            </a:r>
          </a:p>
          <a:p>
            <a:endParaRPr lang="en-US" dirty="0"/>
          </a:p>
          <a:p>
            <a:pPr lvl="1">
              <a:buFont typeface="Arial" panose="020B0604020202020204" pitchFamily="34" charset="0"/>
              <a:buChar char="•"/>
            </a:pPr>
            <a:r>
              <a:rPr lang="en-US" sz="1600" dirty="0"/>
              <a:t>CD4 count screening </a:t>
            </a:r>
          </a:p>
          <a:p>
            <a:pPr lvl="1">
              <a:buFont typeface="Arial" panose="020B0604020202020204" pitchFamily="34" charset="0"/>
              <a:buChar char="•"/>
            </a:pPr>
            <a:endParaRPr lang="en-US" sz="1600" dirty="0"/>
          </a:p>
          <a:p>
            <a:pPr lvl="1">
              <a:buFont typeface="Arial" panose="020B0604020202020204" pitchFamily="34" charset="0"/>
              <a:buChar char="•"/>
            </a:pPr>
            <a:r>
              <a:rPr lang="en-US" sz="1600" dirty="0"/>
              <a:t>Consistent availability of diagnostics for opportunistic microbes or pathogens</a:t>
            </a:r>
          </a:p>
          <a:p>
            <a:endParaRPr lang="en-US" dirty="0"/>
          </a:p>
          <a:p>
            <a:r>
              <a:rPr lang="en-US" dirty="0"/>
              <a:t>Ministry of Health will continue addressing these systemic challenges together with our partners.</a:t>
            </a:r>
          </a:p>
          <a:p>
            <a:endParaRPr lang="en-US" dirty="0"/>
          </a:p>
          <a:p>
            <a:endParaRPr lang="en-US" dirty="0"/>
          </a:p>
        </p:txBody>
      </p:sp>
    </p:spTree>
    <p:extLst>
      <p:ext uri="{BB962C8B-B14F-4D97-AF65-F5344CB8AC3E}">
        <p14:creationId xmlns:p14="http://schemas.microsoft.com/office/powerpoint/2010/main" val="330389163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49F560-D0D1-4B76-8B86-EA3E033B96AE}"/>
              </a:ext>
            </a:extLst>
          </p:cNvPr>
          <p:cNvSpPr>
            <a:spLocks noGrp="1"/>
          </p:cNvSpPr>
          <p:nvPr>
            <p:ph type="title"/>
          </p:nvPr>
        </p:nvSpPr>
        <p:spPr>
          <a:xfrm>
            <a:off x="523549" y="1063625"/>
            <a:ext cx="7934960" cy="3757613"/>
          </a:xfrm>
        </p:spPr>
        <p:txBody>
          <a:bodyPr/>
          <a:lstStyle/>
          <a:p>
            <a:r>
              <a:rPr lang="en-US" sz="4800" dirty="0">
                <a:solidFill>
                  <a:schemeClr val="accent6"/>
                </a:solidFill>
                <a:ea typeface="Segoe UI Black" panose="020B0A02040204020203" pitchFamily="34" charset="0"/>
                <a:cs typeface="Segoe UI" panose="020B0502040204020203" pitchFamily="34" charset="0"/>
              </a:rPr>
              <a:t>National geospatial mapping of advanced HIV disease (AHD) in South Africa:</a:t>
            </a:r>
            <a:br>
              <a:rPr lang="en-US" sz="5400" dirty="0"/>
            </a:br>
            <a:r>
              <a:rPr lang="en-US" sz="3600" dirty="0">
                <a:solidFill>
                  <a:schemeClr val="tx2"/>
                </a:solidFill>
                <a:ea typeface="Segoe UI Black" panose="020B0A02040204020203" pitchFamily="34" charset="0"/>
                <a:cs typeface="Segoe UI" panose="020B0502040204020203" pitchFamily="34" charset="0"/>
              </a:rPr>
              <a:t>identifying hotspots for </a:t>
            </a:r>
            <a:r>
              <a:rPr lang="en-US" sz="3600" dirty="0" err="1">
                <a:solidFill>
                  <a:schemeClr val="tx2"/>
                </a:solidFill>
                <a:ea typeface="Segoe UI Black" panose="020B0A02040204020203" pitchFamily="34" charset="0"/>
                <a:cs typeface="Segoe UI" panose="020B0502040204020203" pitchFamily="34" charset="0"/>
              </a:rPr>
              <a:t>prioritised</a:t>
            </a:r>
            <a:r>
              <a:rPr lang="en-US" sz="3600" dirty="0">
                <a:solidFill>
                  <a:schemeClr val="tx2"/>
                </a:solidFill>
                <a:ea typeface="Segoe UI Black" panose="020B0A02040204020203" pitchFamily="34" charset="0"/>
                <a:cs typeface="Segoe UI" panose="020B0502040204020203" pitchFamily="34" charset="0"/>
              </a:rPr>
              <a:t> interventions</a:t>
            </a:r>
            <a:endParaRPr lang="en-GB" sz="5400" noProof="0" dirty="0">
              <a:solidFill>
                <a:schemeClr val="tx2"/>
              </a:solidFill>
            </a:endParaRPr>
          </a:p>
        </p:txBody>
      </p:sp>
      <p:pic>
        <p:nvPicPr>
          <p:cNvPr id="14" name="Picture 13">
            <a:extLst>
              <a:ext uri="{FF2B5EF4-FFF2-40B4-BE49-F238E27FC236}">
                <a16:creationId xmlns:a16="http://schemas.microsoft.com/office/drawing/2014/main" id="{FB09904D-1F68-0CCA-E982-4B92898FA95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58509" y="680870"/>
            <a:ext cx="3098528" cy="743368"/>
          </a:xfrm>
          <a:prstGeom prst="rect">
            <a:avLst/>
          </a:prstGeom>
        </p:spPr>
      </p:pic>
      <p:pic>
        <p:nvPicPr>
          <p:cNvPr id="16" name="Picture 15">
            <a:extLst>
              <a:ext uri="{FF2B5EF4-FFF2-40B4-BE49-F238E27FC236}">
                <a16:creationId xmlns:a16="http://schemas.microsoft.com/office/drawing/2014/main" id="{A69C97E0-3EF4-ADF1-2EC2-8F7AFD74E539}"/>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076481" y="5908227"/>
            <a:ext cx="1798365" cy="725851"/>
          </a:xfrm>
          <a:prstGeom prst="rect">
            <a:avLst/>
          </a:prstGeom>
          <a:noFill/>
        </p:spPr>
      </p:pic>
      <p:pic>
        <p:nvPicPr>
          <p:cNvPr id="17" name="Picture 16" descr="A close-up of a logo&#10;&#10;AI-generated content may be incorrect.">
            <a:extLst>
              <a:ext uri="{FF2B5EF4-FFF2-40B4-BE49-F238E27FC236}">
                <a16:creationId xmlns:a16="http://schemas.microsoft.com/office/drawing/2014/main" id="{3B26EEEE-BD5D-81CB-D016-04FD6313CEFB}"/>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bwMode="auto">
          <a:xfrm>
            <a:off x="523549" y="5802741"/>
            <a:ext cx="2814637" cy="936824"/>
          </a:xfrm>
          <a:prstGeom prst="rect">
            <a:avLst/>
          </a:prstGeom>
          <a:noFill/>
          <a:ln>
            <a:noFill/>
          </a:ln>
        </p:spPr>
      </p:pic>
      <p:sp>
        <p:nvSpPr>
          <p:cNvPr id="18" name="Datumsplatzhalter 3">
            <a:extLst>
              <a:ext uri="{FF2B5EF4-FFF2-40B4-BE49-F238E27FC236}">
                <a16:creationId xmlns:a16="http://schemas.microsoft.com/office/drawing/2014/main" id="{146B8388-2793-D535-7ED5-F94BC5FEE68B}"/>
              </a:ext>
            </a:extLst>
          </p:cNvPr>
          <p:cNvSpPr txBox="1">
            <a:spLocks/>
          </p:cNvSpPr>
          <p:nvPr/>
        </p:nvSpPr>
        <p:spPr bwMode="gray">
          <a:xfrm>
            <a:off x="523549" y="4927299"/>
            <a:ext cx="8906202" cy="743368"/>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1000" kern="1200">
                <a:solidFill>
                  <a:schemeClr val="tx1"/>
                </a:solidFill>
                <a:latin typeface="+mn-lt"/>
                <a:ea typeface="+mn-ea"/>
                <a:cs typeface="+mn-cs"/>
              </a:defRPr>
            </a:lvl1pPr>
            <a:lvl2pPr marL="449263"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2pPr>
            <a:lvl3pPr marL="655638" indent="-212725"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3pPr>
            <a:lvl4pPr marL="8985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4pPr>
            <a:lvl5pPr marL="11271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i="1" dirty="0">
                <a:solidFill>
                  <a:schemeClr val="accent6"/>
                </a:solidFill>
                <a:latin typeface="Segoe UI" panose="020B0502040204020203" pitchFamily="34" charset="0"/>
                <a:cs typeface="Segoe UI" panose="020B0502040204020203" pitchFamily="34" charset="0"/>
              </a:rPr>
              <a:t>Shuping L</a:t>
            </a:r>
            <a:r>
              <a:rPr lang="en-US" sz="1200" i="1" dirty="0">
                <a:solidFill>
                  <a:schemeClr val="accent6"/>
                </a:solidFill>
                <a:latin typeface="Segoe UI" panose="020B0502040204020203" pitchFamily="34" charset="0"/>
                <a:cs typeface="Segoe UI" panose="020B0502040204020203" pitchFamily="34" charset="0"/>
              </a:rPr>
              <a:t>, Greene G, Mafumo N, </a:t>
            </a:r>
            <a:r>
              <a:rPr lang="en-US" sz="1200" i="1" dirty="0" err="1">
                <a:solidFill>
                  <a:schemeClr val="accent6"/>
                </a:solidFill>
                <a:latin typeface="Segoe UI" panose="020B0502040204020203" pitchFamily="34" charset="0"/>
                <a:cs typeface="Segoe UI" panose="020B0502040204020203" pitchFamily="34" charset="0"/>
              </a:rPr>
              <a:t>Maribe</a:t>
            </a:r>
            <a:r>
              <a:rPr lang="en-US" sz="1200" i="1" dirty="0">
                <a:solidFill>
                  <a:schemeClr val="accent6"/>
                </a:solidFill>
                <a:latin typeface="Segoe UI" panose="020B0502040204020203" pitchFamily="34" charset="0"/>
                <a:cs typeface="Segoe UI" panose="020B0502040204020203" pitchFamily="34" charset="0"/>
              </a:rPr>
              <a:t> P, Quan V, Mpembe R, </a:t>
            </a:r>
            <a:r>
              <a:rPr lang="en-US" sz="1200" i="1" dirty="0" err="1">
                <a:solidFill>
                  <a:schemeClr val="accent6"/>
                </a:solidFill>
                <a:latin typeface="Segoe UI" panose="020B0502040204020203" pitchFamily="34" charset="0"/>
                <a:cs typeface="Segoe UI" panose="020B0502040204020203" pitchFamily="34" charset="0"/>
              </a:rPr>
              <a:t>Chibabhai</a:t>
            </a:r>
            <a:r>
              <a:rPr lang="en-US" sz="1200" i="1" dirty="0">
                <a:solidFill>
                  <a:schemeClr val="accent6"/>
                </a:solidFill>
                <a:latin typeface="Segoe UI" panose="020B0502040204020203" pitchFamily="34" charset="0"/>
                <a:cs typeface="Segoe UI" panose="020B0502040204020203" pitchFamily="34" charset="0"/>
              </a:rPr>
              <a:t> V, Maluleka C, Prendergast E, Govender NP, Wake R</a:t>
            </a:r>
          </a:p>
          <a:p>
            <a:endParaRPr lang="en-US" sz="1200" i="1" dirty="0">
              <a:solidFill>
                <a:schemeClr val="accent6"/>
              </a:solidFill>
              <a:latin typeface="Segoe UI" panose="020B0502040204020203" pitchFamily="34" charset="0"/>
              <a:cs typeface="Segoe UI" panose="020B0502040204020203" pitchFamily="34" charset="0"/>
            </a:endParaRPr>
          </a:p>
          <a:p>
            <a:r>
              <a:rPr lang="en-US" sz="1200" i="1" dirty="0">
                <a:solidFill>
                  <a:schemeClr val="accent6"/>
                </a:solidFill>
                <a:latin typeface="Segoe UI" panose="020B0502040204020203" pitchFamily="34" charset="0"/>
                <a:cs typeface="Segoe UI" panose="020B0502040204020203" pitchFamily="34" charset="0"/>
              </a:rPr>
              <a:t>Global DSD Research Collaborative Meeting</a:t>
            </a:r>
          </a:p>
          <a:p>
            <a:r>
              <a:rPr lang="en-US" sz="1200" i="1" dirty="0">
                <a:solidFill>
                  <a:schemeClr val="accent6"/>
                </a:solidFill>
                <a:latin typeface="Segoe UI" panose="020B0502040204020203" pitchFamily="34" charset="0"/>
                <a:cs typeface="Segoe UI" panose="020B0502040204020203" pitchFamily="34" charset="0"/>
              </a:rPr>
              <a:t>28 September 2026</a:t>
            </a:r>
            <a:endParaRPr lang="de-DE" sz="1200" dirty="0">
              <a:solidFill>
                <a:schemeClr val="accent6"/>
              </a:solidFill>
            </a:endParaRPr>
          </a:p>
        </p:txBody>
      </p:sp>
      <p:pic>
        <p:nvPicPr>
          <p:cNvPr id="26" name="Picture 25">
            <a:extLst>
              <a:ext uri="{FF2B5EF4-FFF2-40B4-BE49-F238E27FC236}">
                <a16:creationId xmlns:a16="http://schemas.microsoft.com/office/drawing/2014/main" id="{D61A0EC0-AFE1-DCD7-6BC1-27AE77B03B4A}"/>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8931298" y="1870860"/>
            <a:ext cx="3046389" cy="2806180"/>
          </a:xfrm>
          <a:prstGeom prst="rect">
            <a:avLst/>
          </a:prstGeom>
        </p:spPr>
      </p:pic>
      <p:pic>
        <p:nvPicPr>
          <p:cNvPr id="28" name="Image 0" descr="preencoded.png">
            <a:extLst>
              <a:ext uri="{FF2B5EF4-FFF2-40B4-BE49-F238E27FC236}">
                <a16:creationId xmlns:a16="http://schemas.microsoft.com/office/drawing/2014/main" id="{221073A6-2B62-09B9-E0A4-58661D8DA1DD}"/>
              </a:ext>
            </a:extLst>
          </p:cNvPr>
          <p:cNvPicPr>
            <a:picLocks noChangeAspect="1"/>
          </p:cNvPicPr>
          <p:nvPr>
            <p:custDataLst>
              <p:tags r:id="rId1"/>
            </p:custDataLst>
          </p:nvPr>
        </p:nvPicPr>
        <p:blipFill>
          <a:blip r:embed="rId8" cstate="screen">
            <a:extLst>
              <a:ext uri="{28A0092B-C50C-407E-A947-70E740481C1C}">
                <a14:useLocalDpi xmlns:a14="http://schemas.microsoft.com/office/drawing/2010/main"/>
              </a:ext>
            </a:extLst>
          </a:blip>
          <a:stretch>
            <a:fillRect/>
          </a:stretch>
        </p:blipFill>
        <p:spPr>
          <a:xfrm>
            <a:off x="9865212" y="1480901"/>
            <a:ext cx="1178560" cy="891540"/>
          </a:xfrm>
          <a:prstGeom prst="rect">
            <a:avLst/>
          </a:prstGeom>
        </p:spPr>
      </p:pic>
    </p:spTree>
    <p:extLst>
      <p:ext uri="{BB962C8B-B14F-4D97-AF65-F5344CB8AC3E}">
        <p14:creationId xmlns:p14="http://schemas.microsoft.com/office/powerpoint/2010/main" val="41234520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6A827B-BBCA-4C01-8373-9C43E2E840E3}"/>
              </a:ext>
            </a:extLst>
          </p:cNvPr>
          <p:cNvSpPr>
            <a:spLocks noGrp="1"/>
          </p:cNvSpPr>
          <p:nvPr>
            <p:ph type="title"/>
          </p:nvPr>
        </p:nvSpPr>
        <p:spPr>
          <a:xfrm>
            <a:off x="6303604" y="2546022"/>
            <a:ext cx="5738038" cy="1885950"/>
          </a:xfrm>
        </p:spPr>
        <p:txBody>
          <a:bodyPr/>
          <a:lstStyle/>
          <a:p>
            <a:pPr>
              <a:lnSpc>
                <a:spcPct val="100000"/>
              </a:lnSpc>
              <a:spcAft>
                <a:spcPts val="600"/>
              </a:spcAft>
            </a:pPr>
            <a:r>
              <a:rPr lang="en-GB" sz="3600" dirty="0">
                <a:solidFill>
                  <a:schemeClr val="tx1"/>
                </a:solidFill>
                <a:cs typeface="Arial"/>
              </a:rPr>
              <a:t>AHD is a </a:t>
            </a:r>
            <a:r>
              <a:rPr lang="en-GB" sz="3600" dirty="0">
                <a:solidFill>
                  <a:schemeClr val="tx2"/>
                </a:solidFill>
                <a:cs typeface="Arial"/>
              </a:rPr>
              <a:t>heavy burden on healthcare </a:t>
            </a:r>
            <a:r>
              <a:rPr lang="en-GB" sz="3600" dirty="0">
                <a:solidFill>
                  <a:schemeClr val="tx1"/>
                </a:solidFill>
                <a:cs typeface="Arial"/>
              </a:rPr>
              <a:t>in South Africa</a:t>
            </a:r>
            <a:br>
              <a:rPr lang="en-GB" sz="3600" dirty="0">
                <a:solidFill>
                  <a:schemeClr val="tx1"/>
                </a:solidFill>
                <a:cs typeface="Arial"/>
              </a:rPr>
            </a:br>
            <a:r>
              <a:rPr lang="en-GB" sz="3600" i="1" dirty="0">
                <a:solidFill>
                  <a:schemeClr val="tx1"/>
                </a:solidFill>
                <a:cs typeface="Arial"/>
              </a:rPr>
              <a:t>Around 20% of adults living with HIV have AHD</a:t>
            </a:r>
          </a:p>
        </p:txBody>
      </p:sp>
      <p:sp>
        <p:nvSpPr>
          <p:cNvPr id="4" name="Picture Placeholder 3">
            <a:extLst>
              <a:ext uri="{FF2B5EF4-FFF2-40B4-BE49-F238E27FC236}">
                <a16:creationId xmlns:a16="http://schemas.microsoft.com/office/drawing/2014/main" id="{D114BC54-07AA-7764-E6F1-6C8CBCC34FD6}"/>
              </a:ext>
            </a:extLst>
          </p:cNvPr>
          <p:cNvSpPr>
            <a:spLocks noGrp="1"/>
          </p:cNvSpPr>
          <p:nvPr>
            <p:ph type="pic" sz="quarter" idx="12"/>
          </p:nvPr>
        </p:nvSpPr>
        <p:spPr>
          <a:xfrm>
            <a:off x="71969" y="0"/>
            <a:ext cx="6024031" cy="6743698"/>
          </a:xfrm>
          <a:noFill/>
        </p:spPr>
        <p:txBody>
          <a:bodyPr/>
          <a:lstStyle/>
          <a:p>
            <a:endParaRPr lang="en-US"/>
          </a:p>
        </p:txBody>
      </p:sp>
      <p:grpSp>
        <p:nvGrpSpPr>
          <p:cNvPr id="5" name="Group 4">
            <a:extLst>
              <a:ext uri="{FF2B5EF4-FFF2-40B4-BE49-F238E27FC236}">
                <a16:creationId xmlns:a16="http://schemas.microsoft.com/office/drawing/2014/main" id="{68D5E1E1-D03B-137B-01D6-6CB79A6B4D00}"/>
              </a:ext>
            </a:extLst>
          </p:cNvPr>
          <p:cNvGrpSpPr/>
          <p:nvPr/>
        </p:nvGrpSpPr>
        <p:grpSpPr>
          <a:xfrm>
            <a:off x="71969" y="1228725"/>
            <a:ext cx="6024031" cy="5514973"/>
            <a:chOff x="3164102" y="1363918"/>
            <a:chExt cx="5982531" cy="4969078"/>
          </a:xfrm>
        </p:grpSpPr>
        <p:sp>
          <p:nvSpPr>
            <p:cNvPr id="6" name="Rectangle: Rounded Corners 7">
              <a:extLst>
                <a:ext uri="{FF2B5EF4-FFF2-40B4-BE49-F238E27FC236}">
                  <a16:creationId xmlns:a16="http://schemas.microsoft.com/office/drawing/2014/main" id="{262FE57D-F5D6-D346-C1BC-C04FBEC22A2F}"/>
                </a:ext>
              </a:extLst>
            </p:cNvPr>
            <p:cNvSpPr/>
            <p:nvPr/>
          </p:nvSpPr>
          <p:spPr>
            <a:xfrm>
              <a:off x="5014482" y="1363918"/>
              <a:ext cx="2197409" cy="547863"/>
            </a:xfrm>
            <a:prstGeom prst="roundRect">
              <a:avLst/>
            </a:prstGeom>
            <a:ln w="38100">
              <a:solidFill>
                <a:srgbClr val="0D3A4E"/>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dirty="0">
                  <a:ln>
                    <a:noFill/>
                  </a:ln>
                  <a:solidFill>
                    <a:schemeClr val="accent6"/>
                  </a:solidFill>
                  <a:effectLst/>
                  <a:uLnTx/>
                  <a:uFillTx/>
                  <a:latin typeface="Calibri" panose="020F0502020204030204" pitchFamily="34" charset="0"/>
                  <a:ea typeface="Calibri" panose="020F0502020204030204" pitchFamily="34" charset="0"/>
                  <a:cs typeface="Calibri" panose="020F0502020204030204" pitchFamily="34" charset="0"/>
                </a:rPr>
                <a:t>Full CD4 cohort</a:t>
              </a:r>
            </a:p>
            <a:p>
              <a:pPr algn="ctr">
                <a:defRPr/>
              </a:pPr>
              <a:r>
                <a:rPr lang="en-GB" sz="1050" dirty="0">
                  <a:solidFill>
                    <a:schemeClr val="accent6"/>
                  </a:solidFill>
                  <a:latin typeface="Calibri"/>
                  <a:ea typeface="Calibri"/>
                  <a:cs typeface="Calibri"/>
                </a:rPr>
                <a:t>n</a:t>
              </a:r>
              <a:r>
                <a:rPr kumimoji="0" lang="en-GB" sz="1050" i="0" u="none" strike="noStrike" kern="1200" cap="none" spc="0" normalizeH="0" baseline="0" noProof="0" dirty="0">
                  <a:ln>
                    <a:noFill/>
                  </a:ln>
                  <a:solidFill>
                    <a:schemeClr val="accent6"/>
                  </a:solidFill>
                  <a:effectLst/>
                  <a:uLnTx/>
                  <a:uFillTx/>
                  <a:latin typeface="Calibri"/>
                  <a:ea typeface="Calibri"/>
                  <a:cs typeface="Calibri"/>
                </a:rPr>
                <a:t> (</a:t>
              </a:r>
              <a:r>
                <a:rPr lang="en-GB" sz="1050" dirty="0">
                  <a:solidFill>
                    <a:schemeClr val="accent6"/>
                  </a:solidFill>
                  <a:latin typeface="Calibri"/>
                  <a:ea typeface="Calibri"/>
                  <a:cs typeface="Calibri"/>
                </a:rPr>
                <a:t>adults</a:t>
              </a:r>
              <a:r>
                <a:rPr kumimoji="0" lang="en-GB" sz="1050" i="0" u="none" strike="noStrike" kern="1200" cap="none" spc="0" normalizeH="0" baseline="0" noProof="0" dirty="0">
                  <a:ln>
                    <a:noFill/>
                  </a:ln>
                  <a:solidFill>
                    <a:schemeClr val="accent6"/>
                  </a:solidFill>
                  <a:effectLst/>
                  <a:uLnTx/>
                  <a:uFillTx/>
                  <a:latin typeface="Calibri"/>
                  <a:ea typeface="Calibri"/>
                  <a:cs typeface="Calibri"/>
                </a:rPr>
                <a:t>)</a:t>
              </a:r>
              <a:r>
                <a:rPr lang="en-GB" sz="1050" dirty="0">
                  <a:solidFill>
                    <a:schemeClr val="accent6"/>
                  </a:solidFill>
                  <a:latin typeface="Calibri"/>
                  <a:ea typeface="Calibri"/>
                  <a:cs typeface="Calibri"/>
                </a:rPr>
                <a:t>  = 7 268 738 million</a:t>
              </a:r>
            </a:p>
            <a:p>
              <a:pPr algn="ctr">
                <a:defRPr/>
              </a:pPr>
              <a:r>
                <a:rPr lang="en-GB" sz="1050" dirty="0">
                  <a:solidFill>
                    <a:schemeClr val="accent6"/>
                  </a:solidFill>
                  <a:latin typeface="Calibri"/>
                  <a:ea typeface="Calibri"/>
                  <a:cs typeface="Calibri"/>
                </a:rPr>
                <a:t>n (CD4) = 10 874 586</a:t>
              </a:r>
              <a:endParaRPr kumimoji="0" lang="en-ZA" sz="1050" i="0" u="none" strike="noStrike" kern="0" cap="none" spc="0" normalizeH="0" baseline="0" noProof="0" dirty="0">
                <a:ln>
                  <a:noFill/>
                </a:ln>
                <a:solidFill>
                  <a:schemeClr val="accent6"/>
                </a:solidFill>
                <a:effectLst/>
                <a:uLnTx/>
                <a:uFillTx/>
                <a:latin typeface="Calibri"/>
                <a:ea typeface="Calibri"/>
                <a:cs typeface="Calibri"/>
              </a:endParaRPr>
            </a:p>
          </p:txBody>
        </p:sp>
        <p:cxnSp>
          <p:nvCxnSpPr>
            <p:cNvPr id="7" name="Straight Arrow Connector 6">
              <a:extLst>
                <a:ext uri="{FF2B5EF4-FFF2-40B4-BE49-F238E27FC236}">
                  <a16:creationId xmlns:a16="http://schemas.microsoft.com/office/drawing/2014/main" id="{4347CAC5-F8DD-95A0-5BB9-62A4D8006542}"/>
                </a:ext>
              </a:extLst>
            </p:cNvPr>
            <p:cNvCxnSpPr>
              <a:cxnSpLocks/>
            </p:cNvCxnSpPr>
            <p:nvPr/>
          </p:nvCxnSpPr>
          <p:spPr>
            <a:xfrm>
              <a:off x="4080208" y="2057696"/>
              <a:ext cx="0" cy="2112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D222B08C-48BA-08C1-E01B-47BCFC6D8C38}"/>
                </a:ext>
              </a:extLst>
            </p:cNvPr>
            <p:cNvCxnSpPr>
              <a:cxnSpLocks/>
            </p:cNvCxnSpPr>
            <p:nvPr/>
          </p:nvCxnSpPr>
          <p:spPr>
            <a:xfrm>
              <a:off x="6085878" y="2067250"/>
              <a:ext cx="0" cy="1934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EE06280B-C451-C54C-CE1D-5FC3AFD111A5}"/>
                </a:ext>
              </a:extLst>
            </p:cNvPr>
            <p:cNvCxnSpPr>
              <a:cxnSpLocks/>
            </p:cNvCxnSpPr>
            <p:nvPr/>
          </p:nvCxnSpPr>
          <p:spPr>
            <a:xfrm>
              <a:off x="8166175" y="2069949"/>
              <a:ext cx="0" cy="2112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18AB818-4352-F320-8398-74BB8EA87450}"/>
                </a:ext>
              </a:extLst>
            </p:cNvPr>
            <p:cNvCxnSpPr>
              <a:cxnSpLocks/>
            </p:cNvCxnSpPr>
            <p:nvPr/>
          </p:nvCxnSpPr>
          <p:spPr>
            <a:xfrm>
              <a:off x="4077454" y="2044480"/>
              <a:ext cx="4088721" cy="0"/>
            </a:xfrm>
            <a:prstGeom prst="line">
              <a:avLst/>
            </a:prstGeom>
            <a:ln>
              <a:solidFill>
                <a:srgbClr val="156082"/>
              </a:solidFill>
            </a:ln>
          </p:spPr>
          <p:style>
            <a:lnRef idx="1">
              <a:schemeClr val="accent1"/>
            </a:lnRef>
            <a:fillRef idx="0">
              <a:schemeClr val="accent1"/>
            </a:fillRef>
            <a:effectRef idx="0">
              <a:schemeClr val="accent1"/>
            </a:effectRef>
            <a:fontRef idx="minor">
              <a:schemeClr val="tx1"/>
            </a:fontRef>
          </p:style>
        </p:cxnSp>
        <p:sp>
          <p:nvSpPr>
            <p:cNvPr id="11" name="Rectangle: Rounded Corners 1">
              <a:extLst>
                <a:ext uri="{FF2B5EF4-FFF2-40B4-BE49-F238E27FC236}">
                  <a16:creationId xmlns:a16="http://schemas.microsoft.com/office/drawing/2014/main" id="{067F392C-CB88-0917-E4F5-A21AE4542DF0}"/>
                </a:ext>
              </a:extLst>
            </p:cNvPr>
            <p:cNvSpPr/>
            <p:nvPr/>
          </p:nvSpPr>
          <p:spPr>
            <a:xfrm>
              <a:off x="3164102" y="2280235"/>
              <a:ext cx="1814432" cy="541178"/>
            </a:xfrm>
            <a:prstGeom prst="roundRect">
              <a:avLst/>
            </a:prstGeom>
            <a:solidFill>
              <a:srgbClr val="981E16"/>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1050" b="1"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AHD (CD4 &lt;200)</a:t>
              </a:r>
            </a:p>
            <a:p>
              <a:pPr algn="ctr">
                <a:defRPr/>
              </a:pPr>
              <a:r>
                <a:rPr lang="en-ZA" sz="1050">
                  <a:solidFill>
                    <a:schemeClr val="bg1"/>
                  </a:solidFill>
                  <a:latin typeface="Calibri"/>
                  <a:ea typeface="Calibri"/>
                  <a:cs typeface="Calibri"/>
                </a:rPr>
                <a:t>Adults: 1 637 188 (23%)</a:t>
              </a:r>
              <a:endParaRPr kumimoji="0" lang="en-ZA" sz="1050" i="0" u="none" strike="noStrike" kern="0" cap="none" spc="0" normalizeH="0" baseline="0" noProof="0">
                <a:ln>
                  <a:noFill/>
                </a:ln>
                <a:solidFill>
                  <a:schemeClr val="bg1"/>
                </a:solidFill>
                <a:effectLst/>
                <a:uLnTx/>
                <a:uFillTx/>
                <a:latin typeface="Calibri"/>
                <a:ea typeface="Calibri"/>
                <a:cs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ZA" sz="1050">
                  <a:solidFill>
                    <a:schemeClr val="bg1"/>
                  </a:solidFill>
                  <a:latin typeface="Calibri" panose="020F0502020204030204" pitchFamily="34" charset="0"/>
                  <a:ea typeface="Calibri" panose="020F0502020204030204" pitchFamily="34" charset="0"/>
                  <a:cs typeface="Calibri" panose="020F0502020204030204" pitchFamily="34" charset="0"/>
                </a:rPr>
                <a:t>CD4: 2 116 131 (20%)</a:t>
              </a:r>
            </a:p>
          </p:txBody>
        </p:sp>
        <p:sp>
          <p:nvSpPr>
            <p:cNvPr id="12" name="Rectangle: Rounded Corners 2">
              <a:extLst>
                <a:ext uri="{FF2B5EF4-FFF2-40B4-BE49-F238E27FC236}">
                  <a16:creationId xmlns:a16="http://schemas.microsoft.com/office/drawing/2014/main" id="{E5085C25-11E7-EC1B-83A5-E5026F0AF66C}"/>
                </a:ext>
              </a:extLst>
            </p:cNvPr>
            <p:cNvSpPr/>
            <p:nvPr/>
          </p:nvSpPr>
          <p:spPr>
            <a:xfrm>
              <a:off x="7332201" y="2280235"/>
              <a:ext cx="1814432" cy="560666"/>
            </a:xfrm>
            <a:prstGeom prst="roundRect">
              <a:avLst/>
            </a:prstGeom>
            <a:solidFill>
              <a:srgbClr val="0D3A4E"/>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1050" b="1"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Non-AHD (CD4 &gt;350)</a:t>
              </a:r>
            </a:p>
            <a:p>
              <a:pPr algn="ctr">
                <a:defRPr/>
              </a:pPr>
              <a:r>
                <a:rPr lang="en-ZA" sz="1050">
                  <a:solidFill>
                    <a:schemeClr val="bg1"/>
                  </a:solidFill>
                  <a:latin typeface="Calibri"/>
                  <a:ea typeface="Calibri"/>
                  <a:cs typeface="Calibri"/>
                </a:rPr>
                <a:t>Adults: </a:t>
              </a:r>
              <a:r>
                <a:rPr lang="en-ZA" sz="1050">
                  <a:solidFill>
                    <a:schemeClr val="bg1"/>
                  </a:solidFill>
                  <a:ea typeface="+mn-lt"/>
                  <a:cs typeface="+mn-lt"/>
                </a:rPr>
                <a:t>4</a:t>
              </a:r>
              <a:r>
                <a:rPr lang="en-ZA" sz="1050">
                  <a:solidFill>
                    <a:schemeClr val="bg1"/>
                  </a:solidFill>
                  <a:latin typeface="Aptos Light"/>
                  <a:ea typeface="Calibri"/>
                  <a:cs typeface="Calibri"/>
                </a:rPr>
                <a:t> 241 578</a:t>
              </a:r>
              <a:r>
                <a:rPr lang="en-ZA" sz="1050">
                  <a:solidFill>
                    <a:schemeClr val="bg1"/>
                  </a:solidFill>
                  <a:latin typeface="Calibri"/>
                  <a:ea typeface="Calibri"/>
                  <a:cs typeface="Calibri"/>
                </a:rPr>
                <a:t> (58%)</a:t>
              </a:r>
              <a:endParaRPr lang="en-ZA" sz="1050" i="0" u="none" strike="noStrike" kern="0" cap="none" spc="0" normalizeH="0" baseline="0" noProof="0">
                <a:ln>
                  <a:noFill/>
                </a:ln>
                <a:solidFill>
                  <a:schemeClr val="bg1"/>
                </a:solidFill>
                <a:effectLst/>
                <a:uLnTx/>
                <a:uFillTx/>
                <a:latin typeface="Calibri"/>
                <a:ea typeface="Calibri"/>
                <a:cs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ZA" sz="1050">
                  <a:solidFill>
                    <a:schemeClr val="bg1"/>
                  </a:solidFill>
                  <a:latin typeface="Calibri" panose="020F0502020204030204" pitchFamily="34" charset="0"/>
                  <a:ea typeface="Calibri" panose="020F0502020204030204" pitchFamily="34" charset="0"/>
                  <a:cs typeface="Calibri" panose="020F0502020204030204" pitchFamily="34" charset="0"/>
                </a:rPr>
                <a:t>CD4: 6 799 953 (62%) </a:t>
              </a:r>
            </a:p>
          </p:txBody>
        </p:sp>
        <p:sp>
          <p:nvSpPr>
            <p:cNvPr id="13" name="Rectangle: Rounded Corners 3">
              <a:extLst>
                <a:ext uri="{FF2B5EF4-FFF2-40B4-BE49-F238E27FC236}">
                  <a16:creationId xmlns:a16="http://schemas.microsoft.com/office/drawing/2014/main" id="{A4557F5D-6E30-77C7-A121-1C8613D8104D}"/>
                </a:ext>
              </a:extLst>
            </p:cNvPr>
            <p:cNvSpPr/>
            <p:nvPr/>
          </p:nvSpPr>
          <p:spPr>
            <a:xfrm>
              <a:off x="5184708" y="2280235"/>
              <a:ext cx="1941319" cy="550935"/>
            </a:xfrm>
            <a:prstGeom prst="roundRect">
              <a:avLst/>
            </a:prstGeom>
            <a:solidFill>
              <a:schemeClr val="bg2">
                <a:lumMod val="75000"/>
              </a:scheme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1050" b="1"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Buffer (CD4 ≥200-350)</a:t>
              </a:r>
            </a:p>
            <a:p>
              <a:pPr algn="ctr">
                <a:defRPr/>
              </a:pPr>
              <a:r>
                <a:rPr kumimoji="0" lang="en-ZA" sz="1050" i="0" u="none" strike="noStrike" kern="0" cap="none" spc="0" normalizeH="0" baseline="0" noProof="0">
                  <a:ln>
                    <a:noFill/>
                  </a:ln>
                  <a:solidFill>
                    <a:schemeClr val="bg1"/>
                  </a:solidFill>
                  <a:effectLst/>
                  <a:uLnTx/>
                  <a:uFillTx/>
                  <a:latin typeface="Calibri"/>
                  <a:ea typeface="Calibri"/>
                  <a:cs typeface="Calibri"/>
                </a:rPr>
                <a:t>Adults: </a:t>
              </a:r>
              <a:r>
                <a:rPr lang="en-ZA" sz="1050" kern="0">
                  <a:solidFill>
                    <a:schemeClr val="bg1"/>
                  </a:solidFill>
                  <a:latin typeface="Calibri"/>
                  <a:ea typeface="Calibri"/>
                  <a:cs typeface="Calibri"/>
                </a:rPr>
                <a:t>1 389 972 (19%)</a:t>
              </a:r>
              <a:endParaRPr lang="en-ZA" sz="1050" i="0" u="none" strike="noStrike" kern="0" cap="none" spc="0" normalizeH="0" baseline="0" noProof="0">
                <a:ln>
                  <a:noFill/>
                </a:ln>
                <a:solidFill>
                  <a:schemeClr val="bg1"/>
                </a:solidFill>
                <a:effectLst/>
                <a:uLnTx/>
                <a:uFillTx/>
                <a:latin typeface="Calibri"/>
                <a:ea typeface="Calibri"/>
                <a:cs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ZA" sz="1050">
                  <a:solidFill>
                    <a:schemeClr val="bg1"/>
                  </a:solidFill>
                  <a:latin typeface="Calibri"/>
                  <a:ea typeface="Calibri"/>
                  <a:cs typeface="Calibri"/>
                </a:rPr>
                <a:t>CD4: 1 958 502 (18%)</a:t>
              </a:r>
            </a:p>
          </p:txBody>
        </p:sp>
        <p:pic>
          <p:nvPicPr>
            <p:cNvPr id="14" name="Picture 13">
              <a:extLst>
                <a:ext uri="{FF2B5EF4-FFF2-40B4-BE49-F238E27FC236}">
                  <a16:creationId xmlns:a16="http://schemas.microsoft.com/office/drawing/2014/main" id="{512F2050-999C-421B-0715-9CCA6CD2D0D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86188" y="2986581"/>
              <a:ext cx="5019623" cy="3346415"/>
            </a:xfrm>
            <a:prstGeom prst="rect">
              <a:avLst/>
            </a:prstGeom>
          </p:spPr>
        </p:pic>
      </p:grpSp>
      <p:pic>
        <p:nvPicPr>
          <p:cNvPr id="18" name="Picture 17">
            <a:extLst>
              <a:ext uri="{FF2B5EF4-FFF2-40B4-BE49-F238E27FC236}">
                <a16:creationId xmlns:a16="http://schemas.microsoft.com/office/drawing/2014/main" id="{5989FE30-D122-37DD-BEED-AB0E5BC8A7F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715374" y="6043193"/>
            <a:ext cx="3098528" cy="743368"/>
          </a:xfrm>
          <a:prstGeom prst="rect">
            <a:avLst/>
          </a:prstGeom>
        </p:spPr>
      </p:pic>
    </p:spTree>
    <p:extLst>
      <p:ext uri="{BB962C8B-B14F-4D97-AF65-F5344CB8AC3E}">
        <p14:creationId xmlns:p14="http://schemas.microsoft.com/office/powerpoint/2010/main" val="152279591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704FE-8634-DFBF-44EB-59E3CF9DD5E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964F505-AE62-B418-7F98-D0A2016BFC4B}"/>
              </a:ext>
            </a:extLst>
          </p:cNvPr>
          <p:cNvSpPr>
            <a:spLocks noGrp="1"/>
          </p:cNvSpPr>
          <p:nvPr>
            <p:ph type="title"/>
          </p:nvPr>
        </p:nvSpPr>
        <p:spPr>
          <a:xfrm>
            <a:off x="133000" y="1269632"/>
            <a:ext cx="4583151" cy="3256547"/>
          </a:xfrm>
        </p:spPr>
        <p:txBody>
          <a:bodyPr/>
          <a:lstStyle/>
          <a:p>
            <a:r>
              <a:rPr lang="en-US" sz="3600" dirty="0">
                <a:solidFill>
                  <a:schemeClr val="accent6"/>
                </a:solidFill>
                <a:latin typeface="Verdana" panose="020B0604030504040204" pitchFamily="34" charset="0"/>
                <a:ea typeface="Verdana" panose="020B0604030504040204" pitchFamily="34" charset="0"/>
                <a:cs typeface="Verdana" panose="020B0604030504040204" pitchFamily="34" charset="0"/>
              </a:rPr>
              <a:t>AHD hotspots (by CD4 testing) concentrated in urban areas and in proximity to higher-tier referral hospitals</a:t>
            </a:r>
            <a:br>
              <a:rPr lang="en-US" sz="3600" dirty="0">
                <a:solidFill>
                  <a:schemeClr val="accent6"/>
                </a:solidFill>
                <a:latin typeface="Verdana" panose="020B0604030504040204" pitchFamily="34" charset="0"/>
                <a:ea typeface="Verdana" panose="020B0604030504040204" pitchFamily="34" charset="0"/>
                <a:cs typeface="Verdana" panose="020B0604030504040204" pitchFamily="34" charset="0"/>
              </a:rPr>
            </a:br>
            <a:endParaRPr lang="en-US" sz="3600" dirty="0">
              <a:solidFill>
                <a:schemeClr val="accent6"/>
              </a:solidFill>
              <a:latin typeface="Verdana" panose="020B0604030504040204" pitchFamily="34" charset="0"/>
              <a:ea typeface="Verdana" panose="020B0604030504040204" pitchFamily="34" charset="0"/>
              <a:cs typeface="Verdana" panose="020B0604030504040204" pitchFamily="34" charset="0"/>
            </a:endParaRPr>
          </a:p>
        </p:txBody>
      </p:sp>
      <p:sp>
        <p:nvSpPr>
          <p:cNvPr id="4" name="Datumsplatzhalter 3">
            <a:extLst>
              <a:ext uri="{FF2B5EF4-FFF2-40B4-BE49-F238E27FC236}">
                <a16:creationId xmlns:a16="http://schemas.microsoft.com/office/drawing/2014/main" id="{AD839F6F-76D3-A84E-436D-F699F9CA9F4C}"/>
              </a:ext>
            </a:extLst>
          </p:cNvPr>
          <p:cNvSpPr>
            <a:spLocks noGrp="1"/>
          </p:cNvSpPr>
          <p:nvPr>
            <p:ph type="dt" sz="half" idx="10"/>
          </p:nvPr>
        </p:nvSpPr>
        <p:spPr/>
        <p:txBody>
          <a:bodyPr/>
          <a:lstStyle/>
          <a:p>
            <a:r>
              <a:rPr lang="de-DE" dirty="0"/>
              <a:t>Name of the Speaker</a:t>
            </a:r>
          </a:p>
        </p:txBody>
      </p:sp>
      <p:sp>
        <p:nvSpPr>
          <p:cNvPr id="9" name="Fußzeilenplatzhalter 4">
            <a:extLst>
              <a:ext uri="{FF2B5EF4-FFF2-40B4-BE49-F238E27FC236}">
                <a16:creationId xmlns:a16="http://schemas.microsoft.com/office/drawing/2014/main" id="{657A3031-7C82-8D18-8E76-7BD04A1715E3}"/>
              </a:ext>
            </a:extLst>
          </p:cNvPr>
          <p:cNvSpPr txBox="1">
            <a:spLocks/>
          </p:cNvSpPr>
          <p:nvPr/>
        </p:nvSpPr>
        <p:spPr bwMode="gray">
          <a:xfrm>
            <a:off x="133000" y="4755674"/>
            <a:ext cx="5638202" cy="573383"/>
          </a:xfrm>
          <a:prstGeom prst="rect">
            <a:avLst/>
          </a:prstGeom>
        </p:spPr>
        <p:txBody>
          <a:bodyPr vert="horz" wrap="none" lIns="0" tIns="0" rIns="0" bIns="0" rtlCol="0" anchor="t" anchorCtr="0">
            <a:noAutofit/>
          </a:bodyPr>
          <a:lstStyle>
            <a:defPPr>
              <a:defRPr lang="de-DE"/>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solidFill>
                  <a:schemeClr val="accent6"/>
                </a:solidFill>
                <a:latin typeface="Verdana" panose="020B0604030504040204" pitchFamily="34" charset="0"/>
                <a:ea typeface="Verdana" panose="020B0604030504040204" pitchFamily="34" charset="0"/>
                <a:cs typeface="Verdana" panose="020B0604030504040204" pitchFamily="34" charset="0"/>
              </a:rPr>
              <a:t>Reflects referral and testing patterns among </a:t>
            </a:r>
          </a:p>
          <a:p>
            <a:r>
              <a:rPr lang="en-US" sz="1600" dirty="0">
                <a:solidFill>
                  <a:schemeClr val="accent6"/>
                </a:solidFill>
                <a:latin typeface="Verdana" panose="020B0604030504040204" pitchFamily="34" charset="0"/>
                <a:ea typeface="Verdana" panose="020B0604030504040204" pitchFamily="34" charset="0"/>
                <a:cs typeface="Verdana" panose="020B0604030504040204" pitchFamily="34" charset="0"/>
              </a:rPr>
              <a:t>people with AHD</a:t>
            </a:r>
            <a:endParaRPr lang="de-DE" sz="1600" dirty="0">
              <a:solidFill>
                <a:schemeClr val="accent6"/>
              </a:solidFill>
              <a:latin typeface="Verdana" panose="020B0604030504040204" pitchFamily="34" charset="0"/>
              <a:ea typeface="Verdana" panose="020B0604030504040204" pitchFamily="34" charset="0"/>
              <a:cs typeface="Verdana" panose="020B0604030504040204" pitchFamily="34" charset="0"/>
            </a:endParaRPr>
          </a:p>
        </p:txBody>
      </p:sp>
      <p:pic>
        <p:nvPicPr>
          <p:cNvPr id="10" name="Picture 9">
            <a:extLst>
              <a:ext uri="{FF2B5EF4-FFF2-40B4-BE49-F238E27FC236}">
                <a16:creationId xmlns:a16="http://schemas.microsoft.com/office/drawing/2014/main" id="{B254B58D-320C-9A6C-1FA8-C11D97E9084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5277" y="6111567"/>
            <a:ext cx="2389992" cy="573383"/>
          </a:xfrm>
          <a:prstGeom prst="rect">
            <a:avLst/>
          </a:prstGeom>
        </p:spPr>
      </p:pic>
      <p:pic>
        <p:nvPicPr>
          <p:cNvPr id="3" name="Picture 2">
            <a:extLst>
              <a:ext uri="{FF2B5EF4-FFF2-40B4-BE49-F238E27FC236}">
                <a16:creationId xmlns:a16="http://schemas.microsoft.com/office/drawing/2014/main" id="{5CAAA35E-5B97-4CA5-1389-E445236F3AED}"/>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716151" y="1040137"/>
            <a:ext cx="7466792" cy="4990378"/>
          </a:xfrm>
          <a:prstGeom prst="rect">
            <a:avLst/>
          </a:prstGeom>
        </p:spPr>
      </p:pic>
    </p:spTree>
    <p:extLst>
      <p:ext uri="{BB962C8B-B14F-4D97-AF65-F5344CB8AC3E}">
        <p14:creationId xmlns:p14="http://schemas.microsoft.com/office/powerpoint/2010/main" val="341564888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6EB762-B210-4CC4-9F39-572EC03B556D}"/>
              </a:ext>
            </a:extLst>
          </p:cNvPr>
          <p:cNvSpPr>
            <a:spLocks noGrp="1"/>
          </p:cNvSpPr>
          <p:nvPr>
            <p:ph type="title"/>
          </p:nvPr>
        </p:nvSpPr>
        <p:spPr>
          <a:xfrm>
            <a:off x="260057" y="1203157"/>
            <a:ext cx="4398363" cy="2965720"/>
          </a:xfrm>
        </p:spPr>
        <p:txBody>
          <a:bodyPr/>
          <a:lstStyle/>
          <a:p>
            <a:r>
              <a:rPr lang="en-US" sz="3400" dirty="0">
                <a:solidFill>
                  <a:schemeClr val="tx2"/>
                </a:solidFill>
                <a:latin typeface="Verdana" panose="020B0604030504040204" pitchFamily="34" charset="0"/>
                <a:ea typeface="Verdana" panose="020B0604030504040204" pitchFamily="34" charset="0"/>
                <a:cs typeface="Verdana" panose="020B0604030504040204" pitchFamily="34" charset="0"/>
              </a:rPr>
              <a:t>AHD</a:t>
            </a:r>
            <a:r>
              <a:rPr lang="en-US" sz="3400" dirty="0">
                <a:latin typeface="Verdana" panose="020B0604030504040204" pitchFamily="34" charset="0"/>
                <a:ea typeface="Verdana" panose="020B0604030504040204" pitchFamily="34" charset="0"/>
                <a:cs typeface="Verdana" panose="020B0604030504040204" pitchFamily="34" charset="0"/>
              </a:rPr>
              <a:t> hotspots (by PLHIV) identified a </a:t>
            </a:r>
            <a:r>
              <a:rPr lang="en-US" sz="3400" dirty="0">
                <a:solidFill>
                  <a:schemeClr val="tx2"/>
                </a:solidFill>
                <a:latin typeface="Verdana" panose="020B0604030504040204" pitchFamily="34" charset="0"/>
                <a:ea typeface="Verdana" panose="020B0604030504040204" pitchFamily="34" charset="0"/>
                <a:cs typeface="Verdana" panose="020B0604030504040204" pitchFamily="34" charset="0"/>
              </a:rPr>
              <a:t>high burden in non-metropolitan areas and sparsely populated regions</a:t>
            </a:r>
            <a:br>
              <a:rPr lang="en-US" sz="3400" dirty="0">
                <a:latin typeface="Verdana" panose="020B0604030504040204" pitchFamily="34" charset="0"/>
                <a:ea typeface="Verdana" panose="020B0604030504040204" pitchFamily="34" charset="0"/>
                <a:cs typeface="Verdana" panose="020B0604030504040204" pitchFamily="34" charset="0"/>
              </a:rPr>
            </a:br>
            <a:endParaRPr lang="en-US" sz="3400" dirty="0">
              <a:latin typeface="Verdana" panose="020B0604030504040204" pitchFamily="34" charset="0"/>
              <a:ea typeface="Verdana" panose="020B0604030504040204" pitchFamily="34" charset="0"/>
              <a:cs typeface="Verdana" panose="020B0604030504040204" pitchFamily="34" charset="0"/>
            </a:endParaRPr>
          </a:p>
        </p:txBody>
      </p:sp>
      <p:sp>
        <p:nvSpPr>
          <p:cNvPr id="4" name="Datumsplatzhalter 3">
            <a:extLst>
              <a:ext uri="{FF2B5EF4-FFF2-40B4-BE49-F238E27FC236}">
                <a16:creationId xmlns:a16="http://schemas.microsoft.com/office/drawing/2014/main" id="{FA8FFF18-2DED-4406-B248-85DE5EABEF1B}"/>
              </a:ext>
            </a:extLst>
          </p:cNvPr>
          <p:cNvSpPr>
            <a:spLocks noGrp="1"/>
          </p:cNvSpPr>
          <p:nvPr>
            <p:ph type="dt" sz="half" idx="10"/>
          </p:nvPr>
        </p:nvSpPr>
        <p:spPr/>
        <p:txBody>
          <a:bodyPr/>
          <a:lstStyle/>
          <a:p>
            <a:r>
              <a:rPr lang="de-DE" dirty="0"/>
              <a:t>Name of the Speaker</a:t>
            </a:r>
          </a:p>
        </p:txBody>
      </p:sp>
      <p:pic>
        <p:nvPicPr>
          <p:cNvPr id="8" name="Picture 7">
            <a:extLst>
              <a:ext uri="{FF2B5EF4-FFF2-40B4-BE49-F238E27FC236}">
                <a16:creationId xmlns:a16="http://schemas.microsoft.com/office/drawing/2014/main" id="{8D1E35EE-E40D-7BF3-30FB-D7352F40F0F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658420" y="1203157"/>
            <a:ext cx="7503201" cy="4908410"/>
          </a:xfrm>
          <a:prstGeom prst="rect">
            <a:avLst/>
          </a:prstGeom>
        </p:spPr>
      </p:pic>
      <p:sp>
        <p:nvSpPr>
          <p:cNvPr id="9" name="Fußzeilenplatzhalter 4">
            <a:extLst>
              <a:ext uri="{FF2B5EF4-FFF2-40B4-BE49-F238E27FC236}">
                <a16:creationId xmlns:a16="http://schemas.microsoft.com/office/drawing/2014/main" id="{F4061831-42FB-B6FA-C1A4-A66C8421E21B}"/>
              </a:ext>
            </a:extLst>
          </p:cNvPr>
          <p:cNvSpPr txBox="1">
            <a:spLocks/>
          </p:cNvSpPr>
          <p:nvPr/>
        </p:nvSpPr>
        <p:spPr bwMode="gray">
          <a:xfrm>
            <a:off x="260057" y="4647593"/>
            <a:ext cx="4146625" cy="328419"/>
          </a:xfrm>
          <a:prstGeom prst="rect">
            <a:avLst/>
          </a:prstGeom>
        </p:spPr>
        <p:txBody>
          <a:bodyPr vert="horz" wrap="none" lIns="0" tIns="0" rIns="0" bIns="0" rtlCol="0" anchor="t" anchorCtr="0">
            <a:noAutofit/>
          </a:bodyPr>
          <a:lstStyle>
            <a:defPPr>
              <a:defRPr lang="de-DE"/>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solidFill>
                  <a:schemeClr val="accent6"/>
                </a:solidFill>
                <a:latin typeface="Verdana" panose="020B0604030504040204" pitchFamily="34" charset="0"/>
                <a:ea typeface="Verdana" panose="020B0604030504040204" pitchFamily="34" charset="0"/>
                <a:cs typeface="Verdana" panose="020B0604030504040204" pitchFamily="34" charset="0"/>
              </a:rPr>
              <a:t>Suggests delayed diagnosis, barriers to care, </a:t>
            </a:r>
          </a:p>
          <a:p>
            <a:r>
              <a:rPr lang="en-US" sz="1600" dirty="0">
                <a:solidFill>
                  <a:schemeClr val="accent6"/>
                </a:solidFill>
                <a:latin typeface="Verdana" panose="020B0604030504040204" pitchFamily="34" charset="0"/>
                <a:ea typeface="Verdana" panose="020B0604030504040204" pitchFamily="34" charset="0"/>
                <a:cs typeface="Verdana" panose="020B0604030504040204" pitchFamily="34" charset="0"/>
              </a:rPr>
              <a:t>and ART continuity challenges</a:t>
            </a:r>
            <a:endParaRPr lang="de-DE" sz="1600" dirty="0">
              <a:solidFill>
                <a:schemeClr val="accent6"/>
              </a:solidFill>
              <a:latin typeface="Verdana" panose="020B0604030504040204" pitchFamily="34" charset="0"/>
              <a:ea typeface="Verdana" panose="020B0604030504040204" pitchFamily="34" charset="0"/>
              <a:cs typeface="Verdana" panose="020B0604030504040204" pitchFamily="34" charset="0"/>
            </a:endParaRPr>
          </a:p>
        </p:txBody>
      </p:sp>
      <p:pic>
        <p:nvPicPr>
          <p:cNvPr id="10" name="Picture 9">
            <a:extLst>
              <a:ext uri="{FF2B5EF4-FFF2-40B4-BE49-F238E27FC236}">
                <a16:creationId xmlns:a16="http://schemas.microsoft.com/office/drawing/2014/main" id="{D447D81D-BAC6-02FE-2E5C-8FD9DA2F7CD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5277" y="6111567"/>
            <a:ext cx="2389992" cy="573383"/>
          </a:xfrm>
          <a:prstGeom prst="rect">
            <a:avLst/>
          </a:prstGeom>
        </p:spPr>
      </p:pic>
    </p:spTree>
    <p:extLst>
      <p:ext uri="{BB962C8B-B14F-4D97-AF65-F5344CB8AC3E}">
        <p14:creationId xmlns:p14="http://schemas.microsoft.com/office/powerpoint/2010/main" val="149143706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6EB762-B210-4CC4-9F39-572EC03B556D}"/>
              </a:ext>
            </a:extLst>
          </p:cNvPr>
          <p:cNvSpPr>
            <a:spLocks noGrp="1"/>
          </p:cNvSpPr>
          <p:nvPr>
            <p:ph type="title"/>
          </p:nvPr>
        </p:nvSpPr>
        <p:spPr>
          <a:xfrm>
            <a:off x="331550" y="885972"/>
            <a:ext cx="4568696" cy="2464656"/>
          </a:xfrm>
        </p:spPr>
        <p:txBody>
          <a:bodyPr/>
          <a:lstStyle/>
          <a:p>
            <a:r>
              <a:rPr lang="en-GB" sz="3000" dirty="0">
                <a:latin typeface="Verdana" panose="020B0604030504040204" pitchFamily="34" charset="0"/>
                <a:ea typeface="Verdana" panose="020B0604030504040204" pitchFamily="34" charset="0"/>
                <a:cs typeface="Verdana" panose="020B0604030504040204" pitchFamily="34" charset="0"/>
              </a:rPr>
              <a:t>AHD is associated with </a:t>
            </a:r>
            <a:r>
              <a:rPr lang="en-GB" sz="3000" dirty="0">
                <a:solidFill>
                  <a:schemeClr val="tx2"/>
                </a:solidFill>
                <a:latin typeface="Verdana" panose="020B0604030504040204" pitchFamily="34" charset="0"/>
                <a:ea typeface="Verdana" panose="020B0604030504040204" pitchFamily="34" charset="0"/>
                <a:cs typeface="Verdana" panose="020B0604030504040204" pitchFamily="34" charset="0"/>
              </a:rPr>
              <a:t>increased risk </a:t>
            </a:r>
            <a:r>
              <a:rPr lang="en-GB" sz="3000" dirty="0">
                <a:latin typeface="Verdana" panose="020B0604030504040204" pitchFamily="34" charset="0"/>
                <a:ea typeface="Verdana" panose="020B0604030504040204" pitchFamily="34" charset="0"/>
                <a:cs typeface="Verdana" panose="020B0604030504040204" pitchFamily="34" charset="0"/>
              </a:rPr>
              <a:t>of </a:t>
            </a:r>
            <a:r>
              <a:rPr lang="en-GB" sz="3000" dirty="0">
                <a:solidFill>
                  <a:schemeClr val="tx2"/>
                </a:solidFill>
                <a:latin typeface="Verdana" panose="020B0604030504040204" pitchFamily="34" charset="0"/>
                <a:ea typeface="Verdana" panose="020B0604030504040204" pitchFamily="34" charset="0"/>
                <a:cs typeface="Verdana" panose="020B0604030504040204" pitchFamily="34" charset="0"/>
              </a:rPr>
              <a:t>bloodstream and antimicrobial-resistant (AMR) infections</a:t>
            </a:r>
            <a:endParaRPr lang="en-GB" sz="3000" noProof="0" dirty="0">
              <a:solidFill>
                <a:schemeClr val="tx2"/>
              </a:solidFill>
              <a:latin typeface="Verdana" panose="020B0604030504040204" pitchFamily="34" charset="0"/>
              <a:ea typeface="Verdana" panose="020B0604030504040204" pitchFamily="34" charset="0"/>
              <a:cs typeface="Verdana" panose="020B0604030504040204" pitchFamily="34" charset="0"/>
            </a:endParaRPr>
          </a:p>
        </p:txBody>
      </p:sp>
      <p:pic>
        <p:nvPicPr>
          <p:cNvPr id="7" name="Picture 6">
            <a:extLst>
              <a:ext uri="{FF2B5EF4-FFF2-40B4-BE49-F238E27FC236}">
                <a16:creationId xmlns:a16="http://schemas.microsoft.com/office/drawing/2014/main" id="{DD449109-A499-B6B9-80E4-9780C960B329}"/>
              </a:ext>
            </a:extLst>
          </p:cNvPr>
          <p:cNvPicPr>
            <a:picLocks noChangeAspect="1"/>
          </p:cNvPicPr>
          <p:nvPr/>
        </p:nvPicPr>
        <p:blipFill>
          <a:blip r:embed="rId3" cstate="screen">
            <a:extLst>
              <a:ext uri="{28A0092B-C50C-407E-A947-70E740481C1C}">
                <a14:useLocalDpi xmlns:a14="http://schemas.microsoft.com/office/drawing/2010/main"/>
              </a:ext>
            </a:extLst>
          </a:blip>
          <a:srcRect b="-180"/>
          <a:stretch>
            <a:fillRect/>
          </a:stretch>
        </p:blipFill>
        <p:spPr>
          <a:xfrm>
            <a:off x="5270500" y="244187"/>
            <a:ext cx="6069329" cy="3022255"/>
          </a:xfrm>
          <a:prstGeom prst="rect">
            <a:avLst/>
          </a:prstGeom>
        </p:spPr>
      </p:pic>
      <p:pic>
        <p:nvPicPr>
          <p:cNvPr id="11" name="Picture 10">
            <a:extLst>
              <a:ext uri="{FF2B5EF4-FFF2-40B4-BE49-F238E27FC236}">
                <a16:creationId xmlns:a16="http://schemas.microsoft.com/office/drawing/2014/main" id="{E088ECFB-7ECA-9DB5-4730-57CF0454798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22760" y="3716443"/>
            <a:ext cx="8947388" cy="3116157"/>
          </a:xfrm>
          <a:prstGeom prst="rect">
            <a:avLst/>
          </a:prstGeom>
        </p:spPr>
      </p:pic>
      <p:pic>
        <p:nvPicPr>
          <p:cNvPr id="12" name="Picture 11" descr="A graph of a number of bacteria&#10;&#10;AI-generated content may be incorrect.">
            <a:extLst>
              <a:ext uri="{FF2B5EF4-FFF2-40B4-BE49-F238E27FC236}">
                <a16:creationId xmlns:a16="http://schemas.microsoft.com/office/drawing/2014/main" id="{3F55F171-62A7-FD70-AE25-CC433F2D91DE}"/>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7685483" y="838095"/>
            <a:ext cx="1510855" cy="360252"/>
          </a:xfrm>
          <a:prstGeom prst="rect">
            <a:avLst/>
          </a:prstGeom>
        </p:spPr>
      </p:pic>
      <p:sp>
        <p:nvSpPr>
          <p:cNvPr id="14" name="TextBox 13">
            <a:extLst>
              <a:ext uri="{FF2B5EF4-FFF2-40B4-BE49-F238E27FC236}">
                <a16:creationId xmlns:a16="http://schemas.microsoft.com/office/drawing/2014/main" id="{C0A6099F-38D5-BE69-643A-450D0224FB72}"/>
              </a:ext>
            </a:extLst>
          </p:cNvPr>
          <p:cNvSpPr txBox="1"/>
          <p:nvPr/>
        </p:nvSpPr>
        <p:spPr>
          <a:xfrm>
            <a:off x="6709143" y="142614"/>
            <a:ext cx="4630686" cy="461665"/>
          </a:xfrm>
          <a:prstGeom prst="rect">
            <a:avLst/>
          </a:prstGeom>
          <a:noFill/>
        </p:spPr>
        <p:txBody>
          <a:bodyPr wrap="square">
            <a:spAutoFit/>
          </a:bodyPr>
          <a:lstStyle/>
          <a:p>
            <a:r>
              <a:rPr lang="en-GB" sz="1200" i="1" dirty="0">
                <a:solidFill>
                  <a:schemeClr val="accent6"/>
                </a:solidFill>
                <a:latin typeface="Arial"/>
                <a:cs typeface="Arial"/>
              </a:rPr>
              <a:t>AHD was associated with a </a:t>
            </a:r>
            <a:r>
              <a:rPr lang="en-GB" sz="1200" b="1" i="1" dirty="0">
                <a:solidFill>
                  <a:schemeClr val="accent6"/>
                </a:solidFill>
                <a:latin typeface="Arial"/>
                <a:cs typeface="Arial"/>
              </a:rPr>
              <a:t>&gt;8-fold risk of BSI*</a:t>
            </a:r>
            <a:r>
              <a:rPr lang="en-GB" sz="1200" i="1" dirty="0">
                <a:solidFill>
                  <a:schemeClr val="accent6"/>
                </a:solidFill>
                <a:latin typeface="Arial"/>
                <a:cs typeface="Arial"/>
              </a:rPr>
              <a:t> during hospitalisation (</a:t>
            </a:r>
            <a:r>
              <a:rPr lang="en-GB" sz="1200" i="1" dirty="0" err="1">
                <a:solidFill>
                  <a:schemeClr val="accent6"/>
                </a:solidFill>
                <a:latin typeface="Arial"/>
                <a:cs typeface="Arial"/>
              </a:rPr>
              <a:t>aHR</a:t>
            </a:r>
            <a:r>
              <a:rPr lang="en-GB" sz="1200" i="1" dirty="0">
                <a:solidFill>
                  <a:schemeClr val="accent6"/>
                </a:solidFill>
                <a:latin typeface="Arial"/>
                <a:cs typeface="Arial"/>
              </a:rPr>
              <a:t> 8.5 95% CI 8.12 – 8.79) </a:t>
            </a:r>
            <a:endParaRPr lang="en-US" sz="1200" dirty="0">
              <a:solidFill>
                <a:schemeClr val="accent6"/>
              </a:solidFill>
            </a:endParaRPr>
          </a:p>
        </p:txBody>
      </p:sp>
      <p:sp>
        <p:nvSpPr>
          <p:cNvPr id="15" name="TextBox 14">
            <a:extLst>
              <a:ext uri="{FF2B5EF4-FFF2-40B4-BE49-F238E27FC236}">
                <a16:creationId xmlns:a16="http://schemas.microsoft.com/office/drawing/2014/main" id="{A7F5D573-FF78-CEC3-45B7-3E7FD4E1FF7F}"/>
              </a:ext>
            </a:extLst>
          </p:cNvPr>
          <p:cNvSpPr txBox="1"/>
          <p:nvPr/>
        </p:nvSpPr>
        <p:spPr>
          <a:xfrm>
            <a:off x="2338090" y="3437672"/>
            <a:ext cx="8170728" cy="446276"/>
          </a:xfrm>
          <a:prstGeom prst="rect">
            <a:avLst/>
          </a:prstGeom>
          <a:noFill/>
        </p:spPr>
        <p:txBody>
          <a:bodyPr wrap="square">
            <a:spAutoFit/>
          </a:bodyPr>
          <a:lstStyle/>
          <a:p>
            <a:r>
              <a:rPr lang="en-GB" sz="1200" i="1" dirty="0">
                <a:solidFill>
                  <a:schemeClr val="accent6"/>
                </a:solidFill>
                <a:latin typeface="Arial"/>
                <a:cs typeface="Arial"/>
              </a:rPr>
              <a:t>AHD associated with </a:t>
            </a:r>
            <a:r>
              <a:rPr lang="en-GB" sz="1200" b="1" i="1" dirty="0">
                <a:solidFill>
                  <a:schemeClr val="accent6"/>
                </a:solidFill>
                <a:latin typeface="Arial"/>
                <a:cs typeface="Arial"/>
              </a:rPr>
              <a:t>&gt;6-fold risk of AMR</a:t>
            </a:r>
            <a:r>
              <a:rPr lang="en-GB" sz="1200" i="1" dirty="0">
                <a:solidFill>
                  <a:schemeClr val="accent6"/>
                </a:solidFill>
                <a:latin typeface="Arial"/>
                <a:cs typeface="Arial"/>
              </a:rPr>
              <a:t> bloodstream infections with WHO priority pathogens (</a:t>
            </a:r>
            <a:r>
              <a:rPr lang="en-GB" sz="1200" i="1" dirty="0" err="1">
                <a:solidFill>
                  <a:schemeClr val="accent6"/>
                </a:solidFill>
                <a:latin typeface="Arial"/>
                <a:cs typeface="Arial"/>
              </a:rPr>
              <a:t>aHR</a:t>
            </a:r>
            <a:r>
              <a:rPr lang="en-GB" sz="1200" i="1" dirty="0">
                <a:solidFill>
                  <a:schemeClr val="accent6"/>
                </a:solidFill>
                <a:latin typeface="Arial"/>
                <a:cs typeface="Arial"/>
              </a:rPr>
              <a:t> 6.5, 6.0 – 6.9)</a:t>
            </a:r>
          </a:p>
          <a:p>
            <a:endParaRPr lang="en-US" sz="1100" dirty="0"/>
          </a:p>
        </p:txBody>
      </p:sp>
      <p:pic>
        <p:nvPicPr>
          <p:cNvPr id="16" name="Picture 15">
            <a:extLst>
              <a:ext uri="{FF2B5EF4-FFF2-40B4-BE49-F238E27FC236}">
                <a16:creationId xmlns:a16="http://schemas.microsoft.com/office/drawing/2014/main" id="{306D75C2-88F1-D335-26C4-32E6CED78D6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6411318"/>
            <a:ext cx="1771999" cy="425120"/>
          </a:xfrm>
          <a:prstGeom prst="rect">
            <a:avLst/>
          </a:prstGeom>
        </p:spPr>
      </p:pic>
      <p:pic>
        <p:nvPicPr>
          <p:cNvPr id="44" name="Picture 43">
            <a:extLst>
              <a:ext uri="{FF2B5EF4-FFF2-40B4-BE49-F238E27FC236}">
                <a16:creationId xmlns:a16="http://schemas.microsoft.com/office/drawing/2014/main" id="{2888BF69-79AF-3BFE-6438-C7C3F6EFC8D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820908" y="4660900"/>
            <a:ext cx="316992" cy="165100"/>
          </a:xfrm>
          <a:prstGeom prst="rect">
            <a:avLst/>
          </a:prstGeom>
        </p:spPr>
      </p:pic>
      <p:pic>
        <p:nvPicPr>
          <p:cNvPr id="45" name="Picture 44">
            <a:extLst>
              <a:ext uri="{FF2B5EF4-FFF2-40B4-BE49-F238E27FC236}">
                <a16:creationId xmlns:a16="http://schemas.microsoft.com/office/drawing/2014/main" id="{11AF330B-F101-AF6B-FF9E-53C53F21CFF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820909" y="4907856"/>
            <a:ext cx="316992" cy="118872"/>
          </a:xfrm>
          <a:prstGeom prst="rect">
            <a:avLst/>
          </a:prstGeom>
        </p:spPr>
      </p:pic>
      <p:pic>
        <p:nvPicPr>
          <p:cNvPr id="46" name="Picture 45" descr="A graph of a number of bacteria&#10;&#10;AI-generated content may be incorrect.">
            <a:extLst>
              <a:ext uri="{FF2B5EF4-FFF2-40B4-BE49-F238E27FC236}">
                <a16:creationId xmlns:a16="http://schemas.microsoft.com/office/drawing/2014/main" id="{E92C941E-0EAE-101E-39D7-C9CD57E610A5}"/>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11188661" y="4775986"/>
            <a:ext cx="368300" cy="360818"/>
          </a:xfrm>
          <a:prstGeom prst="rect">
            <a:avLst/>
          </a:prstGeom>
        </p:spPr>
      </p:pic>
      <p:pic>
        <p:nvPicPr>
          <p:cNvPr id="47" name="Picture 46" descr="A graph of a number of bacteria&#10;&#10;AI-generated content may be incorrect.">
            <a:extLst>
              <a:ext uri="{FF2B5EF4-FFF2-40B4-BE49-F238E27FC236}">
                <a16:creationId xmlns:a16="http://schemas.microsoft.com/office/drawing/2014/main" id="{FADD53BB-0578-7927-D40F-888AB3FF0FB4}"/>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a:off x="11163338" y="4577655"/>
            <a:ext cx="533362" cy="248345"/>
          </a:xfrm>
          <a:prstGeom prst="rect">
            <a:avLst/>
          </a:prstGeom>
        </p:spPr>
      </p:pic>
      <p:sp>
        <p:nvSpPr>
          <p:cNvPr id="3" name="TextBox 2">
            <a:extLst>
              <a:ext uri="{FF2B5EF4-FFF2-40B4-BE49-F238E27FC236}">
                <a16:creationId xmlns:a16="http://schemas.microsoft.com/office/drawing/2014/main" id="{94D0F7D8-ED1B-6CD2-E9AB-4245442BAE1C}"/>
              </a:ext>
            </a:extLst>
          </p:cNvPr>
          <p:cNvSpPr txBox="1"/>
          <p:nvPr/>
        </p:nvSpPr>
        <p:spPr>
          <a:xfrm>
            <a:off x="9398604" y="2938039"/>
            <a:ext cx="2461846" cy="246221"/>
          </a:xfrm>
          <a:prstGeom prst="rect">
            <a:avLst/>
          </a:prstGeom>
          <a:noFill/>
        </p:spPr>
        <p:txBody>
          <a:bodyPr wrap="square" rtlCol="0">
            <a:spAutoFit/>
          </a:bodyPr>
          <a:lstStyle/>
          <a:p>
            <a:r>
              <a:rPr lang="en-US" sz="1000" dirty="0">
                <a:solidFill>
                  <a:schemeClr val="accent6"/>
                </a:solidFill>
              </a:rPr>
              <a:t>*BSI: bloodstream infections</a:t>
            </a:r>
          </a:p>
        </p:txBody>
      </p:sp>
    </p:spTree>
    <p:extLst>
      <p:ext uri="{BB962C8B-B14F-4D97-AF65-F5344CB8AC3E}">
        <p14:creationId xmlns:p14="http://schemas.microsoft.com/office/powerpoint/2010/main" val="48154385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id="{BD102B95-CCD9-48DC-BFEC-5EC705374F69}"/>
              </a:ext>
            </a:extLst>
          </p:cNvPr>
          <p:cNvSpPr>
            <a:spLocks noGrp="1"/>
          </p:cNvSpPr>
          <p:nvPr>
            <p:ph type="body" sz="quarter" idx="12"/>
          </p:nvPr>
        </p:nvSpPr>
        <p:spPr>
          <a:xfrm>
            <a:off x="270269" y="1288362"/>
            <a:ext cx="11607800" cy="4711385"/>
          </a:xfrm>
        </p:spPr>
        <p:txBody>
          <a:bodyPr/>
          <a:lstStyle/>
          <a:p>
            <a:pPr lvl="1" algn="ctr"/>
            <a:r>
              <a:rPr lang="en-US" sz="3600" b="1" dirty="0">
                <a:solidFill>
                  <a:schemeClr val="tx2"/>
                </a:solidFill>
                <a:latin typeface="Verdana" panose="020B0604030504040204" pitchFamily="34" charset="0"/>
                <a:ea typeface="Verdana" panose="020B0604030504040204" pitchFamily="34" charset="0"/>
                <a:cs typeface="Verdana" panose="020B0604030504040204" pitchFamily="34" charset="0"/>
              </a:rPr>
              <a:t>AHD disproportionately burdens non-metropolitan South African communities and drives high rates of bloodstream infections and AMR.</a:t>
            </a:r>
          </a:p>
          <a:p>
            <a:pPr lvl="1" algn="l"/>
            <a:endParaRPr lang="en-US" sz="3600" b="1" dirty="0">
              <a:solidFill>
                <a:srgbClr val="981E15"/>
              </a:solidFill>
              <a:latin typeface="Verdana" panose="020B0604030504040204" pitchFamily="34" charset="0"/>
              <a:ea typeface="Verdana" panose="020B0604030504040204" pitchFamily="34" charset="0"/>
              <a:cs typeface="Verdana" panose="020B0604030504040204" pitchFamily="34" charset="0"/>
            </a:endParaRPr>
          </a:p>
          <a:p>
            <a:pPr lvl="1" algn="ctr"/>
            <a:r>
              <a:rPr lang="en-US" sz="3200" b="1" dirty="0">
                <a:solidFill>
                  <a:schemeClr val="accent6"/>
                </a:solidFill>
                <a:latin typeface="Verdana" panose="020B0604030504040204" pitchFamily="34" charset="0"/>
                <a:ea typeface="Verdana" panose="020B0604030504040204" pitchFamily="34" charset="0"/>
                <a:cs typeface="Verdana" panose="020B0604030504040204" pitchFamily="34" charset="0"/>
              </a:rPr>
              <a:t>Prioritizing early HIV diagnosis and sustained ART retention are critical to preventing AHD progression and associated severe infections</a:t>
            </a:r>
            <a:endParaRPr lang="en-US" altLang="en-US" sz="3200" b="1" dirty="0">
              <a:solidFill>
                <a:schemeClr val="accent6"/>
              </a:solidFill>
              <a:highlight>
                <a:srgbClr val="FFFF00"/>
              </a:highlight>
              <a:latin typeface="Verdana" panose="020B0604030504040204" pitchFamily="34" charset="0"/>
              <a:ea typeface="Verdana" panose="020B0604030504040204" pitchFamily="34" charset="0"/>
              <a:cs typeface="Verdana" panose="020B0604030504040204" pitchFamily="34" charset="0"/>
            </a:endParaRPr>
          </a:p>
          <a:p>
            <a:pPr lvl="1"/>
            <a:endParaRPr lang="en-GB" sz="1800" noProof="0" dirty="0">
              <a:latin typeface="Verdana" panose="020B0604030504040204" pitchFamily="34" charset="0"/>
              <a:ea typeface="Verdana" panose="020B0604030504040204" pitchFamily="34" charset="0"/>
              <a:cs typeface="Verdana" panose="020B0604030504040204" pitchFamily="34" charset="0"/>
            </a:endParaRPr>
          </a:p>
        </p:txBody>
      </p:sp>
      <p:pic>
        <p:nvPicPr>
          <p:cNvPr id="5" name="Picture 4">
            <a:extLst>
              <a:ext uri="{FF2B5EF4-FFF2-40B4-BE49-F238E27FC236}">
                <a16:creationId xmlns:a16="http://schemas.microsoft.com/office/drawing/2014/main" id="{3AB025C7-1C73-BF24-E835-A6F4E4C042C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133390" y="5999747"/>
            <a:ext cx="2744679" cy="658476"/>
          </a:xfrm>
          <a:prstGeom prst="rect">
            <a:avLst/>
          </a:prstGeom>
        </p:spPr>
      </p:pic>
    </p:spTree>
    <p:extLst>
      <p:ext uri="{BB962C8B-B14F-4D97-AF65-F5344CB8AC3E}">
        <p14:creationId xmlns:p14="http://schemas.microsoft.com/office/powerpoint/2010/main" val="122386964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F14079-E9C8-037C-2832-D278E51748BA}"/>
            </a:ext>
          </a:extLst>
        </p:cNvPr>
        <p:cNvGrpSpPr/>
        <p:nvPr/>
      </p:nvGrpSpPr>
      <p:grpSpPr>
        <a:xfrm>
          <a:off x="0" y="0"/>
          <a:ext cx="0" cy="0"/>
          <a:chOff x="0" y="0"/>
          <a:chExt cx="0" cy="0"/>
        </a:xfrm>
      </p:grpSpPr>
      <p:pic>
        <p:nvPicPr>
          <p:cNvPr id="3" name="Picture 2" descr="A group of people posing for a photo&#10;&#10;AI-generated content may be incorrect.">
            <a:extLst>
              <a:ext uri="{FF2B5EF4-FFF2-40B4-BE49-F238E27FC236}">
                <a16:creationId xmlns:a16="http://schemas.microsoft.com/office/drawing/2014/main" id="{210A03B7-8C9F-9A80-938C-0119BEDA5916}"/>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383903" y="2737"/>
            <a:ext cx="6808097" cy="3879452"/>
          </a:xfrm>
          <a:prstGeom prst="rect">
            <a:avLst/>
          </a:prstGeom>
        </p:spPr>
      </p:pic>
      <p:sp>
        <p:nvSpPr>
          <p:cNvPr id="19" name="Rectangle 18">
            <a:extLst>
              <a:ext uri="{FF2B5EF4-FFF2-40B4-BE49-F238E27FC236}">
                <a16:creationId xmlns:a16="http://schemas.microsoft.com/office/drawing/2014/main" id="{FA055539-B336-0D19-88FE-EF57FAFDD61A}"/>
              </a:ext>
            </a:extLst>
          </p:cNvPr>
          <p:cNvSpPr/>
          <p:nvPr/>
        </p:nvSpPr>
        <p:spPr>
          <a:xfrm>
            <a:off x="0" y="0"/>
            <a:ext cx="5383903" cy="6839718"/>
          </a:xfrm>
          <a:prstGeom prst="rect">
            <a:avLst/>
          </a:prstGeom>
          <a:solidFill>
            <a:srgbClr val="0E27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dirty="0">
              <a:highlight>
                <a:srgbClr val="235F82"/>
              </a:highlight>
            </a:endParaRPr>
          </a:p>
        </p:txBody>
      </p:sp>
      <p:pic>
        <p:nvPicPr>
          <p:cNvPr id="11" name="Picture 10">
            <a:extLst>
              <a:ext uri="{FF2B5EF4-FFF2-40B4-BE49-F238E27FC236}">
                <a16:creationId xmlns:a16="http://schemas.microsoft.com/office/drawing/2014/main" id="{3A0EC209-5A90-9D2F-876A-C2DC2F064B7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61221" y="5186922"/>
            <a:ext cx="4752441" cy="1582806"/>
          </a:xfrm>
          <a:prstGeom prst="rect">
            <a:avLst/>
          </a:prstGeom>
        </p:spPr>
      </p:pic>
      <p:sp>
        <p:nvSpPr>
          <p:cNvPr id="21" name="Title 20">
            <a:extLst>
              <a:ext uri="{FF2B5EF4-FFF2-40B4-BE49-F238E27FC236}">
                <a16:creationId xmlns:a16="http://schemas.microsoft.com/office/drawing/2014/main" id="{8B1CAC1D-708A-0EDB-8B28-6849D2B6BC7F}"/>
              </a:ext>
            </a:extLst>
          </p:cNvPr>
          <p:cNvSpPr>
            <a:spLocks noGrp="1"/>
          </p:cNvSpPr>
          <p:nvPr>
            <p:ph type="title"/>
          </p:nvPr>
        </p:nvSpPr>
        <p:spPr>
          <a:xfrm>
            <a:off x="316523" y="365125"/>
            <a:ext cx="4752782" cy="1325563"/>
          </a:xfrm>
        </p:spPr>
        <p:txBody>
          <a:bodyPr>
            <a:normAutofit/>
          </a:bodyPr>
          <a:lstStyle/>
          <a:p>
            <a:r>
              <a:rPr lang="en-ZA" sz="3200" dirty="0">
                <a:solidFill>
                  <a:schemeClr val="bg1"/>
                </a:solidFill>
              </a:rPr>
              <a:t>ADVANCE GERMS-SA</a:t>
            </a:r>
          </a:p>
        </p:txBody>
      </p:sp>
      <p:sp>
        <p:nvSpPr>
          <p:cNvPr id="24" name="Title 20">
            <a:extLst>
              <a:ext uri="{FF2B5EF4-FFF2-40B4-BE49-F238E27FC236}">
                <a16:creationId xmlns:a16="http://schemas.microsoft.com/office/drawing/2014/main" id="{BFFB0DDF-A466-3A54-D209-D9BB4D9E92E1}"/>
              </a:ext>
            </a:extLst>
          </p:cNvPr>
          <p:cNvSpPr txBox="1">
            <a:spLocks/>
          </p:cNvSpPr>
          <p:nvPr/>
        </p:nvSpPr>
        <p:spPr>
          <a:xfrm>
            <a:off x="316523" y="2241403"/>
            <a:ext cx="4158372" cy="6216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ZA" sz="2400" dirty="0">
                <a:solidFill>
                  <a:schemeClr val="bg1"/>
                </a:solidFill>
              </a:rPr>
              <a:t>Funders:</a:t>
            </a:r>
          </a:p>
        </p:txBody>
      </p:sp>
      <p:cxnSp>
        <p:nvCxnSpPr>
          <p:cNvPr id="28" name="Straight Connector 27">
            <a:extLst>
              <a:ext uri="{FF2B5EF4-FFF2-40B4-BE49-F238E27FC236}">
                <a16:creationId xmlns:a16="http://schemas.microsoft.com/office/drawing/2014/main" id="{FC6573EE-D6C0-EB05-1655-F06E1DD1905C}"/>
              </a:ext>
            </a:extLst>
          </p:cNvPr>
          <p:cNvCxnSpPr>
            <a:cxnSpLocks/>
          </p:cNvCxnSpPr>
          <p:nvPr/>
        </p:nvCxnSpPr>
        <p:spPr>
          <a:xfrm>
            <a:off x="0" y="5020403"/>
            <a:ext cx="4628335"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pic>
        <p:nvPicPr>
          <p:cNvPr id="14" name="Picture 13">
            <a:extLst>
              <a:ext uri="{FF2B5EF4-FFF2-40B4-BE49-F238E27FC236}">
                <a16:creationId xmlns:a16="http://schemas.microsoft.com/office/drawing/2014/main" id="{247A308F-DFB7-77C7-FDC4-CDEAE7B7220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8481" y="2736622"/>
            <a:ext cx="3786692" cy="1087474"/>
          </a:xfrm>
          <a:prstGeom prst="rect">
            <a:avLst/>
          </a:prstGeom>
          <a:solidFill>
            <a:schemeClr val="bg1"/>
          </a:solidFill>
        </p:spPr>
      </p:pic>
      <p:pic>
        <p:nvPicPr>
          <p:cNvPr id="22" name="Picture 21" descr="File:Gates Foundation Logo.svg - Wikimedia Commons">
            <a:extLst>
              <a:ext uri="{FF2B5EF4-FFF2-40B4-BE49-F238E27FC236}">
                <a16:creationId xmlns:a16="http://schemas.microsoft.com/office/drawing/2014/main" id="{67F15D73-7708-1AF6-2442-377FF597680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8481" y="3937565"/>
            <a:ext cx="3786693" cy="970340"/>
          </a:xfrm>
          <a:prstGeom prst="rect">
            <a:avLst/>
          </a:prstGeom>
          <a:solidFill>
            <a:schemeClr val="bg1"/>
          </a:solidFill>
        </p:spPr>
      </p:pic>
      <p:pic>
        <p:nvPicPr>
          <p:cNvPr id="2" name="Picture 1">
            <a:extLst>
              <a:ext uri="{FF2B5EF4-FFF2-40B4-BE49-F238E27FC236}">
                <a16:creationId xmlns:a16="http://schemas.microsoft.com/office/drawing/2014/main" id="{910015BB-8956-5D14-C57A-595A85BC70D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16523" y="5044570"/>
            <a:ext cx="4158371" cy="1770982"/>
          </a:xfrm>
          <a:prstGeom prst="rect">
            <a:avLst/>
          </a:prstGeom>
          <a:solidFill>
            <a:srgbClr val="0E2741"/>
          </a:solidFill>
        </p:spPr>
      </p:pic>
      <p:pic>
        <p:nvPicPr>
          <p:cNvPr id="4" name="Picture 3">
            <a:extLst>
              <a:ext uri="{FF2B5EF4-FFF2-40B4-BE49-F238E27FC236}">
                <a16:creationId xmlns:a16="http://schemas.microsoft.com/office/drawing/2014/main" id="{26DD334A-8085-312F-BFC4-D0C0759CCA9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46444" y="971486"/>
            <a:ext cx="3098528" cy="743368"/>
          </a:xfrm>
          <a:prstGeom prst="rect">
            <a:avLst/>
          </a:prstGeom>
        </p:spPr>
      </p:pic>
    </p:spTree>
    <p:extLst>
      <p:ext uri="{BB962C8B-B14F-4D97-AF65-F5344CB8AC3E}">
        <p14:creationId xmlns:p14="http://schemas.microsoft.com/office/powerpoint/2010/main" val="246656363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49F560-D0D1-4B76-8B86-EA3E033B96AE}"/>
              </a:ext>
            </a:extLst>
          </p:cNvPr>
          <p:cNvSpPr>
            <a:spLocks noGrp="1"/>
          </p:cNvSpPr>
          <p:nvPr>
            <p:ph type="title"/>
          </p:nvPr>
        </p:nvSpPr>
        <p:spPr>
          <a:xfrm>
            <a:off x="2423604" y="1792097"/>
            <a:ext cx="8886547" cy="2134056"/>
          </a:xfrm>
        </p:spPr>
        <p:txBody>
          <a:bodyPr/>
          <a:lstStyle/>
          <a:p>
            <a:pPr>
              <a:lnSpc>
                <a:spcPct val="100000"/>
              </a:lnSpc>
            </a:pPr>
            <a:r>
              <a:rPr lang="en-US" sz="4000" noProof="0" dirty="0"/>
              <a:t>TB amidst the high tide of ART interruptions: a retrospective cohort study in South Africa</a:t>
            </a:r>
            <a:br>
              <a:rPr lang="en-US" sz="4000" noProof="0" dirty="0"/>
            </a:br>
            <a:br>
              <a:rPr lang="en-US" sz="4000" noProof="0" dirty="0"/>
            </a:br>
            <a:endParaRPr lang="en-GB" sz="4000" noProof="0" dirty="0">
              <a:solidFill>
                <a:schemeClr val="tx1"/>
              </a:solidFill>
            </a:endParaRPr>
          </a:p>
        </p:txBody>
      </p:sp>
      <p:sp>
        <p:nvSpPr>
          <p:cNvPr id="5" name="Text Placeholder 3">
            <a:extLst>
              <a:ext uri="{FF2B5EF4-FFF2-40B4-BE49-F238E27FC236}">
                <a16:creationId xmlns:a16="http://schemas.microsoft.com/office/drawing/2014/main" id="{305159C9-1A37-8674-E063-C7207DFAFB51}"/>
              </a:ext>
            </a:extLst>
          </p:cNvPr>
          <p:cNvSpPr txBox="1">
            <a:spLocks/>
          </p:cNvSpPr>
          <p:nvPr/>
        </p:nvSpPr>
        <p:spPr>
          <a:xfrm>
            <a:off x="5872461" y="4530534"/>
            <a:ext cx="5600269" cy="902604"/>
          </a:xfrm>
          <a:prstGeom prst="rect">
            <a:avLst/>
          </a:prstGeom>
        </p:spPr>
        <p:txBody>
          <a:bodyPr lIns="0" tIns="0" rIns="0" bIns="0"/>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GB" sz="1800" b="1" dirty="0"/>
              <a:t>Haroon Moolla, University of Cape Town</a:t>
            </a:r>
          </a:p>
          <a:p>
            <a:pPr marL="0" indent="0" algn="r">
              <a:buNone/>
            </a:pPr>
            <a:r>
              <a:rPr lang="en-GB" sz="1800" dirty="0"/>
              <a:t>September 2026</a:t>
            </a:r>
          </a:p>
        </p:txBody>
      </p:sp>
      <p:grpSp>
        <p:nvGrpSpPr>
          <p:cNvPr id="8" name="Group 7">
            <a:extLst>
              <a:ext uri="{FF2B5EF4-FFF2-40B4-BE49-F238E27FC236}">
                <a16:creationId xmlns:a16="http://schemas.microsoft.com/office/drawing/2014/main" id="{95ACEBF4-2029-7B2D-45C9-EF8BB6527F84}"/>
              </a:ext>
            </a:extLst>
          </p:cNvPr>
          <p:cNvGrpSpPr/>
          <p:nvPr/>
        </p:nvGrpSpPr>
        <p:grpSpPr>
          <a:xfrm>
            <a:off x="172556" y="5563056"/>
            <a:ext cx="3529862" cy="1137698"/>
            <a:chOff x="5847582" y="5527996"/>
            <a:chExt cx="3529862" cy="1137698"/>
          </a:xfrm>
        </p:grpSpPr>
        <p:pic>
          <p:nvPicPr>
            <p:cNvPr id="9" name="Picture 8" descr="C:\Users\01364678\Documents\LeighPapers\Own papers\Increasing LTFU\UCT logo.png">
              <a:extLst>
                <a:ext uri="{FF2B5EF4-FFF2-40B4-BE49-F238E27FC236}">
                  <a16:creationId xmlns:a16="http://schemas.microsoft.com/office/drawing/2014/main" id="{5631B441-E02D-67CC-E7A9-304D8114B7F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18396" y="5527996"/>
              <a:ext cx="1210762" cy="113769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F71F7731-7CF5-93B4-218F-9C9CB301AAE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47582" y="5591419"/>
              <a:ext cx="1086593" cy="1010852"/>
            </a:xfrm>
            <a:prstGeom prst="rect">
              <a:avLst/>
            </a:prstGeom>
          </p:spPr>
        </p:pic>
        <p:pic>
          <p:nvPicPr>
            <p:cNvPr id="11" name="Picture 10">
              <a:extLst>
                <a:ext uri="{FF2B5EF4-FFF2-40B4-BE49-F238E27FC236}">
                  <a16:creationId xmlns:a16="http://schemas.microsoft.com/office/drawing/2014/main" id="{F86073E1-6CD9-890F-25A4-1A5889A9BC8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313379" y="5582094"/>
              <a:ext cx="1064065" cy="999459"/>
            </a:xfrm>
            <a:prstGeom prst="rect">
              <a:avLst/>
            </a:prstGeom>
          </p:spPr>
        </p:pic>
      </p:grpSp>
    </p:spTree>
    <p:extLst>
      <p:ext uri="{BB962C8B-B14F-4D97-AF65-F5344CB8AC3E}">
        <p14:creationId xmlns:p14="http://schemas.microsoft.com/office/powerpoint/2010/main" val="41880075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6A827B-BBCA-4C01-8373-9C43E2E840E3}"/>
              </a:ext>
            </a:extLst>
          </p:cNvPr>
          <p:cNvSpPr>
            <a:spLocks noGrp="1"/>
          </p:cNvSpPr>
          <p:nvPr>
            <p:ph type="title"/>
          </p:nvPr>
        </p:nvSpPr>
        <p:spPr/>
        <p:txBody>
          <a:bodyPr/>
          <a:lstStyle/>
          <a:p>
            <a:r>
              <a:rPr lang="en-GB" noProof="0" dirty="0"/>
              <a:t>Background</a:t>
            </a:r>
          </a:p>
        </p:txBody>
      </p:sp>
      <p:sp>
        <p:nvSpPr>
          <p:cNvPr id="3" name="Textplatzhalter 2">
            <a:extLst>
              <a:ext uri="{FF2B5EF4-FFF2-40B4-BE49-F238E27FC236}">
                <a16:creationId xmlns:a16="http://schemas.microsoft.com/office/drawing/2014/main" id="{BB3C1C46-A697-4F61-B415-46A47B124A3B}"/>
              </a:ext>
            </a:extLst>
          </p:cNvPr>
          <p:cNvSpPr>
            <a:spLocks noGrp="1"/>
          </p:cNvSpPr>
          <p:nvPr>
            <p:ph type="body" sz="quarter" idx="11"/>
          </p:nvPr>
        </p:nvSpPr>
        <p:spPr>
          <a:xfrm>
            <a:off x="442912" y="2552700"/>
            <a:ext cx="7804443" cy="3505200"/>
          </a:xfrm>
        </p:spPr>
        <p:txBody>
          <a:bodyPr/>
          <a:lstStyle/>
          <a:p>
            <a:pPr marL="228600" marR="0" lvl="0" indent="-2286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n-ZA" sz="1800" b="0" i="0" u="none" strike="noStrike" kern="1200" cap="none" spc="0" normalizeH="0" baseline="0" noProof="0" dirty="0">
                <a:ln>
                  <a:noFill/>
                </a:ln>
                <a:solidFill>
                  <a:srgbClr val="000000"/>
                </a:solidFill>
                <a:effectLst/>
                <a:uLnTx/>
                <a:uFillTx/>
                <a:latin typeface="Verdana"/>
                <a:ea typeface="+mn-ea"/>
                <a:cs typeface="+mn-cs"/>
              </a:rPr>
              <a:t>TB is the leading cause of mortality among PLHIV</a:t>
            </a:r>
          </a:p>
          <a:p>
            <a:pPr marL="228600" marR="0" lvl="0" indent="-2286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n-ZA" sz="1800" b="0" i="0" u="none" strike="noStrike" kern="1200" cap="none" spc="0" normalizeH="0" baseline="0" noProof="0" dirty="0">
              <a:ln>
                <a:noFill/>
              </a:ln>
              <a:solidFill>
                <a:srgbClr val="000000"/>
              </a:solidFill>
              <a:effectLst/>
              <a:uLnTx/>
              <a:uFillTx/>
              <a:latin typeface="Verdana"/>
              <a:ea typeface="+mn-ea"/>
              <a:cs typeface="+mn-cs"/>
            </a:endParaRPr>
          </a:p>
          <a:p>
            <a:pPr marL="228600" marR="0" lvl="0" indent="-2286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n-ZA" sz="1800" b="0" i="0" u="none" strike="noStrike" kern="1200" cap="none" spc="0" normalizeH="0" baseline="0" noProof="0" dirty="0">
                <a:ln>
                  <a:noFill/>
                </a:ln>
                <a:solidFill>
                  <a:srgbClr val="000000"/>
                </a:solidFill>
                <a:effectLst/>
                <a:uLnTx/>
                <a:uFillTx/>
                <a:latin typeface="Verdana"/>
                <a:ea typeface="+mn-ea"/>
                <a:cs typeface="+mn-cs"/>
              </a:rPr>
              <a:t>ART reduces TB incidence by 60-70%</a:t>
            </a:r>
          </a:p>
          <a:p>
            <a:pPr marL="228600" marR="0" lvl="0" indent="-2286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n-ZA" sz="1800" b="0" i="0" u="none" strike="noStrike" kern="1200" cap="none" spc="0" normalizeH="0" baseline="0" noProof="0" dirty="0">
              <a:ln>
                <a:noFill/>
              </a:ln>
              <a:solidFill>
                <a:srgbClr val="000000"/>
              </a:solidFill>
              <a:effectLst/>
              <a:uLnTx/>
              <a:uFillTx/>
              <a:latin typeface="Verdana"/>
              <a:ea typeface="+mn-ea"/>
              <a:cs typeface="+mn-cs"/>
            </a:endParaRPr>
          </a:p>
          <a:p>
            <a:pPr marL="228600" marR="0" lvl="0" indent="-2286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n-ZA" sz="1800" b="0" i="0" u="none" strike="noStrike" kern="1200" cap="none" spc="0" normalizeH="0" baseline="0" noProof="0" dirty="0">
                <a:ln>
                  <a:noFill/>
                </a:ln>
                <a:solidFill>
                  <a:srgbClr val="000000"/>
                </a:solidFill>
                <a:effectLst/>
                <a:uLnTx/>
                <a:uFillTx/>
                <a:latin typeface="Verdana"/>
                <a:ea typeface="+mn-ea"/>
                <a:cs typeface="+mn-cs"/>
              </a:rPr>
              <a:t>ART coverage in South Africa: 79%, ~10% have interrupted ART</a:t>
            </a:r>
          </a:p>
          <a:p>
            <a:pPr marL="228600" marR="0" lvl="0" indent="-2286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n-ZA" sz="1800" b="0" i="0" u="none" strike="noStrike" kern="1200" cap="none" spc="0" normalizeH="0" baseline="0" noProof="0" dirty="0">
              <a:ln>
                <a:noFill/>
              </a:ln>
              <a:solidFill>
                <a:srgbClr val="000000"/>
              </a:solidFill>
              <a:effectLst/>
              <a:uLnTx/>
              <a:uFillTx/>
              <a:latin typeface="Verdana"/>
              <a:ea typeface="+mn-ea"/>
              <a:cs typeface="+mn-cs"/>
            </a:endParaRPr>
          </a:p>
          <a:p>
            <a:pPr marL="228600" marR="0" lvl="0" indent="-2286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n-ZA" sz="1800" b="0" i="0" u="none" strike="noStrike" kern="1200" cap="none" spc="0" normalizeH="0" baseline="0" noProof="0" dirty="0">
                <a:ln>
                  <a:noFill/>
                </a:ln>
                <a:solidFill>
                  <a:srgbClr val="000000"/>
                </a:solidFill>
                <a:effectLst/>
                <a:uLnTx/>
                <a:uFillTx/>
                <a:latin typeface="Verdana"/>
                <a:ea typeface="+mn-ea"/>
                <a:cs typeface="+mn-cs"/>
              </a:rPr>
              <a:t>ART interruption and TB are common – how does cycling into and out of ART affect TB risk?</a:t>
            </a:r>
          </a:p>
        </p:txBody>
      </p:sp>
      <p:pic>
        <p:nvPicPr>
          <p:cNvPr id="18" name="Picture 17" descr="Torn rope">
            <a:extLst>
              <a:ext uri="{FF2B5EF4-FFF2-40B4-BE49-F238E27FC236}">
                <a16:creationId xmlns:a16="http://schemas.microsoft.com/office/drawing/2014/main" id="{E553850B-5A36-5E52-AA9B-DD5D7832D86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63"/>
          <a:stretch/>
        </p:blipFill>
        <p:spPr>
          <a:xfrm>
            <a:off x="8664613" y="2571172"/>
            <a:ext cx="2770720" cy="2190750"/>
          </a:xfrm>
          <a:prstGeom prst="rect">
            <a:avLst/>
          </a:prstGeom>
          <a:ln>
            <a:noFill/>
          </a:ln>
          <a:effectLst>
            <a:outerShdw blurRad="190500" algn="tl" rotWithShape="0">
              <a:srgbClr val="000000">
                <a:alpha val="70000"/>
              </a:srgbClr>
            </a:outerShdw>
          </a:effectLst>
        </p:spPr>
      </p:pic>
      <p:sp>
        <p:nvSpPr>
          <p:cNvPr id="20" name="Datumsplatzhalter 3">
            <a:extLst>
              <a:ext uri="{FF2B5EF4-FFF2-40B4-BE49-F238E27FC236}">
                <a16:creationId xmlns:a16="http://schemas.microsoft.com/office/drawing/2014/main" id="{91733670-3F06-764C-31C8-E1ACC6F231B8}"/>
              </a:ext>
            </a:extLst>
          </p:cNvPr>
          <p:cNvSpPr txBox="1">
            <a:spLocks/>
          </p:cNvSpPr>
          <p:nvPr/>
        </p:nvSpPr>
        <p:spPr>
          <a:xfrm>
            <a:off x="442913" y="6276101"/>
            <a:ext cx="3130867" cy="244317"/>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000"/>
              <a:t>Haroon Moolla (University of Cape Town)</a:t>
            </a:r>
            <a:endParaRPr lang="de-DE" sz="1000" dirty="0"/>
          </a:p>
        </p:txBody>
      </p:sp>
      <p:sp>
        <p:nvSpPr>
          <p:cNvPr id="21" name="Fußzeilenplatzhalter 4">
            <a:extLst>
              <a:ext uri="{FF2B5EF4-FFF2-40B4-BE49-F238E27FC236}">
                <a16:creationId xmlns:a16="http://schemas.microsoft.com/office/drawing/2014/main" id="{A4B70948-9481-C552-E388-41ADCA0210F5}"/>
              </a:ext>
            </a:extLst>
          </p:cNvPr>
          <p:cNvSpPr txBox="1">
            <a:spLocks/>
          </p:cNvSpPr>
          <p:nvPr/>
        </p:nvSpPr>
        <p:spPr bwMode="gray">
          <a:xfrm>
            <a:off x="3725863" y="6276101"/>
            <a:ext cx="2909887" cy="244317"/>
          </a:xfrm>
          <a:prstGeom prst="rect">
            <a:avLst/>
          </a:prstGeom>
        </p:spPr>
        <p:txBody>
          <a:bodyPr vert="horz" lIns="0" tIns="0" rIns="0" bIns="0" rtlCol="0" anchor="ctr" anchorCtr="0">
            <a:noAutofit/>
          </a:bodyPr>
          <a:lstStyle>
            <a:lvl1pPr marL="0" indent="0" algn="l" defTabSz="914400" rtl="0" eaLnBrk="1" latinLnBrk="0" hangingPunct="1">
              <a:lnSpc>
                <a:spcPct val="90000"/>
              </a:lnSpc>
              <a:spcBef>
                <a:spcPts val="0"/>
              </a:spcBef>
              <a:buFont typeface="Arial" panose="020B0604020202020204" pitchFamily="34" charset="0"/>
              <a:buNone/>
              <a:defRPr sz="4200" kern="1200">
                <a:solidFill>
                  <a:schemeClr val="tx1"/>
                </a:solidFill>
                <a:latin typeface="+mn-lt"/>
                <a:ea typeface="+mn-ea"/>
                <a:cs typeface="+mn-cs"/>
              </a:defRPr>
            </a:lvl1pPr>
            <a:lvl2pPr marL="449263"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2pPr>
            <a:lvl3pPr marL="655638" indent="-212725"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3pPr>
            <a:lvl4pPr marL="8985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4pPr>
            <a:lvl5pPr marL="11271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a:t>TB and ART Interruptions</a:t>
            </a:r>
            <a:endParaRPr lang="de-DE" sz="1000" dirty="0"/>
          </a:p>
        </p:txBody>
      </p:sp>
    </p:spTree>
    <p:extLst>
      <p:ext uri="{BB962C8B-B14F-4D97-AF65-F5344CB8AC3E}">
        <p14:creationId xmlns:p14="http://schemas.microsoft.com/office/powerpoint/2010/main" val="198841428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6EB762-B210-4CC4-9F39-572EC03B556D}"/>
              </a:ext>
            </a:extLst>
          </p:cNvPr>
          <p:cNvSpPr>
            <a:spLocks noGrp="1"/>
          </p:cNvSpPr>
          <p:nvPr>
            <p:ph type="title"/>
          </p:nvPr>
        </p:nvSpPr>
        <p:spPr>
          <a:xfrm>
            <a:off x="442913" y="1401624"/>
            <a:ext cx="8470268" cy="1260000"/>
          </a:xfrm>
        </p:spPr>
        <p:txBody>
          <a:bodyPr/>
          <a:lstStyle/>
          <a:p>
            <a:r>
              <a:rPr lang="en-GB" noProof="0" dirty="0">
                <a:solidFill>
                  <a:schemeClr val="accent1"/>
                </a:solidFill>
              </a:rPr>
              <a:t>Methods: study population</a:t>
            </a:r>
          </a:p>
        </p:txBody>
      </p:sp>
      <p:sp>
        <p:nvSpPr>
          <p:cNvPr id="3" name="Inhaltsplatzhalter 2">
            <a:extLst>
              <a:ext uri="{FF2B5EF4-FFF2-40B4-BE49-F238E27FC236}">
                <a16:creationId xmlns:a16="http://schemas.microsoft.com/office/drawing/2014/main" id="{04DD0E3C-3675-44C6-AE22-972FDE27B6FE}"/>
              </a:ext>
            </a:extLst>
          </p:cNvPr>
          <p:cNvSpPr>
            <a:spLocks noGrp="1"/>
          </p:cNvSpPr>
          <p:nvPr>
            <p:ph idx="1"/>
          </p:nvPr>
        </p:nvSpPr>
        <p:spPr>
          <a:xfrm>
            <a:off x="442913" y="2405849"/>
            <a:ext cx="8470268" cy="3652051"/>
          </a:xfrm>
        </p:spPr>
        <p:txBody>
          <a:bodyPr/>
          <a:lstStyle/>
          <a:p>
            <a:r>
              <a:rPr lang="en-ZA" sz="1800" dirty="0"/>
              <a:t>Retrospective cohort study in the Western Cape, South Africa</a:t>
            </a:r>
          </a:p>
          <a:p>
            <a:pPr marL="0" indent="0">
              <a:buNone/>
            </a:pPr>
            <a:endParaRPr lang="en-ZA" sz="2800" dirty="0"/>
          </a:p>
          <a:p>
            <a:r>
              <a:rPr lang="en-ZA" sz="1800" dirty="0"/>
              <a:t>Inclusion:	Adults</a:t>
            </a:r>
          </a:p>
          <a:p>
            <a:pPr marL="457200" lvl="1" indent="0">
              <a:buNone/>
            </a:pPr>
            <a:r>
              <a:rPr lang="en-ZA" sz="1800" dirty="0"/>
              <a:t>		Started ART 2017-2024</a:t>
            </a:r>
          </a:p>
          <a:p>
            <a:pPr marL="220663" lvl="1" indent="0">
              <a:buNone/>
            </a:pPr>
            <a:endParaRPr lang="en-ZA" sz="2800" dirty="0"/>
          </a:p>
          <a:p>
            <a:r>
              <a:rPr lang="en-ZA" sz="1800" dirty="0"/>
              <a:t>Exclusions:	No baseline CD4 count</a:t>
            </a:r>
          </a:p>
          <a:p>
            <a:pPr marL="457200" lvl="1" indent="0">
              <a:buNone/>
            </a:pPr>
            <a:r>
              <a:rPr lang="en-ZA" sz="1800" dirty="0"/>
              <a:t>		TB developing within 90 days of ART start</a:t>
            </a:r>
          </a:p>
          <a:p>
            <a:pPr marL="220663" lvl="1" indent="0">
              <a:buNone/>
            </a:pPr>
            <a:endParaRPr lang="en-ZA" sz="2800" dirty="0"/>
          </a:p>
          <a:p>
            <a:r>
              <a:rPr lang="en-ZA" sz="1800" dirty="0"/>
              <a:t>Follow-up:	Starts at ART initiation</a:t>
            </a:r>
          </a:p>
          <a:p>
            <a:pPr marL="457200" lvl="1" indent="0">
              <a:buNone/>
            </a:pPr>
            <a:r>
              <a:rPr lang="en-ZA" sz="1800" dirty="0"/>
              <a:t>		Until last recorded ART prescription, death, or first TB</a:t>
            </a:r>
          </a:p>
        </p:txBody>
      </p:sp>
      <p:sp>
        <p:nvSpPr>
          <p:cNvPr id="7" name="Datumsplatzhalter 3">
            <a:extLst>
              <a:ext uri="{FF2B5EF4-FFF2-40B4-BE49-F238E27FC236}">
                <a16:creationId xmlns:a16="http://schemas.microsoft.com/office/drawing/2014/main" id="{129AE1F8-63CB-A54E-E8E8-F6EB13112551}"/>
              </a:ext>
            </a:extLst>
          </p:cNvPr>
          <p:cNvSpPr txBox="1">
            <a:spLocks/>
          </p:cNvSpPr>
          <p:nvPr/>
        </p:nvSpPr>
        <p:spPr>
          <a:xfrm>
            <a:off x="442913" y="6276101"/>
            <a:ext cx="3130867" cy="244317"/>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000"/>
              <a:t>Haroon Moolla (University of Cape Town)</a:t>
            </a:r>
            <a:endParaRPr lang="de-DE" sz="1000" dirty="0"/>
          </a:p>
        </p:txBody>
      </p:sp>
      <p:sp>
        <p:nvSpPr>
          <p:cNvPr id="9" name="Fußzeilenplatzhalter 4">
            <a:extLst>
              <a:ext uri="{FF2B5EF4-FFF2-40B4-BE49-F238E27FC236}">
                <a16:creationId xmlns:a16="http://schemas.microsoft.com/office/drawing/2014/main" id="{BD32AB8C-404D-819E-6473-16A8AC8F4610}"/>
              </a:ext>
            </a:extLst>
          </p:cNvPr>
          <p:cNvSpPr txBox="1">
            <a:spLocks/>
          </p:cNvSpPr>
          <p:nvPr/>
        </p:nvSpPr>
        <p:spPr bwMode="gray">
          <a:xfrm>
            <a:off x="3725863" y="6276101"/>
            <a:ext cx="2909887" cy="244317"/>
          </a:xfrm>
          <a:prstGeom prst="rect">
            <a:avLst/>
          </a:prstGeom>
        </p:spPr>
        <p:txBody>
          <a:bodyPr vert="horz" lIns="0" tIns="0" rIns="0" bIns="0" rtlCol="0" anchor="ctr" anchorCtr="0">
            <a:noAutofit/>
          </a:bodyPr>
          <a:lstStyle>
            <a:lvl1pPr marL="0" indent="0" algn="l" defTabSz="914400" rtl="0" eaLnBrk="1" latinLnBrk="0" hangingPunct="1">
              <a:lnSpc>
                <a:spcPct val="90000"/>
              </a:lnSpc>
              <a:spcBef>
                <a:spcPts val="0"/>
              </a:spcBef>
              <a:buFont typeface="Arial" panose="020B0604020202020204" pitchFamily="34" charset="0"/>
              <a:buNone/>
              <a:defRPr sz="4200" kern="1200">
                <a:solidFill>
                  <a:schemeClr val="tx1"/>
                </a:solidFill>
                <a:latin typeface="+mn-lt"/>
                <a:ea typeface="+mn-ea"/>
                <a:cs typeface="+mn-cs"/>
              </a:defRPr>
            </a:lvl1pPr>
            <a:lvl2pPr marL="449263"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2pPr>
            <a:lvl3pPr marL="655638" indent="-212725"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3pPr>
            <a:lvl4pPr marL="8985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4pPr>
            <a:lvl5pPr marL="11271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a:t>TB and ART Interruptions</a:t>
            </a:r>
            <a:endParaRPr lang="de-DE" sz="1000" dirty="0"/>
          </a:p>
        </p:txBody>
      </p:sp>
    </p:spTree>
    <p:extLst>
      <p:ext uri="{BB962C8B-B14F-4D97-AF65-F5344CB8AC3E}">
        <p14:creationId xmlns:p14="http://schemas.microsoft.com/office/powerpoint/2010/main" val="354335912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D6825-9D93-D445-037D-0645F46E77C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A88E19B-66F0-037D-AFE2-D4ECFB5C9248}"/>
              </a:ext>
            </a:extLst>
          </p:cNvPr>
          <p:cNvSpPr>
            <a:spLocks noGrp="1"/>
          </p:cNvSpPr>
          <p:nvPr>
            <p:ph type="title"/>
          </p:nvPr>
        </p:nvSpPr>
        <p:spPr>
          <a:xfrm>
            <a:off x="442913" y="1401624"/>
            <a:ext cx="8470268" cy="1260000"/>
          </a:xfrm>
        </p:spPr>
        <p:txBody>
          <a:bodyPr/>
          <a:lstStyle/>
          <a:p>
            <a:r>
              <a:rPr lang="en-GB" noProof="0" dirty="0">
                <a:solidFill>
                  <a:schemeClr val="accent1"/>
                </a:solidFill>
              </a:rPr>
              <a:t>Methods: key variables</a:t>
            </a:r>
          </a:p>
        </p:txBody>
      </p:sp>
      <p:sp>
        <p:nvSpPr>
          <p:cNvPr id="3" name="Inhaltsplatzhalter 2">
            <a:extLst>
              <a:ext uri="{FF2B5EF4-FFF2-40B4-BE49-F238E27FC236}">
                <a16:creationId xmlns:a16="http://schemas.microsoft.com/office/drawing/2014/main" id="{35AF8A01-3A74-2F8A-1645-16BD5DF0CED4}"/>
              </a:ext>
            </a:extLst>
          </p:cNvPr>
          <p:cNvSpPr>
            <a:spLocks noGrp="1"/>
          </p:cNvSpPr>
          <p:nvPr>
            <p:ph idx="1"/>
          </p:nvPr>
        </p:nvSpPr>
        <p:spPr>
          <a:xfrm>
            <a:off x="442913" y="2509285"/>
            <a:ext cx="8470268" cy="3548616"/>
          </a:xfrm>
        </p:spPr>
        <p:txBody>
          <a:bodyPr/>
          <a:lstStyle/>
          <a:p>
            <a:r>
              <a:rPr lang="en-ZA" sz="1800" dirty="0"/>
              <a:t>“Care status” categories:</a:t>
            </a:r>
          </a:p>
          <a:p>
            <a:endParaRPr lang="en-ZA" sz="1800" dirty="0"/>
          </a:p>
          <a:p>
            <a:endParaRPr lang="en-ZA" sz="1800" dirty="0"/>
          </a:p>
          <a:p>
            <a:endParaRPr lang="en-ZA" sz="1800" dirty="0"/>
          </a:p>
          <a:p>
            <a:endParaRPr lang="en-ZA" sz="1800" dirty="0"/>
          </a:p>
          <a:p>
            <a:endParaRPr lang="en-ZA" sz="1800" dirty="0"/>
          </a:p>
          <a:p>
            <a:endParaRPr lang="en-ZA" sz="1800" dirty="0"/>
          </a:p>
          <a:p>
            <a:endParaRPr lang="en-ZA" sz="1800" dirty="0"/>
          </a:p>
          <a:p>
            <a:endParaRPr lang="en-ZA" sz="1800" dirty="0"/>
          </a:p>
          <a:p>
            <a:r>
              <a:rPr lang="en-ZA" sz="1800" dirty="0"/>
              <a:t>ART interruption: no medication “in hand” for 28+ days</a:t>
            </a:r>
          </a:p>
          <a:p>
            <a:endParaRPr lang="en-ZA" sz="2400" dirty="0"/>
          </a:p>
          <a:p>
            <a:r>
              <a:rPr lang="en-ZA" sz="1800" dirty="0"/>
              <a:t>Viral suppression: threshold of 1000 copies/ml</a:t>
            </a:r>
          </a:p>
          <a:p>
            <a:endParaRPr lang="en-ZA" sz="1800" dirty="0"/>
          </a:p>
        </p:txBody>
      </p:sp>
      <p:sp>
        <p:nvSpPr>
          <p:cNvPr id="7" name="Rectangle: Rounded Corners 6">
            <a:extLst>
              <a:ext uri="{FF2B5EF4-FFF2-40B4-BE49-F238E27FC236}">
                <a16:creationId xmlns:a16="http://schemas.microsoft.com/office/drawing/2014/main" id="{B993A1F5-A918-FAFB-E109-150886CB30DD}"/>
              </a:ext>
            </a:extLst>
          </p:cNvPr>
          <p:cNvSpPr/>
          <p:nvPr/>
        </p:nvSpPr>
        <p:spPr>
          <a:xfrm>
            <a:off x="1418552" y="3184741"/>
            <a:ext cx="2486423" cy="1371600"/>
          </a:xfrm>
          <a:prstGeom prst="roundRect">
            <a:avLst/>
          </a:prstGeom>
          <a:solidFill>
            <a:srgbClr val="F2F2F2">
              <a:alpha val="5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9" name="TextBox 8">
            <a:extLst>
              <a:ext uri="{FF2B5EF4-FFF2-40B4-BE49-F238E27FC236}">
                <a16:creationId xmlns:a16="http://schemas.microsoft.com/office/drawing/2014/main" id="{9077E00D-8871-E64B-E7E5-3C47791E7D59}"/>
              </a:ext>
            </a:extLst>
          </p:cNvPr>
          <p:cNvSpPr txBox="1"/>
          <p:nvPr/>
        </p:nvSpPr>
        <p:spPr>
          <a:xfrm>
            <a:off x="1524065" y="3320581"/>
            <a:ext cx="2348207" cy="1107996"/>
          </a:xfrm>
          <a:prstGeom prst="rect">
            <a:avLst/>
          </a:prstGeom>
          <a:noFill/>
        </p:spPr>
        <p:txBody>
          <a:bodyPr wrap="none" rtlCol="0">
            <a:spAutoFit/>
          </a:bodyPr>
          <a:lstStyle/>
          <a:p>
            <a:r>
              <a:rPr lang="en-ZA" b="1" dirty="0"/>
              <a:t>First-time ART</a:t>
            </a:r>
          </a:p>
          <a:p>
            <a:pPr marL="285750" indent="-285750">
              <a:buFont typeface="Arial" panose="020B0604020202020204" pitchFamily="34" charset="0"/>
              <a:buChar char="•"/>
            </a:pPr>
            <a:r>
              <a:rPr lang="en-ZA" sz="1600" dirty="0"/>
              <a:t>Virally suppressed</a:t>
            </a:r>
          </a:p>
          <a:p>
            <a:pPr marL="285750" indent="-285750">
              <a:buFont typeface="Arial" panose="020B0604020202020204" pitchFamily="34" charset="0"/>
              <a:buChar char="•"/>
            </a:pPr>
            <a:r>
              <a:rPr lang="en-ZA" sz="1600" dirty="0"/>
              <a:t>Not suppressed</a:t>
            </a:r>
          </a:p>
          <a:p>
            <a:pPr marL="285750" indent="-285750">
              <a:buFont typeface="Arial" panose="020B0604020202020204" pitchFamily="34" charset="0"/>
              <a:buChar char="•"/>
            </a:pPr>
            <a:r>
              <a:rPr lang="en-ZA" sz="1600" dirty="0"/>
              <a:t>Unmeasured</a:t>
            </a:r>
          </a:p>
        </p:txBody>
      </p:sp>
      <p:sp>
        <p:nvSpPr>
          <p:cNvPr id="11" name="Rectangle: Rounded Corners 10">
            <a:extLst>
              <a:ext uri="{FF2B5EF4-FFF2-40B4-BE49-F238E27FC236}">
                <a16:creationId xmlns:a16="http://schemas.microsoft.com/office/drawing/2014/main" id="{A1D102A0-BF0C-0DC0-5CCC-D6C00F871696}"/>
              </a:ext>
            </a:extLst>
          </p:cNvPr>
          <p:cNvSpPr/>
          <p:nvPr/>
        </p:nvSpPr>
        <p:spPr>
          <a:xfrm>
            <a:off x="8418003" y="3184741"/>
            <a:ext cx="2486423" cy="1371600"/>
          </a:xfrm>
          <a:prstGeom prst="roundRect">
            <a:avLst/>
          </a:prstGeom>
          <a:solidFill>
            <a:srgbClr val="F2F2F2">
              <a:alpha val="5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ectangle: Rounded Corners 12">
            <a:extLst>
              <a:ext uri="{FF2B5EF4-FFF2-40B4-BE49-F238E27FC236}">
                <a16:creationId xmlns:a16="http://schemas.microsoft.com/office/drawing/2014/main" id="{5556384C-728A-C240-EE4D-E921BE8C3D12}"/>
              </a:ext>
            </a:extLst>
          </p:cNvPr>
          <p:cNvSpPr/>
          <p:nvPr/>
        </p:nvSpPr>
        <p:spPr>
          <a:xfrm>
            <a:off x="4735052" y="3184741"/>
            <a:ext cx="2676684" cy="1371600"/>
          </a:xfrm>
          <a:prstGeom prst="roundRect">
            <a:avLst/>
          </a:prstGeom>
          <a:solidFill>
            <a:srgbClr val="F2F2F2">
              <a:alpha val="5490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TextBox 14">
            <a:extLst>
              <a:ext uri="{FF2B5EF4-FFF2-40B4-BE49-F238E27FC236}">
                <a16:creationId xmlns:a16="http://schemas.microsoft.com/office/drawing/2014/main" id="{127FDB85-977F-740A-6B4B-C382C9C5991E}"/>
              </a:ext>
            </a:extLst>
          </p:cNvPr>
          <p:cNvSpPr txBox="1"/>
          <p:nvPr/>
        </p:nvSpPr>
        <p:spPr>
          <a:xfrm>
            <a:off x="8520624" y="3320581"/>
            <a:ext cx="2353145" cy="1107996"/>
          </a:xfrm>
          <a:prstGeom prst="rect">
            <a:avLst/>
          </a:prstGeom>
          <a:noFill/>
        </p:spPr>
        <p:txBody>
          <a:bodyPr wrap="none" rtlCol="0">
            <a:spAutoFit/>
          </a:bodyPr>
          <a:lstStyle/>
          <a:p>
            <a:r>
              <a:rPr lang="en-ZA" b="1" dirty="0"/>
              <a:t>Resumed ART</a:t>
            </a:r>
          </a:p>
          <a:p>
            <a:pPr marL="285750" indent="-285750">
              <a:buFont typeface="Arial" panose="020B0604020202020204" pitchFamily="34" charset="0"/>
              <a:buChar char="•"/>
            </a:pPr>
            <a:r>
              <a:rPr lang="en-ZA" sz="1600" dirty="0"/>
              <a:t>Virally suppressed</a:t>
            </a:r>
          </a:p>
          <a:p>
            <a:pPr marL="285750" indent="-285750">
              <a:buFont typeface="Arial" panose="020B0604020202020204" pitchFamily="34" charset="0"/>
              <a:buChar char="•"/>
            </a:pPr>
            <a:r>
              <a:rPr lang="en-ZA" sz="1600" dirty="0"/>
              <a:t>Not suppressed</a:t>
            </a:r>
          </a:p>
          <a:p>
            <a:pPr marL="285750" indent="-285750">
              <a:buFont typeface="Arial" panose="020B0604020202020204" pitchFamily="34" charset="0"/>
              <a:buChar char="•"/>
            </a:pPr>
            <a:r>
              <a:rPr lang="en-ZA" sz="1600" dirty="0"/>
              <a:t>Unmeasured</a:t>
            </a:r>
          </a:p>
        </p:txBody>
      </p:sp>
      <p:sp>
        <p:nvSpPr>
          <p:cNvPr id="17" name="TextBox 16">
            <a:extLst>
              <a:ext uri="{FF2B5EF4-FFF2-40B4-BE49-F238E27FC236}">
                <a16:creationId xmlns:a16="http://schemas.microsoft.com/office/drawing/2014/main" id="{4DC3C569-7583-0CF3-E994-5E93FB0054C3}"/>
              </a:ext>
            </a:extLst>
          </p:cNvPr>
          <p:cNvSpPr txBox="1"/>
          <p:nvPr/>
        </p:nvSpPr>
        <p:spPr>
          <a:xfrm>
            <a:off x="4794802" y="3289760"/>
            <a:ext cx="2536272" cy="1138773"/>
          </a:xfrm>
          <a:prstGeom prst="rect">
            <a:avLst/>
          </a:prstGeom>
          <a:noFill/>
        </p:spPr>
        <p:txBody>
          <a:bodyPr wrap="none" rtlCol="0">
            <a:spAutoFit/>
          </a:bodyPr>
          <a:lstStyle/>
          <a:p>
            <a:r>
              <a:rPr lang="en-ZA" b="1" dirty="0"/>
              <a:t>During ART</a:t>
            </a:r>
            <a:br>
              <a:rPr lang="en-ZA" b="1" dirty="0"/>
            </a:br>
            <a:r>
              <a:rPr lang="en-ZA" b="1" dirty="0"/>
              <a:t>interruption</a:t>
            </a:r>
          </a:p>
          <a:p>
            <a:pPr marL="285750" indent="-285750">
              <a:buFont typeface="Arial" panose="020B0604020202020204" pitchFamily="34" charset="0"/>
              <a:buChar char="•"/>
            </a:pPr>
            <a:r>
              <a:rPr lang="en-ZA" sz="1600" dirty="0"/>
              <a:t>Baseline CD4 &lt; 200</a:t>
            </a:r>
          </a:p>
          <a:p>
            <a:pPr marL="285750" indent="-285750">
              <a:buFont typeface="Arial" panose="020B0604020202020204" pitchFamily="34" charset="0"/>
              <a:buChar char="•"/>
            </a:pPr>
            <a:r>
              <a:rPr lang="en-ZA" sz="1600" dirty="0"/>
              <a:t>Baseline CD4 &gt; 200</a:t>
            </a:r>
          </a:p>
        </p:txBody>
      </p:sp>
      <p:sp>
        <p:nvSpPr>
          <p:cNvPr id="19" name="Arrow: Right 18">
            <a:extLst>
              <a:ext uri="{FF2B5EF4-FFF2-40B4-BE49-F238E27FC236}">
                <a16:creationId xmlns:a16="http://schemas.microsoft.com/office/drawing/2014/main" id="{9AA4C865-AF2A-1496-099B-ECD6CD4AE4F8}"/>
              </a:ext>
            </a:extLst>
          </p:cNvPr>
          <p:cNvSpPr/>
          <p:nvPr/>
        </p:nvSpPr>
        <p:spPr>
          <a:xfrm>
            <a:off x="4026830" y="3675117"/>
            <a:ext cx="619732" cy="390847"/>
          </a:xfrm>
          <a:prstGeom prst="rightArrow">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1" name="Arrow: Right 20">
            <a:extLst>
              <a:ext uri="{FF2B5EF4-FFF2-40B4-BE49-F238E27FC236}">
                <a16:creationId xmlns:a16="http://schemas.microsoft.com/office/drawing/2014/main" id="{BD4E9332-05F5-9DD5-9B04-58192C31AAA7}"/>
              </a:ext>
            </a:extLst>
          </p:cNvPr>
          <p:cNvSpPr/>
          <p:nvPr/>
        </p:nvSpPr>
        <p:spPr>
          <a:xfrm flipH="1">
            <a:off x="7577911" y="3884853"/>
            <a:ext cx="619732" cy="390847"/>
          </a:xfrm>
          <a:prstGeom prst="rightArrow">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3" name="Arrow: Right 22">
            <a:extLst>
              <a:ext uri="{FF2B5EF4-FFF2-40B4-BE49-F238E27FC236}">
                <a16:creationId xmlns:a16="http://schemas.microsoft.com/office/drawing/2014/main" id="{1300BEDB-DE79-9979-303D-566BA327EA13}"/>
              </a:ext>
            </a:extLst>
          </p:cNvPr>
          <p:cNvSpPr/>
          <p:nvPr/>
        </p:nvSpPr>
        <p:spPr>
          <a:xfrm>
            <a:off x="7648249" y="3444524"/>
            <a:ext cx="619732" cy="390847"/>
          </a:xfrm>
          <a:prstGeom prst="rightArrow">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5" name="Datumsplatzhalter 3">
            <a:extLst>
              <a:ext uri="{FF2B5EF4-FFF2-40B4-BE49-F238E27FC236}">
                <a16:creationId xmlns:a16="http://schemas.microsoft.com/office/drawing/2014/main" id="{68420F52-3EA6-5397-A6B7-2686357E5A6B}"/>
              </a:ext>
            </a:extLst>
          </p:cNvPr>
          <p:cNvSpPr txBox="1">
            <a:spLocks/>
          </p:cNvSpPr>
          <p:nvPr/>
        </p:nvSpPr>
        <p:spPr>
          <a:xfrm>
            <a:off x="442913" y="6276101"/>
            <a:ext cx="3130867" cy="244317"/>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000"/>
              <a:t>Haroon Moolla (University of Cape Town)</a:t>
            </a:r>
            <a:endParaRPr lang="de-DE" sz="1000" dirty="0"/>
          </a:p>
        </p:txBody>
      </p:sp>
      <p:sp>
        <p:nvSpPr>
          <p:cNvPr id="27" name="Fußzeilenplatzhalter 4">
            <a:extLst>
              <a:ext uri="{FF2B5EF4-FFF2-40B4-BE49-F238E27FC236}">
                <a16:creationId xmlns:a16="http://schemas.microsoft.com/office/drawing/2014/main" id="{398DBB41-11C4-C5F3-5D5D-998E2C598596}"/>
              </a:ext>
            </a:extLst>
          </p:cNvPr>
          <p:cNvSpPr txBox="1">
            <a:spLocks/>
          </p:cNvSpPr>
          <p:nvPr/>
        </p:nvSpPr>
        <p:spPr bwMode="gray">
          <a:xfrm>
            <a:off x="3725863" y="6276101"/>
            <a:ext cx="2909887" cy="244317"/>
          </a:xfrm>
          <a:prstGeom prst="rect">
            <a:avLst/>
          </a:prstGeom>
        </p:spPr>
        <p:txBody>
          <a:bodyPr vert="horz" lIns="0" tIns="0" rIns="0" bIns="0" rtlCol="0" anchor="ctr" anchorCtr="0">
            <a:noAutofit/>
          </a:bodyPr>
          <a:lstStyle>
            <a:lvl1pPr marL="0" indent="0" algn="l" defTabSz="914400" rtl="0" eaLnBrk="1" latinLnBrk="0" hangingPunct="1">
              <a:lnSpc>
                <a:spcPct val="90000"/>
              </a:lnSpc>
              <a:spcBef>
                <a:spcPts val="0"/>
              </a:spcBef>
              <a:buFont typeface="Arial" panose="020B0604020202020204" pitchFamily="34" charset="0"/>
              <a:buNone/>
              <a:defRPr sz="4200" kern="1200">
                <a:solidFill>
                  <a:schemeClr val="tx1"/>
                </a:solidFill>
                <a:latin typeface="+mn-lt"/>
                <a:ea typeface="+mn-ea"/>
                <a:cs typeface="+mn-cs"/>
              </a:defRPr>
            </a:lvl1pPr>
            <a:lvl2pPr marL="449263"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2pPr>
            <a:lvl3pPr marL="655638" indent="-212725"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3pPr>
            <a:lvl4pPr marL="8985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4pPr>
            <a:lvl5pPr marL="11271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a:t>TB and ART Interruptions</a:t>
            </a:r>
            <a:endParaRPr lang="de-DE" sz="1000" dirty="0"/>
          </a:p>
        </p:txBody>
      </p:sp>
    </p:spTree>
    <p:extLst>
      <p:ext uri="{BB962C8B-B14F-4D97-AF65-F5344CB8AC3E}">
        <p14:creationId xmlns:p14="http://schemas.microsoft.com/office/powerpoint/2010/main" val="147628810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8775C-A1AA-E56B-7E77-F946F869D9B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27DE350-D4C2-477E-89B9-2818D5573AB8}"/>
              </a:ext>
            </a:extLst>
          </p:cNvPr>
          <p:cNvSpPr>
            <a:spLocks noGrp="1"/>
          </p:cNvSpPr>
          <p:nvPr>
            <p:ph type="title"/>
          </p:nvPr>
        </p:nvSpPr>
        <p:spPr>
          <a:xfrm>
            <a:off x="442913" y="1401624"/>
            <a:ext cx="8470268" cy="1260000"/>
          </a:xfrm>
        </p:spPr>
        <p:txBody>
          <a:bodyPr/>
          <a:lstStyle/>
          <a:p>
            <a:r>
              <a:rPr lang="en-GB" noProof="0" dirty="0">
                <a:solidFill>
                  <a:schemeClr val="accent1"/>
                </a:solidFill>
              </a:rPr>
              <a:t>Methods: analysis</a:t>
            </a:r>
          </a:p>
        </p:txBody>
      </p:sp>
      <p:sp>
        <p:nvSpPr>
          <p:cNvPr id="3" name="Inhaltsplatzhalter 2">
            <a:extLst>
              <a:ext uri="{FF2B5EF4-FFF2-40B4-BE49-F238E27FC236}">
                <a16:creationId xmlns:a16="http://schemas.microsoft.com/office/drawing/2014/main" id="{8949EF78-09B0-A410-40CA-ACFCB924417C}"/>
              </a:ext>
            </a:extLst>
          </p:cNvPr>
          <p:cNvSpPr>
            <a:spLocks noGrp="1"/>
          </p:cNvSpPr>
          <p:nvPr>
            <p:ph idx="1"/>
          </p:nvPr>
        </p:nvSpPr>
        <p:spPr>
          <a:xfrm>
            <a:off x="442913" y="2766059"/>
            <a:ext cx="8470268" cy="3291841"/>
          </a:xfrm>
        </p:spPr>
        <p:txBody>
          <a:bodyPr/>
          <a:lstStyle/>
          <a:p>
            <a:r>
              <a:rPr lang="en-ZA" sz="1800" dirty="0"/>
              <a:t>Cox proportional hazards model</a:t>
            </a:r>
          </a:p>
          <a:p>
            <a:endParaRPr lang="en-ZA" sz="1800" dirty="0"/>
          </a:p>
          <a:p>
            <a:endParaRPr lang="en-ZA" sz="1800" dirty="0"/>
          </a:p>
          <a:p>
            <a:r>
              <a:rPr lang="en-ZA" sz="1800" dirty="0"/>
              <a:t>Outcome: first TB episode after starting ART</a:t>
            </a:r>
          </a:p>
          <a:p>
            <a:endParaRPr lang="en-ZA" sz="1800" dirty="0"/>
          </a:p>
          <a:p>
            <a:endParaRPr lang="en-ZA" sz="1800" dirty="0"/>
          </a:p>
          <a:p>
            <a:r>
              <a:rPr lang="en-ZA" sz="1800" dirty="0"/>
              <a:t>Time-updated covariates: age, viral load, comorbidities, calendar year</a:t>
            </a:r>
          </a:p>
          <a:p>
            <a:endParaRPr lang="en-ZA" sz="1800" dirty="0"/>
          </a:p>
          <a:p>
            <a:endParaRPr lang="en-ZA" sz="1800" dirty="0"/>
          </a:p>
          <a:p>
            <a:r>
              <a:rPr lang="en-ZA" sz="1800" dirty="0"/>
              <a:t>Inverse probability weighting: for ART status and for censoring</a:t>
            </a:r>
          </a:p>
          <a:p>
            <a:pPr marL="0" indent="0">
              <a:buNone/>
            </a:pPr>
            <a:endParaRPr lang="en-ZA" sz="1800" dirty="0"/>
          </a:p>
        </p:txBody>
      </p:sp>
      <p:sp>
        <p:nvSpPr>
          <p:cNvPr id="4" name="Datumsplatzhalter 3">
            <a:extLst>
              <a:ext uri="{FF2B5EF4-FFF2-40B4-BE49-F238E27FC236}">
                <a16:creationId xmlns:a16="http://schemas.microsoft.com/office/drawing/2014/main" id="{BE598987-D1E3-E300-8EDC-43933B241AE8}"/>
              </a:ext>
            </a:extLst>
          </p:cNvPr>
          <p:cNvSpPr>
            <a:spLocks noGrp="1"/>
          </p:cNvSpPr>
          <p:nvPr>
            <p:ph type="dt" sz="half" idx="10"/>
          </p:nvPr>
        </p:nvSpPr>
        <p:spPr/>
        <p:txBody>
          <a:bodyPr/>
          <a:lstStyle/>
          <a:p>
            <a:r>
              <a:rPr lang="de-DE" dirty="0"/>
              <a:t>Haroon Moolla (University of Cape Town)</a:t>
            </a:r>
          </a:p>
        </p:txBody>
      </p:sp>
      <p:sp>
        <p:nvSpPr>
          <p:cNvPr id="5" name="Fußzeilenplatzhalter 4">
            <a:extLst>
              <a:ext uri="{FF2B5EF4-FFF2-40B4-BE49-F238E27FC236}">
                <a16:creationId xmlns:a16="http://schemas.microsoft.com/office/drawing/2014/main" id="{F6D1B804-7838-F58E-0925-CFFC545DFE06}"/>
              </a:ext>
            </a:extLst>
          </p:cNvPr>
          <p:cNvSpPr>
            <a:spLocks noGrp="1"/>
          </p:cNvSpPr>
          <p:nvPr>
            <p:ph type="ftr" sz="quarter" idx="11"/>
          </p:nvPr>
        </p:nvSpPr>
        <p:spPr/>
        <p:txBody>
          <a:bodyPr/>
          <a:lstStyle/>
          <a:p>
            <a:r>
              <a:rPr lang="de-DE" dirty="0"/>
              <a:t>TB and ART </a:t>
            </a:r>
            <a:r>
              <a:rPr lang="de-DE" dirty="0" err="1"/>
              <a:t>Interruptions</a:t>
            </a:r>
            <a:endParaRPr lang="de-DE" dirty="0"/>
          </a:p>
        </p:txBody>
      </p:sp>
    </p:spTree>
    <p:extLst>
      <p:ext uri="{BB962C8B-B14F-4D97-AF65-F5344CB8AC3E}">
        <p14:creationId xmlns:p14="http://schemas.microsoft.com/office/powerpoint/2010/main" val="271305483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6A6F9-EEE1-F112-44C8-4AA23F2892C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F089C6A-39A2-8F74-3B19-4EA0A873486D}"/>
              </a:ext>
            </a:extLst>
          </p:cNvPr>
          <p:cNvSpPr>
            <a:spLocks noGrp="1"/>
          </p:cNvSpPr>
          <p:nvPr>
            <p:ph type="title"/>
          </p:nvPr>
        </p:nvSpPr>
        <p:spPr>
          <a:xfrm>
            <a:off x="442913" y="1055395"/>
            <a:ext cx="8470268" cy="1260000"/>
          </a:xfrm>
        </p:spPr>
        <p:txBody>
          <a:bodyPr/>
          <a:lstStyle/>
          <a:p>
            <a:r>
              <a:rPr lang="en-GB" noProof="0" dirty="0">
                <a:solidFill>
                  <a:schemeClr val="accent1"/>
                </a:solidFill>
              </a:rPr>
              <a:t>Results</a:t>
            </a:r>
          </a:p>
        </p:txBody>
      </p:sp>
      <p:sp>
        <p:nvSpPr>
          <p:cNvPr id="5" name="Fußzeilenplatzhalter 4">
            <a:extLst>
              <a:ext uri="{FF2B5EF4-FFF2-40B4-BE49-F238E27FC236}">
                <a16:creationId xmlns:a16="http://schemas.microsoft.com/office/drawing/2014/main" id="{0BE662B2-C72D-52B9-65C0-3E9F985E7550}"/>
              </a:ext>
            </a:extLst>
          </p:cNvPr>
          <p:cNvSpPr>
            <a:spLocks noGrp="1"/>
          </p:cNvSpPr>
          <p:nvPr>
            <p:ph type="ftr" sz="quarter" idx="11"/>
          </p:nvPr>
        </p:nvSpPr>
        <p:spPr>
          <a:xfrm>
            <a:off x="3725863" y="6134057"/>
            <a:ext cx="2909887" cy="244317"/>
          </a:xfrm>
        </p:spPr>
        <p:txBody>
          <a:bodyPr/>
          <a:lstStyle/>
          <a:p>
            <a:r>
              <a:rPr lang="de-DE"/>
              <a:t>Topic Lore Ipsum</a:t>
            </a:r>
          </a:p>
        </p:txBody>
      </p:sp>
      <p:pic>
        <p:nvPicPr>
          <p:cNvPr id="9" name="Picture 8">
            <a:extLst>
              <a:ext uri="{FF2B5EF4-FFF2-40B4-BE49-F238E27FC236}">
                <a16:creationId xmlns:a16="http://schemas.microsoft.com/office/drawing/2014/main" id="{8F85C36F-0653-90DE-F84C-0B822EA4C1A1}"/>
              </a:ext>
            </a:extLst>
          </p:cNvPr>
          <p:cNvPicPr>
            <a:picLocks noChangeAspect="1"/>
          </p:cNvPicPr>
          <p:nvPr/>
        </p:nvPicPr>
        <p:blipFill>
          <a:blip r:embed="rId3"/>
          <a:stretch>
            <a:fillRect/>
          </a:stretch>
        </p:blipFill>
        <p:spPr>
          <a:xfrm>
            <a:off x="2867025" y="1850637"/>
            <a:ext cx="8458200" cy="4493843"/>
          </a:xfrm>
          <a:prstGeom prst="rect">
            <a:avLst/>
          </a:prstGeom>
        </p:spPr>
      </p:pic>
      <p:sp>
        <p:nvSpPr>
          <p:cNvPr id="11" name="Rectangle 10">
            <a:extLst>
              <a:ext uri="{FF2B5EF4-FFF2-40B4-BE49-F238E27FC236}">
                <a16:creationId xmlns:a16="http://schemas.microsoft.com/office/drawing/2014/main" id="{EDB0E23D-D452-D901-2FAE-CC09EECCCD47}"/>
              </a:ext>
            </a:extLst>
          </p:cNvPr>
          <p:cNvSpPr/>
          <p:nvPr/>
        </p:nvSpPr>
        <p:spPr>
          <a:xfrm>
            <a:off x="10106025" y="5815987"/>
            <a:ext cx="794327" cy="27709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ZA" dirty="0"/>
          </a:p>
        </p:txBody>
      </p:sp>
      <p:sp>
        <p:nvSpPr>
          <p:cNvPr id="13" name="Rectangle 12">
            <a:extLst>
              <a:ext uri="{FF2B5EF4-FFF2-40B4-BE49-F238E27FC236}">
                <a16:creationId xmlns:a16="http://schemas.microsoft.com/office/drawing/2014/main" id="{A8B873E9-2468-7192-8849-F4B193B5F120}"/>
              </a:ext>
            </a:extLst>
          </p:cNvPr>
          <p:cNvSpPr/>
          <p:nvPr/>
        </p:nvSpPr>
        <p:spPr>
          <a:xfrm>
            <a:off x="10106025" y="2321061"/>
            <a:ext cx="794327" cy="27709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ZA" dirty="0"/>
          </a:p>
        </p:txBody>
      </p:sp>
      <p:sp>
        <p:nvSpPr>
          <p:cNvPr id="15" name="Datumsplatzhalter 3">
            <a:extLst>
              <a:ext uri="{FF2B5EF4-FFF2-40B4-BE49-F238E27FC236}">
                <a16:creationId xmlns:a16="http://schemas.microsoft.com/office/drawing/2014/main" id="{88416068-FD64-1BA4-B97C-E00BFBD4C06E}"/>
              </a:ext>
            </a:extLst>
          </p:cNvPr>
          <p:cNvSpPr txBox="1">
            <a:spLocks/>
          </p:cNvSpPr>
          <p:nvPr/>
        </p:nvSpPr>
        <p:spPr>
          <a:xfrm>
            <a:off x="595313" y="6543913"/>
            <a:ext cx="3130867" cy="244317"/>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000"/>
              <a:t>Haroon Moolla (University of Cape Town)</a:t>
            </a:r>
            <a:endParaRPr lang="de-DE" sz="1000" dirty="0"/>
          </a:p>
        </p:txBody>
      </p:sp>
      <p:sp>
        <p:nvSpPr>
          <p:cNvPr id="17" name="Fußzeilenplatzhalter 4">
            <a:extLst>
              <a:ext uri="{FF2B5EF4-FFF2-40B4-BE49-F238E27FC236}">
                <a16:creationId xmlns:a16="http://schemas.microsoft.com/office/drawing/2014/main" id="{0BA9D17D-661F-82B2-481A-0DEC61A702C7}"/>
              </a:ext>
            </a:extLst>
          </p:cNvPr>
          <p:cNvSpPr txBox="1">
            <a:spLocks/>
          </p:cNvSpPr>
          <p:nvPr/>
        </p:nvSpPr>
        <p:spPr bwMode="gray">
          <a:xfrm>
            <a:off x="3878263" y="6543913"/>
            <a:ext cx="2909887" cy="244317"/>
          </a:xfrm>
          <a:prstGeom prst="rect">
            <a:avLst/>
          </a:prstGeom>
        </p:spPr>
        <p:txBody>
          <a:bodyPr vert="horz" lIns="0" tIns="0" rIns="0" bIns="0" rtlCol="0" anchor="ctr" anchorCtr="0">
            <a:noAutofit/>
          </a:bodyPr>
          <a:lstStyle>
            <a:lvl1pPr marL="0" indent="0" algn="l" defTabSz="914400" rtl="0" eaLnBrk="1" latinLnBrk="0" hangingPunct="1">
              <a:lnSpc>
                <a:spcPct val="90000"/>
              </a:lnSpc>
              <a:spcBef>
                <a:spcPts val="0"/>
              </a:spcBef>
              <a:buFont typeface="Arial" panose="020B0604020202020204" pitchFamily="34" charset="0"/>
              <a:buNone/>
              <a:defRPr sz="4200" kern="1200">
                <a:solidFill>
                  <a:schemeClr val="tx1"/>
                </a:solidFill>
                <a:latin typeface="+mn-lt"/>
                <a:ea typeface="+mn-ea"/>
                <a:cs typeface="+mn-cs"/>
              </a:defRPr>
            </a:lvl1pPr>
            <a:lvl2pPr marL="449263"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2pPr>
            <a:lvl3pPr marL="655638" indent="-212725"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3pPr>
            <a:lvl4pPr marL="8985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4pPr>
            <a:lvl5pPr marL="11271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a:t>TB and ART Interruptions</a:t>
            </a:r>
            <a:endParaRPr lang="de-DE" sz="1000" dirty="0"/>
          </a:p>
        </p:txBody>
      </p:sp>
    </p:spTree>
    <p:extLst>
      <p:ext uri="{BB962C8B-B14F-4D97-AF65-F5344CB8AC3E}">
        <p14:creationId xmlns:p14="http://schemas.microsoft.com/office/powerpoint/2010/main" val="45856083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65E70-A37E-2195-12FD-51B0A5AB300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29ED586-4FCB-F6B9-367E-1A1D2094D84E}"/>
              </a:ext>
            </a:extLst>
          </p:cNvPr>
          <p:cNvSpPr>
            <a:spLocks noGrp="1"/>
          </p:cNvSpPr>
          <p:nvPr>
            <p:ph type="title"/>
          </p:nvPr>
        </p:nvSpPr>
        <p:spPr>
          <a:xfrm>
            <a:off x="442913" y="1055395"/>
            <a:ext cx="8470268" cy="1260000"/>
          </a:xfrm>
        </p:spPr>
        <p:txBody>
          <a:bodyPr/>
          <a:lstStyle/>
          <a:p>
            <a:r>
              <a:rPr lang="en-GB" noProof="0" dirty="0">
                <a:solidFill>
                  <a:schemeClr val="accent1"/>
                </a:solidFill>
              </a:rPr>
              <a:t>Results</a:t>
            </a:r>
          </a:p>
        </p:txBody>
      </p:sp>
      <p:sp>
        <p:nvSpPr>
          <p:cNvPr id="15" name="Datumsplatzhalter 3">
            <a:extLst>
              <a:ext uri="{FF2B5EF4-FFF2-40B4-BE49-F238E27FC236}">
                <a16:creationId xmlns:a16="http://schemas.microsoft.com/office/drawing/2014/main" id="{04766A68-B923-0956-1F71-259DB4874EF6}"/>
              </a:ext>
            </a:extLst>
          </p:cNvPr>
          <p:cNvSpPr txBox="1">
            <a:spLocks/>
          </p:cNvSpPr>
          <p:nvPr/>
        </p:nvSpPr>
        <p:spPr>
          <a:xfrm>
            <a:off x="595313" y="6543913"/>
            <a:ext cx="3130867" cy="244317"/>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000"/>
              <a:t>Haroon Moolla (University of Cape Town)</a:t>
            </a:r>
            <a:endParaRPr lang="de-DE" sz="1000" dirty="0"/>
          </a:p>
        </p:txBody>
      </p:sp>
      <p:sp>
        <p:nvSpPr>
          <p:cNvPr id="17" name="Fußzeilenplatzhalter 4">
            <a:extLst>
              <a:ext uri="{FF2B5EF4-FFF2-40B4-BE49-F238E27FC236}">
                <a16:creationId xmlns:a16="http://schemas.microsoft.com/office/drawing/2014/main" id="{A0DD6FE2-3E87-D3D2-CE52-500C7C88F178}"/>
              </a:ext>
            </a:extLst>
          </p:cNvPr>
          <p:cNvSpPr txBox="1">
            <a:spLocks/>
          </p:cNvSpPr>
          <p:nvPr/>
        </p:nvSpPr>
        <p:spPr bwMode="gray">
          <a:xfrm>
            <a:off x="3878263" y="6543913"/>
            <a:ext cx="2909887" cy="244317"/>
          </a:xfrm>
          <a:prstGeom prst="rect">
            <a:avLst/>
          </a:prstGeom>
        </p:spPr>
        <p:txBody>
          <a:bodyPr vert="horz" lIns="0" tIns="0" rIns="0" bIns="0" rtlCol="0" anchor="ctr" anchorCtr="0">
            <a:noAutofit/>
          </a:bodyPr>
          <a:lstStyle>
            <a:lvl1pPr marL="0" indent="0" algn="l" defTabSz="914400" rtl="0" eaLnBrk="1" latinLnBrk="0" hangingPunct="1">
              <a:lnSpc>
                <a:spcPct val="90000"/>
              </a:lnSpc>
              <a:spcBef>
                <a:spcPts val="0"/>
              </a:spcBef>
              <a:buFont typeface="Arial" panose="020B0604020202020204" pitchFamily="34" charset="0"/>
              <a:buNone/>
              <a:defRPr sz="4200" kern="1200">
                <a:solidFill>
                  <a:schemeClr val="tx1"/>
                </a:solidFill>
                <a:latin typeface="+mn-lt"/>
                <a:ea typeface="+mn-ea"/>
                <a:cs typeface="+mn-cs"/>
              </a:defRPr>
            </a:lvl1pPr>
            <a:lvl2pPr marL="449263"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2pPr>
            <a:lvl3pPr marL="655638" indent="-212725"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3pPr>
            <a:lvl4pPr marL="8985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4pPr>
            <a:lvl5pPr marL="11271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a:t>TB and ART Interruptions</a:t>
            </a:r>
            <a:endParaRPr lang="de-DE" sz="1000" dirty="0"/>
          </a:p>
        </p:txBody>
      </p:sp>
      <p:graphicFrame>
        <p:nvGraphicFramePr>
          <p:cNvPr id="4" name="Chart 3">
            <a:extLst>
              <a:ext uri="{FF2B5EF4-FFF2-40B4-BE49-F238E27FC236}">
                <a16:creationId xmlns:a16="http://schemas.microsoft.com/office/drawing/2014/main" id="{581F68C5-78FA-3D27-D800-1FCB38BB29F7}"/>
              </a:ext>
            </a:extLst>
          </p:cNvPr>
          <p:cNvGraphicFramePr/>
          <p:nvPr/>
        </p:nvGraphicFramePr>
        <p:xfrm>
          <a:off x="2517731" y="1685395"/>
          <a:ext cx="8399721" cy="468122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0536837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6FB31-2525-52E0-CA6D-E0C4C78CA9E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7F179E8-2A90-4C43-C70C-FDB2B61C09BB}"/>
              </a:ext>
            </a:extLst>
          </p:cNvPr>
          <p:cNvSpPr>
            <a:spLocks noGrp="1"/>
          </p:cNvSpPr>
          <p:nvPr>
            <p:ph type="title"/>
          </p:nvPr>
        </p:nvSpPr>
        <p:spPr>
          <a:xfrm>
            <a:off x="442913" y="985421"/>
            <a:ext cx="8470268" cy="1329974"/>
          </a:xfrm>
        </p:spPr>
        <p:txBody>
          <a:bodyPr/>
          <a:lstStyle/>
          <a:p>
            <a:r>
              <a:rPr lang="en-GB" noProof="0" dirty="0">
                <a:solidFill>
                  <a:schemeClr val="accent1"/>
                </a:solidFill>
              </a:rPr>
              <a:t>Results: TB incidence</a:t>
            </a:r>
          </a:p>
        </p:txBody>
      </p:sp>
      <p:sp>
        <p:nvSpPr>
          <p:cNvPr id="15" name="Datumsplatzhalter 3">
            <a:extLst>
              <a:ext uri="{FF2B5EF4-FFF2-40B4-BE49-F238E27FC236}">
                <a16:creationId xmlns:a16="http://schemas.microsoft.com/office/drawing/2014/main" id="{08227C85-395C-09FC-874E-BEE9725B63C3}"/>
              </a:ext>
            </a:extLst>
          </p:cNvPr>
          <p:cNvSpPr txBox="1">
            <a:spLocks/>
          </p:cNvSpPr>
          <p:nvPr/>
        </p:nvSpPr>
        <p:spPr>
          <a:xfrm>
            <a:off x="595313" y="6543913"/>
            <a:ext cx="3130867" cy="244317"/>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000"/>
              <a:t>Haroon Moolla (University of Cape Town)</a:t>
            </a:r>
            <a:endParaRPr lang="de-DE" sz="1000" dirty="0"/>
          </a:p>
        </p:txBody>
      </p:sp>
      <p:sp>
        <p:nvSpPr>
          <p:cNvPr id="17" name="Fußzeilenplatzhalter 4">
            <a:extLst>
              <a:ext uri="{FF2B5EF4-FFF2-40B4-BE49-F238E27FC236}">
                <a16:creationId xmlns:a16="http://schemas.microsoft.com/office/drawing/2014/main" id="{C951C5AF-728B-92AD-7310-EF8AEA2FC249}"/>
              </a:ext>
            </a:extLst>
          </p:cNvPr>
          <p:cNvSpPr txBox="1">
            <a:spLocks/>
          </p:cNvSpPr>
          <p:nvPr/>
        </p:nvSpPr>
        <p:spPr bwMode="gray">
          <a:xfrm>
            <a:off x="3878263" y="6543913"/>
            <a:ext cx="2909887" cy="244317"/>
          </a:xfrm>
          <a:prstGeom prst="rect">
            <a:avLst/>
          </a:prstGeom>
        </p:spPr>
        <p:txBody>
          <a:bodyPr vert="horz" lIns="0" tIns="0" rIns="0" bIns="0" rtlCol="0" anchor="ctr" anchorCtr="0">
            <a:noAutofit/>
          </a:bodyPr>
          <a:lstStyle>
            <a:lvl1pPr marL="0" indent="0" algn="l" defTabSz="914400" rtl="0" eaLnBrk="1" latinLnBrk="0" hangingPunct="1">
              <a:lnSpc>
                <a:spcPct val="90000"/>
              </a:lnSpc>
              <a:spcBef>
                <a:spcPts val="0"/>
              </a:spcBef>
              <a:buFont typeface="Arial" panose="020B0604020202020204" pitchFamily="34" charset="0"/>
              <a:buNone/>
              <a:defRPr sz="4200" kern="1200">
                <a:solidFill>
                  <a:schemeClr val="tx1"/>
                </a:solidFill>
                <a:latin typeface="+mn-lt"/>
                <a:ea typeface="+mn-ea"/>
                <a:cs typeface="+mn-cs"/>
              </a:defRPr>
            </a:lvl1pPr>
            <a:lvl2pPr marL="449263"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2pPr>
            <a:lvl3pPr marL="655638" indent="-212725"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3pPr>
            <a:lvl4pPr marL="8985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4pPr>
            <a:lvl5pPr marL="11271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a:t>TB and ART Interruptions</a:t>
            </a:r>
            <a:endParaRPr lang="de-DE" sz="1000" dirty="0"/>
          </a:p>
        </p:txBody>
      </p:sp>
      <p:pic>
        <p:nvPicPr>
          <p:cNvPr id="5" name="Picture 4">
            <a:extLst>
              <a:ext uri="{FF2B5EF4-FFF2-40B4-BE49-F238E27FC236}">
                <a16:creationId xmlns:a16="http://schemas.microsoft.com/office/drawing/2014/main" id="{7E6B0946-F087-E21E-C236-D0FF31AB9B8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75669" y="1790905"/>
            <a:ext cx="9373418" cy="4207646"/>
          </a:xfrm>
          <a:prstGeom prst="rect">
            <a:avLst/>
          </a:prstGeom>
        </p:spPr>
      </p:pic>
      <p:sp>
        <p:nvSpPr>
          <p:cNvPr id="7" name="Rectangle 6">
            <a:extLst>
              <a:ext uri="{FF2B5EF4-FFF2-40B4-BE49-F238E27FC236}">
                <a16:creationId xmlns:a16="http://schemas.microsoft.com/office/drawing/2014/main" id="{FB344AC3-F655-96E4-AC0D-5D4E4AA955F5}"/>
              </a:ext>
            </a:extLst>
          </p:cNvPr>
          <p:cNvSpPr/>
          <p:nvPr/>
        </p:nvSpPr>
        <p:spPr>
          <a:xfrm>
            <a:off x="2356618" y="1708923"/>
            <a:ext cx="3060203" cy="232808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ZA" dirty="0"/>
          </a:p>
        </p:txBody>
      </p:sp>
      <p:pic>
        <p:nvPicPr>
          <p:cNvPr id="9" name="Picture 8">
            <a:extLst>
              <a:ext uri="{FF2B5EF4-FFF2-40B4-BE49-F238E27FC236}">
                <a16:creationId xmlns:a16="http://schemas.microsoft.com/office/drawing/2014/main" id="{4E7CFD3A-51DD-ED60-94D1-AFF2922DCF3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70533" y="6002546"/>
            <a:ext cx="9438168" cy="541367"/>
          </a:xfrm>
          <a:prstGeom prst="rect">
            <a:avLst/>
          </a:prstGeom>
        </p:spPr>
      </p:pic>
    </p:spTree>
    <p:extLst>
      <p:ext uri="{BB962C8B-B14F-4D97-AF65-F5344CB8AC3E}">
        <p14:creationId xmlns:p14="http://schemas.microsoft.com/office/powerpoint/2010/main" val="210099144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81DA2-D467-56EA-1E80-4C26B626B5F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7DB3E7D-DB05-481B-6B1F-27A4C96EFDCE}"/>
              </a:ext>
            </a:extLst>
          </p:cNvPr>
          <p:cNvSpPr>
            <a:spLocks noGrp="1"/>
          </p:cNvSpPr>
          <p:nvPr>
            <p:ph type="title"/>
          </p:nvPr>
        </p:nvSpPr>
        <p:spPr>
          <a:xfrm>
            <a:off x="442913" y="985421"/>
            <a:ext cx="8470268" cy="1329974"/>
          </a:xfrm>
        </p:spPr>
        <p:txBody>
          <a:bodyPr/>
          <a:lstStyle/>
          <a:p>
            <a:r>
              <a:rPr lang="en-GB" noProof="0" dirty="0">
                <a:solidFill>
                  <a:schemeClr val="accent1"/>
                </a:solidFill>
              </a:rPr>
              <a:t>Results: TB incidence</a:t>
            </a:r>
          </a:p>
        </p:txBody>
      </p:sp>
      <p:sp>
        <p:nvSpPr>
          <p:cNvPr id="15" name="Datumsplatzhalter 3">
            <a:extLst>
              <a:ext uri="{FF2B5EF4-FFF2-40B4-BE49-F238E27FC236}">
                <a16:creationId xmlns:a16="http://schemas.microsoft.com/office/drawing/2014/main" id="{0EE3F544-28D4-8A40-E8B9-AC2D8AF04AA7}"/>
              </a:ext>
            </a:extLst>
          </p:cNvPr>
          <p:cNvSpPr txBox="1">
            <a:spLocks/>
          </p:cNvSpPr>
          <p:nvPr/>
        </p:nvSpPr>
        <p:spPr>
          <a:xfrm>
            <a:off x="595313" y="6543913"/>
            <a:ext cx="3130867" cy="244317"/>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000"/>
              <a:t>Haroon Moolla (University of Cape Town)</a:t>
            </a:r>
            <a:endParaRPr lang="de-DE" sz="1000" dirty="0"/>
          </a:p>
        </p:txBody>
      </p:sp>
      <p:sp>
        <p:nvSpPr>
          <p:cNvPr id="17" name="Fußzeilenplatzhalter 4">
            <a:extLst>
              <a:ext uri="{FF2B5EF4-FFF2-40B4-BE49-F238E27FC236}">
                <a16:creationId xmlns:a16="http://schemas.microsoft.com/office/drawing/2014/main" id="{7C18603F-1BE2-2F71-2364-2179976866DC}"/>
              </a:ext>
            </a:extLst>
          </p:cNvPr>
          <p:cNvSpPr txBox="1">
            <a:spLocks/>
          </p:cNvSpPr>
          <p:nvPr/>
        </p:nvSpPr>
        <p:spPr bwMode="gray">
          <a:xfrm>
            <a:off x="3878263" y="6543913"/>
            <a:ext cx="2909887" cy="244317"/>
          </a:xfrm>
          <a:prstGeom prst="rect">
            <a:avLst/>
          </a:prstGeom>
        </p:spPr>
        <p:txBody>
          <a:bodyPr vert="horz" lIns="0" tIns="0" rIns="0" bIns="0" rtlCol="0" anchor="ctr" anchorCtr="0">
            <a:noAutofit/>
          </a:bodyPr>
          <a:lstStyle>
            <a:lvl1pPr marL="0" indent="0" algn="l" defTabSz="914400" rtl="0" eaLnBrk="1" latinLnBrk="0" hangingPunct="1">
              <a:lnSpc>
                <a:spcPct val="90000"/>
              </a:lnSpc>
              <a:spcBef>
                <a:spcPts val="0"/>
              </a:spcBef>
              <a:buFont typeface="Arial" panose="020B0604020202020204" pitchFamily="34" charset="0"/>
              <a:buNone/>
              <a:defRPr sz="4200" kern="1200">
                <a:solidFill>
                  <a:schemeClr val="tx1"/>
                </a:solidFill>
                <a:latin typeface="+mn-lt"/>
                <a:ea typeface="+mn-ea"/>
                <a:cs typeface="+mn-cs"/>
              </a:defRPr>
            </a:lvl1pPr>
            <a:lvl2pPr marL="449263"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2pPr>
            <a:lvl3pPr marL="655638" indent="-212725"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3pPr>
            <a:lvl4pPr marL="8985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4pPr>
            <a:lvl5pPr marL="11271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a:t>TB and ART Interruptions</a:t>
            </a:r>
            <a:endParaRPr lang="de-DE" sz="1000" dirty="0"/>
          </a:p>
        </p:txBody>
      </p:sp>
      <p:pic>
        <p:nvPicPr>
          <p:cNvPr id="5" name="Picture 4">
            <a:extLst>
              <a:ext uri="{FF2B5EF4-FFF2-40B4-BE49-F238E27FC236}">
                <a16:creationId xmlns:a16="http://schemas.microsoft.com/office/drawing/2014/main" id="{B9D0BAFF-805C-5664-D9CB-06444B42BC23}"/>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281191" y="2110501"/>
            <a:ext cx="4761978" cy="3468108"/>
          </a:xfrm>
          <a:prstGeom prst="rect">
            <a:avLst/>
          </a:prstGeom>
        </p:spPr>
      </p:pic>
      <p:sp>
        <p:nvSpPr>
          <p:cNvPr id="7" name="Rectangle 6">
            <a:extLst>
              <a:ext uri="{FF2B5EF4-FFF2-40B4-BE49-F238E27FC236}">
                <a16:creationId xmlns:a16="http://schemas.microsoft.com/office/drawing/2014/main" id="{2528361F-B3D0-3E11-B85E-8874E79AE896}"/>
              </a:ext>
            </a:extLst>
          </p:cNvPr>
          <p:cNvSpPr/>
          <p:nvPr/>
        </p:nvSpPr>
        <p:spPr>
          <a:xfrm>
            <a:off x="6241002" y="4469020"/>
            <a:ext cx="1802167" cy="79544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ZA" dirty="0"/>
          </a:p>
        </p:txBody>
      </p:sp>
    </p:spTree>
    <p:extLst>
      <p:ext uri="{BB962C8B-B14F-4D97-AF65-F5344CB8AC3E}">
        <p14:creationId xmlns:p14="http://schemas.microsoft.com/office/powerpoint/2010/main" val="363279620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2.70833E-6 -7.40741E-7 L -0.00052 -0.17315 " pathEditMode="relative" rAng="0" ptsTypes="AA">
                                      <p:cBhvr>
                                        <p:cTn id="6" dur="1000" fill="hold"/>
                                        <p:tgtEl>
                                          <p:spTgt spid="7"/>
                                        </p:tgtEl>
                                        <p:attrNameLst>
                                          <p:attrName>ppt_x</p:attrName>
                                          <p:attrName>ppt_y</p:attrName>
                                        </p:attrNameLst>
                                      </p:cBhvr>
                                      <p:rCtr x="-26" y="-865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E372F-D63F-4D2E-6A83-9609C428E06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8001179-F8BE-761F-667B-EC6774F322B5}"/>
              </a:ext>
            </a:extLst>
          </p:cNvPr>
          <p:cNvSpPr>
            <a:spLocks noGrp="1"/>
          </p:cNvSpPr>
          <p:nvPr>
            <p:ph type="title"/>
          </p:nvPr>
        </p:nvSpPr>
        <p:spPr>
          <a:xfrm>
            <a:off x="442913" y="985421"/>
            <a:ext cx="8470268" cy="1329974"/>
          </a:xfrm>
        </p:spPr>
        <p:txBody>
          <a:bodyPr/>
          <a:lstStyle/>
          <a:p>
            <a:r>
              <a:rPr lang="en-GB" noProof="0" dirty="0">
                <a:solidFill>
                  <a:schemeClr val="accent1"/>
                </a:solidFill>
              </a:rPr>
              <a:t>Results: TB incidence</a:t>
            </a:r>
          </a:p>
        </p:txBody>
      </p:sp>
      <p:sp>
        <p:nvSpPr>
          <p:cNvPr id="15" name="Datumsplatzhalter 3">
            <a:extLst>
              <a:ext uri="{FF2B5EF4-FFF2-40B4-BE49-F238E27FC236}">
                <a16:creationId xmlns:a16="http://schemas.microsoft.com/office/drawing/2014/main" id="{8368CE76-1571-9EB1-40FA-28B7F9630B50}"/>
              </a:ext>
            </a:extLst>
          </p:cNvPr>
          <p:cNvSpPr txBox="1">
            <a:spLocks/>
          </p:cNvSpPr>
          <p:nvPr/>
        </p:nvSpPr>
        <p:spPr>
          <a:xfrm>
            <a:off x="595313" y="6543913"/>
            <a:ext cx="3130867" cy="244317"/>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000"/>
              <a:t>Haroon Moolla (University of Cape Town)</a:t>
            </a:r>
            <a:endParaRPr lang="de-DE" sz="1000" dirty="0"/>
          </a:p>
        </p:txBody>
      </p:sp>
      <p:sp>
        <p:nvSpPr>
          <p:cNvPr id="17" name="Fußzeilenplatzhalter 4">
            <a:extLst>
              <a:ext uri="{FF2B5EF4-FFF2-40B4-BE49-F238E27FC236}">
                <a16:creationId xmlns:a16="http://schemas.microsoft.com/office/drawing/2014/main" id="{AA95F730-BC9B-1985-2FEF-1453DC4DA87F}"/>
              </a:ext>
            </a:extLst>
          </p:cNvPr>
          <p:cNvSpPr txBox="1">
            <a:spLocks/>
          </p:cNvSpPr>
          <p:nvPr/>
        </p:nvSpPr>
        <p:spPr bwMode="gray">
          <a:xfrm>
            <a:off x="3878263" y="6543913"/>
            <a:ext cx="2909887" cy="244317"/>
          </a:xfrm>
          <a:prstGeom prst="rect">
            <a:avLst/>
          </a:prstGeom>
        </p:spPr>
        <p:txBody>
          <a:bodyPr vert="horz" lIns="0" tIns="0" rIns="0" bIns="0" rtlCol="0" anchor="ctr" anchorCtr="0">
            <a:noAutofit/>
          </a:bodyPr>
          <a:lstStyle>
            <a:lvl1pPr marL="0" indent="0" algn="l" defTabSz="914400" rtl="0" eaLnBrk="1" latinLnBrk="0" hangingPunct="1">
              <a:lnSpc>
                <a:spcPct val="90000"/>
              </a:lnSpc>
              <a:spcBef>
                <a:spcPts val="0"/>
              </a:spcBef>
              <a:buFont typeface="Arial" panose="020B0604020202020204" pitchFamily="34" charset="0"/>
              <a:buNone/>
              <a:defRPr sz="4200" kern="1200">
                <a:solidFill>
                  <a:schemeClr val="tx1"/>
                </a:solidFill>
                <a:latin typeface="+mn-lt"/>
                <a:ea typeface="+mn-ea"/>
                <a:cs typeface="+mn-cs"/>
              </a:defRPr>
            </a:lvl1pPr>
            <a:lvl2pPr marL="449263"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2pPr>
            <a:lvl3pPr marL="655638" indent="-212725"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3pPr>
            <a:lvl4pPr marL="8985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4pPr>
            <a:lvl5pPr marL="11271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a:t>TB and ART Interruptions</a:t>
            </a:r>
            <a:endParaRPr lang="de-DE" sz="1000" dirty="0"/>
          </a:p>
        </p:txBody>
      </p:sp>
      <p:pic>
        <p:nvPicPr>
          <p:cNvPr id="8" name="Picture 7">
            <a:extLst>
              <a:ext uri="{FF2B5EF4-FFF2-40B4-BE49-F238E27FC236}">
                <a16:creationId xmlns:a16="http://schemas.microsoft.com/office/drawing/2014/main" id="{99B312E8-631C-D633-9BB6-30F25DDF639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32509" y="6086831"/>
            <a:ext cx="8465602" cy="495189"/>
          </a:xfrm>
          <a:prstGeom prst="rect">
            <a:avLst/>
          </a:prstGeom>
        </p:spPr>
      </p:pic>
      <p:pic>
        <p:nvPicPr>
          <p:cNvPr id="10" name="Picture 9">
            <a:extLst>
              <a:ext uri="{FF2B5EF4-FFF2-40B4-BE49-F238E27FC236}">
                <a16:creationId xmlns:a16="http://schemas.microsoft.com/office/drawing/2014/main" id="{D195530D-4B58-BA97-73A1-AC7E8E2A581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09893" y="1689463"/>
            <a:ext cx="8401132" cy="4389120"/>
          </a:xfrm>
          <a:prstGeom prst="rect">
            <a:avLst/>
          </a:prstGeom>
        </p:spPr>
      </p:pic>
    </p:spTree>
    <p:extLst>
      <p:ext uri="{BB962C8B-B14F-4D97-AF65-F5344CB8AC3E}">
        <p14:creationId xmlns:p14="http://schemas.microsoft.com/office/powerpoint/2010/main" val="292244745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0908B-63D2-8A06-33B7-419BD341DB2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BBA1F5D-BCB5-9160-1D6D-08B304F77AB0}"/>
              </a:ext>
            </a:extLst>
          </p:cNvPr>
          <p:cNvSpPr>
            <a:spLocks noGrp="1"/>
          </p:cNvSpPr>
          <p:nvPr>
            <p:ph type="title"/>
          </p:nvPr>
        </p:nvSpPr>
        <p:spPr>
          <a:xfrm>
            <a:off x="442913" y="985421"/>
            <a:ext cx="8470268" cy="1329974"/>
          </a:xfrm>
        </p:spPr>
        <p:txBody>
          <a:bodyPr/>
          <a:lstStyle/>
          <a:p>
            <a:r>
              <a:rPr lang="en-GB" noProof="0" dirty="0">
                <a:solidFill>
                  <a:schemeClr val="accent1"/>
                </a:solidFill>
              </a:rPr>
              <a:t>Results: TB incidence</a:t>
            </a:r>
          </a:p>
        </p:txBody>
      </p:sp>
      <p:sp>
        <p:nvSpPr>
          <p:cNvPr id="15" name="Datumsplatzhalter 3">
            <a:extLst>
              <a:ext uri="{FF2B5EF4-FFF2-40B4-BE49-F238E27FC236}">
                <a16:creationId xmlns:a16="http://schemas.microsoft.com/office/drawing/2014/main" id="{44DEBC1A-0A9F-D5EF-B0E5-B3FBED118E3A}"/>
              </a:ext>
            </a:extLst>
          </p:cNvPr>
          <p:cNvSpPr txBox="1">
            <a:spLocks/>
          </p:cNvSpPr>
          <p:nvPr/>
        </p:nvSpPr>
        <p:spPr>
          <a:xfrm>
            <a:off x="595313" y="6543913"/>
            <a:ext cx="3130867" cy="244317"/>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000"/>
              <a:t>Haroon Moolla (University of Cape Town)</a:t>
            </a:r>
            <a:endParaRPr lang="de-DE" sz="1000" dirty="0"/>
          </a:p>
        </p:txBody>
      </p:sp>
      <p:sp>
        <p:nvSpPr>
          <p:cNvPr id="17" name="Fußzeilenplatzhalter 4">
            <a:extLst>
              <a:ext uri="{FF2B5EF4-FFF2-40B4-BE49-F238E27FC236}">
                <a16:creationId xmlns:a16="http://schemas.microsoft.com/office/drawing/2014/main" id="{4CD5FD7B-2999-5EAC-9493-189280CDCA36}"/>
              </a:ext>
            </a:extLst>
          </p:cNvPr>
          <p:cNvSpPr txBox="1">
            <a:spLocks/>
          </p:cNvSpPr>
          <p:nvPr/>
        </p:nvSpPr>
        <p:spPr bwMode="gray">
          <a:xfrm>
            <a:off x="3878263" y="6543913"/>
            <a:ext cx="2909887" cy="244317"/>
          </a:xfrm>
          <a:prstGeom prst="rect">
            <a:avLst/>
          </a:prstGeom>
        </p:spPr>
        <p:txBody>
          <a:bodyPr vert="horz" lIns="0" tIns="0" rIns="0" bIns="0" rtlCol="0" anchor="ctr" anchorCtr="0">
            <a:noAutofit/>
          </a:bodyPr>
          <a:lstStyle>
            <a:lvl1pPr marL="0" indent="0" algn="l" defTabSz="914400" rtl="0" eaLnBrk="1" latinLnBrk="0" hangingPunct="1">
              <a:lnSpc>
                <a:spcPct val="90000"/>
              </a:lnSpc>
              <a:spcBef>
                <a:spcPts val="0"/>
              </a:spcBef>
              <a:buFont typeface="Arial" panose="020B0604020202020204" pitchFamily="34" charset="0"/>
              <a:buNone/>
              <a:defRPr sz="4200" kern="1200">
                <a:solidFill>
                  <a:schemeClr val="tx1"/>
                </a:solidFill>
                <a:latin typeface="+mn-lt"/>
                <a:ea typeface="+mn-ea"/>
                <a:cs typeface="+mn-cs"/>
              </a:defRPr>
            </a:lvl1pPr>
            <a:lvl2pPr marL="449263"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2pPr>
            <a:lvl3pPr marL="655638" indent="-212725"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3pPr>
            <a:lvl4pPr marL="8985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4pPr>
            <a:lvl5pPr marL="11271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a:t>TB and ART Interruptions</a:t>
            </a:r>
            <a:endParaRPr lang="de-DE" sz="1000" dirty="0"/>
          </a:p>
        </p:txBody>
      </p:sp>
      <p:pic>
        <p:nvPicPr>
          <p:cNvPr id="8" name="Picture 7">
            <a:extLst>
              <a:ext uri="{FF2B5EF4-FFF2-40B4-BE49-F238E27FC236}">
                <a16:creationId xmlns:a16="http://schemas.microsoft.com/office/drawing/2014/main" id="{FA59F129-07A0-B2DD-C824-43431FC22424}"/>
              </a:ext>
            </a:extLst>
          </p:cNvPr>
          <p:cNvPicPr>
            <a:picLocks noChangeAspect="1"/>
          </p:cNvPicPr>
          <p:nvPr/>
        </p:nvPicPr>
        <p:blipFill>
          <a:blip r:embed="rId3"/>
          <a:stretch>
            <a:fillRect/>
          </a:stretch>
        </p:blipFill>
        <p:spPr>
          <a:xfrm>
            <a:off x="651851" y="4309604"/>
            <a:ext cx="10850281" cy="634679"/>
          </a:xfrm>
          <a:prstGeom prst="rect">
            <a:avLst/>
          </a:prstGeom>
        </p:spPr>
      </p:pic>
      <p:pic>
        <p:nvPicPr>
          <p:cNvPr id="10" name="Picture 9">
            <a:extLst>
              <a:ext uri="{FF2B5EF4-FFF2-40B4-BE49-F238E27FC236}">
                <a16:creationId xmlns:a16="http://schemas.microsoft.com/office/drawing/2014/main" id="{62FB2896-4C21-E2A5-C647-2B9110B7E97C}"/>
              </a:ext>
            </a:extLst>
          </p:cNvPr>
          <p:cNvPicPr>
            <a:picLocks noChangeAspect="1"/>
          </p:cNvPicPr>
          <p:nvPr/>
        </p:nvPicPr>
        <p:blipFill>
          <a:blip r:embed="rId4" cstate="screen">
            <a:extLst>
              <a:ext uri="{28A0092B-C50C-407E-A947-70E740481C1C}">
                <a14:useLocalDpi xmlns:a14="http://schemas.microsoft.com/office/drawing/2010/main"/>
              </a:ext>
            </a:extLst>
          </a:blip>
          <a:srcRect r="-768"/>
          <a:stretch>
            <a:fillRect/>
          </a:stretch>
        </p:blipFill>
        <p:spPr>
          <a:xfrm>
            <a:off x="625217" y="2663301"/>
            <a:ext cx="10850278" cy="1615737"/>
          </a:xfrm>
          <a:prstGeom prst="rect">
            <a:avLst/>
          </a:prstGeom>
        </p:spPr>
      </p:pic>
    </p:spTree>
    <p:extLst>
      <p:ext uri="{BB962C8B-B14F-4D97-AF65-F5344CB8AC3E}">
        <p14:creationId xmlns:p14="http://schemas.microsoft.com/office/powerpoint/2010/main" val="69426055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AB0B4-122C-0631-B2E4-6E609A587BD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8AD6DB0-2485-5CCC-0E4A-56D25B84E878}"/>
              </a:ext>
            </a:extLst>
          </p:cNvPr>
          <p:cNvSpPr>
            <a:spLocks noGrp="1"/>
          </p:cNvSpPr>
          <p:nvPr>
            <p:ph type="title"/>
          </p:nvPr>
        </p:nvSpPr>
        <p:spPr/>
        <p:txBody>
          <a:bodyPr/>
          <a:lstStyle/>
          <a:p>
            <a:r>
              <a:rPr lang="en-GB" noProof="0" dirty="0"/>
              <a:t>Limitations</a:t>
            </a:r>
          </a:p>
        </p:txBody>
      </p:sp>
      <p:sp>
        <p:nvSpPr>
          <p:cNvPr id="3" name="Textplatzhalter 2">
            <a:extLst>
              <a:ext uri="{FF2B5EF4-FFF2-40B4-BE49-F238E27FC236}">
                <a16:creationId xmlns:a16="http://schemas.microsoft.com/office/drawing/2014/main" id="{A83BC388-3A75-69C1-E447-69F3DF32966F}"/>
              </a:ext>
            </a:extLst>
          </p:cNvPr>
          <p:cNvSpPr>
            <a:spLocks noGrp="1"/>
          </p:cNvSpPr>
          <p:nvPr>
            <p:ph type="body" sz="quarter" idx="11"/>
          </p:nvPr>
        </p:nvSpPr>
        <p:spPr>
          <a:xfrm>
            <a:off x="442912" y="2552700"/>
            <a:ext cx="7369438" cy="3505200"/>
          </a:xfrm>
        </p:spPr>
        <p:txBody>
          <a:bodyPr/>
          <a:lstStyle/>
          <a:p>
            <a:pPr marL="228600" indent="-228600">
              <a:buFont typeface="Arial" panose="020B0604020202020204" pitchFamily="34" charset="0"/>
              <a:buChar char="•"/>
            </a:pPr>
            <a:r>
              <a:rPr lang="en-ZA" sz="1800" dirty="0"/>
              <a:t>TB screening may be more frequently and diligently done when people re-engage ART</a:t>
            </a:r>
          </a:p>
          <a:p>
            <a:br>
              <a:rPr lang="en-ZA" sz="1800" dirty="0"/>
            </a:br>
            <a:r>
              <a:rPr lang="en-ZA" sz="1800" dirty="0"/>
              <a:t>	</a:t>
            </a:r>
            <a:r>
              <a:rPr lang="en-ZA" sz="1800" dirty="0">
                <a:sym typeface="Wingdings" panose="05000000000000000000" pitchFamily="2" charset="2"/>
              </a:rPr>
              <a:t> higher effect sizes for ART interruptions</a:t>
            </a:r>
            <a:endParaRPr lang="en-ZA" sz="1800" dirty="0"/>
          </a:p>
          <a:p>
            <a:pPr marL="228600" indent="-228600">
              <a:buFont typeface="Arial" panose="020B0604020202020204" pitchFamily="34" charset="0"/>
              <a:buChar char="•"/>
            </a:pPr>
            <a:endParaRPr lang="en-ZA" sz="1800" dirty="0"/>
          </a:p>
          <a:p>
            <a:pPr marL="228600" indent="-228600">
              <a:buFont typeface="Arial" panose="020B0604020202020204" pitchFamily="34" charset="0"/>
              <a:buChar char="•"/>
            </a:pPr>
            <a:endParaRPr lang="en-ZA" sz="1800" dirty="0"/>
          </a:p>
          <a:p>
            <a:pPr marL="228600" indent="-228600">
              <a:buFont typeface="Arial" panose="020B0604020202020204" pitchFamily="34" charset="0"/>
              <a:buChar char="•"/>
            </a:pPr>
            <a:r>
              <a:rPr lang="en-ZA" sz="1800" dirty="0"/>
              <a:t>Confounding by unmeasured variables: SES, alcohol use, smoking</a:t>
            </a:r>
          </a:p>
          <a:p>
            <a:pPr marL="228600" indent="-228600">
              <a:buFont typeface="Arial" panose="020B0604020202020204" pitchFamily="34" charset="0"/>
              <a:buChar char="•"/>
            </a:pPr>
            <a:endParaRPr lang="en-ZA" sz="1800" dirty="0"/>
          </a:p>
          <a:p>
            <a:pPr marL="228600" indent="-228600">
              <a:buFont typeface="Arial" panose="020B0604020202020204" pitchFamily="34" charset="0"/>
              <a:buChar char="•"/>
            </a:pPr>
            <a:endParaRPr lang="en-ZA" sz="1800" dirty="0"/>
          </a:p>
          <a:p>
            <a:pPr marL="228600" indent="-228600">
              <a:buFont typeface="Arial" panose="020B0604020202020204" pitchFamily="34" charset="0"/>
              <a:buChar char="•"/>
            </a:pPr>
            <a:r>
              <a:rPr lang="en-ZA" sz="1800" dirty="0"/>
              <a:t>Generalisability limited by lack of private sector data, and may differ in low TB-burden contexts</a:t>
            </a:r>
          </a:p>
          <a:p>
            <a:pPr marL="228600" indent="-228600">
              <a:buFont typeface="Arial" panose="020B0604020202020204" pitchFamily="34" charset="0"/>
              <a:buChar char="•"/>
            </a:pPr>
            <a:endParaRPr lang="en-ZA" sz="1800" dirty="0"/>
          </a:p>
          <a:p>
            <a:pPr marL="228600" marR="0" lvl="0" indent="-2286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n-ZA" sz="1800" b="0" i="0" u="none" strike="noStrike" kern="1200" cap="none" spc="0" normalizeH="0" baseline="0" noProof="0" dirty="0">
              <a:ln>
                <a:noFill/>
              </a:ln>
              <a:solidFill>
                <a:srgbClr val="000000"/>
              </a:solidFill>
              <a:effectLst/>
              <a:uLnTx/>
              <a:uFillTx/>
              <a:latin typeface="Verdana"/>
              <a:ea typeface="+mn-ea"/>
              <a:cs typeface="+mn-cs"/>
            </a:endParaRPr>
          </a:p>
        </p:txBody>
      </p:sp>
      <p:sp>
        <p:nvSpPr>
          <p:cNvPr id="20" name="Datumsplatzhalter 3">
            <a:extLst>
              <a:ext uri="{FF2B5EF4-FFF2-40B4-BE49-F238E27FC236}">
                <a16:creationId xmlns:a16="http://schemas.microsoft.com/office/drawing/2014/main" id="{E3A4F193-8B94-3E2E-6292-82A204FD0E44}"/>
              </a:ext>
            </a:extLst>
          </p:cNvPr>
          <p:cNvSpPr txBox="1">
            <a:spLocks/>
          </p:cNvSpPr>
          <p:nvPr/>
        </p:nvSpPr>
        <p:spPr>
          <a:xfrm>
            <a:off x="442913" y="6276101"/>
            <a:ext cx="3130867" cy="244317"/>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000"/>
              <a:t>Haroon Moolla (University of Cape Town)</a:t>
            </a:r>
            <a:endParaRPr lang="de-DE" sz="1000" dirty="0"/>
          </a:p>
        </p:txBody>
      </p:sp>
      <p:sp>
        <p:nvSpPr>
          <p:cNvPr id="21" name="Fußzeilenplatzhalter 4">
            <a:extLst>
              <a:ext uri="{FF2B5EF4-FFF2-40B4-BE49-F238E27FC236}">
                <a16:creationId xmlns:a16="http://schemas.microsoft.com/office/drawing/2014/main" id="{A1BBF18F-8A2B-BFF8-D014-111C6C1B46D9}"/>
              </a:ext>
            </a:extLst>
          </p:cNvPr>
          <p:cNvSpPr txBox="1">
            <a:spLocks/>
          </p:cNvSpPr>
          <p:nvPr/>
        </p:nvSpPr>
        <p:spPr bwMode="gray">
          <a:xfrm>
            <a:off x="3725863" y="6276101"/>
            <a:ext cx="2909887" cy="244317"/>
          </a:xfrm>
          <a:prstGeom prst="rect">
            <a:avLst/>
          </a:prstGeom>
        </p:spPr>
        <p:txBody>
          <a:bodyPr vert="horz" lIns="0" tIns="0" rIns="0" bIns="0" rtlCol="0" anchor="ctr" anchorCtr="0">
            <a:noAutofit/>
          </a:bodyPr>
          <a:lstStyle>
            <a:lvl1pPr marL="0" indent="0" algn="l" defTabSz="914400" rtl="0" eaLnBrk="1" latinLnBrk="0" hangingPunct="1">
              <a:lnSpc>
                <a:spcPct val="90000"/>
              </a:lnSpc>
              <a:spcBef>
                <a:spcPts val="0"/>
              </a:spcBef>
              <a:buFont typeface="Arial" panose="020B0604020202020204" pitchFamily="34" charset="0"/>
              <a:buNone/>
              <a:defRPr sz="4200" kern="1200">
                <a:solidFill>
                  <a:schemeClr val="tx1"/>
                </a:solidFill>
                <a:latin typeface="+mn-lt"/>
                <a:ea typeface="+mn-ea"/>
                <a:cs typeface="+mn-cs"/>
              </a:defRPr>
            </a:lvl1pPr>
            <a:lvl2pPr marL="449263"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2pPr>
            <a:lvl3pPr marL="655638" indent="-212725"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3pPr>
            <a:lvl4pPr marL="8985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4pPr>
            <a:lvl5pPr marL="11271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a:t>TB and ART Interruptions</a:t>
            </a:r>
            <a:endParaRPr lang="de-DE" sz="1000" dirty="0"/>
          </a:p>
        </p:txBody>
      </p:sp>
      <p:pic>
        <p:nvPicPr>
          <p:cNvPr id="7" name="Picture 6" descr="A close-up of a puzzle&#10;&#10;AI-generated content may be incorrect.">
            <a:extLst>
              <a:ext uri="{FF2B5EF4-FFF2-40B4-BE49-F238E27FC236}">
                <a16:creationId xmlns:a16="http://schemas.microsoft.com/office/drawing/2014/main" id="{F49DFA20-857B-E2F1-BBE1-C8ADDC38C28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664613" y="2571172"/>
            <a:ext cx="2770720" cy="218621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8355849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3FCE6-32FE-E87E-B06E-E02688417A4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488120C-B9F6-0884-0F67-4A245C2ECCD2}"/>
              </a:ext>
            </a:extLst>
          </p:cNvPr>
          <p:cNvSpPr>
            <a:spLocks noGrp="1"/>
          </p:cNvSpPr>
          <p:nvPr>
            <p:ph type="title"/>
          </p:nvPr>
        </p:nvSpPr>
        <p:spPr/>
        <p:txBody>
          <a:bodyPr/>
          <a:lstStyle/>
          <a:p>
            <a:r>
              <a:rPr lang="en-GB" noProof="0" dirty="0"/>
              <a:t>Key messages</a:t>
            </a:r>
          </a:p>
        </p:txBody>
      </p:sp>
      <p:sp>
        <p:nvSpPr>
          <p:cNvPr id="3" name="Textplatzhalter 2">
            <a:extLst>
              <a:ext uri="{FF2B5EF4-FFF2-40B4-BE49-F238E27FC236}">
                <a16:creationId xmlns:a16="http://schemas.microsoft.com/office/drawing/2014/main" id="{478EABE0-54B6-7042-FB88-C50C7F7EFB7E}"/>
              </a:ext>
            </a:extLst>
          </p:cNvPr>
          <p:cNvSpPr>
            <a:spLocks noGrp="1"/>
          </p:cNvSpPr>
          <p:nvPr>
            <p:ph type="body" sz="quarter" idx="11"/>
          </p:nvPr>
        </p:nvSpPr>
        <p:spPr>
          <a:xfrm>
            <a:off x="442912" y="2552700"/>
            <a:ext cx="6739123" cy="3505200"/>
          </a:xfrm>
        </p:spPr>
        <p:txBody>
          <a:bodyPr/>
          <a:lstStyle/>
          <a:p>
            <a:pPr marL="228600" indent="-228600">
              <a:buFont typeface="Arial" panose="020B0604020202020204" pitchFamily="34" charset="0"/>
              <a:buChar char="•"/>
            </a:pPr>
            <a:r>
              <a:rPr lang="en-ZA" sz="1800" dirty="0"/>
              <a:t>ART interruption is common: 60% by study-end</a:t>
            </a:r>
          </a:p>
          <a:p>
            <a:pPr marL="228600" indent="-228600">
              <a:buFont typeface="Arial" panose="020B0604020202020204" pitchFamily="34" charset="0"/>
              <a:buChar char="•"/>
            </a:pPr>
            <a:endParaRPr lang="en-ZA" sz="1800" dirty="0"/>
          </a:p>
          <a:p>
            <a:pPr marL="228600" indent="-228600">
              <a:buFont typeface="Arial" panose="020B0604020202020204" pitchFamily="34" charset="0"/>
              <a:buChar char="•"/>
            </a:pPr>
            <a:endParaRPr lang="en-ZA" sz="1800" dirty="0"/>
          </a:p>
          <a:p>
            <a:pPr marL="228600" indent="-228600">
              <a:buFont typeface="Arial" panose="020B0604020202020204" pitchFamily="34" charset="0"/>
              <a:buChar char="•"/>
            </a:pPr>
            <a:r>
              <a:rPr lang="en-ZA" sz="1800" dirty="0"/>
              <a:t>TB is an additional disease burden related to ART interruptions, distinct from HIV progression</a:t>
            </a:r>
          </a:p>
          <a:p>
            <a:pPr marL="228600" indent="-228600">
              <a:buFont typeface="Arial" panose="020B0604020202020204" pitchFamily="34" charset="0"/>
              <a:buChar char="•"/>
            </a:pPr>
            <a:endParaRPr lang="en-ZA" sz="1800" dirty="0"/>
          </a:p>
          <a:p>
            <a:pPr marL="228600" indent="-228600">
              <a:buFont typeface="Arial" panose="020B0604020202020204" pitchFamily="34" charset="0"/>
              <a:buChar char="•"/>
            </a:pPr>
            <a:endParaRPr lang="en-ZA" sz="1800" dirty="0"/>
          </a:p>
          <a:p>
            <a:pPr marL="228600" indent="-228600">
              <a:buFont typeface="Arial" panose="020B0604020202020204" pitchFamily="34" charset="0"/>
              <a:buChar char="•"/>
            </a:pPr>
            <a:r>
              <a:rPr lang="en-ZA" sz="1800" dirty="0"/>
              <a:t>TB vigilance not only at the point of re-engagement, but continued during subsequent care</a:t>
            </a:r>
          </a:p>
        </p:txBody>
      </p:sp>
      <p:sp>
        <p:nvSpPr>
          <p:cNvPr id="20" name="Datumsplatzhalter 3">
            <a:extLst>
              <a:ext uri="{FF2B5EF4-FFF2-40B4-BE49-F238E27FC236}">
                <a16:creationId xmlns:a16="http://schemas.microsoft.com/office/drawing/2014/main" id="{D86EA768-196D-4D51-A177-687809B89EA1}"/>
              </a:ext>
            </a:extLst>
          </p:cNvPr>
          <p:cNvSpPr txBox="1">
            <a:spLocks/>
          </p:cNvSpPr>
          <p:nvPr/>
        </p:nvSpPr>
        <p:spPr>
          <a:xfrm>
            <a:off x="442913" y="6276101"/>
            <a:ext cx="3130867" cy="244317"/>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000"/>
              <a:t>Haroon Moolla (University of Cape Town)</a:t>
            </a:r>
            <a:endParaRPr lang="de-DE" sz="1000" dirty="0"/>
          </a:p>
        </p:txBody>
      </p:sp>
      <p:sp>
        <p:nvSpPr>
          <p:cNvPr id="21" name="Fußzeilenplatzhalter 4">
            <a:extLst>
              <a:ext uri="{FF2B5EF4-FFF2-40B4-BE49-F238E27FC236}">
                <a16:creationId xmlns:a16="http://schemas.microsoft.com/office/drawing/2014/main" id="{7707FEA0-7243-FC53-7798-325766C6A75D}"/>
              </a:ext>
            </a:extLst>
          </p:cNvPr>
          <p:cNvSpPr txBox="1">
            <a:spLocks/>
          </p:cNvSpPr>
          <p:nvPr/>
        </p:nvSpPr>
        <p:spPr bwMode="gray">
          <a:xfrm>
            <a:off x="3725863" y="6276101"/>
            <a:ext cx="2909887" cy="244317"/>
          </a:xfrm>
          <a:prstGeom prst="rect">
            <a:avLst/>
          </a:prstGeom>
        </p:spPr>
        <p:txBody>
          <a:bodyPr vert="horz" lIns="0" tIns="0" rIns="0" bIns="0" rtlCol="0" anchor="ctr" anchorCtr="0">
            <a:noAutofit/>
          </a:bodyPr>
          <a:lstStyle>
            <a:lvl1pPr marL="0" indent="0" algn="l" defTabSz="914400" rtl="0" eaLnBrk="1" latinLnBrk="0" hangingPunct="1">
              <a:lnSpc>
                <a:spcPct val="90000"/>
              </a:lnSpc>
              <a:spcBef>
                <a:spcPts val="0"/>
              </a:spcBef>
              <a:buFont typeface="Arial" panose="020B0604020202020204" pitchFamily="34" charset="0"/>
              <a:buNone/>
              <a:defRPr sz="4200" kern="1200">
                <a:solidFill>
                  <a:schemeClr val="tx1"/>
                </a:solidFill>
                <a:latin typeface="+mn-lt"/>
                <a:ea typeface="+mn-ea"/>
                <a:cs typeface="+mn-cs"/>
              </a:defRPr>
            </a:lvl1pPr>
            <a:lvl2pPr marL="449263"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2pPr>
            <a:lvl3pPr marL="655638" indent="-212725"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3pPr>
            <a:lvl4pPr marL="8985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4pPr>
            <a:lvl5pPr marL="11271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a:t>TB and ART Interruptions</a:t>
            </a:r>
            <a:endParaRPr lang="de-DE" sz="1000" dirty="0"/>
          </a:p>
        </p:txBody>
      </p:sp>
      <p:pic>
        <p:nvPicPr>
          <p:cNvPr id="8" name="Picture 7" descr="Blue megaphone with sound wave ribbons">
            <a:extLst>
              <a:ext uri="{FF2B5EF4-FFF2-40B4-BE49-F238E27FC236}">
                <a16:creationId xmlns:a16="http://schemas.microsoft.com/office/drawing/2014/main" id="{71F6687F-375D-A3D5-4322-BD81355EA79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664613" y="2571172"/>
            <a:ext cx="2770720" cy="218869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21472833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3BC58-FF1D-7F47-D18E-3696459E578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3F11A06-A1B1-BA7A-0DA4-330EC1D8B722}"/>
              </a:ext>
            </a:extLst>
          </p:cNvPr>
          <p:cNvSpPr>
            <a:spLocks noGrp="1"/>
          </p:cNvSpPr>
          <p:nvPr>
            <p:ph type="title"/>
          </p:nvPr>
        </p:nvSpPr>
        <p:spPr>
          <a:xfrm>
            <a:off x="442913" y="985421"/>
            <a:ext cx="8470268" cy="1329974"/>
          </a:xfrm>
        </p:spPr>
        <p:txBody>
          <a:bodyPr/>
          <a:lstStyle/>
          <a:p>
            <a:r>
              <a:rPr lang="en-GB" noProof="0" dirty="0">
                <a:solidFill>
                  <a:schemeClr val="accent1"/>
                </a:solidFill>
              </a:rPr>
              <a:t>Acknowledgments</a:t>
            </a:r>
          </a:p>
        </p:txBody>
      </p:sp>
      <p:sp>
        <p:nvSpPr>
          <p:cNvPr id="15" name="Datumsplatzhalter 3">
            <a:extLst>
              <a:ext uri="{FF2B5EF4-FFF2-40B4-BE49-F238E27FC236}">
                <a16:creationId xmlns:a16="http://schemas.microsoft.com/office/drawing/2014/main" id="{8237AA79-5B3F-9B83-1A79-93AB10A1D7E5}"/>
              </a:ext>
            </a:extLst>
          </p:cNvPr>
          <p:cNvSpPr txBox="1">
            <a:spLocks/>
          </p:cNvSpPr>
          <p:nvPr/>
        </p:nvSpPr>
        <p:spPr>
          <a:xfrm>
            <a:off x="595313" y="6543913"/>
            <a:ext cx="3130867" cy="244317"/>
          </a:xfrm>
          <a:prstGeom prst="rect">
            <a:avLst/>
          </a:prstGeom>
        </p:spPr>
        <p:txBody>
          <a:bodyPr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000"/>
              <a:t>Haroon Moolla (University of Cape Town)</a:t>
            </a:r>
            <a:endParaRPr lang="de-DE" sz="1000" dirty="0"/>
          </a:p>
        </p:txBody>
      </p:sp>
      <p:sp>
        <p:nvSpPr>
          <p:cNvPr id="17" name="Fußzeilenplatzhalter 4">
            <a:extLst>
              <a:ext uri="{FF2B5EF4-FFF2-40B4-BE49-F238E27FC236}">
                <a16:creationId xmlns:a16="http://schemas.microsoft.com/office/drawing/2014/main" id="{E5C30CFA-BF8F-FAE6-EEA4-52C0F1AF0706}"/>
              </a:ext>
            </a:extLst>
          </p:cNvPr>
          <p:cNvSpPr txBox="1">
            <a:spLocks/>
          </p:cNvSpPr>
          <p:nvPr/>
        </p:nvSpPr>
        <p:spPr bwMode="gray">
          <a:xfrm>
            <a:off x="3878263" y="6543913"/>
            <a:ext cx="2909887" cy="244317"/>
          </a:xfrm>
          <a:prstGeom prst="rect">
            <a:avLst/>
          </a:prstGeom>
        </p:spPr>
        <p:txBody>
          <a:bodyPr vert="horz" lIns="0" tIns="0" rIns="0" bIns="0" rtlCol="0" anchor="ctr" anchorCtr="0">
            <a:noAutofit/>
          </a:bodyPr>
          <a:lstStyle>
            <a:lvl1pPr marL="0" indent="0" algn="l" defTabSz="914400" rtl="0" eaLnBrk="1" latinLnBrk="0" hangingPunct="1">
              <a:lnSpc>
                <a:spcPct val="90000"/>
              </a:lnSpc>
              <a:spcBef>
                <a:spcPts val="0"/>
              </a:spcBef>
              <a:buFont typeface="Arial" panose="020B0604020202020204" pitchFamily="34" charset="0"/>
              <a:buNone/>
              <a:defRPr sz="4200" kern="1200">
                <a:solidFill>
                  <a:schemeClr val="tx1"/>
                </a:solidFill>
                <a:latin typeface="+mn-lt"/>
                <a:ea typeface="+mn-ea"/>
                <a:cs typeface="+mn-cs"/>
              </a:defRPr>
            </a:lvl1pPr>
            <a:lvl2pPr marL="449263"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2pPr>
            <a:lvl3pPr marL="655638" indent="-212725"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3pPr>
            <a:lvl4pPr marL="8985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4pPr>
            <a:lvl5pPr marL="11271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000"/>
              <a:t>TB and ART Interruptions</a:t>
            </a:r>
            <a:endParaRPr lang="de-DE" sz="1000" dirty="0"/>
          </a:p>
        </p:txBody>
      </p:sp>
      <p:sp>
        <p:nvSpPr>
          <p:cNvPr id="4" name="Content Placeholder 12">
            <a:extLst>
              <a:ext uri="{FF2B5EF4-FFF2-40B4-BE49-F238E27FC236}">
                <a16:creationId xmlns:a16="http://schemas.microsoft.com/office/drawing/2014/main" id="{D633534A-C633-09D4-204C-9B015ADB9383}"/>
              </a:ext>
            </a:extLst>
          </p:cNvPr>
          <p:cNvSpPr txBox="1">
            <a:spLocks/>
          </p:cNvSpPr>
          <p:nvPr/>
        </p:nvSpPr>
        <p:spPr>
          <a:xfrm>
            <a:off x="1402672" y="1864311"/>
            <a:ext cx="9801038" cy="4591906"/>
          </a:xfrm>
          <a:prstGeom prst="rect">
            <a:avLst/>
          </a:prstGeom>
        </p:spPr>
        <p:txBody>
          <a:bodyPr>
            <a:normAutofit/>
          </a:bodyPr>
          <a:lstStyle>
            <a:lvl1pPr marL="220663" indent="-220663"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1pPr>
            <a:lvl2pPr marL="449263"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2pPr>
            <a:lvl3pPr marL="655638" indent="-212725"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3pPr>
            <a:lvl4pPr marL="8985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4pPr>
            <a:lvl5pPr marL="1127125" indent="-23495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b="1" dirty="0"/>
              <a:t>Study participants in the Western Cape, South Africa</a:t>
            </a:r>
          </a:p>
          <a:p>
            <a:endParaRPr lang="en-GB" sz="1600" b="1" dirty="0"/>
          </a:p>
          <a:p>
            <a:endParaRPr lang="en-GB" sz="1600" b="1" dirty="0"/>
          </a:p>
          <a:p>
            <a:r>
              <a:rPr lang="en-GB" sz="1600" b="1" dirty="0"/>
              <a:t>Data managers at the Western Cape Provincial Health Data Centre</a:t>
            </a:r>
          </a:p>
          <a:p>
            <a:pPr marL="0" indent="0">
              <a:buNone/>
            </a:pPr>
            <a:endParaRPr lang="en-GB" sz="1600" b="1" dirty="0"/>
          </a:p>
          <a:p>
            <a:pPr marL="0" indent="0">
              <a:buNone/>
            </a:pPr>
            <a:endParaRPr lang="en-GB" sz="1600" b="1" dirty="0"/>
          </a:p>
          <a:p>
            <a:r>
              <a:rPr lang="en-GB" sz="1600" b="1" dirty="0"/>
              <a:t>Funding</a:t>
            </a:r>
            <a:br>
              <a:rPr lang="en-GB" sz="1600" b="1" dirty="0">
                <a:solidFill>
                  <a:schemeClr val="tx2"/>
                </a:solidFill>
              </a:rPr>
            </a:br>
            <a:endParaRPr lang="en-GB" sz="1600" b="1" dirty="0">
              <a:solidFill>
                <a:schemeClr val="tx2"/>
              </a:solidFill>
            </a:endParaRPr>
          </a:p>
          <a:p>
            <a:pPr marL="1371600" lvl="3" indent="0" algn="just">
              <a:buFont typeface="Arial" panose="020B0604020202020204" pitchFamily="34" charset="0"/>
              <a:buNone/>
            </a:pPr>
            <a:r>
              <a:rPr lang="en-US" sz="1200" dirty="0"/>
              <a:t>Fogarty International Center of the National Institutes of Health and the Eunice Kennedy Shriver National Institute of Child Health &amp; Human Development (NICHD) under Award Number D43 TW010559. The content is solely the responsibility of the authors and does not necessarily represent the official views of the National Institutes of Health.</a:t>
            </a:r>
          </a:p>
          <a:p>
            <a:pPr marL="1371600" lvl="3" indent="0" algn="just">
              <a:buFont typeface="Arial" panose="020B0604020202020204" pitchFamily="34" charset="0"/>
              <a:buNone/>
            </a:pPr>
            <a:endParaRPr lang="en-US" sz="1200" dirty="0"/>
          </a:p>
          <a:p>
            <a:pPr marL="1371600" lvl="3" indent="0" algn="just">
              <a:buFont typeface="Arial" panose="020B0604020202020204" pitchFamily="34" charset="0"/>
              <a:buNone/>
            </a:pPr>
            <a:endParaRPr lang="en-US" sz="1200" dirty="0"/>
          </a:p>
          <a:p>
            <a:pPr marL="1371600" lvl="3" indent="0" algn="just">
              <a:buFont typeface="Arial" panose="020B0604020202020204" pitchFamily="34" charset="0"/>
              <a:buNone/>
            </a:pPr>
            <a:r>
              <a:rPr lang="en-US" sz="1200" dirty="0"/>
              <a:t>The U.S. National Institutes of Health’s National Institute of Allergy and Infectious Diseases, the Eunice Kennedy Shriver National Institute of Child Health and Human Development, the National Cancer Institute, the National Institute of Mental Health, the National Institute on Drug Abuse, the National Heart, Lung, and Blood Institute, the National Institute on Alcohol Abuse and Alcoholism, the National Institute of Diabetes and Digestive and Kidney Diseases and the Fogarty International Center under Award Number U01AI069924. The content is solely the responsibility of the authors and does not necessarily represent the official views of the National Institutes of Health.</a:t>
            </a:r>
          </a:p>
        </p:txBody>
      </p:sp>
      <p:pic>
        <p:nvPicPr>
          <p:cNvPr id="6" name="Picture 5">
            <a:extLst>
              <a:ext uri="{FF2B5EF4-FFF2-40B4-BE49-F238E27FC236}">
                <a16:creationId xmlns:a16="http://schemas.microsoft.com/office/drawing/2014/main" id="{001AEE24-5413-2373-E2B5-9734FB4C2CE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17449" y="3865268"/>
            <a:ext cx="1086593" cy="1010852"/>
          </a:xfrm>
          <a:prstGeom prst="rect">
            <a:avLst/>
          </a:prstGeom>
        </p:spPr>
      </p:pic>
      <p:pic>
        <p:nvPicPr>
          <p:cNvPr id="9" name="Picture 8">
            <a:extLst>
              <a:ext uri="{FF2B5EF4-FFF2-40B4-BE49-F238E27FC236}">
                <a16:creationId xmlns:a16="http://schemas.microsoft.com/office/drawing/2014/main" id="{DBD23CD9-C070-921C-0F90-5C50F2474C5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61204" y="5058600"/>
            <a:ext cx="1064065" cy="999459"/>
          </a:xfrm>
          <a:prstGeom prst="rect">
            <a:avLst/>
          </a:prstGeom>
        </p:spPr>
      </p:pic>
    </p:spTree>
    <p:extLst>
      <p:ext uri="{BB962C8B-B14F-4D97-AF65-F5344CB8AC3E}">
        <p14:creationId xmlns:p14="http://schemas.microsoft.com/office/powerpoint/2010/main" val="268318382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2FBA4F-C892-5E09-F8CB-4FEAC3D78961}"/>
              </a:ext>
            </a:extLst>
          </p:cNvPr>
          <p:cNvPicPr>
            <a:picLocks noChangeAspect="1"/>
          </p:cNvPicPr>
          <p:nvPr/>
        </p:nvPicPr>
        <p:blipFill>
          <a:blip r:embed="rId3"/>
          <a:stretch>
            <a:fillRect/>
          </a:stretch>
        </p:blipFill>
        <p:spPr>
          <a:xfrm>
            <a:off x="850464" y="1454866"/>
            <a:ext cx="10228126" cy="3510326"/>
          </a:xfrm>
          <a:prstGeom prst="rect">
            <a:avLst/>
          </a:prstGeom>
        </p:spPr>
      </p:pic>
      <p:sp>
        <p:nvSpPr>
          <p:cNvPr id="6" name="Title 1">
            <a:extLst>
              <a:ext uri="{FF2B5EF4-FFF2-40B4-BE49-F238E27FC236}">
                <a16:creationId xmlns:a16="http://schemas.microsoft.com/office/drawing/2014/main" id="{FFE53AB8-70DD-E682-4DF6-A432D98FF9D8}"/>
              </a:ext>
            </a:extLst>
          </p:cNvPr>
          <p:cNvSpPr>
            <a:spLocks noGrp="1"/>
          </p:cNvSpPr>
          <p:nvPr>
            <p:ph type="title"/>
          </p:nvPr>
        </p:nvSpPr>
        <p:spPr>
          <a:xfrm>
            <a:off x="1895764" y="5295444"/>
            <a:ext cx="8137525" cy="1151076"/>
          </a:xfrm>
        </p:spPr>
        <p:txBody>
          <a:bodyPr/>
          <a:lstStyle/>
          <a:p>
            <a:pPr algn="ctr"/>
            <a:r>
              <a:rPr lang="en-US" sz="2400" dirty="0">
                <a:solidFill>
                  <a:schemeClr val="tx1"/>
                </a:solidFill>
              </a:rPr>
              <a:t>Dr Jeannette Wessels, </a:t>
            </a:r>
            <a:br>
              <a:rPr lang="en-US" sz="2400" dirty="0">
                <a:solidFill>
                  <a:schemeClr val="tx1"/>
                </a:solidFill>
              </a:rPr>
            </a:br>
            <a:r>
              <a:rPr lang="en-US" sz="2400" dirty="0">
                <a:solidFill>
                  <a:schemeClr val="tx1"/>
                </a:solidFill>
              </a:rPr>
              <a:t>University of Pretoria</a:t>
            </a:r>
            <a:br>
              <a:rPr lang="en-US" sz="2400" dirty="0">
                <a:solidFill>
                  <a:schemeClr val="tx1"/>
                </a:solidFill>
              </a:rPr>
            </a:br>
            <a:r>
              <a:rPr lang="en-US" sz="2400" dirty="0">
                <a:solidFill>
                  <a:schemeClr val="tx1"/>
                </a:solidFill>
              </a:rPr>
              <a:t>on behalf of the Sihamba Kunye team</a:t>
            </a:r>
          </a:p>
        </p:txBody>
      </p:sp>
    </p:spTree>
    <p:extLst>
      <p:ext uri="{BB962C8B-B14F-4D97-AF65-F5344CB8AC3E}">
        <p14:creationId xmlns:p14="http://schemas.microsoft.com/office/powerpoint/2010/main" val="39225480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67E20-4DF9-46B6-2B8C-B46573E67725}"/>
              </a:ext>
            </a:extLst>
          </p:cNvPr>
          <p:cNvSpPr>
            <a:spLocks noGrp="1"/>
          </p:cNvSpPr>
          <p:nvPr>
            <p:ph type="title"/>
          </p:nvPr>
        </p:nvSpPr>
        <p:spPr>
          <a:xfrm>
            <a:off x="1677834" y="1244045"/>
            <a:ext cx="9492824" cy="1151076"/>
          </a:xfrm>
        </p:spPr>
        <p:txBody>
          <a:bodyPr/>
          <a:lstStyle/>
          <a:p>
            <a:r>
              <a:rPr lang="en-US" dirty="0"/>
              <a:t>A story we’ve heard before</a:t>
            </a:r>
          </a:p>
        </p:txBody>
      </p:sp>
      <p:sp>
        <p:nvSpPr>
          <p:cNvPr id="3" name="Text Placeholder 2">
            <a:extLst>
              <a:ext uri="{FF2B5EF4-FFF2-40B4-BE49-F238E27FC236}">
                <a16:creationId xmlns:a16="http://schemas.microsoft.com/office/drawing/2014/main" id="{A50990D0-A4C2-A99F-8566-4DD04244204D}"/>
              </a:ext>
            </a:extLst>
          </p:cNvPr>
          <p:cNvSpPr>
            <a:spLocks noGrp="1"/>
          </p:cNvSpPr>
          <p:nvPr>
            <p:ph type="body" sz="quarter" idx="11"/>
          </p:nvPr>
        </p:nvSpPr>
        <p:spPr>
          <a:xfrm>
            <a:off x="355771" y="2377140"/>
            <a:ext cx="6192837" cy="3505200"/>
          </a:xfrm>
        </p:spPr>
        <p:txBody>
          <a:bodyPr/>
          <a:lstStyle/>
          <a:p>
            <a:pPr marL="571500" indent="-571500">
              <a:spcBef>
                <a:spcPts val="600"/>
              </a:spcBef>
              <a:spcAft>
                <a:spcPts val="600"/>
              </a:spcAft>
              <a:buFont typeface="Arial" panose="020B0604020202020204" pitchFamily="34" charset="0"/>
              <a:buChar char="•"/>
            </a:pPr>
            <a:r>
              <a:rPr lang="en-US" sz="2800" dirty="0"/>
              <a:t>A breastfeeding mother</a:t>
            </a:r>
          </a:p>
          <a:p>
            <a:pPr marL="571500" indent="-571500">
              <a:spcBef>
                <a:spcPts val="600"/>
              </a:spcBef>
              <a:spcAft>
                <a:spcPts val="600"/>
              </a:spcAft>
              <a:buFont typeface="Arial" panose="020B0604020202020204" pitchFamily="34" charset="0"/>
              <a:buChar char="•"/>
            </a:pPr>
            <a:r>
              <a:rPr lang="en-US" sz="2800" dirty="0"/>
              <a:t>An unplanned pregnancy</a:t>
            </a:r>
          </a:p>
          <a:p>
            <a:pPr marL="571500" indent="-571500">
              <a:spcBef>
                <a:spcPts val="600"/>
              </a:spcBef>
              <a:spcAft>
                <a:spcPts val="600"/>
              </a:spcAft>
              <a:buFont typeface="Arial" panose="020B0604020202020204" pitchFamily="34" charset="0"/>
              <a:buChar char="•"/>
            </a:pPr>
            <a:r>
              <a:rPr lang="en-US" sz="2800" dirty="0"/>
              <a:t>An HIV negative test during pregnancy</a:t>
            </a:r>
          </a:p>
          <a:p>
            <a:pPr marL="571500" indent="-571500">
              <a:spcBef>
                <a:spcPts val="600"/>
              </a:spcBef>
              <a:spcAft>
                <a:spcPts val="600"/>
              </a:spcAft>
              <a:buFont typeface="Arial" panose="020B0604020202020204" pitchFamily="34" charset="0"/>
              <a:buChar char="•"/>
            </a:pPr>
            <a:r>
              <a:rPr lang="en-US" sz="2800" dirty="0"/>
              <a:t>Her baby presents sick at around 7 months of age. </a:t>
            </a:r>
          </a:p>
          <a:p>
            <a:pPr marL="571500" indent="-571500">
              <a:spcBef>
                <a:spcPts val="600"/>
              </a:spcBef>
              <a:spcAft>
                <a:spcPts val="600"/>
              </a:spcAft>
              <a:buFont typeface="Arial" panose="020B0604020202020204" pitchFamily="34" charset="0"/>
              <a:buChar char="•"/>
            </a:pPr>
            <a:r>
              <a:rPr lang="en-US" sz="2800" dirty="0"/>
              <a:t>Baby tests HIV positive. </a:t>
            </a:r>
          </a:p>
          <a:p>
            <a:pPr marL="571500" indent="-571500">
              <a:spcBef>
                <a:spcPts val="600"/>
              </a:spcBef>
              <a:spcAft>
                <a:spcPts val="600"/>
              </a:spcAft>
              <a:buFont typeface="Arial" panose="020B0604020202020204" pitchFamily="34" charset="0"/>
              <a:buChar char="•"/>
            </a:pPr>
            <a:r>
              <a:rPr lang="en-US" sz="2800" dirty="0"/>
              <a:t>Mother tests HIV positive</a:t>
            </a:r>
          </a:p>
          <a:p>
            <a:endParaRPr lang="en-US" sz="2800" dirty="0"/>
          </a:p>
        </p:txBody>
      </p:sp>
      <p:grpSp>
        <p:nvGrpSpPr>
          <p:cNvPr id="11" name="Group 10">
            <a:extLst>
              <a:ext uri="{FF2B5EF4-FFF2-40B4-BE49-F238E27FC236}">
                <a16:creationId xmlns:a16="http://schemas.microsoft.com/office/drawing/2014/main" id="{36DA7347-0C7D-AE79-4B61-EFB8AADF3680}"/>
              </a:ext>
            </a:extLst>
          </p:cNvPr>
          <p:cNvGrpSpPr/>
          <p:nvPr/>
        </p:nvGrpSpPr>
        <p:grpSpPr>
          <a:xfrm>
            <a:off x="6424246" y="2527300"/>
            <a:ext cx="5752123" cy="3505201"/>
            <a:chOff x="2499360" y="1402079"/>
            <a:chExt cx="9692640" cy="5455921"/>
          </a:xfrm>
        </p:grpSpPr>
        <p:pic>
          <p:nvPicPr>
            <p:cNvPr id="12" name="Picture 11" descr="A cartoon of a pregnant person and a doctor&#10;&#10;AI-generated content may be incorrect.">
              <a:extLst>
                <a:ext uri="{FF2B5EF4-FFF2-40B4-BE49-F238E27FC236}">
                  <a16:creationId xmlns:a16="http://schemas.microsoft.com/office/drawing/2014/main" id="{1FB538E6-FA7B-6E6F-F6C0-6470E3203856}"/>
                </a:ext>
              </a:extLst>
            </p:cNvPr>
            <p:cNvPicPr>
              <a:picLocks noChangeAspect="1"/>
            </p:cNvPicPr>
            <p:nvPr/>
          </p:nvPicPr>
          <p:blipFill>
            <a:blip r:embed="rId2" cstate="screen">
              <a:alphaModFix/>
              <a:extLst>
                <a:ext uri="{28A0092B-C50C-407E-A947-70E740481C1C}">
                  <a14:useLocalDpi xmlns:a14="http://schemas.microsoft.com/office/drawing/2010/main"/>
                </a:ext>
              </a:extLst>
            </a:blip>
            <a:srcRect/>
            <a:stretch>
              <a:fillRect/>
            </a:stretch>
          </p:blipFill>
          <p:spPr>
            <a:xfrm>
              <a:off x="2499360" y="1402080"/>
              <a:ext cx="9692640" cy="5455920"/>
            </a:xfrm>
            <a:prstGeom prst="rect">
              <a:avLst/>
            </a:prstGeom>
          </p:spPr>
        </p:pic>
        <p:sp>
          <p:nvSpPr>
            <p:cNvPr id="13" name="Rectangle 12">
              <a:extLst>
                <a:ext uri="{FF2B5EF4-FFF2-40B4-BE49-F238E27FC236}">
                  <a16:creationId xmlns:a16="http://schemas.microsoft.com/office/drawing/2014/main" id="{A8A817A5-F609-9DB6-B5EB-075BAD8CEF3E}"/>
                </a:ext>
              </a:extLst>
            </p:cNvPr>
            <p:cNvSpPr/>
            <p:nvPr/>
          </p:nvSpPr>
          <p:spPr>
            <a:xfrm>
              <a:off x="5166359" y="1402079"/>
              <a:ext cx="3591339" cy="1016001"/>
            </a:xfrm>
            <a:prstGeom prst="rect">
              <a:avLst/>
            </a:prstGeom>
            <a:solidFill>
              <a:sysClr val="window" lastClr="FFFFFF"/>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41025EA4-0233-A7AA-75BA-7380D24C307C}"/>
                </a:ext>
              </a:extLst>
            </p:cNvPr>
            <p:cNvSpPr/>
            <p:nvPr/>
          </p:nvSpPr>
          <p:spPr>
            <a:xfrm>
              <a:off x="6390639" y="2829559"/>
              <a:ext cx="2458721" cy="405517"/>
            </a:xfrm>
            <a:prstGeom prst="rect">
              <a:avLst/>
            </a:prstGeom>
            <a:solidFill>
              <a:sysClr val="window" lastClr="FFFFFF"/>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a:ln>
                  <a:noFill/>
                </a:ln>
                <a:solidFill>
                  <a:prstClr val="white"/>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477959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6A827B-BBCA-4C01-8373-9C43E2E840E3}"/>
              </a:ext>
            </a:extLst>
          </p:cNvPr>
          <p:cNvSpPr>
            <a:spLocks noGrp="1"/>
          </p:cNvSpPr>
          <p:nvPr>
            <p:ph type="title"/>
          </p:nvPr>
        </p:nvSpPr>
        <p:spPr>
          <a:xfrm>
            <a:off x="1256729" y="1922832"/>
            <a:ext cx="4439983" cy="1151076"/>
          </a:xfrm>
        </p:spPr>
        <p:txBody>
          <a:bodyPr/>
          <a:lstStyle/>
          <a:p>
            <a:r>
              <a:rPr lang="en-GB" sz="7200" dirty="0"/>
              <a:t>~ 70%</a:t>
            </a:r>
            <a:endParaRPr lang="en-GB" sz="7200" noProof="0" dirty="0"/>
          </a:p>
        </p:txBody>
      </p:sp>
      <p:sp>
        <p:nvSpPr>
          <p:cNvPr id="3" name="Textplatzhalter 2">
            <a:extLst>
              <a:ext uri="{FF2B5EF4-FFF2-40B4-BE49-F238E27FC236}">
                <a16:creationId xmlns:a16="http://schemas.microsoft.com/office/drawing/2014/main" id="{BB3C1C46-A697-4F61-B415-46A47B124A3B}"/>
              </a:ext>
            </a:extLst>
          </p:cNvPr>
          <p:cNvSpPr>
            <a:spLocks noGrp="1"/>
          </p:cNvSpPr>
          <p:nvPr>
            <p:ph type="body" sz="quarter" idx="11"/>
          </p:nvPr>
        </p:nvSpPr>
        <p:spPr>
          <a:xfrm>
            <a:off x="442912" y="3337560"/>
            <a:ext cx="6192837" cy="2720340"/>
          </a:xfrm>
        </p:spPr>
        <p:txBody>
          <a:bodyPr/>
          <a:lstStyle/>
          <a:p>
            <a:r>
              <a:rPr lang="en-US" noProof="0" dirty="0"/>
              <a:t>of remaining vertical </a:t>
            </a:r>
          </a:p>
          <a:p>
            <a:r>
              <a:rPr lang="en-US" noProof="0" dirty="0"/>
              <a:t>transmissions occur </a:t>
            </a:r>
          </a:p>
          <a:p>
            <a:r>
              <a:rPr lang="en-US" noProof="0" dirty="0"/>
              <a:t>during breastfeeding</a:t>
            </a:r>
            <a:endParaRPr lang="en-GB" noProof="0" dirty="0"/>
          </a:p>
        </p:txBody>
      </p:sp>
      <p:pic>
        <p:nvPicPr>
          <p:cNvPr id="10" name="Google Shape;277;p3">
            <a:extLst>
              <a:ext uri="{FF2B5EF4-FFF2-40B4-BE49-F238E27FC236}">
                <a16:creationId xmlns:a16="http://schemas.microsoft.com/office/drawing/2014/main" id="{9E1E731E-4874-22B0-26DF-0A4AE8020CA5}"/>
              </a:ext>
            </a:extLst>
          </p:cNvPr>
          <p:cNvPicPr preferRelativeResize="0">
            <a:picLocks noGrp="1"/>
          </p:cNvPicPr>
          <p:nvPr>
            <p:ph type="pic" sz="quarter" idx="12"/>
          </p:nvPr>
        </p:nvPicPr>
        <p:blipFill rotWithShape="1">
          <a:blip r:embed="rId3" cstate="screen">
            <a:alphaModFix/>
            <a:extLst>
              <a:ext uri="{28A0092B-C50C-407E-A947-70E740481C1C}">
                <a14:useLocalDpi xmlns:a14="http://schemas.microsoft.com/office/drawing/2010/main"/>
              </a:ext>
            </a:extLst>
          </a:blip>
          <a:srcRect/>
          <a:stretch/>
        </p:blipFill>
        <p:spPr>
          <a:xfrm>
            <a:off x="7021513" y="0"/>
            <a:ext cx="5195887" cy="6858000"/>
          </a:xfrm>
          <a:prstGeom prst="rect">
            <a:avLst/>
          </a:prstGeom>
          <a:noFill/>
          <a:ln>
            <a:noFill/>
          </a:ln>
        </p:spPr>
      </p:pic>
    </p:spTree>
    <p:extLst>
      <p:ext uri="{BB962C8B-B14F-4D97-AF65-F5344CB8AC3E}">
        <p14:creationId xmlns:p14="http://schemas.microsoft.com/office/powerpoint/2010/main" val="309537257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440181" y="101727"/>
            <a:ext cx="10751820" cy="868680"/>
          </a:xfrm>
          <a:prstGeom prst="rect">
            <a:avLst/>
          </a:prstGeom>
          <a:solidFill>
            <a:srgbClr val="1F5C9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1897380" y="101727"/>
            <a:ext cx="6451253"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Background</a:t>
            </a:r>
            <a:endPar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Shape 24"/>
          <p:cNvSpPr/>
          <p:nvPr/>
        </p:nvSpPr>
        <p:spPr>
          <a:xfrm>
            <a:off x="5762029" y="3176298"/>
            <a:ext cx="502920" cy="548640"/>
          </a:xfrm>
          <a:prstGeom prst="rightArrow">
            <a:avLst/>
          </a:prstGeom>
          <a:solidFill>
            <a:srgbClr val="02809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8" name="Group 7">
            <a:extLst>
              <a:ext uri="{FF2B5EF4-FFF2-40B4-BE49-F238E27FC236}">
                <a16:creationId xmlns:a16="http://schemas.microsoft.com/office/drawing/2014/main" id="{8265E921-4169-5F09-A760-07742F0FE575}"/>
              </a:ext>
            </a:extLst>
          </p:cNvPr>
          <p:cNvGrpSpPr/>
          <p:nvPr/>
        </p:nvGrpSpPr>
        <p:grpSpPr>
          <a:xfrm>
            <a:off x="3161084" y="1119897"/>
            <a:ext cx="2606040" cy="4481046"/>
            <a:chOff x="3063240" y="1097280"/>
            <a:chExt cx="2606040" cy="4481046"/>
          </a:xfrm>
        </p:grpSpPr>
        <p:sp>
          <p:nvSpPr>
            <p:cNvPr id="18" name="Shape 13"/>
            <p:cNvSpPr/>
            <p:nvPr/>
          </p:nvSpPr>
          <p:spPr>
            <a:xfrm>
              <a:off x="3063240" y="1097280"/>
              <a:ext cx="2606040" cy="4481046"/>
            </a:xfrm>
            <a:prstGeom prst="roundRect">
              <a:avLst>
                <a:gd name="adj" fmla="val 2807"/>
              </a:avLst>
            </a:prstGeom>
            <a:solidFill>
              <a:srgbClr val="FBF1DC"/>
            </a:solidFill>
            <a:ln/>
            <a:effectLst>
              <a:outerShdw blurRad="76200" dist="25400" dir="5400000" algn="bl" rotWithShape="0">
                <a:srgbClr val="1A1A2E">
                  <a:alpha val="1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 14"/>
            <p:cNvSpPr txBox="1"/>
            <p:nvPr/>
          </p:nvSpPr>
          <p:spPr>
            <a:xfrm>
              <a:off x="3200400" y="1234440"/>
              <a:ext cx="2331720" cy="4114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A1A2E"/>
                  </a:solidFill>
                  <a:effectLst/>
                  <a:uLnTx/>
                  <a:uFillTx/>
                  <a:latin typeface="Calibri" pitchFamily="34" charset="0"/>
                  <a:ea typeface="Calibri" pitchFamily="34" charset="-122"/>
                  <a:cs typeface="Calibri" pitchFamily="34" charset="-120"/>
                </a:rPr>
                <a:t>The problem</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65" name="Group 64">
              <a:extLst>
                <a:ext uri="{FF2B5EF4-FFF2-40B4-BE49-F238E27FC236}">
                  <a16:creationId xmlns:a16="http://schemas.microsoft.com/office/drawing/2014/main" id="{1F018474-1A5E-D3B8-1483-131EFD0BF0B6}"/>
                </a:ext>
              </a:extLst>
            </p:cNvPr>
            <p:cNvGrpSpPr/>
            <p:nvPr/>
          </p:nvGrpSpPr>
          <p:grpSpPr>
            <a:xfrm>
              <a:off x="3325965" y="4170216"/>
              <a:ext cx="2148840" cy="1187797"/>
              <a:chOff x="3303105" y="1653864"/>
              <a:chExt cx="2148840" cy="1187797"/>
            </a:xfrm>
          </p:grpSpPr>
          <p:sp>
            <p:nvSpPr>
              <p:cNvPr id="20" name="Shape 15"/>
              <p:cNvSpPr/>
              <p:nvPr/>
            </p:nvSpPr>
            <p:spPr>
              <a:xfrm>
                <a:off x="3303105" y="1653864"/>
                <a:ext cx="2148840" cy="1187797"/>
              </a:xfrm>
              <a:prstGeom prst="roundRect">
                <a:avLst>
                  <a:gd name="adj" fmla="val 6452"/>
                </a:avLst>
              </a:prstGeom>
              <a:solidFill>
                <a:srgbClr val="F96167"/>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Shape 16"/>
              <p:cNvSpPr/>
              <p:nvPr/>
            </p:nvSpPr>
            <p:spPr>
              <a:xfrm>
                <a:off x="4121493" y="1745304"/>
                <a:ext cx="457200" cy="457200"/>
              </a:xfrm>
              <a:prstGeom prst="ellipse">
                <a:avLst/>
              </a:prstGeom>
              <a:solidFill>
                <a:srgbClr val="FFFFFF">
                  <a:alpha val="45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2" name="Image 3" descr="/home/claude/sk2deck/icons/problem_hiv.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08361" y="1832172"/>
                <a:ext cx="283464" cy="283464"/>
              </a:xfrm>
              <a:prstGeom prst="rect">
                <a:avLst/>
              </a:prstGeom>
            </p:spPr>
          </p:pic>
          <p:sp>
            <p:nvSpPr>
              <p:cNvPr id="23" name="Text 17"/>
              <p:cNvSpPr txBox="1"/>
              <p:nvPr/>
            </p:nvSpPr>
            <p:spPr>
              <a:xfrm>
                <a:off x="3394545" y="2202504"/>
                <a:ext cx="1965960" cy="576634"/>
              </a:xfrm>
              <a:prstGeom prst="rect">
                <a:avLst/>
              </a:prstGeom>
              <a:noFill/>
              <a:ln/>
            </p:spPr>
            <p:txBody>
              <a:bodyPr wrap="square" lIns="0" tIns="0" rIns="0" bIns="0" rtlCol="0" anchor="ctr"/>
              <a:lstStyle/>
              <a:p>
                <a:pPr marL="0" marR="0" lvl="0" indent="0" algn="ctr" defTabSz="914400" rtl="0" eaLnBrk="1" fontAlgn="auto" latinLnBrk="0" hangingPunct="1">
                  <a:lnSpc>
                    <a:spcPct val="105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a:ea typeface="+mn-ea"/>
                    <a:cs typeface="+mn-cs"/>
                  </a:rPr>
                  <a:t>Significant missed opportunities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73" name="Group 72">
              <a:extLst>
                <a:ext uri="{FF2B5EF4-FFF2-40B4-BE49-F238E27FC236}">
                  <a16:creationId xmlns:a16="http://schemas.microsoft.com/office/drawing/2014/main" id="{96AA6B65-F63D-E245-2725-EE2EC8D5D30B}"/>
                </a:ext>
              </a:extLst>
            </p:cNvPr>
            <p:cNvGrpSpPr/>
            <p:nvPr/>
          </p:nvGrpSpPr>
          <p:grpSpPr>
            <a:xfrm>
              <a:off x="3314698" y="2793947"/>
              <a:ext cx="2148842" cy="1226779"/>
              <a:chOff x="3291838" y="4434840"/>
              <a:chExt cx="2148842" cy="1269082"/>
            </a:xfrm>
          </p:grpSpPr>
          <p:sp>
            <p:nvSpPr>
              <p:cNvPr id="28" name="Shape 21"/>
              <p:cNvSpPr/>
              <p:nvPr/>
            </p:nvSpPr>
            <p:spPr>
              <a:xfrm>
                <a:off x="3291840" y="4434840"/>
                <a:ext cx="2148840" cy="1269082"/>
              </a:xfrm>
              <a:prstGeom prst="roundRect">
                <a:avLst>
                  <a:gd name="adj" fmla="val 6667"/>
                </a:avLst>
              </a:prstGeom>
              <a:solidFill>
                <a:srgbClr val="F96167"/>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Shape 22"/>
              <p:cNvSpPr/>
              <p:nvPr/>
            </p:nvSpPr>
            <p:spPr>
              <a:xfrm>
                <a:off x="4110228" y="4544568"/>
                <a:ext cx="457200" cy="457200"/>
              </a:xfrm>
              <a:prstGeom prst="ellipse">
                <a:avLst/>
              </a:prstGeom>
              <a:solidFill>
                <a:srgbClr val="FFFFFF">
                  <a:alpha val="45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0" name="Image 5" descr="/home/claude/sk2deck/icons/problem_frag.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97096" y="4631436"/>
                <a:ext cx="283464" cy="283464"/>
              </a:xfrm>
              <a:prstGeom prst="rect">
                <a:avLst/>
              </a:prstGeom>
            </p:spPr>
          </p:pic>
          <p:sp>
            <p:nvSpPr>
              <p:cNvPr id="31" name="Text 23"/>
              <p:cNvSpPr txBox="1"/>
              <p:nvPr/>
            </p:nvSpPr>
            <p:spPr>
              <a:xfrm>
                <a:off x="3291838" y="5074920"/>
                <a:ext cx="2148841" cy="564486"/>
              </a:xfrm>
              <a:prstGeom prst="rect">
                <a:avLst/>
              </a:prstGeom>
              <a:noFill/>
              <a:ln/>
            </p:spPr>
            <p:txBody>
              <a:bodyPr wrap="square" lIns="0" tIns="0" rIns="0" bIns="0" rtlCol="0" anchor="ctr"/>
              <a:lstStyle/>
              <a:p>
                <a:pPr marL="0" marR="0" lvl="0" indent="0" algn="ctr" defTabSz="914400" rtl="0" eaLnBrk="1" fontAlgn="auto" latinLnBrk="0" hangingPunct="1">
                  <a:lnSpc>
                    <a:spcPct val="105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mn-cs"/>
                  </a:rPr>
                  <a:t>Postnatal care for mom is </a:t>
                </a:r>
                <a:r>
                  <a:rPr kumimoji="0" lang="en-US" b="1" i="0" u="none" strike="noStrike" kern="1200" cap="none" spc="0" normalizeH="0" baseline="0" noProof="0" dirty="0">
                    <a:ln>
                      <a:noFill/>
                    </a:ln>
                    <a:solidFill>
                      <a:srgbClr val="FFFFFF"/>
                    </a:solidFill>
                    <a:effectLst/>
                    <a:uLnTx/>
                    <a:uFillTx/>
                    <a:latin typeface="Calibri" panose="020F0502020204030204"/>
                    <a:ea typeface="+mn-ea"/>
                    <a:cs typeface="+mn-cs"/>
                  </a:rPr>
                  <a:t>fragmented</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64" name="Group 63">
              <a:extLst>
                <a:ext uri="{FF2B5EF4-FFF2-40B4-BE49-F238E27FC236}">
                  <a16:creationId xmlns:a16="http://schemas.microsoft.com/office/drawing/2014/main" id="{46B53ADA-B791-0064-4DC9-9863C57C3248}"/>
                </a:ext>
              </a:extLst>
            </p:cNvPr>
            <p:cNvGrpSpPr/>
            <p:nvPr/>
          </p:nvGrpSpPr>
          <p:grpSpPr>
            <a:xfrm>
              <a:off x="3314700" y="1681734"/>
              <a:ext cx="2148840" cy="960120"/>
              <a:chOff x="3291840" y="3337560"/>
              <a:chExt cx="2148840" cy="960120"/>
            </a:xfrm>
          </p:grpSpPr>
          <p:sp>
            <p:nvSpPr>
              <p:cNvPr id="24" name="Shape 18"/>
              <p:cNvSpPr/>
              <p:nvPr/>
            </p:nvSpPr>
            <p:spPr>
              <a:xfrm>
                <a:off x="3291840" y="3337560"/>
                <a:ext cx="2148840" cy="960120"/>
              </a:xfrm>
              <a:prstGeom prst="roundRect">
                <a:avLst>
                  <a:gd name="adj" fmla="val 7619"/>
                </a:avLst>
              </a:prstGeom>
              <a:solidFill>
                <a:srgbClr val="1D3557"/>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Text 20"/>
              <p:cNvSpPr txBox="1"/>
              <p:nvPr/>
            </p:nvSpPr>
            <p:spPr>
              <a:xfrm>
                <a:off x="4206240" y="3337560"/>
                <a:ext cx="1234440" cy="9601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a:ea typeface="+mn-ea"/>
                    <a:cs typeface="+mn-cs"/>
                  </a:rPr>
                  <a:t>THE FIRST</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2A541"/>
                    </a:solidFill>
                    <a:effectLst/>
                    <a:uLnTx/>
                    <a:uFillTx/>
                    <a:latin typeface="Calibri" panose="020F0502020204030204"/>
                    <a:ea typeface="+mn-ea"/>
                    <a:cs typeface="+mn-cs"/>
                  </a:rPr>
                  <a:t>1000 DAYS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7" name="Google Shape;271;p1" descr="A person holding a baby&#10;&#10;AI-generated content may be incorrect.">
                <a:extLst>
                  <a:ext uri="{FF2B5EF4-FFF2-40B4-BE49-F238E27FC236}">
                    <a16:creationId xmlns:a16="http://schemas.microsoft.com/office/drawing/2014/main" id="{EA06A08A-64E6-46FA-4DC3-BA251F9C8455}"/>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3380369" y="3453102"/>
                <a:ext cx="725287" cy="741708"/>
              </a:xfrm>
              <a:prstGeom prst="rect">
                <a:avLst/>
              </a:prstGeom>
              <a:noFill/>
              <a:ln>
                <a:noFill/>
              </a:ln>
            </p:spPr>
          </p:pic>
        </p:grpSp>
      </p:grpSp>
      <p:grpSp>
        <p:nvGrpSpPr>
          <p:cNvPr id="66" name="Group 65">
            <a:extLst>
              <a:ext uri="{FF2B5EF4-FFF2-40B4-BE49-F238E27FC236}">
                <a16:creationId xmlns:a16="http://schemas.microsoft.com/office/drawing/2014/main" id="{817EAEB7-326A-B55B-5A95-9697DEABE668}"/>
              </a:ext>
            </a:extLst>
          </p:cNvPr>
          <p:cNvGrpSpPr/>
          <p:nvPr/>
        </p:nvGrpSpPr>
        <p:grpSpPr>
          <a:xfrm>
            <a:off x="405214" y="1119897"/>
            <a:ext cx="2514600" cy="4471762"/>
            <a:chOff x="398203" y="1458756"/>
            <a:chExt cx="2514600" cy="4471762"/>
          </a:xfrm>
        </p:grpSpPr>
        <p:grpSp>
          <p:nvGrpSpPr>
            <p:cNvPr id="37" name="Group 36">
              <a:extLst>
                <a:ext uri="{FF2B5EF4-FFF2-40B4-BE49-F238E27FC236}">
                  <a16:creationId xmlns:a16="http://schemas.microsoft.com/office/drawing/2014/main" id="{324BA59D-A13D-5D11-04B3-F460C5D2CC9A}"/>
                </a:ext>
              </a:extLst>
            </p:cNvPr>
            <p:cNvGrpSpPr/>
            <p:nvPr/>
          </p:nvGrpSpPr>
          <p:grpSpPr>
            <a:xfrm>
              <a:off x="398203" y="1458756"/>
              <a:ext cx="2514600" cy="4471762"/>
              <a:chOff x="535082" y="2185498"/>
              <a:chExt cx="2514600" cy="4471762"/>
            </a:xfrm>
          </p:grpSpPr>
          <p:grpSp>
            <p:nvGrpSpPr>
              <p:cNvPr id="11" name="Group 10">
                <a:extLst>
                  <a:ext uri="{FF2B5EF4-FFF2-40B4-BE49-F238E27FC236}">
                    <a16:creationId xmlns:a16="http://schemas.microsoft.com/office/drawing/2014/main" id="{9395BBB3-0E3C-2EDB-8560-7EB7D8FBCF68}"/>
                  </a:ext>
                </a:extLst>
              </p:cNvPr>
              <p:cNvGrpSpPr/>
              <p:nvPr/>
            </p:nvGrpSpPr>
            <p:grpSpPr>
              <a:xfrm>
                <a:off x="535082" y="2185498"/>
                <a:ext cx="2514600" cy="4471762"/>
                <a:chOff x="380337" y="1436139"/>
                <a:chExt cx="2514600" cy="4471762"/>
              </a:xfrm>
            </p:grpSpPr>
            <p:sp>
              <p:nvSpPr>
                <p:cNvPr id="4" name="Shape 2"/>
                <p:cNvSpPr/>
                <p:nvPr/>
              </p:nvSpPr>
              <p:spPr>
                <a:xfrm>
                  <a:off x="380337" y="1436139"/>
                  <a:ext cx="2514600" cy="4471762"/>
                </a:xfrm>
                <a:prstGeom prst="roundRect">
                  <a:avLst>
                    <a:gd name="adj" fmla="val 2909"/>
                  </a:avLst>
                </a:prstGeom>
                <a:solidFill>
                  <a:srgbClr val="F1F2F4"/>
                </a:solidFill>
                <a:ln/>
                <a:effectLst>
                  <a:outerShdw blurRad="76200" dist="25400" dir="5400000" algn="bl" rotWithShape="0">
                    <a:srgbClr val="1A1A2E">
                      <a:alpha val="1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526483" y="1611500"/>
                  <a:ext cx="2240280" cy="545306"/>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A1A2E"/>
                      </a:solidFill>
                      <a:effectLst/>
                      <a:uLnTx/>
                      <a:uFillTx/>
                      <a:latin typeface="Calibri" pitchFamily="34" charset="0"/>
                      <a:ea typeface="Calibri" pitchFamily="34" charset="-122"/>
                      <a:cs typeface="Calibri" pitchFamily="34" charset="-120"/>
                    </a:rPr>
                    <a:t>International and national goals, policies and plans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74" name="Group 73">
                  <a:extLst>
                    <a:ext uri="{FF2B5EF4-FFF2-40B4-BE49-F238E27FC236}">
                      <a16:creationId xmlns:a16="http://schemas.microsoft.com/office/drawing/2014/main" id="{40BF7658-E860-3D6E-797B-0E17E48CCC25}"/>
                    </a:ext>
                  </a:extLst>
                </p:cNvPr>
                <p:cNvGrpSpPr/>
                <p:nvPr/>
              </p:nvGrpSpPr>
              <p:grpSpPr>
                <a:xfrm>
                  <a:off x="1670019" y="2378765"/>
                  <a:ext cx="1114353" cy="968292"/>
                  <a:chOff x="1670019" y="1227080"/>
                  <a:chExt cx="1114353" cy="968292"/>
                </a:xfrm>
              </p:grpSpPr>
              <p:sp>
                <p:nvSpPr>
                  <p:cNvPr id="10" name="Shape 7"/>
                  <p:cNvSpPr/>
                  <p:nvPr/>
                </p:nvSpPr>
                <p:spPr>
                  <a:xfrm>
                    <a:off x="1670019" y="1227080"/>
                    <a:ext cx="1114353" cy="968292"/>
                  </a:xfrm>
                  <a:prstGeom prst="roundRect">
                    <a:avLst>
                      <a:gd name="adj" fmla="val 4918"/>
                    </a:avLst>
                  </a:prstGeom>
                  <a:solidFill>
                    <a:srgbClr val="FFFFFF"/>
                  </a:solidFill>
                  <a:ln w="12700">
                    <a:solidFill>
                      <a:srgbClr val="DDE1E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9" name="Google Shape;262;p1">
                    <a:extLst>
                      <a:ext uri="{FF2B5EF4-FFF2-40B4-BE49-F238E27FC236}">
                        <a16:creationId xmlns:a16="http://schemas.microsoft.com/office/drawing/2014/main" id="{D544C338-82C1-66BF-5D53-02C16606359D}"/>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763309" y="1248547"/>
                    <a:ext cx="916963" cy="911340"/>
                  </a:xfrm>
                  <a:prstGeom prst="rect">
                    <a:avLst/>
                  </a:prstGeom>
                  <a:noFill/>
                  <a:ln>
                    <a:noFill/>
                  </a:ln>
                </p:spPr>
              </p:pic>
            </p:grpSp>
            <p:grpSp>
              <p:nvGrpSpPr>
                <p:cNvPr id="75" name="Group 74">
                  <a:extLst>
                    <a:ext uri="{FF2B5EF4-FFF2-40B4-BE49-F238E27FC236}">
                      <a16:creationId xmlns:a16="http://schemas.microsoft.com/office/drawing/2014/main" id="{FC90838E-7B75-CBBD-9387-B550CE020DB1}"/>
                    </a:ext>
                  </a:extLst>
                </p:cNvPr>
                <p:cNvGrpSpPr/>
                <p:nvPr/>
              </p:nvGrpSpPr>
              <p:grpSpPr>
                <a:xfrm>
                  <a:off x="474109" y="2380932"/>
                  <a:ext cx="1114353" cy="941918"/>
                  <a:chOff x="474109" y="3714929"/>
                  <a:chExt cx="1114353" cy="941918"/>
                </a:xfrm>
              </p:grpSpPr>
              <p:sp>
                <p:nvSpPr>
                  <p:cNvPr id="14" name="Shape 10"/>
                  <p:cNvSpPr/>
                  <p:nvPr/>
                </p:nvSpPr>
                <p:spPr>
                  <a:xfrm>
                    <a:off x="474109" y="3714929"/>
                    <a:ext cx="1114353" cy="941918"/>
                  </a:xfrm>
                  <a:prstGeom prst="roundRect">
                    <a:avLst>
                      <a:gd name="adj" fmla="val 4918"/>
                    </a:avLst>
                  </a:prstGeom>
                  <a:solidFill>
                    <a:srgbClr val="FFFFFF"/>
                  </a:solidFill>
                  <a:ln w="12700">
                    <a:solidFill>
                      <a:srgbClr val="DDE1E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61" name="Google Shape;264;p1" descr="Logo - NDP - Full colour.jpg">
                    <a:extLst>
                      <a:ext uri="{FF2B5EF4-FFF2-40B4-BE49-F238E27FC236}">
                        <a16:creationId xmlns:a16="http://schemas.microsoft.com/office/drawing/2014/main" id="{0596C527-80A5-EF53-111F-02E9F26E20DC}"/>
                      </a:ext>
                    </a:extLst>
                  </p:cNvPr>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93839" y="3751119"/>
                    <a:ext cx="908068" cy="890063"/>
                  </a:xfrm>
                  <a:prstGeom prst="rect">
                    <a:avLst/>
                  </a:prstGeom>
                  <a:noFill/>
                  <a:ln>
                    <a:noFill/>
                  </a:ln>
                </p:spPr>
              </p:pic>
            </p:grpSp>
          </p:grpSp>
          <p:grpSp>
            <p:nvGrpSpPr>
              <p:cNvPr id="36" name="Group 35">
                <a:extLst>
                  <a:ext uri="{FF2B5EF4-FFF2-40B4-BE49-F238E27FC236}">
                    <a16:creationId xmlns:a16="http://schemas.microsoft.com/office/drawing/2014/main" id="{4FEF185D-A728-FCBC-F425-D91DB54C7281}"/>
                  </a:ext>
                </a:extLst>
              </p:cNvPr>
              <p:cNvGrpSpPr/>
              <p:nvPr/>
            </p:nvGrpSpPr>
            <p:grpSpPr>
              <a:xfrm>
                <a:off x="1163706" y="4241899"/>
                <a:ext cx="1270181" cy="917142"/>
                <a:chOff x="1163706" y="4241899"/>
                <a:chExt cx="1270181" cy="917142"/>
              </a:xfrm>
            </p:grpSpPr>
            <p:sp>
              <p:nvSpPr>
                <p:cNvPr id="6" name="Shape 4"/>
                <p:cNvSpPr/>
                <p:nvPr/>
              </p:nvSpPr>
              <p:spPr>
                <a:xfrm>
                  <a:off x="1163706" y="4241899"/>
                  <a:ext cx="1270181" cy="917142"/>
                </a:xfrm>
                <a:prstGeom prst="roundRect">
                  <a:avLst>
                    <a:gd name="adj" fmla="val 4918"/>
                  </a:avLst>
                </a:prstGeom>
                <a:solidFill>
                  <a:srgbClr val="FFFFFF"/>
                </a:solidFill>
                <a:ln w="12700">
                  <a:solidFill>
                    <a:srgbClr val="DDE1E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5" name="Google Shape;266;p1">
                  <a:extLst>
                    <a:ext uri="{FF2B5EF4-FFF2-40B4-BE49-F238E27FC236}">
                      <a16:creationId xmlns:a16="http://schemas.microsoft.com/office/drawing/2014/main" id="{7DD69323-BA0C-7E7F-C6A2-950EF9AF7B21}"/>
                    </a:ext>
                  </a:extLst>
                </p:cNvPr>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1275874" y="4343981"/>
                  <a:ext cx="1056561" cy="712977"/>
                </a:xfrm>
                <a:prstGeom prst="rect">
                  <a:avLst/>
                </a:prstGeom>
                <a:noFill/>
                <a:ln>
                  <a:noFill/>
                </a:ln>
              </p:spPr>
            </p:pic>
          </p:grpSp>
        </p:grpSp>
        <p:sp>
          <p:nvSpPr>
            <p:cNvPr id="55" name="Shape 7">
              <a:extLst>
                <a:ext uri="{FF2B5EF4-FFF2-40B4-BE49-F238E27FC236}">
                  <a16:creationId xmlns:a16="http://schemas.microsoft.com/office/drawing/2014/main" id="{59E25949-FAD2-09AF-0710-FE09B78F214D}"/>
                </a:ext>
              </a:extLst>
            </p:cNvPr>
            <p:cNvSpPr/>
            <p:nvPr/>
          </p:nvSpPr>
          <p:spPr>
            <a:xfrm>
              <a:off x="567745" y="4612024"/>
              <a:ext cx="2240280" cy="968292"/>
            </a:xfrm>
            <a:prstGeom prst="roundRect">
              <a:avLst>
                <a:gd name="adj" fmla="val 4918"/>
              </a:avLst>
            </a:prstGeom>
            <a:solidFill>
              <a:srgbClr val="FFFFFF"/>
            </a:solidFill>
            <a:ln w="12700">
              <a:solidFill>
                <a:srgbClr val="DDE1E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8" name="Picture 57">
              <a:extLst>
                <a:ext uri="{FF2B5EF4-FFF2-40B4-BE49-F238E27FC236}">
                  <a16:creationId xmlns:a16="http://schemas.microsoft.com/office/drawing/2014/main" id="{5153B92D-9A02-CF34-181F-A2AAEC8A8690}"/>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679196" y="4755677"/>
              <a:ext cx="1080841" cy="705079"/>
            </a:xfrm>
            <a:prstGeom prst="rect">
              <a:avLst/>
            </a:prstGeom>
          </p:spPr>
        </p:pic>
        <p:sp>
          <p:nvSpPr>
            <p:cNvPr id="62" name="Text 9">
              <a:extLst>
                <a:ext uri="{FF2B5EF4-FFF2-40B4-BE49-F238E27FC236}">
                  <a16:creationId xmlns:a16="http://schemas.microsoft.com/office/drawing/2014/main" id="{93DA7280-3833-435E-5B67-BBBCBFCB24F9}"/>
                </a:ext>
              </a:extLst>
            </p:cNvPr>
            <p:cNvSpPr txBox="1"/>
            <p:nvPr/>
          </p:nvSpPr>
          <p:spPr>
            <a:xfrm>
              <a:off x="1687885" y="4720106"/>
              <a:ext cx="1179544" cy="796861"/>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A1A2E"/>
                  </a:solidFill>
                  <a:effectLst/>
                  <a:uLnTx/>
                  <a:uFillTx/>
                  <a:latin typeface="Calibri" pitchFamily="34" charset="0"/>
                  <a:ea typeface="Calibri" pitchFamily="34" charset="-122"/>
                  <a:cs typeface="Calibri" pitchFamily="34" charset="-120"/>
                </a:rPr>
                <a:t>Clinical Guidelines</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78" name="Shape 18">
            <a:extLst>
              <a:ext uri="{FF2B5EF4-FFF2-40B4-BE49-F238E27FC236}">
                <a16:creationId xmlns:a16="http://schemas.microsoft.com/office/drawing/2014/main" id="{992C9118-61AB-8D2D-186F-FD97662A294B}"/>
              </a:ext>
            </a:extLst>
          </p:cNvPr>
          <p:cNvSpPr/>
          <p:nvPr/>
        </p:nvSpPr>
        <p:spPr>
          <a:xfrm>
            <a:off x="574756" y="5814142"/>
            <a:ext cx="2266875" cy="756941"/>
          </a:xfrm>
          <a:prstGeom prst="roundRect">
            <a:avLst>
              <a:gd name="adj" fmla="val 7619"/>
            </a:avLst>
          </a:prstGeom>
          <a:solidFill>
            <a:srgbClr val="1D3557"/>
          </a:solid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Calibri" panose="020F0502020204030204"/>
                <a:ea typeface="+mn-ea"/>
                <a:cs typeface="+mn-cs"/>
              </a:rPr>
              <a:t>The “What”</a:t>
            </a:r>
          </a:p>
        </p:txBody>
      </p:sp>
      <p:sp>
        <p:nvSpPr>
          <p:cNvPr id="80" name="Shape 18">
            <a:extLst>
              <a:ext uri="{FF2B5EF4-FFF2-40B4-BE49-F238E27FC236}">
                <a16:creationId xmlns:a16="http://schemas.microsoft.com/office/drawing/2014/main" id="{A41F5ACC-E14A-45EC-3EC8-D56330C405A9}"/>
              </a:ext>
            </a:extLst>
          </p:cNvPr>
          <p:cNvSpPr/>
          <p:nvPr/>
        </p:nvSpPr>
        <p:spPr>
          <a:xfrm>
            <a:off x="3433176" y="5820308"/>
            <a:ext cx="2139473" cy="756941"/>
          </a:xfrm>
          <a:prstGeom prst="roundRect">
            <a:avLst>
              <a:gd name="adj" fmla="val 7619"/>
            </a:avLst>
          </a:prstGeom>
          <a:solidFill>
            <a:schemeClr val="tx2">
              <a:lumMod val="75000"/>
            </a:schemeClr>
          </a:solid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Calibri" panose="020F0502020204030204"/>
              </a:rPr>
              <a:t>The “</a:t>
            </a:r>
            <a:r>
              <a:rPr lang="en-US" sz="2400" b="1" dirty="0">
                <a:solidFill>
                  <a:schemeClr val="bg1"/>
                </a:solidFill>
                <a:latin typeface="Calibri" panose="020F0502020204030204"/>
              </a:rPr>
              <a:t>How</a:t>
            </a:r>
            <a:r>
              <a:rPr kumimoji="0" lang="en-US" sz="2400" b="1" i="0" u="none" strike="noStrike" kern="1200" cap="none" spc="0" normalizeH="0" baseline="0" noProof="0" dirty="0">
                <a:ln>
                  <a:noFill/>
                </a:ln>
                <a:solidFill>
                  <a:schemeClr val="bg1"/>
                </a:solidFill>
                <a:effectLst/>
                <a:uLnTx/>
                <a:uFillTx/>
                <a:latin typeface="Calibri" panose="020F0502020204030204"/>
              </a:rPr>
              <a:t>”</a:t>
            </a:r>
          </a:p>
        </p:txBody>
      </p:sp>
      <p:sp>
        <p:nvSpPr>
          <p:cNvPr id="105" name="Rectangle: Rounded Corners 104">
            <a:extLst>
              <a:ext uri="{FF2B5EF4-FFF2-40B4-BE49-F238E27FC236}">
                <a16:creationId xmlns:a16="http://schemas.microsoft.com/office/drawing/2014/main" id="{FDD62E45-DF9C-3FBA-63BE-06B6A3607E33}"/>
              </a:ext>
            </a:extLst>
          </p:cNvPr>
          <p:cNvSpPr/>
          <p:nvPr/>
        </p:nvSpPr>
        <p:spPr>
          <a:xfrm>
            <a:off x="6681524" y="1938911"/>
            <a:ext cx="4754842" cy="3379196"/>
          </a:xfrm>
          <a:prstGeom prst="roundRect">
            <a:avLst>
              <a:gd name="adj" fmla="val 11767"/>
            </a:avLst>
          </a:prstGeom>
          <a:solidFill>
            <a:srgbClr val="ED7D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t>11 visits </a:t>
            </a:r>
            <a:endParaRPr lang="en-US" sz="2800" b="1" dirty="0"/>
          </a:p>
          <a:p>
            <a:pPr algn="ctr"/>
            <a:r>
              <a:rPr lang="en-US" sz="2800" b="1" dirty="0"/>
              <a:t>in the 1</a:t>
            </a:r>
            <a:r>
              <a:rPr lang="en-US" sz="2800" b="1" baseline="30000" dirty="0"/>
              <a:t>st</a:t>
            </a:r>
            <a:r>
              <a:rPr lang="en-US" sz="2800" b="1" dirty="0"/>
              <a:t> 6 months after birth</a:t>
            </a:r>
          </a:p>
          <a:p>
            <a:pPr algn="ctr"/>
            <a:endParaRPr lang="en-US" sz="2800" b="1" dirty="0"/>
          </a:p>
          <a:p>
            <a:pPr algn="ctr"/>
            <a:r>
              <a:rPr lang="en-US" sz="2000" dirty="0"/>
              <a:t>resulting in missed opportunities and disengagement from care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80" grpId="0" animBg="1"/>
      <p:bldP spid="105"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9E4AE-5111-3EAB-0287-72A5BA670F9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1D49E29-F668-5F92-7FAF-A0D6810AA0C0}"/>
              </a:ext>
            </a:extLst>
          </p:cNvPr>
          <p:cNvSpPr/>
          <p:nvPr/>
        </p:nvSpPr>
        <p:spPr>
          <a:xfrm>
            <a:off x="1440181" y="101727"/>
            <a:ext cx="10751819" cy="868680"/>
          </a:xfrm>
          <a:prstGeom prst="rect">
            <a:avLst/>
          </a:prstGeom>
          <a:solidFill>
            <a:srgbClr val="1F5C9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B8AE5871-7234-47EF-E8A7-AF52EE74F95A}"/>
              </a:ext>
            </a:extLst>
          </p:cNvPr>
          <p:cNvSpPr txBox="1"/>
          <p:nvPr/>
        </p:nvSpPr>
        <p:spPr>
          <a:xfrm>
            <a:off x="1897380" y="101727"/>
            <a:ext cx="6451253"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From fragmentation to integration</a:t>
            </a:r>
            <a:endPar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71" name="Group 70">
            <a:extLst>
              <a:ext uri="{FF2B5EF4-FFF2-40B4-BE49-F238E27FC236}">
                <a16:creationId xmlns:a16="http://schemas.microsoft.com/office/drawing/2014/main" id="{D354F338-C63F-84EF-96FA-520CF26FD2A8}"/>
              </a:ext>
            </a:extLst>
          </p:cNvPr>
          <p:cNvGrpSpPr/>
          <p:nvPr/>
        </p:nvGrpSpPr>
        <p:grpSpPr>
          <a:xfrm>
            <a:off x="5147890" y="3265711"/>
            <a:ext cx="2413784" cy="1531620"/>
            <a:chOff x="8366760" y="2743200"/>
            <a:chExt cx="1623060" cy="1531620"/>
          </a:xfrm>
        </p:grpSpPr>
        <p:sp>
          <p:nvSpPr>
            <p:cNvPr id="39" name="Shape 30">
              <a:extLst>
                <a:ext uri="{FF2B5EF4-FFF2-40B4-BE49-F238E27FC236}">
                  <a16:creationId xmlns:a16="http://schemas.microsoft.com/office/drawing/2014/main" id="{5746F252-AB41-DEA1-263A-941F64666EF0}"/>
                </a:ext>
              </a:extLst>
            </p:cNvPr>
            <p:cNvSpPr/>
            <p:nvPr/>
          </p:nvSpPr>
          <p:spPr>
            <a:xfrm>
              <a:off x="8366760" y="2743200"/>
              <a:ext cx="1623060" cy="1531620"/>
            </a:xfrm>
            <a:prstGeom prst="roundRect">
              <a:avLst>
                <a:gd name="adj" fmla="val 4776"/>
              </a:avLst>
            </a:prstGeom>
            <a:solidFill>
              <a:srgbClr val="FBE1DF"/>
            </a:solidFill>
            <a:ln/>
            <a:effectLst>
              <a:outerShdw blurRad="76200" dist="25400" dir="5400000" algn="bl" rotWithShape="0">
                <a:srgbClr val="1A1A2E">
                  <a:alpha val="1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Shape 31">
              <a:extLst>
                <a:ext uri="{FF2B5EF4-FFF2-40B4-BE49-F238E27FC236}">
                  <a16:creationId xmlns:a16="http://schemas.microsoft.com/office/drawing/2014/main" id="{DCE51DB3-FCE8-0B9C-BFF4-5D375E114940}"/>
                </a:ext>
              </a:extLst>
            </p:cNvPr>
            <p:cNvSpPr/>
            <p:nvPr/>
          </p:nvSpPr>
          <p:spPr>
            <a:xfrm>
              <a:off x="8531352" y="2907792"/>
              <a:ext cx="365760" cy="457200"/>
            </a:xfrm>
            <a:prstGeom prst="ellipse">
              <a:avLst/>
            </a:prstGeom>
            <a:solidFill>
              <a:srgbClr val="F96167"/>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1" name="Image 7" descr="/home/claude/sk2deck/icons/benefit_efficiency.png">
              <a:extLst>
                <a:ext uri="{FF2B5EF4-FFF2-40B4-BE49-F238E27FC236}">
                  <a16:creationId xmlns:a16="http://schemas.microsoft.com/office/drawing/2014/main" id="{501734B2-31F2-0C37-1394-3D41397FAB8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22793" y="2999232"/>
              <a:ext cx="219455" cy="274320"/>
            </a:xfrm>
            <a:prstGeom prst="rect">
              <a:avLst/>
            </a:prstGeom>
          </p:spPr>
        </p:pic>
        <p:sp>
          <p:nvSpPr>
            <p:cNvPr id="42" name="Text 32">
              <a:extLst>
                <a:ext uri="{FF2B5EF4-FFF2-40B4-BE49-F238E27FC236}">
                  <a16:creationId xmlns:a16="http://schemas.microsoft.com/office/drawing/2014/main" id="{E87928F6-705D-3B32-B6D2-3B7D8E16051C}"/>
                </a:ext>
              </a:extLst>
            </p:cNvPr>
            <p:cNvSpPr txBox="1"/>
            <p:nvPr/>
          </p:nvSpPr>
          <p:spPr>
            <a:xfrm>
              <a:off x="8622792" y="3294798"/>
              <a:ext cx="1348740" cy="75438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1A1A2E"/>
                  </a:solidFill>
                  <a:effectLst/>
                  <a:uLnTx/>
                  <a:uFillTx/>
                  <a:latin typeface="Calibri" pitchFamily="34" charset="0"/>
                  <a:ea typeface="Calibri" pitchFamily="34" charset="-122"/>
                  <a:cs typeface="Calibri" pitchFamily="34" charset="-120"/>
                </a:rPr>
                <a:t>Improve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1A1A2E"/>
                  </a:solidFill>
                  <a:effectLst/>
                  <a:uLnTx/>
                  <a:uFillTx/>
                  <a:latin typeface="Calibri" pitchFamily="34" charset="0"/>
                  <a:ea typeface="Calibri" pitchFamily="34" charset="-122"/>
                  <a:cs typeface="Calibri" pitchFamily="34" charset="-120"/>
                </a:rPr>
                <a:t>operational efficiencies</a:t>
              </a: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70" name="Group 69">
            <a:extLst>
              <a:ext uri="{FF2B5EF4-FFF2-40B4-BE49-F238E27FC236}">
                <a16:creationId xmlns:a16="http://schemas.microsoft.com/office/drawing/2014/main" id="{3D31F0B1-6165-5A3E-4E3A-578518C27F3E}"/>
              </a:ext>
            </a:extLst>
          </p:cNvPr>
          <p:cNvGrpSpPr/>
          <p:nvPr/>
        </p:nvGrpSpPr>
        <p:grpSpPr>
          <a:xfrm>
            <a:off x="8134660" y="3265711"/>
            <a:ext cx="2454577" cy="1531620"/>
            <a:chOff x="10172700" y="2743200"/>
            <a:chExt cx="1650490" cy="1531620"/>
          </a:xfrm>
        </p:grpSpPr>
        <p:sp>
          <p:nvSpPr>
            <p:cNvPr id="43" name="Shape 33">
              <a:extLst>
                <a:ext uri="{FF2B5EF4-FFF2-40B4-BE49-F238E27FC236}">
                  <a16:creationId xmlns:a16="http://schemas.microsoft.com/office/drawing/2014/main" id="{5D5BE197-AD70-72C9-D90B-7D299BF26DE3}"/>
                </a:ext>
              </a:extLst>
            </p:cNvPr>
            <p:cNvSpPr/>
            <p:nvPr/>
          </p:nvSpPr>
          <p:spPr>
            <a:xfrm>
              <a:off x="10172700" y="2743200"/>
              <a:ext cx="1623060" cy="1531620"/>
            </a:xfrm>
            <a:prstGeom prst="roundRect">
              <a:avLst>
                <a:gd name="adj" fmla="val 4776"/>
              </a:avLst>
            </a:prstGeom>
            <a:solidFill>
              <a:srgbClr val="DEEBDD"/>
            </a:solidFill>
            <a:ln/>
            <a:effectLst>
              <a:outerShdw blurRad="76200" dist="25400" dir="5400000" algn="bl" rotWithShape="0">
                <a:srgbClr val="1A1A2E">
                  <a:alpha val="1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Shape 34">
              <a:extLst>
                <a:ext uri="{FF2B5EF4-FFF2-40B4-BE49-F238E27FC236}">
                  <a16:creationId xmlns:a16="http://schemas.microsoft.com/office/drawing/2014/main" id="{D0B48C42-B135-57E1-3E0D-A503C55B4E07}"/>
                </a:ext>
              </a:extLst>
            </p:cNvPr>
            <p:cNvSpPr/>
            <p:nvPr/>
          </p:nvSpPr>
          <p:spPr>
            <a:xfrm>
              <a:off x="10337293" y="2907792"/>
              <a:ext cx="365759" cy="457200"/>
            </a:xfrm>
            <a:prstGeom prst="ellipse">
              <a:avLst/>
            </a:prstGeom>
            <a:solidFill>
              <a:srgbClr val="3F7A4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5" name="Image 8" descr="/home/claude/sk2deck/icons/benefit_clinical.png">
              <a:extLst>
                <a:ext uri="{FF2B5EF4-FFF2-40B4-BE49-F238E27FC236}">
                  <a16:creationId xmlns:a16="http://schemas.microsoft.com/office/drawing/2014/main" id="{BAD87D9D-F29A-1D1A-E0CD-BD22962588C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28733" y="2999232"/>
              <a:ext cx="219455" cy="274320"/>
            </a:xfrm>
            <a:prstGeom prst="rect">
              <a:avLst/>
            </a:prstGeom>
          </p:spPr>
        </p:pic>
        <p:sp>
          <p:nvSpPr>
            <p:cNvPr id="46" name="Text 35">
              <a:extLst>
                <a:ext uri="{FF2B5EF4-FFF2-40B4-BE49-F238E27FC236}">
                  <a16:creationId xmlns:a16="http://schemas.microsoft.com/office/drawing/2014/main" id="{F10F15FB-226E-25F5-3E5A-753B0898A843}"/>
                </a:ext>
              </a:extLst>
            </p:cNvPr>
            <p:cNvSpPr txBox="1"/>
            <p:nvPr/>
          </p:nvSpPr>
          <p:spPr>
            <a:xfrm>
              <a:off x="10474450" y="3323208"/>
              <a:ext cx="1348740" cy="75438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1A1A2E"/>
                  </a:solidFill>
                  <a:effectLst/>
                  <a:uLnTx/>
                  <a:uFillTx/>
                  <a:latin typeface="Calibri" pitchFamily="34" charset="0"/>
                  <a:ea typeface="Calibri" pitchFamily="34" charset="-122"/>
                  <a:cs typeface="Calibri" pitchFamily="34" charset="-120"/>
                </a:rPr>
                <a:t>Improved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1A1A2E"/>
                  </a:solidFill>
                  <a:effectLst/>
                  <a:uLnTx/>
                  <a:uFillTx/>
                  <a:latin typeface="Calibri" pitchFamily="34" charset="0"/>
                  <a:ea typeface="Calibri" pitchFamily="34" charset="-122"/>
                  <a:cs typeface="Calibri" pitchFamily="34" charset="-120"/>
                </a:rPr>
                <a:t>Clinical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1A1A2E"/>
                  </a:solidFill>
                  <a:effectLst/>
                  <a:uLnTx/>
                  <a:uFillTx/>
                  <a:latin typeface="Calibri" pitchFamily="34" charset="0"/>
                  <a:ea typeface="Calibri" pitchFamily="34" charset="-122"/>
                  <a:cs typeface="Calibri" pitchFamily="34" charset="-120"/>
                </a:rPr>
                <a:t>Outcomes</a:t>
              </a: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68" name="Group 67">
            <a:extLst>
              <a:ext uri="{FF2B5EF4-FFF2-40B4-BE49-F238E27FC236}">
                <a16:creationId xmlns:a16="http://schemas.microsoft.com/office/drawing/2014/main" id="{D021C8AA-C538-306F-F87C-07574C0B3A21}"/>
              </a:ext>
            </a:extLst>
          </p:cNvPr>
          <p:cNvGrpSpPr/>
          <p:nvPr/>
        </p:nvGrpSpPr>
        <p:grpSpPr>
          <a:xfrm>
            <a:off x="5147889" y="4998206"/>
            <a:ext cx="2449964" cy="1531620"/>
            <a:chOff x="8366760" y="4457700"/>
            <a:chExt cx="1647388" cy="1531620"/>
          </a:xfrm>
        </p:grpSpPr>
        <p:sp>
          <p:nvSpPr>
            <p:cNvPr id="47" name="Shape 36">
              <a:extLst>
                <a:ext uri="{FF2B5EF4-FFF2-40B4-BE49-F238E27FC236}">
                  <a16:creationId xmlns:a16="http://schemas.microsoft.com/office/drawing/2014/main" id="{256F672E-04DD-458A-F2C8-462088AE11DA}"/>
                </a:ext>
              </a:extLst>
            </p:cNvPr>
            <p:cNvSpPr/>
            <p:nvPr/>
          </p:nvSpPr>
          <p:spPr>
            <a:xfrm>
              <a:off x="8366760" y="4457700"/>
              <a:ext cx="1623060" cy="1531620"/>
            </a:xfrm>
            <a:prstGeom prst="roundRect">
              <a:avLst>
                <a:gd name="adj" fmla="val 4776"/>
              </a:avLst>
            </a:prstGeom>
            <a:solidFill>
              <a:srgbClr val="DCEBF5"/>
            </a:solidFill>
            <a:ln/>
            <a:effectLst>
              <a:outerShdw blurRad="76200" dist="25400" dir="5400000" algn="bl" rotWithShape="0">
                <a:srgbClr val="1A1A2E">
                  <a:alpha val="1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Shape 37">
              <a:extLst>
                <a:ext uri="{FF2B5EF4-FFF2-40B4-BE49-F238E27FC236}">
                  <a16:creationId xmlns:a16="http://schemas.microsoft.com/office/drawing/2014/main" id="{A9FC7E3C-46BF-FA6A-D4E1-16E54F23258A}"/>
                </a:ext>
              </a:extLst>
            </p:cNvPr>
            <p:cNvSpPr/>
            <p:nvPr/>
          </p:nvSpPr>
          <p:spPr>
            <a:xfrm>
              <a:off x="8531352" y="4622292"/>
              <a:ext cx="365760" cy="457200"/>
            </a:xfrm>
            <a:prstGeom prst="ellipse">
              <a:avLst/>
            </a:prstGeom>
            <a:solidFill>
              <a:srgbClr val="1C729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9" name="Image 9" descr="/home/claude/sk2deck/icons/benefit_convenience.png">
              <a:extLst>
                <a:ext uri="{FF2B5EF4-FFF2-40B4-BE49-F238E27FC236}">
                  <a16:creationId xmlns:a16="http://schemas.microsoft.com/office/drawing/2014/main" id="{E4614EAD-77EF-7F64-B098-89B2EE47A72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622793" y="4713732"/>
              <a:ext cx="219455" cy="274320"/>
            </a:xfrm>
            <a:prstGeom prst="rect">
              <a:avLst/>
            </a:prstGeom>
          </p:spPr>
        </p:pic>
        <p:sp>
          <p:nvSpPr>
            <p:cNvPr id="50" name="Text 38">
              <a:extLst>
                <a:ext uri="{FF2B5EF4-FFF2-40B4-BE49-F238E27FC236}">
                  <a16:creationId xmlns:a16="http://schemas.microsoft.com/office/drawing/2014/main" id="{3CEAB25A-81CA-3D1D-E1FE-8AEF7D90D06B}"/>
                </a:ext>
              </a:extLst>
            </p:cNvPr>
            <p:cNvSpPr txBox="1"/>
            <p:nvPr/>
          </p:nvSpPr>
          <p:spPr>
            <a:xfrm>
              <a:off x="8622793" y="4851477"/>
              <a:ext cx="1391355" cy="75438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1A1A2E"/>
                  </a:solidFill>
                  <a:effectLst/>
                  <a:uLnTx/>
                  <a:uFillTx/>
                  <a:latin typeface="Calibri" pitchFamily="34" charset="0"/>
                  <a:ea typeface="Calibri" pitchFamily="34" charset="-122"/>
                  <a:cs typeface="Calibri" pitchFamily="34" charset="-120"/>
                </a:rPr>
                <a:t>Increased convenience and reduced cost for mother</a:t>
              </a: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69" name="Group 68">
            <a:extLst>
              <a:ext uri="{FF2B5EF4-FFF2-40B4-BE49-F238E27FC236}">
                <a16:creationId xmlns:a16="http://schemas.microsoft.com/office/drawing/2014/main" id="{BC4D098F-5553-9B9D-7F34-CC5A774519F6}"/>
              </a:ext>
            </a:extLst>
          </p:cNvPr>
          <p:cNvGrpSpPr/>
          <p:nvPr/>
        </p:nvGrpSpPr>
        <p:grpSpPr>
          <a:xfrm>
            <a:off x="8134659" y="4998206"/>
            <a:ext cx="2454580" cy="1531620"/>
            <a:chOff x="10172700" y="4457700"/>
            <a:chExt cx="1650492" cy="1531620"/>
          </a:xfrm>
        </p:grpSpPr>
        <p:sp>
          <p:nvSpPr>
            <p:cNvPr id="51" name="Shape 39">
              <a:extLst>
                <a:ext uri="{FF2B5EF4-FFF2-40B4-BE49-F238E27FC236}">
                  <a16:creationId xmlns:a16="http://schemas.microsoft.com/office/drawing/2014/main" id="{83D85B73-8F18-AEC7-AEFD-FE6B834AB9CB}"/>
                </a:ext>
              </a:extLst>
            </p:cNvPr>
            <p:cNvSpPr/>
            <p:nvPr/>
          </p:nvSpPr>
          <p:spPr>
            <a:xfrm>
              <a:off x="10172700" y="4457700"/>
              <a:ext cx="1623060" cy="1531620"/>
            </a:xfrm>
            <a:prstGeom prst="roundRect">
              <a:avLst>
                <a:gd name="adj" fmla="val 4776"/>
              </a:avLst>
            </a:prstGeom>
            <a:solidFill>
              <a:srgbClr val="E3F0DE"/>
            </a:solidFill>
            <a:ln/>
            <a:effectLst>
              <a:outerShdw blurRad="76200" dist="25400" dir="5400000" algn="bl" rotWithShape="0">
                <a:srgbClr val="1A1A2E">
                  <a:alpha val="1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Shape 40">
              <a:extLst>
                <a:ext uri="{FF2B5EF4-FFF2-40B4-BE49-F238E27FC236}">
                  <a16:creationId xmlns:a16="http://schemas.microsoft.com/office/drawing/2014/main" id="{4B8BCEF4-8F91-224F-20C5-2B5F59F1C635}"/>
                </a:ext>
              </a:extLst>
            </p:cNvPr>
            <p:cNvSpPr/>
            <p:nvPr/>
          </p:nvSpPr>
          <p:spPr>
            <a:xfrm>
              <a:off x="10337292" y="4622292"/>
              <a:ext cx="365761" cy="457200"/>
            </a:xfrm>
            <a:prstGeom prst="ellipse">
              <a:avLst/>
            </a:prstGeom>
            <a:solidFill>
              <a:srgbClr val="5B8C3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3" name="Image 10" descr="/home/claude/sk2deck/icons/benefit_sustainable.png">
              <a:extLst>
                <a:ext uri="{FF2B5EF4-FFF2-40B4-BE49-F238E27FC236}">
                  <a16:creationId xmlns:a16="http://schemas.microsoft.com/office/drawing/2014/main" id="{BCF45F7B-7706-8B6E-5100-E9F3D910C73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428732" y="4713732"/>
              <a:ext cx="219456" cy="274320"/>
            </a:xfrm>
            <a:prstGeom prst="rect">
              <a:avLst/>
            </a:prstGeom>
          </p:spPr>
        </p:pic>
        <p:sp>
          <p:nvSpPr>
            <p:cNvPr id="54" name="Text 41">
              <a:extLst>
                <a:ext uri="{FF2B5EF4-FFF2-40B4-BE49-F238E27FC236}">
                  <a16:creationId xmlns:a16="http://schemas.microsoft.com/office/drawing/2014/main" id="{5A03F273-E6C4-C977-6D67-C7E48E484B26}"/>
                </a:ext>
              </a:extLst>
            </p:cNvPr>
            <p:cNvSpPr txBox="1"/>
            <p:nvPr/>
          </p:nvSpPr>
          <p:spPr>
            <a:xfrm>
              <a:off x="10474452" y="4941783"/>
              <a:ext cx="1348740" cy="75438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1A1A2E"/>
                  </a:solidFill>
                  <a:effectLst/>
                  <a:uLnTx/>
                  <a:uFillTx/>
                  <a:latin typeface="Calibri" pitchFamily="34" charset="0"/>
                  <a:ea typeface="Calibri" pitchFamily="34" charset="-122"/>
                  <a:cs typeface="Calibri" pitchFamily="34" charset="-120"/>
                </a:rPr>
                <a:t>Sustainable,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1A1A2E"/>
                  </a:solidFill>
                  <a:effectLst/>
                  <a:uLnTx/>
                  <a:uFillTx/>
                  <a:latin typeface="Calibri" pitchFamily="34" charset="0"/>
                  <a:ea typeface="Calibri" pitchFamily="34" charset="-122"/>
                  <a:cs typeface="Calibri" pitchFamily="34" charset="-120"/>
                </a:rPr>
                <a:t>using existing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1A1A2E"/>
                  </a:solidFill>
                  <a:effectLst/>
                  <a:uLnTx/>
                  <a:uFillTx/>
                  <a:latin typeface="Calibri" pitchFamily="34" charset="0"/>
                  <a:ea typeface="Calibri" pitchFamily="34" charset="-122"/>
                  <a:cs typeface="Calibri" pitchFamily="34" charset="-120"/>
                </a:rPr>
                <a:t>resources</a:t>
              </a: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67" name="Google Shape;277;p3">
            <a:extLst>
              <a:ext uri="{FF2B5EF4-FFF2-40B4-BE49-F238E27FC236}">
                <a16:creationId xmlns:a16="http://schemas.microsoft.com/office/drawing/2014/main" id="{22E5D03D-FE30-F829-F3F4-7ED75C0C2AEA}"/>
              </a:ext>
            </a:extLst>
          </p:cNvPr>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1012518" y="1544400"/>
            <a:ext cx="2988094" cy="4974241"/>
          </a:xfrm>
          <a:prstGeom prst="rect">
            <a:avLst/>
          </a:prstGeom>
          <a:noFill/>
          <a:ln>
            <a:noFill/>
          </a:ln>
        </p:spPr>
      </p:pic>
      <p:grpSp>
        <p:nvGrpSpPr>
          <p:cNvPr id="12" name="Group 11">
            <a:extLst>
              <a:ext uri="{FF2B5EF4-FFF2-40B4-BE49-F238E27FC236}">
                <a16:creationId xmlns:a16="http://schemas.microsoft.com/office/drawing/2014/main" id="{D0DE6C3E-4FE1-ACC1-68E5-91053F2A2BF2}"/>
              </a:ext>
            </a:extLst>
          </p:cNvPr>
          <p:cNvGrpSpPr/>
          <p:nvPr/>
        </p:nvGrpSpPr>
        <p:grpSpPr>
          <a:xfrm>
            <a:off x="5123006" y="1206280"/>
            <a:ext cx="5425440" cy="1724025"/>
            <a:chOff x="6387318" y="1150132"/>
            <a:chExt cx="5425440" cy="1724025"/>
          </a:xfrm>
        </p:grpSpPr>
        <p:grpSp>
          <p:nvGrpSpPr>
            <p:cNvPr id="72" name="Group 71">
              <a:extLst>
                <a:ext uri="{FF2B5EF4-FFF2-40B4-BE49-F238E27FC236}">
                  <a16:creationId xmlns:a16="http://schemas.microsoft.com/office/drawing/2014/main" id="{96B3946F-EEB2-F4C7-5BA9-72645E1B4551}"/>
                </a:ext>
              </a:extLst>
            </p:cNvPr>
            <p:cNvGrpSpPr/>
            <p:nvPr/>
          </p:nvGrpSpPr>
          <p:grpSpPr>
            <a:xfrm>
              <a:off x="6387318" y="1150132"/>
              <a:ext cx="5425440" cy="1724025"/>
              <a:chOff x="6400800" y="522869"/>
              <a:chExt cx="5425440" cy="1991731"/>
            </a:xfrm>
          </p:grpSpPr>
          <p:sp>
            <p:nvSpPr>
              <p:cNvPr id="33" name="Shape 25">
                <a:extLst>
                  <a:ext uri="{FF2B5EF4-FFF2-40B4-BE49-F238E27FC236}">
                    <a16:creationId xmlns:a16="http://schemas.microsoft.com/office/drawing/2014/main" id="{75B22674-358B-991C-6852-5CB510FAD0BE}"/>
                  </a:ext>
                </a:extLst>
              </p:cNvPr>
              <p:cNvSpPr/>
              <p:nvPr/>
            </p:nvSpPr>
            <p:spPr>
              <a:xfrm>
                <a:off x="6400800" y="522869"/>
                <a:ext cx="5425440" cy="1991731"/>
              </a:xfrm>
              <a:prstGeom prst="roundRect">
                <a:avLst>
                  <a:gd name="adj" fmla="val 7742"/>
                </a:avLst>
              </a:prstGeom>
              <a:solidFill>
                <a:srgbClr val="ABE3C7"/>
              </a:solidFill>
              <a:ln/>
              <a:effectLst>
                <a:outerShdw blurRad="76200" dist="25400" dir="5400000" algn="bl" rotWithShape="0">
                  <a:srgbClr val="1A1A2E">
                    <a:alpha val="1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Text 26">
                <a:extLst>
                  <a:ext uri="{FF2B5EF4-FFF2-40B4-BE49-F238E27FC236}">
                    <a16:creationId xmlns:a16="http://schemas.microsoft.com/office/drawing/2014/main" id="{8D033D03-6DF3-8E1B-28C8-EE1B7E4714BB}"/>
                  </a:ext>
                </a:extLst>
              </p:cNvPr>
              <p:cNvSpPr txBox="1"/>
              <p:nvPr/>
            </p:nvSpPr>
            <p:spPr>
              <a:xfrm>
                <a:off x="6675120" y="1170432"/>
                <a:ext cx="4846320" cy="1280160"/>
              </a:xfrm>
              <a:prstGeom prst="rect">
                <a:avLst/>
              </a:prstGeom>
              <a:solidFill>
                <a:srgbClr val="ABE3C7"/>
              </a:solidFill>
              <a:ln/>
            </p:spPr>
            <p:txBody>
              <a:bodyPr wrap="square" lIns="0" tIns="0" rIns="0" bIns="0" rtlCol="0" anchor="ctr"/>
              <a:lstStyle/>
              <a:p>
                <a:pPr marL="0" marR="0" lvl="0" indent="0" algn="ctr" defTabSz="914400" rtl="0" eaLnBrk="1" fontAlgn="auto" latinLnBrk="0" hangingPunct="1">
                  <a:lnSpc>
                    <a:spcPct val="108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3263F"/>
                    </a:solidFill>
                    <a:effectLst/>
                    <a:uLnTx/>
                    <a:uFillTx/>
                    <a:latin typeface="Calibri" panose="020F0502020204030204"/>
                    <a:ea typeface="+mn-ea"/>
                    <a:cs typeface="+mn-cs"/>
                  </a:rPr>
                  <a:t>An Integrated Postnatal Care Model</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8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3263F"/>
                    </a:solidFill>
                    <a:effectLst/>
                    <a:uLnTx/>
                    <a:uFillTx/>
                    <a:latin typeface="Calibri" panose="020F0502020204030204"/>
                    <a:ea typeface="+mn-ea"/>
                    <a:cs typeface="+mn-cs"/>
                  </a:rPr>
                  <a:t>as a "one-stop shop" for all moms and babies, </a:t>
                </a:r>
              </a:p>
              <a:p>
                <a:pPr marL="0" marR="0" lvl="0" indent="0" algn="ctr" defTabSz="914400" rtl="0" eaLnBrk="1" fontAlgn="auto" latinLnBrk="0" hangingPunct="1">
                  <a:lnSpc>
                    <a:spcPct val="108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3263F"/>
                    </a:solidFill>
                    <a:effectLst/>
                    <a:uLnTx/>
                    <a:uFillTx/>
                    <a:latin typeface="Calibri" panose="020F0502020204030204"/>
                    <a:ea typeface="+mn-ea"/>
                    <a:cs typeface="+mn-cs"/>
                  </a:rPr>
                  <a:t>using a </a:t>
                </a:r>
                <a:r>
                  <a:rPr kumimoji="0" lang="en-US" sz="1600" b="1" i="0" u="none" strike="noStrike" kern="1200" cap="none" spc="0" normalizeH="0" baseline="0" noProof="0" dirty="0">
                    <a:ln>
                      <a:noFill/>
                    </a:ln>
                    <a:solidFill>
                      <a:srgbClr val="13263F"/>
                    </a:solidFill>
                    <a:effectLst/>
                    <a:uLnTx/>
                    <a:uFillTx/>
                    <a:latin typeface="Calibri" panose="020F0502020204030204"/>
                    <a:ea typeface="+mn-ea"/>
                    <a:cs typeface="+mn-cs"/>
                  </a:rPr>
                  <a:t>life-course approach</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7" name="Rectangle: Rounded Corners 6">
              <a:extLst>
                <a:ext uri="{FF2B5EF4-FFF2-40B4-BE49-F238E27FC236}">
                  <a16:creationId xmlns:a16="http://schemas.microsoft.com/office/drawing/2014/main" id="{774572DA-AC85-93E3-94F5-B8B2A204D766}"/>
                </a:ext>
              </a:extLst>
            </p:cNvPr>
            <p:cNvSpPr/>
            <p:nvPr/>
          </p:nvSpPr>
          <p:spPr>
            <a:xfrm>
              <a:off x="6510826" y="1300889"/>
              <a:ext cx="5147943" cy="449124"/>
            </a:xfrm>
            <a:prstGeom prst="roundRect">
              <a:avLst/>
            </a:prstGeom>
            <a:solidFill>
              <a:srgbClr val="3399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rPr>
                <a:t>Part of the Solution</a:t>
              </a:r>
            </a:p>
          </p:txBody>
        </p:sp>
      </p:grpSp>
    </p:spTree>
    <p:extLst>
      <p:ext uri="{BB962C8B-B14F-4D97-AF65-F5344CB8AC3E}">
        <p14:creationId xmlns:p14="http://schemas.microsoft.com/office/powerpoint/2010/main" val="1236569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846504" y="0"/>
            <a:ext cx="10345191" cy="868680"/>
          </a:xfrm>
          <a:prstGeom prst="rect">
            <a:avLst/>
          </a:prstGeom>
          <a:solidFill>
            <a:srgbClr val="1F5C9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txBox="1"/>
          <p:nvPr/>
        </p:nvSpPr>
        <p:spPr>
          <a:xfrm>
            <a:off x="2160642" y="0"/>
            <a:ext cx="9543677"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itchFamily="34" charset="0"/>
                <a:ea typeface="Calibri" pitchFamily="34" charset="-122"/>
                <a:cs typeface="Calibri" pitchFamily="34" charset="-120"/>
              </a:rPr>
              <a:t>Methods: To figure </a:t>
            </a:r>
            <a:r>
              <a:rPr kumimoji="0" lang="en-US" sz="32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out the "how" of IPNC</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6" name="Group 5">
            <a:extLst>
              <a:ext uri="{FF2B5EF4-FFF2-40B4-BE49-F238E27FC236}">
                <a16:creationId xmlns:a16="http://schemas.microsoft.com/office/drawing/2014/main" id="{A611414D-411F-2D89-992C-DA171E6A8BEF}"/>
              </a:ext>
            </a:extLst>
          </p:cNvPr>
          <p:cNvGrpSpPr/>
          <p:nvPr/>
        </p:nvGrpSpPr>
        <p:grpSpPr>
          <a:xfrm>
            <a:off x="408647" y="3594686"/>
            <a:ext cx="2740914" cy="2788920"/>
            <a:chOff x="365760" y="3063240"/>
            <a:chExt cx="2740914" cy="2788920"/>
          </a:xfrm>
        </p:grpSpPr>
        <p:sp>
          <p:nvSpPr>
            <p:cNvPr id="24" name="Shape 18"/>
            <p:cNvSpPr/>
            <p:nvPr/>
          </p:nvSpPr>
          <p:spPr>
            <a:xfrm>
              <a:off x="365760" y="3063240"/>
              <a:ext cx="2740914" cy="2788920"/>
            </a:xfrm>
            <a:prstGeom prst="roundRect">
              <a:avLst>
                <a:gd name="adj" fmla="val 2669"/>
              </a:avLst>
            </a:prstGeom>
            <a:solidFill>
              <a:srgbClr val="DEEBDD"/>
            </a:solidFill>
            <a:ln/>
            <a:effectLst>
              <a:outerShdw blurRad="76200" dist="25400" dir="5400000" algn="bl" rotWithShape="0">
                <a:srgbClr val="1A1A2E">
                  <a:alpha val="1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Text 19"/>
            <p:cNvSpPr txBox="1"/>
            <p:nvPr/>
          </p:nvSpPr>
          <p:spPr>
            <a:xfrm>
              <a:off x="502920" y="3172968"/>
              <a:ext cx="2466594" cy="68580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A1A2E"/>
                  </a:solidFill>
                  <a:effectLst/>
                  <a:uLnTx/>
                  <a:uFillTx/>
                  <a:latin typeface="Calibri" pitchFamily="34" charset="0"/>
                  <a:ea typeface="Calibri" pitchFamily="34" charset="-122"/>
                  <a:cs typeface="Calibri" pitchFamily="34" charset="-120"/>
                </a:rPr>
                <a:t>Reoriented Clinical Decision Support Tools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Text 22"/>
            <p:cNvSpPr txBox="1"/>
            <p:nvPr/>
          </p:nvSpPr>
          <p:spPr>
            <a:xfrm>
              <a:off x="502920" y="5495904"/>
              <a:ext cx="2466594" cy="264815"/>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A1A2E"/>
                  </a:solidFill>
                  <a:effectLst/>
                  <a:uLnTx/>
                  <a:uFillTx/>
                  <a:latin typeface="Calibri" pitchFamily="34" charset="0"/>
                  <a:ea typeface="Calibri" pitchFamily="34" charset="-122"/>
                  <a:cs typeface="Calibri" pitchFamily="34" charset="-120"/>
                </a:rPr>
                <a:t>Roadmap &amp; Integration wheel</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4" name="Picture 63">
              <a:extLst>
                <a:ext uri="{FF2B5EF4-FFF2-40B4-BE49-F238E27FC236}">
                  <a16:creationId xmlns:a16="http://schemas.microsoft.com/office/drawing/2014/main" id="{9F318D9D-C832-D31D-73F5-9D0F075B6F5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5505" y="3742724"/>
              <a:ext cx="1079168" cy="1570301"/>
            </a:xfrm>
            <a:prstGeom prst="rect">
              <a:avLst/>
            </a:prstGeom>
            <a:effectLst>
              <a:outerShdw blurRad="50800" dist="38100" dir="2700000" algn="tl" rotWithShape="0">
                <a:prstClr val="black">
                  <a:alpha val="40000"/>
                </a:prstClr>
              </a:outerShdw>
            </a:effectLst>
          </p:spPr>
        </p:pic>
        <p:pic>
          <p:nvPicPr>
            <p:cNvPr id="65" name="Picture 64">
              <a:extLst>
                <a:ext uri="{FF2B5EF4-FFF2-40B4-BE49-F238E27FC236}">
                  <a16:creationId xmlns:a16="http://schemas.microsoft.com/office/drawing/2014/main" id="{3A86D731-8908-A818-CDCE-E312BD8B4DD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46504" y="4057116"/>
              <a:ext cx="1137488" cy="1200684"/>
            </a:xfrm>
            <a:prstGeom prst="rect">
              <a:avLst/>
            </a:prstGeom>
          </p:spPr>
        </p:pic>
      </p:grpSp>
      <p:grpSp>
        <p:nvGrpSpPr>
          <p:cNvPr id="7" name="Group 6">
            <a:extLst>
              <a:ext uri="{FF2B5EF4-FFF2-40B4-BE49-F238E27FC236}">
                <a16:creationId xmlns:a16="http://schemas.microsoft.com/office/drawing/2014/main" id="{3D08670C-D0C8-F48E-BE7A-7C950E6FAAA4}"/>
              </a:ext>
            </a:extLst>
          </p:cNvPr>
          <p:cNvGrpSpPr/>
          <p:nvPr/>
        </p:nvGrpSpPr>
        <p:grpSpPr>
          <a:xfrm>
            <a:off x="3314153" y="3594686"/>
            <a:ext cx="2740914" cy="2788920"/>
            <a:chOff x="3271266" y="3063240"/>
            <a:chExt cx="2740914" cy="2788920"/>
          </a:xfrm>
        </p:grpSpPr>
        <p:sp>
          <p:nvSpPr>
            <p:cNvPr id="31" name="Shape 23"/>
            <p:cNvSpPr/>
            <p:nvPr/>
          </p:nvSpPr>
          <p:spPr>
            <a:xfrm>
              <a:off x="3271266" y="3063240"/>
              <a:ext cx="2740914" cy="2788920"/>
            </a:xfrm>
            <a:prstGeom prst="roundRect">
              <a:avLst>
                <a:gd name="adj" fmla="val 2669"/>
              </a:avLst>
            </a:prstGeom>
            <a:solidFill>
              <a:srgbClr val="FBE1DF"/>
            </a:solidFill>
            <a:ln/>
            <a:effectLst>
              <a:outerShdw blurRad="76200" dist="25400" dir="5400000" algn="bl" rotWithShape="0">
                <a:srgbClr val="1A1A2E">
                  <a:alpha val="1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Text 24"/>
            <p:cNvSpPr txBox="1"/>
            <p:nvPr/>
          </p:nvSpPr>
          <p:spPr>
            <a:xfrm>
              <a:off x="3408426" y="3172968"/>
              <a:ext cx="2466594" cy="45720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A1A2E"/>
                  </a:solidFill>
                  <a:effectLst/>
                  <a:uLnTx/>
                  <a:uFillTx/>
                  <a:latin typeface="Calibri" pitchFamily="34" charset="0"/>
                  <a:ea typeface="Calibri" pitchFamily="34" charset="-122"/>
                  <a:cs typeface="Calibri" pitchFamily="34" charset="-120"/>
                </a:rPr>
                <a:t>Time and Motion Studies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67" name="Group 66">
              <a:extLst>
                <a:ext uri="{FF2B5EF4-FFF2-40B4-BE49-F238E27FC236}">
                  <a16:creationId xmlns:a16="http://schemas.microsoft.com/office/drawing/2014/main" id="{8479F36C-3AAC-7299-B33B-544EFA818BA9}"/>
                </a:ext>
              </a:extLst>
            </p:cNvPr>
            <p:cNvGrpSpPr/>
            <p:nvPr/>
          </p:nvGrpSpPr>
          <p:grpSpPr>
            <a:xfrm>
              <a:off x="3344418" y="4746116"/>
              <a:ext cx="2530602" cy="533134"/>
              <a:chOff x="3344418" y="4297680"/>
              <a:chExt cx="2530602" cy="621792"/>
            </a:xfrm>
          </p:grpSpPr>
          <p:sp>
            <p:nvSpPr>
              <p:cNvPr id="37" name="Shape 27"/>
              <p:cNvSpPr/>
              <p:nvPr/>
            </p:nvSpPr>
            <p:spPr>
              <a:xfrm>
                <a:off x="3408426" y="4297680"/>
                <a:ext cx="2466594" cy="621792"/>
              </a:xfrm>
              <a:prstGeom prst="roundRect">
                <a:avLst>
                  <a:gd name="adj" fmla="val 8824"/>
                </a:avLst>
              </a:prstGeom>
              <a:solidFill>
                <a:srgbClr val="FFFFF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Text 28"/>
              <p:cNvSpPr txBox="1"/>
              <p:nvPr/>
            </p:nvSpPr>
            <p:spPr>
              <a:xfrm>
                <a:off x="3344418" y="4306824"/>
                <a:ext cx="2466594" cy="56692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96167"/>
                    </a:solidFill>
                    <a:effectLst/>
                    <a:uLnTx/>
                    <a:uFillTx/>
                    <a:latin typeface="Calibri" panose="020F0502020204030204"/>
                    <a:ea typeface="+mn-ea"/>
                    <a:cs typeface="+mn-cs"/>
                  </a:rPr>
                  <a:t>1618</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1A1A2E"/>
                    </a:solidFill>
                    <a:effectLst/>
                    <a:uLnTx/>
                    <a:uFillTx/>
                    <a:latin typeface="Calibri" panose="020F0502020204030204"/>
                    <a:ea typeface="+mn-ea"/>
                    <a:cs typeface="+mn-cs"/>
                  </a:rPr>
                  <a:t>Cycle times</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66" name="Group 65">
              <a:extLst>
                <a:ext uri="{FF2B5EF4-FFF2-40B4-BE49-F238E27FC236}">
                  <a16:creationId xmlns:a16="http://schemas.microsoft.com/office/drawing/2014/main" id="{B6F7F32D-EDDB-B8FB-E80F-181B715851CB}"/>
                </a:ext>
              </a:extLst>
            </p:cNvPr>
            <p:cNvGrpSpPr/>
            <p:nvPr/>
          </p:nvGrpSpPr>
          <p:grpSpPr>
            <a:xfrm>
              <a:off x="3422142" y="5341857"/>
              <a:ext cx="2466594" cy="401975"/>
              <a:chOff x="3408426" y="5029200"/>
              <a:chExt cx="2466594" cy="685800"/>
            </a:xfrm>
          </p:grpSpPr>
          <p:sp>
            <p:nvSpPr>
              <p:cNvPr id="39" name="Shape 29"/>
              <p:cNvSpPr/>
              <p:nvPr/>
            </p:nvSpPr>
            <p:spPr>
              <a:xfrm>
                <a:off x="3408426" y="5029200"/>
                <a:ext cx="2466594" cy="685800"/>
              </a:xfrm>
              <a:prstGeom prst="roundRect">
                <a:avLst>
                  <a:gd name="adj" fmla="val 8000"/>
                </a:avLst>
              </a:prstGeom>
              <a:solidFill>
                <a:srgbClr val="FFFFF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Text 30"/>
              <p:cNvSpPr txBox="1"/>
              <p:nvPr/>
            </p:nvSpPr>
            <p:spPr>
              <a:xfrm>
                <a:off x="3472434" y="5065776"/>
                <a:ext cx="2338578" cy="61264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1A1A2E"/>
                    </a:solidFill>
                    <a:effectLst/>
                    <a:uLnTx/>
                    <a:uFillTx/>
                    <a:latin typeface="Calibri" pitchFamily="34" charset="0"/>
                    <a:ea typeface="Calibri" pitchFamily="34" charset="-122"/>
                    <a:cs typeface="Calibri" pitchFamily="34" charset="-120"/>
                  </a:rPr>
                  <a:t>Client journeys: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1A1A2E"/>
                    </a:solidFill>
                    <a:effectLst/>
                    <a:uLnTx/>
                    <a:uFillTx/>
                    <a:latin typeface="Calibri" pitchFamily="34" charset="0"/>
                    <a:ea typeface="Calibri" pitchFamily="34" charset="-122"/>
                    <a:cs typeface="Calibri" pitchFamily="34" charset="-120"/>
                  </a:rPr>
                  <a:t>Process flows &amp; bottlenecks</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68" name="Picture 67">
              <a:extLst>
                <a:ext uri="{FF2B5EF4-FFF2-40B4-BE49-F238E27FC236}">
                  <a16:creationId xmlns:a16="http://schemas.microsoft.com/office/drawing/2014/main" id="{9FD887E0-BEC7-8B3D-B56E-03ACADEECD8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72454" y="3483751"/>
              <a:ext cx="1938537" cy="1146730"/>
            </a:xfrm>
            <a:prstGeom prst="rect">
              <a:avLst/>
            </a:prstGeom>
          </p:spPr>
        </p:pic>
      </p:grpSp>
      <p:grpSp>
        <p:nvGrpSpPr>
          <p:cNvPr id="8" name="Group 7">
            <a:extLst>
              <a:ext uri="{FF2B5EF4-FFF2-40B4-BE49-F238E27FC236}">
                <a16:creationId xmlns:a16="http://schemas.microsoft.com/office/drawing/2014/main" id="{04BAA472-3972-7665-BD8F-D7CD4CF4B617}"/>
              </a:ext>
            </a:extLst>
          </p:cNvPr>
          <p:cNvGrpSpPr/>
          <p:nvPr/>
        </p:nvGrpSpPr>
        <p:grpSpPr>
          <a:xfrm>
            <a:off x="6219659" y="3594686"/>
            <a:ext cx="2740914" cy="2788920"/>
            <a:chOff x="6176772" y="3063240"/>
            <a:chExt cx="2740914" cy="2788920"/>
          </a:xfrm>
        </p:grpSpPr>
        <p:sp>
          <p:nvSpPr>
            <p:cNvPr id="41" name="Shape 31"/>
            <p:cNvSpPr/>
            <p:nvPr/>
          </p:nvSpPr>
          <p:spPr>
            <a:xfrm>
              <a:off x="6176772" y="3063240"/>
              <a:ext cx="2740914" cy="2788920"/>
            </a:xfrm>
            <a:prstGeom prst="roundRect">
              <a:avLst>
                <a:gd name="adj" fmla="val 2669"/>
              </a:avLst>
            </a:prstGeom>
            <a:solidFill>
              <a:srgbClr val="DCEBF5"/>
            </a:solidFill>
            <a:ln/>
            <a:effectLst>
              <a:outerShdw blurRad="76200" dist="25400" dir="5400000" algn="bl" rotWithShape="0">
                <a:srgbClr val="1A1A2E">
                  <a:alpha val="1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Text 32"/>
            <p:cNvSpPr txBox="1"/>
            <p:nvPr/>
          </p:nvSpPr>
          <p:spPr>
            <a:xfrm>
              <a:off x="6313932" y="3172968"/>
              <a:ext cx="2466594" cy="45720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1A1A2E"/>
                  </a:solidFill>
                  <a:effectLst/>
                  <a:uLnTx/>
                  <a:uFillTx/>
                  <a:latin typeface="Calibri" pitchFamily="34" charset="0"/>
                  <a:ea typeface="Calibri" pitchFamily="34" charset="-122"/>
                  <a:cs typeface="Calibri" pitchFamily="34" charset="-120"/>
                </a:rPr>
                <a:t>Structured Interviews</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5" name="Shape 34"/>
            <p:cNvSpPr/>
            <p:nvPr/>
          </p:nvSpPr>
          <p:spPr>
            <a:xfrm>
              <a:off x="6313932" y="4800600"/>
              <a:ext cx="2466594" cy="914400"/>
            </a:xfrm>
            <a:prstGeom prst="roundRect">
              <a:avLst>
                <a:gd name="adj" fmla="val 6000"/>
              </a:avLst>
            </a:prstGeom>
            <a:solidFill>
              <a:srgbClr val="FFFFF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Text 35"/>
            <p:cNvSpPr txBox="1"/>
            <p:nvPr/>
          </p:nvSpPr>
          <p:spPr>
            <a:xfrm>
              <a:off x="6313932" y="4828032"/>
              <a:ext cx="2466594" cy="85953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1C7293"/>
                  </a:solidFill>
                  <a:effectLst/>
                  <a:uLnTx/>
                  <a:uFillTx/>
                  <a:latin typeface="Calibri" panose="020F0502020204030204"/>
                  <a:ea typeface="+mn-ea"/>
                  <a:cs typeface="+mn-cs"/>
                </a:rPr>
                <a:t>&gt; 10800</a:t>
              </a:r>
              <a:endPar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1A1A2E"/>
                  </a:solidFill>
                  <a:effectLst/>
                  <a:uLnTx/>
                  <a:uFillTx/>
                  <a:latin typeface="Calibri" panose="020F0502020204030204"/>
                  <a:ea typeface="+mn-ea"/>
                  <a:cs typeface="+mn-cs"/>
                </a:rPr>
                <a:t>Maternal Interviews</a:t>
              </a:r>
              <a:endPar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1" name="Google Shape;277;p3">
              <a:extLst>
                <a:ext uri="{FF2B5EF4-FFF2-40B4-BE49-F238E27FC236}">
                  <a16:creationId xmlns:a16="http://schemas.microsoft.com/office/drawing/2014/main" id="{ECF88D84-882C-7261-A5E4-31A42BF4AD70}"/>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6321997" y="3327785"/>
              <a:ext cx="917766" cy="1577590"/>
            </a:xfrm>
            <a:prstGeom prst="rect">
              <a:avLst/>
            </a:prstGeom>
            <a:noFill/>
            <a:ln>
              <a:noFill/>
            </a:ln>
          </p:spPr>
        </p:pic>
        <p:pic>
          <p:nvPicPr>
            <p:cNvPr id="72" name="Picture 71">
              <a:extLst>
                <a:ext uri="{FF2B5EF4-FFF2-40B4-BE49-F238E27FC236}">
                  <a16:creationId xmlns:a16="http://schemas.microsoft.com/office/drawing/2014/main" id="{AB22CEDB-29F4-1F76-CAD3-5FC48D33AB3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503192" y="3555873"/>
              <a:ext cx="901086" cy="1126785"/>
            </a:xfrm>
            <a:prstGeom prst="rect">
              <a:avLst/>
            </a:prstGeom>
          </p:spPr>
        </p:pic>
      </p:grpSp>
      <p:grpSp>
        <p:nvGrpSpPr>
          <p:cNvPr id="11" name="Group 10">
            <a:extLst>
              <a:ext uri="{FF2B5EF4-FFF2-40B4-BE49-F238E27FC236}">
                <a16:creationId xmlns:a16="http://schemas.microsoft.com/office/drawing/2014/main" id="{CB18FC20-FE66-CF76-60FC-B1A47EB35DD5}"/>
              </a:ext>
            </a:extLst>
          </p:cNvPr>
          <p:cNvGrpSpPr/>
          <p:nvPr/>
        </p:nvGrpSpPr>
        <p:grpSpPr>
          <a:xfrm>
            <a:off x="408647" y="1579360"/>
            <a:ext cx="8851392" cy="1832446"/>
            <a:chOff x="365760" y="1047914"/>
            <a:chExt cx="8851392" cy="1832446"/>
          </a:xfrm>
        </p:grpSpPr>
        <p:sp>
          <p:nvSpPr>
            <p:cNvPr id="4" name="Shape 2"/>
            <p:cNvSpPr/>
            <p:nvPr/>
          </p:nvSpPr>
          <p:spPr>
            <a:xfrm>
              <a:off x="365760" y="1097280"/>
              <a:ext cx="8851392" cy="1783080"/>
            </a:xfrm>
            <a:prstGeom prst="roundRect">
              <a:avLst>
                <a:gd name="adj" fmla="val 4103"/>
              </a:avLst>
            </a:prstGeom>
            <a:solidFill>
              <a:srgbClr val="F1F2F4"/>
            </a:solidFill>
            <a:ln/>
            <a:effectLst>
              <a:outerShdw blurRad="76200" dist="25400" dir="5400000" algn="bl" rotWithShape="0">
                <a:srgbClr val="1A1A2E">
                  <a:alpha val="1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Text 10"/>
            <p:cNvSpPr txBox="1"/>
            <p:nvPr/>
          </p:nvSpPr>
          <p:spPr>
            <a:xfrm>
              <a:off x="2556891" y="1114168"/>
              <a:ext cx="5760720" cy="3657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28090"/>
                  </a:solidFill>
                  <a:effectLst/>
                  <a:uLnTx/>
                  <a:uFillTx/>
                  <a:latin typeface="Calibri" pitchFamily="34" charset="0"/>
                  <a:ea typeface="Calibri" pitchFamily="34" charset="-122"/>
                  <a:cs typeface="Calibri" pitchFamily="34" charset="-120"/>
                </a:rPr>
                <a:t>Sihamba Kunye Side-by-Side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 11"/>
            <p:cNvSpPr txBox="1"/>
            <p:nvPr/>
          </p:nvSpPr>
          <p:spPr>
            <a:xfrm>
              <a:off x="2267712" y="1362456"/>
              <a:ext cx="6629400" cy="457200"/>
            </a:xfrm>
            <a:prstGeom prst="rect">
              <a:avLst/>
            </a:prstGeom>
            <a:noFill/>
            <a:ln/>
          </p:spPr>
          <p:txBody>
            <a:bodyPr wrap="square" lIns="0" tIns="0" rIns="0" bIns="0" rtlCol="0" anchor="ct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A1A2E"/>
                  </a:solidFill>
                  <a:effectLst/>
                  <a:uLnTx/>
                  <a:uFillTx/>
                  <a:latin typeface="Calibri" pitchFamily="34" charset="0"/>
                  <a:ea typeface="Calibri" pitchFamily="34" charset="-122"/>
                  <a:cs typeface="Calibri" pitchFamily="34" charset="-120"/>
                </a:rPr>
                <a:t>A 2-year funded Implementation Science Project </a:t>
              </a:r>
              <a:r>
                <a:rPr kumimoji="0" lang="en-US" sz="1600" b="0" i="1" u="none" strike="noStrike" kern="1200" cap="none" spc="0" normalizeH="0" baseline="0" noProof="0" dirty="0">
                  <a:ln>
                    <a:noFill/>
                  </a:ln>
                  <a:solidFill>
                    <a:srgbClr val="1A1A2E"/>
                  </a:solidFill>
                  <a:effectLst/>
                  <a:uLnTx/>
                  <a:uFillTx/>
                  <a:latin typeface="Calibri" pitchFamily="34" charset="0"/>
                  <a:ea typeface="Calibri" pitchFamily="34" charset="-122"/>
                  <a:cs typeface="Calibri" pitchFamily="34" charset="-120"/>
                </a:rPr>
                <a:t>(July 2024 to June 2026)</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Shape 12"/>
            <p:cNvSpPr/>
            <p:nvPr/>
          </p:nvSpPr>
          <p:spPr>
            <a:xfrm>
              <a:off x="2556891" y="1920240"/>
              <a:ext cx="6235065" cy="7321"/>
            </a:xfrm>
            <a:prstGeom prst="line">
              <a:avLst/>
            </a:prstGeom>
            <a:noFill/>
            <a:ln w="12700">
              <a:solidFill>
                <a:srgbClr val="C8CDD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3"/>
            <p:cNvSpPr txBox="1"/>
            <p:nvPr/>
          </p:nvSpPr>
          <p:spPr>
            <a:xfrm>
              <a:off x="2757727" y="1988877"/>
              <a:ext cx="6095951" cy="685800"/>
            </a:xfrm>
            <a:prstGeom prst="rect">
              <a:avLst/>
            </a:prstGeom>
            <a:noFill/>
            <a:ln/>
          </p:spPr>
          <p:txBody>
            <a:bodyPr wrap="square" lIns="0" tIns="0" rIns="0" bIns="0" rtlCol="0" anchor="t"/>
            <a:lstStyle/>
            <a:p>
              <a:pPr marL="0" marR="0" lvl="0" indent="0" algn="ctr" defTabSz="914400" rtl="0" eaLnBrk="1" fontAlgn="auto" latinLnBrk="0" hangingPunct="1">
                <a:lnSpc>
                  <a:spcPct val="112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A1A2E"/>
                  </a:solidFill>
                  <a:effectLst/>
                  <a:uLnTx/>
                  <a:uFillTx/>
                  <a:latin typeface="Calibri" pitchFamily="34" charset="0"/>
                  <a:ea typeface="Calibri" pitchFamily="34" charset="-122"/>
                  <a:cs typeface="Calibri" pitchFamily="34" charset="-120"/>
                </a:rPr>
                <a:t>Aim: </a:t>
              </a:r>
              <a:r>
                <a:rPr kumimoji="0" lang="en-US" sz="1600" b="0" i="0" u="none" strike="noStrike" kern="1200" cap="none" spc="0" normalizeH="0" baseline="0" noProof="0" dirty="0">
                  <a:ln>
                    <a:noFill/>
                  </a:ln>
                  <a:solidFill>
                    <a:srgbClr val="1A1A2E"/>
                  </a:solidFill>
                  <a:effectLst/>
                  <a:uLnTx/>
                  <a:uFillTx/>
                  <a:latin typeface="Calibri" pitchFamily="34" charset="0"/>
                  <a:ea typeface="Calibri" pitchFamily="34" charset="-122"/>
                  <a:cs typeface="Calibri" pitchFamily="34" charset="-120"/>
                </a:rPr>
                <a:t>To implement a structured and </a:t>
              </a:r>
              <a:r>
                <a:rPr kumimoji="0" lang="en-US" sz="1600" b="1" i="0" u="none" strike="noStrike" kern="1200" cap="none" spc="0" normalizeH="0" baseline="0" noProof="0" dirty="0">
                  <a:ln>
                    <a:noFill/>
                  </a:ln>
                  <a:solidFill>
                    <a:srgbClr val="028090"/>
                  </a:solidFill>
                  <a:effectLst/>
                  <a:uLnTx/>
                  <a:uFillTx/>
                  <a:latin typeface="Calibri" pitchFamily="34" charset="0"/>
                  <a:ea typeface="Calibri" pitchFamily="34" charset="-122"/>
                  <a:cs typeface="Calibri" pitchFamily="34" charset="-120"/>
                </a:rPr>
                <a:t>integrated postnatal care package</a:t>
              </a:r>
              <a:r>
                <a:rPr kumimoji="0" lang="en-US" sz="1600" b="0" i="0" u="none" strike="noStrike" kern="1200" cap="none" spc="0" normalizeH="0" baseline="0" noProof="0" dirty="0">
                  <a:ln>
                    <a:noFill/>
                  </a:ln>
                  <a:solidFill>
                    <a:srgbClr val="1A1A2E"/>
                  </a:solidFill>
                  <a:effectLst/>
                  <a:uLnTx/>
                  <a:uFillTx/>
                  <a:latin typeface="Calibri" pitchFamily="34" charset="0"/>
                  <a:ea typeface="Calibri" pitchFamily="34" charset="-122"/>
                  <a:cs typeface="Calibri" pitchFamily="34" charset="-120"/>
                </a:rPr>
                <a:t> ('First 1000-day Roadmap') for the mother after delivery, located </a:t>
              </a:r>
            </a:p>
            <a:p>
              <a:pPr marL="0" marR="0" lvl="0" indent="0" algn="ctr" defTabSz="914400" rtl="0" eaLnBrk="1" fontAlgn="auto" latinLnBrk="0" hangingPunct="1">
                <a:lnSpc>
                  <a:spcPct val="112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28090"/>
                  </a:solidFill>
                  <a:effectLst/>
                  <a:uLnTx/>
                  <a:uFillTx/>
                  <a:latin typeface="Calibri" pitchFamily="34" charset="0"/>
                  <a:ea typeface="Calibri" pitchFamily="34" charset="-122"/>
                  <a:cs typeface="Calibri" pitchFamily="34" charset="-120"/>
                </a:rPr>
                <a:t>at the same service delivery point as care for her infant</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3" name="Picture 72">
              <a:extLst>
                <a:ext uri="{FF2B5EF4-FFF2-40B4-BE49-F238E27FC236}">
                  <a16:creationId xmlns:a16="http://schemas.microsoft.com/office/drawing/2014/main" id="{BDE3EF29-7C4A-5EE1-B431-1784144B4F43}"/>
                </a:ext>
              </a:extLst>
            </p:cNvPr>
            <p:cNvPicPr>
              <a:picLocks noChangeAspect="1"/>
            </p:cNvPicPr>
            <p:nvPr/>
          </p:nvPicPr>
          <p:blipFill>
            <a:blip r:embed="rId8"/>
            <a:stretch>
              <a:fillRect/>
            </a:stretch>
          </p:blipFill>
          <p:spPr>
            <a:xfrm>
              <a:off x="502920" y="1047914"/>
              <a:ext cx="2316529" cy="1759294"/>
            </a:xfrm>
            <a:prstGeom prst="rect">
              <a:avLst/>
            </a:prstGeom>
          </p:spPr>
        </p:pic>
      </p:grpSp>
      <p:grpSp>
        <p:nvGrpSpPr>
          <p:cNvPr id="12" name="Group 11">
            <a:extLst>
              <a:ext uri="{FF2B5EF4-FFF2-40B4-BE49-F238E27FC236}">
                <a16:creationId xmlns:a16="http://schemas.microsoft.com/office/drawing/2014/main" id="{902D0C8E-AC02-9E9C-D234-13718ABB409B}"/>
              </a:ext>
            </a:extLst>
          </p:cNvPr>
          <p:cNvGrpSpPr/>
          <p:nvPr/>
        </p:nvGrpSpPr>
        <p:grpSpPr>
          <a:xfrm>
            <a:off x="9238488" y="1619582"/>
            <a:ext cx="2770632" cy="4764024"/>
            <a:chOff x="9240684" y="2487168"/>
            <a:chExt cx="2770632" cy="4764024"/>
          </a:xfrm>
        </p:grpSpPr>
        <p:sp>
          <p:nvSpPr>
            <p:cNvPr id="19" name="Shape 14"/>
            <p:cNvSpPr/>
            <p:nvPr/>
          </p:nvSpPr>
          <p:spPr>
            <a:xfrm>
              <a:off x="9240684" y="2487168"/>
              <a:ext cx="2770632" cy="4764024"/>
            </a:xfrm>
            <a:prstGeom prst="roundRect">
              <a:avLst>
                <a:gd name="adj" fmla="val 3352"/>
              </a:avLst>
            </a:prstGeom>
            <a:solidFill>
              <a:srgbClr val="1D3557"/>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Text 17"/>
            <p:cNvSpPr txBox="1"/>
            <p:nvPr/>
          </p:nvSpPr>
          <p:spPr>
            <a:xfrm>
              <a:off x="9469284" y="3035808"/>
              <a:ext cx="2359152" cy="2139696"/>
            </a:xfrm>
            <a:prstGeom prst="rect">
              <a:avLst/>
            </a:prstGeom>
            <a:noFill/>
            <a:ln/>
          </p:spPr>
          <p:txBody>
            <a:bodyPr wrap="square" lIns="0" tIns="0" rIns="0" bIns="0" rtlCol="0" anchor="ctr"/>
            <a:lstStyle/>
            <a:p>
              <a:pPr marL="342900" marR="0" lvl="0" indent="-342900" algn="l" defTabSz="914400" rtl="0" eaLnBrk="1" fontAlgn="auto" latinLnBrk="0" hangingPunct="1">
                <a:lnSpc>
                  <a:spcPct val="115000"/>
                </a:lnSpc>
                <a:spcBef>
                  <a:spcPts val="0"/>
                </a:spcBef>
                <a:spcAft>
                  <a:spcPts val="0"/>
                </a:spcAft>
                <a:buClrTx/>
                <a:buSzPct val="100000"/>
                <a:buFontTx/>
                <a:buChar char="●"/>
                <a:tabLst/>
                <a:defRPr/>
              </a:pPr>
              <a:r>
                <a:rPr kumimoji="0" lang="en-US" sz="1600" b="0"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8 Facilities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15000"/>
                </a:lnSpc>
                <a:spcBef>
                  <a:spcPts val="0"/>
                </a:spcBef>
                <a:spcAft>
                  <a:spcPts val="0"/>
                </a:spcAft>
                <a:buClrTx/>
                <a:buSzPct val="100000"/>
                <a:buFontTx/>
                <a:buChar char="●"/>
                <a:tabLst/>
                <a:defRPr/>
              </a:pPr>
              <a:r>
                <a:rPr kumimoji="0" lang="en-US" sz="1600" b="0"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Small, med, large</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15000"/>
                </a:lnSpc>
                <a:spcBef>
                  <a:spcPts val="0"/>
                </a:spcBef>
                <a:spcAft>
                  <a:spcPts val="0"/>
                </a:spcAft>
                <a:buClrTx/>
                <a:buSzPct val="100000"/>
                <a:buFontTx/>
                <a:buChar char="●"/>
                <a:tabLst/>
                <a:defRPr/>
              </a:pPr>
              <a:r>
                <a:rPr kumimoji="0" lang="en-US" sz="1600" b="0"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Urban rural</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15000"/>
                </a:lnSpc>
                <a:spcBef>
                  <a:spcPts val="0"/>
                </a:spcBef>
                <a:spcAft>
                  <a:spcPts val="0"/>
                </a:spcAft>
                <a:buClrTx/>
                <a:buSzPct val="100000"/>
                <a:buFontTx/>
                <a:buChar char="●"/>
                <a:tabLst/>
                <a:defRPr/>
              </a:pPr>
              <a:r>
                <a:rPr kumimoji="0" lang="en-US" sz="1600" b="0"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Tshwane Health District</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15000"/>
                </a:lnSpc>
                <a:spcBef>
                  <a:spcPts val="0"/>
                </a:spcBef>
                <a:spcAft>
                  <a:spcPts val="0"/>
                </a:spcAft>
                <a:buClrTx/>
                <a:buSzPct val="100000"/>
                <a:buFontTx/>
                <a:buChar char="●"/>
                <a:tabLst/>
                <a:defRPr/>
              </a:pPr>
              <a:r>
                <a:rPr kumimoji="0" lang="en-US" sz="1600" b="0"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Gauteng province</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Shape 15"/>
            <p:cNvSpPr/>
            <p:nvPr/>
          </p:nvSpPr>
          <p:spPr>
            <a:xfrm>
              <a:off x="9381744" y="2692965"/>
              <a:ext cx="384048" cy="384048"/>
            </a:xfrm>
            <a:prstGeom prst="ellipse">
              <a:avLst/>
            </a:prstGeom>
            <a:solidFill>
              <a:srgbClr val="F2A54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1" name="Image 3" descr="/home/claude/sk2deck/icons/proof.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458554" y="2769775"/>
              <a:ext cx="230429" cy="230429"/>
            </a:xfrm>
            <a:prstGeom prst="rect">
              <a:avLst/>
            </a:prstGeom>
          </p:spPr>
        </p:pic>
        <p:sp>
          <p:nvSpPr>
            <p:cNvPr id="22" name="Text 16"/>
            <p:cNvSpPr txBox="1"/>
            <p:nvPr/>
          </p:nvSpPr>
          <p:spPr>
            <a:xfrm>
              <a:off x="9857232" y="2674677"/>
              <a:ext cx="1993392"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Proof of Concept</a:t>
              </a: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36" name="Group 35">
            <a:extLst>
              <a:ext uri="{FF2B5EF4-FFF2-40B4-BE49-F238E27FC236}">
                <a16:creationId xmlns:a16="http://schemas.microsoft.com/office/drawing/2014/main" id="{745EC3FC-FA5C-B59E-3CCF-D1795184475A}"/>
              </a:ext>
            </a:extLst>
          </p:cNvPr>
          <p:cNvGrpSpPr/>
          <p:nvPr/>
        </p:nvGrpSpPr>
        <p:grpSpPr>
          <a:xfrm>
            <a:off x="9403031" y="4513830"/>
            <a:ext cx="2576371" cy="1656164"/>
            <a:chOff x="9403031" y="4513830"/>
            <a:chExt cx="2576371" cy="1656164"/>
          </a:xfrm>
        </p:grpSpPr>
        <p:pic>
          <p:nvPicPr>
            <p:cNvPr id="14" name="Picture 13">
              <a:extLst>
                <a:ext uri="{FF2B5EF4-FFF2-40B4-BE49-F238E27FC236}">
                  <a16:creationId xmlns:a16="http://schemas.microsoft.com/office/drawing/2014/main" id="{3AD5BFC4-D7EF-9723-975A-ED33F5493202}"/>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a:off x="9403031" y="4637705"/>
              <a:ext cx="580702" cy="1388681"/>
            </a:xfrm>
            <a:prstGeom prst="rect">
              <a:avLst/>
            </a:prstGeom>
          </p:spPr>
        </p:pic>
        <p:sp>
          <p:nvSpPr>
            <p:cNvPr id="29" name="Text 17">
              <a:extLst>
                <a:ext uri="{FF2B5EF4-FFF2-40B4-BE49-F238E27FC236}">
                  <a16:creationId xmlns:a16="http://schemas.microsoft.com/office/drawing/2014/main" id="{3A47668D-12A2-222E-449A-D39371E50157}"/>
                </a:ext>
              </a:extLst>
            </p:cNvPr>
            <p:cNvSpPr txBox="1"/>
            <p:nvPr/>
          </p:nvSpPr>
          <p:spPr>
            <a:xfrm>
              <a:off x="10157634" y="4513830"/>
              <a:ext cx="1785191" cy="845648"/>
            </a:xfrm>
            <a:prstGeom prst="rect">
              <a:avLst/>
            </a:prstGeom>
            <a:noFill/>
            <a:ln/>
          </p:spPr>
          <p:txBody>
            <a:bodyPr wrap="square" lIns="0" tIns="0" rIns="0" bIns="0" rtlCol="0" anchor="ctr"/>
            <a:lstStyle/>
            <a:p>
              <a:pPr marR="0" lvl="0" algn="l" defTabSz="914400" rtl="0" eaLnBrk="1" fontAlgn="auto" latinLnBrk="0" hangingPunct="1">
                <a:lnSpc>
                  <a:spcPct val="115000"/>
                </a:lnSpc>
                <a:spcBef>
                  <a:spcPts val="0"/>
                </a:spcBef>
                <a:spcAft>
                  <a:spcPts val="0"/>
                </a:spcAft>
                <a:buClrTx/>
                <a:buSzPct val="100000"/>
                <a:tabLst/>
                <a:defRPr/>
              </a:pPr>
              <a:r>
                <a:rPr kumimoji="0" lang="en-US" sz="1600" b="0"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Descriptive statistics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Text 17">
              <a:extLst>
                <a:ext uri="{FF2B5EF4-FFF2-40B4-BE49-F238E27FC236}">
                  <a16:creationId xmlns:a16="http://schemas.microsoft.com/office/drawing/2014/main" id="{DCCB6905-44C7-EEFC-8A19-8A3400050C05}"/>
                </a:ext>
              </a:extLst>
            </p:cNvPr>
            <p:cNvSpPr txBox="1"/>
            <p:nvPr/>
          </p:nvSpPr>
          <p:spPr>
            <a:xfrm>
              <a:off x="10130202" y="5324346"/>
              <a:ext cx="1849200" cy="845648"/>
            </a:xfrm>
            <a:prstGeom prst="rect">
              <a:avLst/>
            </a:prstGeom>
            <a:noFill/>
            <a:ln/>
          </p:spPr>
          <p:txBody>
            <a:bodyPr wrap="square" lIns="0" tIns="0" rIns="0" bIns="0" rtlCol="0" anchor="ctr"/>
            <a:lstStyle/>
            <a:p>
              <a:pPr marR="0" lvl="0" algn="l" defTabSz="914400" rtl="0" eaLnBrk="1" fontAlgn="auto" latinLnBrk="0" hangingPunct="1">
                <a:lnSpc>
                  <a:spcPct val="115000"/>
                </a:lnSpc>
                <a:spcBef>
                  <a:spcPts val="0"/>
                </a:spcBef>
                <a:spcAft>
                  <a:spcPts val="0"/>
                </a:spcAft>
                <a:buClrTx/>
                <a:buSzPct val="100000"/>
                <a:tabLst/>
                <a:defRPr/>
              </a:pPr>
              <a:r>
                <a:rPr kumimoji="0" lang="en-US" sz="1600" b="0"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CFIR:              </a:t>
              </a:r>
            </a:p>
            <a:p>
              <a:pPr marR="0" lvl="0" algn="l" defTabSz="914400" rtl="0" eaLnBrk="1" fontAlgn="auto" latinLnBrk="0" hangingPunct="1">
                <a:lnSpc>
                  <a:spcPct val="115000"/>
                </a:lnSpc>
                <a:spcBef>
                  <a:spcPts val="0"/>
                </a:spcBef>
                <a:spcAft>
                  <a:spcPts val="0"/>
                </a:spcAft>
                <a:buClrTx/>
                <a:buSzPct val="100000"/>
                <a:tabLst/>
                <a:defRPr/>
              </a:pPr>
              <a:r>
                <a:rPr kumimoji="0" lang="en-US" sz="1600" b="0"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Enablers and barriers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2BD37-19BC-44FD-593D-C10183F5F028}"/>
            </a:ext>
          </a:extLst>
        </p:cNvPr>
        <p:cNvGrpSpPr/>
        <p:nvPr/>
      </p:nvGrpSpPr>
      <p:grpSpPr>
        <a:xfrm>
          <a:off x="0" y="0"/>
          <a:ext cx="0" cy="0"/>
          <a:chOff x="0" y="0"/>
          <a:chExt cx="0" cy="0"/>
        </a:xfrm>
      </p:grpSpPr>
      <p:pic>
        <p:nvPicPr>
          <p:cNvPr id="2" name="Content Placeholder 7" descr="A circular calendar with months&#10;&#10;Description automatically generated">
            <a:extLst>
              <a:ext uri="{FF2B5EF4-FFF2-40B4-BE49-F238E27FC236}">
                <a16:creationId xmlns:a16="http://schemas.microsoft.com/office/drawing/2014/main" id="{74B4D310-5EFC-B2BF-8FCB-DDDC9D24EAD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48621" y="1052703"/>
            <a:ext cx="5730019" cy="5730019"/>
          </a:xfrm>
          <a:prstGeom prst="rect">
            <a:avLst/>
          </a:prstGeom>
        </p:spPr>
      </p:pic>
      <p:grpSp>
        <p:nvGrpSpPr>
          <p:cNvPr id="3" name="Group 2">
            <a:extLst>
              <a:ext uri="{FF2B5EF4-FFF2-40B4-BE49-F238E27FC236}">
                <a16:creationId xmlns:a16="http://schemas.microsoft.com/office/drawing/2014/main" id="{EC77E8CA-FB73-7E5F-78CB-C78AEA0DBC05}"/>
              </a:ext>
            </a:extLst>
          </p:cNvPr>
          <p:cNvGrpSpPr>
            <a:grpSpLocks noChangeAspect="1"/>
          </p:cNvGrpSpPr>
          <p:nvPr/>
        </p:nvGrpSpPr>
        <p:grpSpPr>
          <a:xfrm>
            <a:off x="6670455" y="1429729"/>
            <a:ext cx="4884442" cy="4881109"/>
            <a:chOff x="1853557" y="392423"/>
            <a:chExt cx="6233174" cy="6256033"/>
          </a:xfrm>
          <a:effectLst>
            <a:outerShdw blurRad="63500" sx="102000" sy="102000" algn="ctr" rotWithShape="0">
              <a:prstClr val="black">
                <a:alpha val="40000"/>
              </a:prstClr>
            </a:outerShdw>
          </a:effectLst>
        </p:grpSpPr>
        <p:sp>
          <p:nvSpPr>
            <p:cNvPr id="5" name="Oval 4">
              <a:extLst>
                <a:ext uri="{FF2B5EF4-FFF2-40B4-BE49-F238E27FC236}">
                  <a16:creationId xmlns:a16="http://schemas.microsoft.com/office/drawing/2014/main" id="{F20C934D-11D3-6BB2-FD55-307F06D0353E}"/>
                </a:ext>
              </a:extLst>
            </p:cNvPr>
            <p:cNvSpPr/>
            <p:nvPr/>
          </p:nvSpPr>
          <p:spPr>
            <a:xfrm>
              <a:off x="1853557" y="392423"/>
              <a:ext cx="6233174" cy="625603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2" name="Picture 11">
              <a:extLst>
                <a:ext uri="{FF2B5EF4-FFF2-40B4-BE49-F238E27FC236}">
                  <a16:creationId xmlns:a16="http://schemas.microsoft.com/office/drawing/2014/main" id="{BDD5DE50-22BB-1C93-A444-14911955501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867066" y="403853"/>
              <a:ext cx="6206158" cy="6233173"/>
            </a:xfrm>
            <a:prstGeom prst="rect">
              <a:avLst/>
            </a:prstGeom>
          </p:spPr>
        </p:pic>
      </p:grpSp>
      <p:sp>
        <p:nvSpPr>
          <p:cNvPr id="6" name="Title 1">
            <a:extLst>
              <a:ext uri="{FF2B5EF4-FFF2-40B4-BE49-F238E27FC236}">
                <a16:creationId xmlns:a16="http://schemas.microsoft.com/office/drawing/2014/main" id="{807EE96F-5549-B891-7F28-1A835736371F}"/>
              </a:ext>
            </a:extLst>
          </p:cNvPr>
          <p:cNvSpPr txBox="1">
            <a:spLocks/>
          </p:cNvSpPr>
          <p:nvPr/>
        </p:nvSpPr>
        <p:spPr>
          <a:xfrm>
            <a:off x="1656862" y="0"/>
            <a:ext cx="10535138" cy="942975"/>
          </a:xfrm>
          <a:prstGeom prst="rect">
            <a:avLst/>
          </a:prstGeom>
          <a:solidFill>
            <a:srgbClr val="1F5C99"/>
          </a:solidFill>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ZA" sz="3600" b="1" i="0" u="none" strike="noStrike" kern="1200" cap="none" spc="0" normalizeH="0" baseline="0" noProof="0" dirty="0">
                <a:ln>
                  <a:noFill/>
                </a:ln>
                <a:solidFill>
                  <a:prstClr val="white"/>
                </a:solidFill>
                <a:effectLst/>
                <a:uLnTx/>
                <a:uFillTx/>
                <a:latin typeface="Aptos Display" panose="02110004020202020204"/>
                <a:ea typeface="+mj-ea"/>
                <a:cs typeface="+mj-cs"/>
              </a:rPr>
              <a:t>Methods: Clinical Decision Support: Integration Wheel</a:t>
            </a:r>
          </a:p>
        </p:txBody>
      </p:sp>
      <p:sp>
        <p:nvSpPr>
          <p:cNvPr id="7" name="TextBox 6">
            <a:extLst>
              <a:ext uri="{FF2B5EF4-FFF2-40B4-BE49-F238E27FC236}">
                <a16:creationId xmlns:a16="http://schemas.microsoft.com/office/drawing/2014/main" id="{A5C2C4FF-422A-470D-3200-D55927F96AAE}"/>
              </a:ext>
            </a:extLst>
          </p:cNvPr>
          <p:cNvSpPr txBox="1"/>
          <p:nvPr/>
        </p:nvSpPr>
        <p:spPr>
          <a:xfrm>
            <a:off x="213360" y="1088841"/>
            <a:ext cx="2247912" cy="690693"/>
          </a:xfrm>
          <a:prstGeom prst="rect">
            <a:avLst/>
          </a:prstGeom>
          <a:solidFill>
            <a:srgbClr val="E97132">
              <a:lumMod val="60000"/>
              <a:lumOff val="40000"/>
            </a:srgbClr>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Arial" panose="020B0604020202020204"/>
                <a:ea typeface="+mn-ea"/>
                <a:cs typeface="+mn-cs"/>
              </a:rPr>
              <a:t>From a disease-specific orientation</a:t>
            </a:r>
          </a:p>
        </p:txBody>
      </p:sp>
      <p:sp>
        <p:nvSpPr>
          <p:cNvPr id="9" name="TextBox 8">
            <a:extLst>
              <a:ext uri="{FF2B5EF4-FFF2-40B4-BE49-F238E27FC236}">
                <a16:creationId xmlns:a16="http://schemas.microsoft.com/office/drawing/2014/main" id="{6AD68571-5802-53B6-F336-87150AE103AE}"/>
              </a:ext>
            </a:extLst>
          </p:cNvPr>
          <p:cNvSpPr txBox="1"/>
          <p:nvPr/>
        </p:nvSpPr>
        <p:spPr>
          <a:xfrm>
            <a:off x="2921116" y="1082476"/>
            <a:ext cx="2903762" cy="682473"/>
          </a:xfrm>
          <a:prstGeom prst="rect">
            <a:avLst/>
          </a:prstGeom>
          <a:solidFill>
            <a:srgbClr val="4EA72E">
              <a:lumMod val="40000"/>
              <a:lumOff val="60000"/>
            </a:srgbClr>
          </a:solidFill>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Arial" panose="020B0604020202020204"/>
                <a:ea typeface="+mn-ea"/>
                <a:cs typeface="+mn-cs"/>
              </a:rPr>
              <a:t>To a patient-centred and visit-focused orientation</a:t>
            </a:r>
          </a:p>
        </p:txBody>
      </p:sp>
      <p:sp>
        <p:nvSpPr>
          <p:cNvPr id="11" name="Arrow: Down 10">
            <a:extLst>
              <a:ext uri="{FF2B5EF4-FFF2-40B4-BE49-F238E27FC236}">
                <a16:creationId xmlns:a16="http://schemas.microsoft.com/office/drawing/2014/main" id="{EFC51B69-D7BA-4640-C480-D706952A87A6}"/>
              </a:ext>
            </a:extLst>
          </p:cNvPr>
          <p:cNvSpPr/>
          <p:nvPr/>
        </p:nvSpPr>
        <p:spPr>
          <a:xfrm rot="16200000">
            <a:off x="2359032" y="1176496"/>
            <a:ext cx="690693" cy="486214"/>
          </a:xfrm>
          <a:prstGeom prst="downArrow">
            <a:avLst/>
          </a:prstGeom>
          <a:solidFill>
            <a:srgbClr val="4EA72E"/>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3" name="Picture 12">
            <a:extLst>
              <a:ext uri="{FF2B5EF4-FFF2-40B4-BE49-F238E27FC236}">
                <a16:creationId xmlns:a16="http://schemas.microsoft.com/office/drawing/2014/main" id="{0558A6D9-6C60-D7A5-16E9-B9845E7CEE46}"/>
              </a:ext>
            </a:extLst>
          </p:cNvPr>
          <p:cNvPicPr>
            <a:picLocks noChangeAspect="1"/>
          </p:cNvPicPr>
          <p:nvPr/>
        </p:nvPicPr>
        <p:blipFill>
          <a:blip r:embed="rId4" cstate="screen">
            <a:extLst>
              <a:ext uri="{28A0092B-C50C-407E-A947-70E740481C1C}">
                <a14:useLocalDpi xmlns:a14="http://schemas.microsoft.com/office/drawing/2010/main"/>
              </a:ext>
            </a:extLst>
          </a:blip>
          <a:srcRect l="14416" t="17444" r="13558" b="28858"/>
          <a:stretch>
            <a:fillRect/>
          </a:stretch>
        </p:blipFill>
        <p:spPr>
          <a:xfrm>
            <a:off x="-85636" y="1773169"/>
            <a:ext cx="6086454" cy="4537669"/>
          </a:xfrm>
          <a:prstGeom prst="rect">
            <a:avLst/>
          </a:prstGeom>
        </p:spPr>
      </p:pic>
    </p:spTree>
    <p:extLst>
      <p:ext uri="{BB962C8B-B14F-4D97-AF65-F5344CB8AC3E}">
        <p14:creationId xmlns:p14="http://schemas.microsoft.com/office/powerpoint/2010/main" val="39563715"/>
      </p:ext>
    </p:extLst>
  </p:cSld>
  <p:clrMapOvr>
    <a:masterClrMapping/>
  </p:clrMapOvr>
  <mc:AlternateContent xmlns:mc="http://schemas.openxmlformats.org/markup-compatibility/2006" xmlns:p14="http://schemas.microsoft.com/office/powerpoint/2010/main">
    <mc:Choice Requires="p14">
      <p:transition spd="slow" p14:dur="1500">
        <p:fade thruBlk="1"/>
      </p:transition>
    </mc:Choice>
    <mc:Fallback xmlns="">
      <p:transition spd="slow">
        <p:fade thruBlk="1"/>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FE022-0136-FFA2-881F-283CCEEFC788}"/>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FE97D635-FE79-07D6-A8AC-C3B36CB3FE9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64319" y="1165912"/>
            <a:ext cx="4553544" cy="2765479"/>
          </a:xfrm>
          <a:prstGeom prst="rect">
            <a:avLst/>
          </a:prstGeom>
        </p:spPr>
      </p:pic>
      <p:sp>
        <p:nvSpPr>
          <p:cNvPr id="4" name="Title 1">
            <a:extLst>
              <a:ext uri="{FF2B5EF4-FFF2-40B4-BE49-F238E27FC236}">
                <a16:creationId xmlns:a16="http://schemas.microsoft.com/office/drawing/2014/main" id="{D002F494-932C-016C-2A48-49E4E1D542E7}"/>
              </a:ext>
            </a:extLst>
          </p:cNvPr>
          <p:cNvSpPr>
            <a:spLocks noGrp="1"/>
          </p:cNvSpPr>
          <p:nvPr>
            <p:ph type="title"/>
          </p:nvPr>
        </p:nvSpPr>
        <p:spPr>
          <a:xfrm>
            <a:off x="1680308" y="365125"/>
            <a:ext cx="10227212" cy="1325563"/>
          </a:xfrm>
        </p:spPr>
        <p:txBody>
          <a:bodyPr/>
          <a:lstStyle/>
          <a:p>
            <a:r>
              <a:rPr lang="en-ZA" sz="3200" b="1" dirty="0"/>
              <a:t>Barriers to integration were primarily operational</a:t>
            </a:r>
          </a:p>
        </p:txBody>
      </p:sp>
      <p:grpSp>
        <p:nvGrpSpPr>
          <p:cNvPr id="15" name="Group 14">
            <a:extLst>
              <a:ext uri="{FF2B5EF4-FFF2-40B4-BE49-F238E27FC236}">
                <a16:creationId xmlns:a16="http://schemas.microsoft.com/office/drawing/2014/main" id="{33985552-0A3C-9ACA-81AF-46DB8CF03C48}"/>
              </a:ext>
            </a:extLst>
          </p:cNvPr>
          <p:cNvGrpSpPr/>
          <p:nvPr/>
        </p:nvGrpSpPr>
        <p:grpSpPr>
          <a:xfrm>
            <a:off x="281524" y="1724868"/>
            <a:ext cx="4793396" cy="2088180"/>
            <a:chOff x="9063804" y="1533002"/>
            <a:chExt cx="2703082" cy="2811359"/>
          </a:xfrm>
        </p:grpSpPr>
        <p:sp>
          <p:nvSpPr>
            <p:cNvPr id="8" name="Rectangle: Rounded Corners 7">
              <a:extLst>
                <a:ext uri="{FF2B5EF4-FFF2-40B4-BE49-F238E27FC236}">
                  <a16:creationId xmlns:a16="http://schemas.microsoft.com/office/drawing/2014/main" id="{01C7BA25-B3DF-B83A-AECA-B4BEB7330951}"/>
                </a:ext>
              </a:extLst>
            </p:cNvPr>
            <p:cNvSpPr/>
            <p:nvPr/>
          </p:nvSpPr>
          <p:spPr>
            <a:xfrm>
              <a:off x="9063804" y="1533002"/>
              <a:ext cx="2703082" cy="2811359"/>
            </a:xfrm>
            <a:prstGeom prst="roundRect">
              <a:avLst>
                <a:gd name="adj" fmla="val 3821"/>
              </a:avLst>
            </a:prstGeom>
            <a:solidFill>
              <a:srgbClr val="C8EDB9"/>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288000" tIns="180000" rIns="288000" rtlCol="0" anchor="t" anchorCtr="0"/>
            <a:lstStyle/>
            <a:p>
              <a:pPr algn="ctr"/>
              <a:r>
                <a:rPr lang="en-US" sz="4400" b="1" dirty="0">
                  <a:solidFill>
                    <a:schemeClr val="tx1"/>
                  </a:solidFill>
                </a:rPr>
                <a:t>1</a:t>
              </a:r>
              <a:endParaRPr lang="en-US" sz="1600" dirty="0">
                <a:solidFill>
                  <a:schemeClr val="tx1"/>
                </a:solidFill>
              </a:endParaRPr>
            </a:p>
            <a:p>
              <a:pPr algn="ctr"/>
              <a:endParaRPr lang="en-US" sz="1600" dirty="0">
                <a:solidFill>
                  <a:schemeClr val="tx1"/>
                </a:solidFill>
              </a:endParaRPr>
            </a:p>
            <a:p>
              <a:pPr algn="ctr"/>
              <a:endParaRPr lang="en-US" sz="1600" dirty="0">
                <a:solidFill>
                  <a:schemeClr val="tx1"/>
                </a:solidFill>
              </a:endParaRPr>
            </a:p>
            <a:p>
              <a:pPr algn="ctr"/>
              <a:endParaRPr lang="en-US" sz="1600" dirty="0">
                <a:solidFill>
                  <a:schemeClr val="tx1"/>
                </a:solidFill>
              </a:endParaRPr>
            </a:p>
          </p:txBody>
        </p:sp>
        <p:sp>
          <p:nvSpPr>
            <p:cNvPr id="9" name="Rectangle: Rounded Corners 8">
              <a:extLst>
                <a:ext uri="{FF2B5EF4-FFF2-40B4-BE49-F238E27FC236}">
                  <a16:creationId xmlns:a16="http://schemas.microsoft.com/office/drawing/2014/main" id="{49289E74-536A-E650-EE0D-AD630676A41F}"/>
                </a:ext>
              </a:extLst>
            </p:cNvPr>
            <p:cNvSpPr/>
            <p:nvPr/>
          </p:nvSpPr>
          <p:spPr>
            <a:xfrm>
              <a:off x="9195282" y="2811946"/>
              <a:ext cx="2440120" cy="602620"/>
            </a:xfrm>
            <a:prstGeom prst="roundRect">
              <a:avLst>
                <a:gd name="adj" fmla="val 9118"/>
              </a:avLst>
            </a:prstGeom>
            <a:solidFill>
              <a:srgbClr val="648F3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Consultation time doubles!</a:t>
              </a:r>
            </a:p>
          </p:txBody>
        </p:sp>
      </p:grpSp>
      <p:pic>
        <p:nvPicPr>
          <p:cNvPr id="2" name="Picture 1">
            <a:extLst>
              <a:ext uri="{FF2B5EF4-FFF2-40B4-BE49-F238E27FC236}">
                <a16:creationId xmlns:a16="http://schemas.microsoft.com/office/drawing/2014/main" id="{793984AE-B506-1F14-E7D0-FE78A043E684}"/>
              </a:ext>
            </a:extLst>
          </p:cNvPr>
          <p:cNvPicPr>
            <a:picLocks noChangeAspect="1"/>
          </p:cNvPicPr>
          <p:nvPr/>
        </p:nvPicPr>
        <p:blipFill>
          <a:blip r:embed="rId4"/>
          <a:stretch>
            <a:fillRect/>
          </a:stretch>
        </p:blipFill>
        <p:spPr>
          <a:xfrm>
            <a:off x="281525" y="3931391"/>
            <a:ext cx="4897504" cy="2681315"/>
          </a:xfrm>
          <a:prstGeom prst="rect">
            <a:avLst/>
          </a:prstGeom>
        </p:spPr>
      </p:pic>
      <p:sp>
        <p:nvSpPr>
          <p:cNvPr id="6" name="Rectangle: Rounded Corners 5">
            <a:extLst>
              <a:ext uri="{FF2B5EF4-FFF2-40B4-BE49-F238E27FC236}">
                <a16:creationId xmlns:a16="http://schemas.microsoft.com/office/drawing/2014/main" id="{CBED25CA-A310-8271-9615-A985348A6CB2}"/>
              </a:ext>
            </a:extLst>
          </p:cNvPr>
          <p:cNvSpPr/>
          <p:nvPr/>
        </p:nvSpPr>
        <p:spPr>
          <a:xfrm>
            <a:off x="793080" y="3240771"/>
            <a:ext cx="3897284" cy="447605"/>
          </a:xfrm>
          <a:prstGeom prst="roundRect">
            <a:avLst>
              <a:gd name="adj" fmla="val 12014"/>
            </a:avLst>
          </a:prstGeom>
          <a:solidFill>
            <a:srgbClr val="C8EDB9"/>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pPr algn="ctr"/>
            <a:r>
              <a:rPr lang="en-US" dirty="0">
                <a:solidFill>
                  <a:schemeClr val="tx1"/>
                </a:solidFill>
              </a:rPr>
              <a:t>Enabled workload calculations</a:t>
            </a:r>
          </a:p>
        </p:txBody>
      </p:sp>
      <p:sp>
        <p:nvSpPr>
          <p:cNvPr id="5" name="Rectangle: Rounded Corners 4">
            <a:extLst>
              <a:ext uri="{FF2B5EF4-FFF2-40B4-BE49-F238E27FC236}">
                <a16:creationId xmlns:a16="http://schemas.microsoft.com/office/drawing/2014/main" id="{5430E5B7-5C26-8654-D6C2-C5F86A7DA7EA}"/>
              </a:ext>
            </a:extLst>
          </p:cNvPr>
          <p:cNvSpPr/>
          <p:nvPr/>
        </p:nvSpPr>
        <p:spPr>
          <a:xfrm>
            <a:off x="6334833" y="4227958"/>
            <a:ext cx="4915657" cy="2088180"/>
          </a:xfrm>
          <a:prstGeom prst="roundRect">
            <a:avLst>
              <a:gd name="adj" fmla="val 6397"/>
            </a:avLst>
          </a:prstGeom>
          <a:solidFill>
            <a:srgbClr val="ED7D3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tIns="180000" rtlCol="0" anchor="t"/>
          <a:lstStyle/>
          <a:p>
            <a:pPr algn="ctr"/>
            <a:r>
              <a:rPr lang="en-US" sz="5400" b="1" dirty="0"/>
              <a:t>2</a:t>
            </a:r>
            <a:endParaRPr lang="en-US" sz="4400" b="1" dirty="0"/>
          </a:p>
          <a:p>
            <a:pPr algn="ctr"/>
            <a:r>
              <a:rPr lang="en-US" sz="2000" dirty="0"/>
              <a:t>Ideal process flows and operational inefficiencies (waste) were identified</a:t>
            </a:r>
          </a:p>
        </p:txBody>
      </p:sp>
    </p:spTree>
    <p:extLst>
      <p:ext uri="{BB962C8B-B14F-4D97-AF65-F5344CB8AC3E}">
        <p14:creationId xmlns:p14="http://schemas.microsoft.com/office/powerpoint/2010/main" val="1073308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E94E5-FF77-09A9-C9E3-E97B2F29FE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C6AC3C-C28C-0E0E-09DC-5543B1A2FDA3}"/>
              </a:ext>
            </a:extLst>
          </p:cNvPr>
          <p:cNvSpPr>
            <a:spLocks noGrp="1"/>
          </p:cNvSpPr>
          <p:nvPr>
            <p:ph type="title"/>
          </p:nvPr>
        </p:nvSpPr>
        <p:spPr>
          <a:noFill/>
        </p:spPr>
        <p:txBody>
          <a:bodyPr>
            <a:normAutofit fontScale="90000"/>
          </a:bodyPr>
          <a:lstStyle/>
          <a:p>
            <a:r>
              <a:rPr lang="en-US" dirty="0"/>
              <a:t>Essential steps for providing integrated postnatal care</a:t>
            </a:r>
            <a:endParaRPr lang="en-ZA" dirty="0"/>
          </a:p>
        </p:txBody>
      </p:sp>
      <p:sp>
        <p:nvSpPr>
          <p:cNvPr id="16" name="Title 1">
            <a:extLst>
              <a:ext uri="{FF2B5EF4-FFF2-40B4-BE49-F238E27FC236}">
                <a16:creationId xmlns:a16="http://schemas.microsoft.com/office/drawing/2014/main" id="{7ADD21F3-ABEF-15E3-B283-C703FA141881}"/>
              </a:ext>
            </a:extLst>
          </p:cNvPr>
          <p:cNvSpPr txBox="1">
            <a:spLocks/>
          </p:cNvSpPr>
          <p:nvPr/>
        </p:nvSpPr>
        <p:spPr>
          <a:xfrm>
            <a:off x="0" y="-33969"/>
            <a:ext cx="12192000" cy="1002281"/>
          </a:xfrm>
          <a:prstGeom prst="rect">
            <a:avLst/>
          </a:prstGeom>
          <a:solidFill>
            <a:schemeClr val="tx2">
              <a:lumMod val="75000"/>
              <a:lumOff val="2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pPr marL="0" marR="0" lvl="0" indent="0" algn="l" defTabSz="914400" rtl="0" eaLnBrk="1" fontAlgn="auto" latinLnBrk="0" hangingPunct="1">
              <a:lnSpc>
                <a:spcPct val="120000"/>
              </a:lnSpc>
              <a:spcBef>
                <a:spcPct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Aptos Display" panose="02110004020202020204"/>
                <a:ea typeface="+mj-ea"/>
                <a:cs typeface="+mj-cs"/>
              </a:rPr>
              <a:t>     Results: Time and Motion Studies (2)</a:t>
            </a:r>
          </a:p>
        </p:txBody>
      </p:sp>
      <p:grpSp>
        <p:nvGrpSpPr>
          <p:cNvPr id="50" name="Group 49">
            <a:extLst>
              <a:ext uri="{FF2B5EF4-FFF2-40B4-BE49-F238E27FC236}">
                <a16:creationId xmlns:a16="http://schemas.microsoft.com/office/drawing/2014/main" id="{57368B07-82F0-E5D2-0650-FBAC8FA3C07E}"/>
              </a:ext>
            </a:extLst>
          </p:cNvPr>
          <p:cNvGrpSpPr/>
          <p:nvPr/>
        </p:nvGrpSpPr>
        <p:grpSpPr>
          <a:xfrm>
            <a:off x="521465" y="1196575"/>
            <a:ext cx="10192565" cy="1007054"/>
            <a:chOff x="609600" y="1535958"/>
            <a:chExt cx="10192565" cy="1007054"/>
          </a:xfrm>
        </p:grpSpPr>
        <p:sp>
          <p:nvSpPr>
            <p:cNvPr id="30" name="Content Placeholder 5">
              <a:extLst>
                <a:ext uri="{FF2B5EF4-FFF2-40B4-BE49-F238E27FC236}">
                  <a16:creationId xmlns:a16="http://schemas.microsoft.com/office/drawing/2014/main" id="{42527517-7426-73E4-F1A9-A8750AACC35F}"/>
                </a:ext>
              </a:extLst>
            </p:cNvPr>
            <p:cNvSpPr txBox="1">
              <a:spLocks/>
            </p:cNvSpPr>
            <p:nvPr/>
          </p:nvSpPr>
          <p:spPr>
            <a:xfrm>
              <a:off x="609600" y="1535958"/>
              <a:ext cx="10192565" cy="1007054"/>
            </a:xfrm>
            <a:prstGeom prst="rect">
              <a:avLst/>
            </a:prstGeom>
            <a:solidFill>
              <a:schemeClr val="accent3"/>
            </a:solidFill>
          </p:spPr>
          <p:txBody>
            <a:bodyPr anchor="ctr"/>
            <a:lstStyle>
              <a:lvl1pPr marL="228600" indent="-228600" algn="l" defTabSz="914400" rtl="0" eaLnBrk="1" latinLnBrk="0" hangingPunct="1">
                <a:lnSpc>
                  <a:spcPct val="90000"/>
                </a:lnSpc>
                <a:spcBef>
                  <a:spcPts val="1000"/>
                </a:spcBef>
                <a:buClr>
                  <a:srgbClr val="0070C0"/>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0" algn="l" defTabSz="914400" rtl="0" eaLnBrk="1" fontAlgn="auto" latinLnBrk="0" hangingPunct="1">
                <a:lnSpc>
                  <a:spcPct val="90000"/>
                </a:lnSpc>
                <a:spcBef>
                  <a:spcPts val="0"/>
                </a:spcBef>
                <a:spcAft>
                  <a:spcPts val="0"/>
                </a:spcAft>
                <a:buClr>
                  <a:srgbClr val="0070C0"/>
                </a:buClr>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Aptos" panose="02110004020202020204"/>
                  <a:ea typeface="+mn-ea"/>
                  <a:cs typeface="+mn-cs"/>
                </a:rPr>
                <a:t>Key facilitator: </a:t>
              </a:r>
            </a:p>
          </p:txBody>
        </p:sp>
        <p:sp>
          <p:nvSpPr>
            <p:cNvPr id="44" name="Content Placeholder 5">
              <a:extLst>
                <a:ext uri="{FF2B5EF4-FFF2-40B4-BE49-F238E27FC236}">
                  <a16:creationId xmlns:a16="http://schemas.microsoft.com/office/drawing/2014/main" id="{72A68A46-BB66-D435-F509-DBE9026BF91F}"/>
                </a:ext>
              </a:extLst>
            </p:cNvPr>
            <p:cNvSpPr txBox="1">
              <a:spLocks/>
            </p:cNvSpPr>
            <p:nvPr/>
          </p:nvSpPr>
          <p:spPr>
            <a:xfrm>
              <a:off x="4023334" y="1603208"/>
              <a:ext cx="6707096" cy="872554"/>
            </a:xfrm>
            <a:prstGeom prst="rect">
              <a:avLst/>
            </a:prstGeom>
            <a:solidFill>
              <a:schemeClr val="accent6">
                <a:lumMod val="20000"/>
                <a:lumOff val="80000"/>
              </a:schemeClr>
            </a:solidFill>
          </p:spPr>
          <p:txBody>
            <a:bodyPr anchor="ctr" anchorCtr="0"/>
            <a:lstStyle>
              <a:lvl1pPr marL="228600" indent="-228600" algn="l" defTabSz="914400" rtl="0" eaLnBrk="1" latinLnBrk="0" hangingPunct="1">
                <a:lnSpc>
                  <a:spcPct val="90000"/>
                </a:lnSpc>
                <a:spcBef>
                  <a:spcPts val="1000"/>
                </a:spcBef>
                <a:buClr>
                  <a:srgbClr val="0070C0"/>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0070C0"/>
                </a:buClr>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rPr>
                <a:t>Ensuring sufficient nurse consultation time            to manage increased per-visit workload </a:t>
              </a:r>
            </a:p>
          </p:txBody>
        </p:sp>
      </p:grpSp>
      <p:grpSp>
        <p:nvGrpSpPr>
          <p:cNvPr id="49" name="Group 48">
            <a:extLst>
              <a:ext uri="{FF2B5EF4-FFF2-40B4-BE49-F238E27FC236}">
                <a16:creationId xmlns:a16="http://schemas.microsoft.com/office/drawing/2014/main" id="{15DCC904-8DEC-BCC4-DB97-D3BAD9FDA335}"/>
              </a:ext>
            </a:extLst>
          </p:cNvPr>
          <p:cNvGrpSpPr/>
          <p:nvPr/>
        </p:nvGrpSpPr>
        <p:grpSpPr>
          <a:xfrm>
            <a:off x="10917178" y="1138407"/>
            <a:ext cx="1246488" cy="1256185"/>
            <a:chOff x="10917178" y="1138407"/>
            <a:chExt cx="1246488" cy="1256185"/>
          </a:xfrm>
        </p:grpSpPr>
        <p:pic>
          <p:nvPicPr>
            <p:cNvPr id="46" name="Picture 45">
              <a:extLst>
                <a:ext uri="{FF2B5EF4-FFF2-40B4-BE49-F238E27FC236}">
                  <a16:creationId xmlns:a16="http://schemas.microsoft.com/office/drawing/2014/main" id="{A4D31B34-52E0-1BE4-F15E-ECF65887C3CF}"/>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0917178" y="1138407"/>
              <a:ext cx="1246488" cy="1256185"/>
            </a:xfrm>
            <a:prstGeom prst="rect">
              <a:avLst/>
            </a:prstGeom>
          </p:spPr>
        </p:pic>
        <p:sp>
          <p:nvSpPr>
            <p:cNvPr id="48" name="TextBox 47">
              <a:extLst>
                <a:ext uri="{FF2B5EF4-FFF2-40B4-BE49-F238E27FC236}">
                  <a16:creationId xmlns:a16="http://schemas.microsoft.com/office/drawing/2014/main" id="{02447F0E-FC39-70AE-04A8-08206E077604}"/>
                </a:ext>
              </a:extLst>
            </p:cNvPr>
            <p:cNvSpPr txBox="1"/>
            <p:nvPr/>
          </p:nvSpPr>
          <p:spPr>
            <a:xfrm>
              <a:off x="11862498" y="1700102"/>
              <a:ext cx="29470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Aptos" panose="02110004020202020204"/>
                  <a:ea typeface="+mn-ea"/>
                  <a:cs typeface="+mn-cs"/>
                </a:rPr>
                <a:t>15</a:t>
              </a:r>
            </a:p>
          </p:txBody>
        </p:sp>
      </p:grpSp>
      <p:sp>
        <p:nvSpPr>
          <p:cNvPr id="3" name="TextBox 2">
            <a:extLst>
              <a:ext uri="{FF2B5EF4-FFF2-40B4-BE49-F238E27FC236}">
                <a16:creationId xmlns:a16="http://schemas.microsoft.com/office/drawing/2014/main" id="{F203F087-BDF7-B110-88B3-99FDE5B85950}"/>
              </a:ext>
            </a:extLst>
          </p:cNvPr>
          <p:cNvSpPr txBox="1"/>
          <p:nvPr/>
        </p:nvSpPr>
        <p:spPr>
          <a:xfrm>
            <a:off x="724613" y="2465113"/>
            <a:ext cx="10192565"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rPr>
              <a:t>The following mechanisms can be used to increase available nurse consultation time without employing more nurses:</a:t>
            </a:r>
          </a:p>
        </p:txBody>
      </p:sp>
      <p:pic>
        <p:nvPicPr>
          <p:cNvPr id="5" name="Picture 4">
            <a:extLst>
              <a:ext uri="{FF2B5EF4-FFF2-40B4-BE49-F238E27FC236}">
                <a16:creationId xmlns:a16="http://schemas.microsoft.com/office/drawing/2014/main" id="{30BCEAAB-3C3C-D143-63EE-A73F5FAF45A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247236" y="4462886"/>
            <a:ext cx="3909963" cy="2199354"/>
          </a:xfrm>
          <a:prstGeom prst="rect">
            <a:avLst/>
          </a:prstGeom>
        </p:spPr>
      </p:pic>
      <p:pic>
        <p:nvPicPr>
          <p:cNvPr id="7" name="Picture 6">
            <a:extLst>
              <a:ext uri="{FF2B5EF4-FFF2-40B4-BE49-F238E27FC236}">
                <a16:creationId xmlns:a16="http://schemas.microsoft.com/office/drawing/2014/main" id="{6780D782-5B7B-64D7-9B35-D76DE2E2E17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052330" y="4441620"/>
            <a:ext cx="4148718" cy="2333655"/>
          </a:xfrm>
          <a:prstGeom prst="rect">
            <a:avLst/>
          </a:prstGeom>
        </p:spPr>
      </p:pic>
      <p:pic>
        <p:nvPicPr>
          <p:cNvPr id="10" name="Picture 9">
            <a:extLst>
              <a:ext uri="{FF2B5EF4-FFF2-40B4-BE49-F238E27FC236}">
                <a16:creationId xmlns:a16="http://schemas.microsoft.com/office/drawing/2014/main" id="{9F75E13B-1FB8-28BA-2CB3-701168005516}"/>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142340" y="4427347"/>
            <a:ext cx="3792859" cy="2199353"/>
          </a:xfrm>
          <a:prstGeom prst="rect">
            <a:avLst/>
          </a:prstGeom>
        </p:spPr>
      </p:pic>
      <p:grpSp>
        <p:nvGrpSpPr>
          <p:cNvPr id="11" name="Group 10">
            <a:extLst>
              <a:ext uri="{FF2B5EF4-FFF2-40B4-BE49-F238E27FC236}">
                <a16:creationId xmlns:a16="http://schemas.microsoft.com/office/drawing/2014/main" id="{A6A43680-8F7D-FD43-6DD5-75687FAF0E7F}"/>
              </a:ext>
            </a:extLst>
          </p:cNvPr>
          <p:cNvGrpSpPr/>
          <p:nvPr/>
        </p:nvGrpSpPr>
        <p:grpSpPr>
          <a:xfrm>
            <a:off x="4760845" y="3578063"/>
            <a:ext cx="2873556" cy="846795"/>
            <a:chOff x="6543218" y="4581502"/>
            <a:chExt cx="3060589" cy="846795"/>
          </a:xfrm>
        </p:grpSpPr>
        <p:sp>
          <p:nvSpPr>
            <p:cNvPr id="12" name="Google Shape;419;p81">
              <a:extLst>
                <a:ext uri="{FF2B5EF4-FFF2-40B4-BE49-F238E27FC236}">
                  <a16:creationId xmlns:a16="http://schemas.microsoft.com/office/drawing/2014/main" id="{174060C5-5E34-F950-3599-D2EF6C6BA7B4}"/>
                </a:ext>
              </a:extLst>
            </p:cNvPr>
            <p:cNvSpPr/>
            <p:nvPr/>
          </p:nvSpPr>
          <p:spPr>
            <a:xfrm>
              <a:off x="6543218" y="4581502"/>
              <a:ext cx="3060589" cy="846795"/>
            </a:xfrm>
            <a:prstGeom prst="roundRect">
              <a:avLst>
                <a:gd name="adj" fmla="val 16667"/>
              </a:avLst>
            </a:prstGeom>
            <a:solidFill>
              <a:srgbClr val="B5D1AF"/>
            </a:solidFill>
            <a:ln>
              <a:noFill/>
            </a:ln>
          </p:spPr>
          <p:txBody>
            <a:bodyPr spcFirstLastPara="1" wrap="square" lIns="640080"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400" b="1" i="0" u="none" strike="noStrike" kern="0" cap="none" spc="0" normalizeH="0" baseline="0" noProof="0" dirty="0">
                  <a:ln>
                    <a:noFill/>
                  </a:ln>
                  <a:solidFill>
                    <a:srgbClr val="000000"/>
                  </a:solidFill>
                  <a:effectLst/>
                  <a:uLnTx/>
                  <a:uFillTx/>
                  <a:latin typeface="Arial"/>
                  <a:ea typeface="Arial"/>
                  <a:cs typeface="Arial"/>
                  <a:sym typeface="Arial"/>
                </a:rPr>
                <a:t>   Task shifting</a:t>
              </a: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3" name="Google Shape;420;p81">
              <a:extLst>
                <a:ext uri="{FF2B5EF4-FFF2-40B4-BE49-F238E27FC236}">
                  <a16:creationId xmlns:a16="http://schemas.microsoft.com/office/drawing/2014/main" id="{AD382A0D-6437-F3C9-D870-A8EED73BE3AA}"/>
                </a:ext>
              </a:extLst>
            </p:cNvPr>
            <p:cNvSpPr/>
            <p:nvPr/>
          </p:nvSpPr>
          <p:spPr>
            <a:xfrm>
              <a:off x="6624445" y="4758140"/>
              <a:ext cx="418926" cy="532079"/>
            </a:xfrm>
            <a:prstGeom prst="roundRect">
              <a:avLst>
                <a:gd name="adj" fmla="val 16667"/>
              </a:avLst>
            </a:prstGeom>
            <a:solidFill>
              <a:srgbClr val="226C9B"/>
            </a:solidFill>
            <a:ln>
              <a:noFill/>
            </a:ln>
          </p:spPr>
          <p:txBody>
            <a:bodyPr spcFirstLastPara="1" wrap="square" lIns="91440"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US" sz="1200" b="1" i="0" u="none" strike="noStrike" kern="0" cap="none" spc="0" normalizeH="0" baseline="0" noProof="0" dirty="0">
                  <a:ln>
                    <a:noFill/>
                  </a:ln>
                  <a:solidFill>
                    <a:srgbClr val="FFFFFF"/>
                  </a:solidFill>
                  <a:effectLst/>
                  <a:uLnTx/>
                  <a:uFillTx/>
                  <a:latin typeface="Arial"/>
                  <a:ea typeface="Arial"/>
                  <a:cs typeface="Arial"/>
                  <a:sym typeface="Arial"/>
                </a:rPr>
                <a:t>B</a:t>
              </a:r>
              <a:endParaRPr kumimoji="0" sz="105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grpSp>
        <p:nvGrpSpPr>
          <p:cNvPr id="15" name="Group 14">
            <a:extLst>
              <a:ext uri="{FF2B5EF4-FFF2-40B4-BE49-F238E27FC236}">
                <a16:creationId xmlns:a16="http://schemas.microsoft.com/office/drawing/2014/main" id="{FA44517E-322E-4B0A-6BA3-CC9E84F83805}"/>
              </a:ext>
            </a:extLst>
          </p:cNvPr>
          <p:cNvGrpSpPr/>
          <p:nvPr/>
        </p:nvGrpSpPr>
        <p:grpSpPr>
          <a:xfrm>
            <a:off x="792970" y="3578063"/>
            <a:ext cx="2745539" cy="849284"/>
            <a:chOff x="12938801" y="2565866"/>
            <a:chExt cx="2924240" cy="849284"/>
          </a:xfrm>
        </p:grpSpPr>
        <p:sp>
          <p:nvSpPr>
            <p:cNvPr id="17" name="Google Shape;422;p81">
              <a:extLst>
                <a:ext uri="{FF2B5EF4-FFF2-40B4-BE49-F238E27FC236}">
                  <a16:creationId xmlns:a16="http://schemas.microsoft.com/office/drawing/2014/main" id="{48AA57CE-4B87-9DF4-D168-B64B597C156C}"/>
                </a:ext>
              </a:extLst>
            </p:cNvPr>
            <p:cNvSpPr/>
            <p:nvPr/>
          </p:nvSpPr>
          <p:spPr>
            <a:xfrm>
              <a:off x="12938801" y="2565866"/>
              <a:ext cx="2924240" cy="849284"/>
            </a:xfrm>
            <a:prstGeom prst="roundRect">
              <a:avLst>
                <a:gd name="adj" fmla="val 16667"/>
              </a:avLst>
            </a:prstGeom>
            <a:solidFill>
              <a:srgbClr val="B5D1AF"/>
            </a:solidFill>
            <a:ln>
              <a:noFill/>
            </a:ln>
          </p:spPr>
          <p:txBody>
            <a:bodyPr spcFirstLastPara="1" wrap="square" lIns="548640"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Tx/>
                <a:buNone/>
                <a:tabLst/>
                <a:defRPr/>
              </a:pPr>
              <a:r>
                <a:rPr kumimoji="0" lang="en-US" sz="1400" b="1" i="0" u="none" strike="noStrike" kern="0" cap="none" spc="0" normalizeH="0" baseline="0" noProof="0" dirty="0">
                  <a:ln>
                    <a:noFill/>
                  </a:ln>
                  <a:solidFill>
                    <a:srgbClr val="000000"/>
                  </a:solidFill>
                  <a:effectLst/>
                  <a:uLnTx/>
                  <a:uFillTx/>
                  <a:latin typeface="Arial"/>
                  <a:ea typeface="Arial"/>
                  <a:cs typeface="Arial"/>
                  <a:sym typeface="Arial"/>
                </a:rPr>
                <a:t>Nurse workload redistribution based </a:t>
              </a:r>
            </a:p>
            <a:p>
              <a:pPr marL="0" marR="0" lvl="0" indent="0" algn="ctr" defTabSz="914400" rtl="0" eaLnBrk="1" fontAlgn="auto" latinLnBrk="0" hangingPunct="1">
                <a:lnSpc>
                  <a:spcPct val="100000"/>
                </a:lnSpc>
                <a:spcBef>
                  <a:spcPts val="0"/>
                </a:spcBef>
                <a:spcAft>
                  <a:spcPts val="0"/>
                </a:spcAft>
                <a:buClr>
                  <a:srgbClr val="000000"/>
                </a:buClr>
                <a:buSzPts val="1400"/>
                <a:buFontTx/>
                <a:buNone/>
                <a:tabLst/>
                <a:defRPr/>
              </a:pPr>
              <a:r>
                <a:rPr kumimoji="0" lang="en-US" sz="1400" b="1" i="0" u="none" strike="noStrike" kern="0" cap="none" spc="0" normalizeH="0" baseline="0" noProof="0" dirty="0">
                  <a:ln>
                    <a:noFill/>
                  </a:ln>
                  <a:solidFill>
                    <a:srgbClr val="000000"/>
                  </a:solidFill>
                  <a:effectLst/>
                  <a:uLnTx/>
                  <a:uFillTx/>
                  <a:latin typeface="Arial"/>
                  <a:ea typeface="Arial"/>
                  <a:cs typeface="Arial"/>
                  <a:sym typeface="Arial"/>
                </a:rPr>
                <a:t>on &lt; 5 yr headcount </a:t>
              </a:r>
              <a:endParaRPr kumimoji="0" lang="en-US" sz="12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8" name="Google Shape;423;p81">
              <a:extLst>
                <a:ext uri="{FF2B5EF4-FFF2-40B4-BE49-F238E27FC236}">
                  <a16:creationId xmlns:a16="http://schemas.microsoft.com/office/drawing/2014/main" id="{0FE786D1-6847-6C49-55FF-730D03BA949C}"/>
                </a:ext>
              </a:extLst>
            </p:cNvPr>
            <p:cNvSpPr/>
            <p:nvPr/>
          </p:nvSpPr>
          <p:spPr>
            <a:xfrm>
              <a:off x="13028602" y="2721739"/>
              <a:ext cx="411438" cy="543865"/>
            </a:xfrm>
            <a:prstGeom prst="roundRect">
              <a:avLst>
                <a:gd name="adj" fmla="val 16667"/>
              </a:avLst>
            </a:prstGeom>
            <a:solidFill>
              <a:srgbClr val="226C9B"/>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US" sz="1200" b="1" i="0" u="none" strike="noStrike" kern="0" cap="none" spc="0" normalizeH="0" baseline="0" noProof="0" dirty="0">
                  <a:ln>
                    <a:noFill/>
                  </a:ln>
                  <a:solidFill>
                    <a:srgbClr val="FFFFFF"/>
                  </a:solidFill>
                  <a:effectLst/>
                  <a:uLnTx/>
                  <a:uFillTx/>
                  <a:latin typeface="Arial"/>
                  <a:ea typeface="Arial"/>
                  <a:cs typeface="Arial"/>
                  <a:sym typeface="Arial"/>
                </a:rPr>
                <a:t>A</a:t>
              </a:r>
              <a:endParaRPr kumimoji="0" sz="105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grpSp>
        <p:nvGrpSpPr>
          <p:cNvPr id="19" name="Group 18">
            <a:extLst>
              <a:ext uri="{FF2B5EF4-FFF2-40B4-BE49-F238E27FC236}">
                <a16:creationId xmlns:a16="http://schemas.microsoft.com/office/drawing/2014/main" id="{29FCF65D-3C9A-408B-A8E6-01BBB39C5172}"/>
              </a:ext>
            </a:extLst>
          </p:cNvPr>
          <p:cNvGrpSpPr/>
          <p:nvPr/>
        </p:nvGrpSpPr>
        <p:grpSpPr>
          <a:xfrm>
            <a:off x="8856738" y="3580551"/>
            <a:ext cx="2873557" cy="846796"/>
            <a:chOff x="13123171" y="4596138"/>
            <a:chExt cx="2873557" cy="846796"/>
          </a:xfrm>
        </p:grpSpPr>
        <p:sp>
          <p:nvSpPr>
            <p:cNvPr id="20" name="Google Shape;425;p81">
              <a:extLst>
                <a:ext uri="{FF2B5EF4-FFF2-40B4-BE49-F238E27FC236}">
                  <a16:creationId xmlns:a16="http://schemas.microsoft.com/office/drawing/2014/main" id="{7F192F29-8D6C-240D-2C2D-8538FF5CFC48}"/>
                </a:ext>
              </a:extLst>
            </p:cNvPr>
            <p:cNvSpPr/>
            <p:nvPr/>
          </p:nvSpPr>
          <p:spPr>
            <a:xfrm>
              <a:off x="13123171" y="4596138"/>
              <a:ext cx="2873557" cy="846796"/>
            </a:xfrm>
            <a:prstGeom prst="roundRect">
              <a:avLst>
                <a:gd name="adj" fmla="val 16667"/>
              </a:avLst>
            </a:prstGeom>
            <a:solidFill>
              <a:srgbClr val="B5D1AF"/>
            </a:solidFill>
            <a:ln>
              <a:noFill/>
            </a:ln>
          </p:spPr>
          <p:txBody>
            <a:bodyPr spcFirstLastPara="1" wrap="square" lIns="457200"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Tx/>
                <a:buNone/>
                <a:tabLst/>
                <a:defRPr/>
              </a:pPr>
              <a:r>
                <a:rPr kumimoji="0" lang="en-US" sz="1400" b="1" i="0" u="none" strike="noStrike" kern="0" cap="none" spc="0" normalizeH="0" baseline="0" noProof="0" dirty="0">
                  <a:ln>
                    <a:noFill/>
                  </a:ln>
                  <a:solidFill>
                    <a:srgbClr val="000000"/>
                  </a:solidFill>
                  <a:effectLst/>
                  <a:uLnTx/>
                  <a:uFillTx/>
                  <a:latin typeface="Arial"/>
                  <a:ea typeface="Arial"/>
                  <a:cs typeface="Arial"/>
                  <a:sym typeface="Arial"/>
                </a:rPr>
                <a:t>Decrease process waste</a:t>
              </a:r>
              <a:endParaRPr kumimoji="0" lang="en-US" sz="12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1" name="Google Shape;426;p81">
              <a:extLst>
                <a:ext uri="{FF2B5EF4-FFF2-40B4-BE49-F238E27FC236}">
                  <a16:creationId xmlns:a16="http://schemas.microsoft.com/office/drawing/2014/main" id="{78A5840A-CB04-86BB-680C-1E1C7DF0546B}"/>
                </a:ext>
              </a:extLst>
            </p:cNvPr>
            <p:cNvSpPr/>
            <p:nvPr/>
          </p:nvSpPr>
          <p:spPr>
            <a:xfrm>
              <a:off x="13206447" y="4781332"/>
              <a:ext cx="355240" cy="493521"/>
            </a:xfrm>
            <a:prstGeom prst="roundRect">
              <a:avLst>
                <a:gd name="adj" fmla="val 16667"/>
              </a:avLst>
            </a:prstGeom>
            <a:solidFill>
              <a:srgbClr val="226C9B"/>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US" sz="1400" b="1" i="0" u="none" strike="noStrike" kern="0" cap="none" spc="0" normalizeH="0" baseline="0" noProof="0" dirty="0">
                  <a:ln>
                    <a:noFill/>
                  </a:ln>
                  <a:solidFill>
                    <a:srgbClr val="FFFFFF"/>
                  </a:solidFill>
                  <a:effectLst/>
                  <a:uLnTx/>
                  <a:uFillTx/>
                  <a:latin typeface="Arial"/>
                  <a:ea typeface="Arial"/>
                  <a:cs typeface="Arial"/>
                  <a:sym typeface="Arial"/>
                </a:rPr>
                <a:t>c</a:t>
              </a:r>
              <a:endParaRPr kumimoji="0" sz="110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spTree>
    <p:extLst>
      <p:ext uri="{BB962C8B-B14F-4D97-AF65-F5344CB8AC3E}">
        <p14:creationId xmlns:p14="http://schemas.microsoft.com/office/powerpoint/2010/main" val="28774671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5C09AC1-3B50-F746-1866-BA8B070597BF}"/>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44848" y="4197720"/>
            <a:ext cx="4294913" cy="2594948"/>
          </a:xfrm>
          <a:prstGeom prst="rect">
            <a:avLst/>
          </a:prstGeom>
        </p:spPr>
      </p:pic>
      <p:pic>
        <p:nvPicPr>
          <p:cNvPr id="12" name="Picture 11">
            <a:extLst>
              <a:ext uri="{FF2B5EF4-FFF2-40B4-BE49-F238E27FC236}">
                <a16:creationId xmlns:a16="http://schemas.microsoft.com/office/drawing/2014/main" id="{B5E6F710-47CC-8F51-FFF4-D7D27D3FE7BF}"/>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097881" y="1106303"/>
            <a:ext cx="5624582" cy="3373334"/>
          </a:xfrm>
          <a:prstGeom prst="rect">
            <a:avLst/>
          </a:prstGeom>
        </p:spPr>
      </p:pic>
      <p:pic>
        <p:nvPicPr>
          <p:cNvPr id="14" name="Picture 13">
            <a:extLst>
              <a:ext uri="{FF2B5EF4-FFF2-40B4-BE49-F238E27FC236}">
                <a16:creationId xmlns:a16="http://schemas.microsoft.com/office/drawing/2014/main" id="{5EC2D030-4DED-88C2-4F00-5CD2A0A1D04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9537" y="1192152"/>
            <a:ext cx="4845533" cy="2725612"/>
          </a:xfrm>
          <a:prstGeom prst="rect">
            <a:avLst/>
          </a:prstGeom>
        </p:spPr>
      </p:pic>
      <p:sp>
        <p:nvSpPr>
          <p:cNvPr id="15" name="Title 14">
            <a:extLst>
              <a:ext uri="{FF2B5EF4-FFF2-40B4-BE49-F238E27FC236}">
                <a16:creationId xmlns:a16="http://schemas.microsoft.com/office/drawing/2014/main" id="{501DF933-9B6D-E53E-61FC-2A28A9CCB8C3}"/>
              </a:ext>
            </a:extLst>
          </p:cNvPr>
          <p:cNvSpPr>
            <a:spLocks noGrp="1"/>
          </p:cNvSpPr>
          <p:nvPr>
            <p:ph type="title"/>
          </p:nvPr>
        </p:nvSpPr>
        <p:spPr>
          <a:xfrm>
            <a:off x="0" y="6795"/>
            <a:ext cx="12191999" cy="1002281"/>
          </a:xfrm>
        </p:spPr>
        <p:txBody>
          <a:bodyPr/>
          <a:lstStyle/>
          <a:p>
            <a:r>
              <a:rPr lang="en-US" dirty="0"/>
              <a:t>Results</a:t>
            </a:r>
          </a:p>
        </p:txBody>
      </p:sp>
      <p:sp>
        <p:nvSpPr>
          <p:cNvPr id="17" name="Explosion: 14 Points 16">
            <a:extLst>
              <a:ext uri="{FF2B5EF4-FFF2-40B4-BE49-F238E27FC236}">
                <a16:creationId xmlns:a16="http://schemas.microsoft.com/office/drawing/2014/main" id="{49BCDDB1-98C7-382E-8EC8-6033C3E76E6F}"/>
              </a:ext>
            </a:extLst>
          </p:cNvPr>
          <p:cNvSpPr/>
          <p:nvPr/>
        </p:nvSpPr>
        <p:spPr>
          <a:xfrm>
            <a:off x="3434835" y="5495194"/>
            <a:ext cx="2277537" cy="1113203"/>
          </a:xfrm>
          <a:prstGeom prst="irregularSeal2">
            <a:avLst/>
          </a:prstGeom>
          <a:solidFill>
            <a:srgbClr val="F8D452"/>
          </a:solidFill>
          <a:ln w="19050" cap="flat" cmpd="sng" algn="ctr">
            <a:solidFill>
              <a:srgbClr val="F8D45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Aptos" panose="02110004020202020204"/>
                <a:ea typeface="+mn-ea"/>
                <a:cs typeface="+mn-cs"/>
              </a:rPr>
              <a:t>FP Offers increased 26% </a:t>
            </a:r>
            <a:r>
              <a:rPr kumimoji="0" lang="en-US" sz="1100" b="0" i="0" u="none" strike="noStrike" kern="0" cap="none" spc="0" normalizeH="0" baseline="0" noProof="0" dirty="0">
                <a:ln>
                  <a:noFill/>
                </a:ln>
                <a:solidFill>
                  <a:prstClr val="black"/>
                </a:solidFill>
                <a:effectLst/>
                <a:uLnTx/>
                <a:uFillTx/>
                <a:latin typeface="Aptos" panose="02110004020202020204"/>
                <a:ea typeface="+mn-ea"/>
                <a:cs typeface="+mn-cs"/>
                <a:sym typeface="Wingdings" panose="05000000000000000000" pitchFamily="2" charset="2"/>
              </a:rPr>
              <a:t> 39</a:t>
            </a:r>
            <a:r>
              <a:rPr kumimoji="0" lang="en-US" sz="1100" b="0" i="0" u="none" strike="noStrike" kern="0" cap="none" spc="0" normalizeH="0" baseline="0" noProof="0" dirty="0">
                <a:ln>
                  <a:noFill/>
                </a:ln>
                <a:solidFill>
                  <a:prstClr val="black"/>
                </a:solidFill>
                <a:effectLst/>
                <a:uLnTx/>
                <a:uFillTx/>
                <a:latin typeface="Aptos" panose="02110004020202020204"/>
                <a:ea typeface="+mn-ea"/>
                <a:cs typeface="+mn-cs"/>
              </a:rPr>
              <a:t>%</a:t>
            </a:r>
          </a:p>
        </p:txBody>
      </p:sp>
      <p:sp>
        <p:nvSpPr>
          <p:cNvPr id="18" name="Explosion: 14 Points 17">
            <a:extLst>
              <a:ext uri="{FF2B5EF4-FFF2-40B4-BE49-F238E27FC236}">
                <a16:creationId xmlns:a16="http://schemas.microsoft.com/office/drawing/2014/main" id="{7EE22B56-3387-F153-2DBB-6DBB72D0474F}"/>
              </a:ext>
            </a:extLst>
          </p:cNvPr>
          <p:cNvSpPr/>
          <p:nvPr/>
        </p:nvSpPr>
        <p:spPr>
          <a:xfrm>
            <a:off x="3945258" y="2506077"/>
            <a:ext cx="2487743" cy="1208244"/>
          </a:xfrm>
          <a:prstGeom prst="irregularSeal2">
            <a:avLst/>
          </a:prstGeom>
          <a:solidFill>
            <a:srgbClr val="F8D452"/>
          </a:solidFill>
          <a:ln w="19050" cap="flat" cmpd="sng" algn="ctr">
            <a:solidFill>
              <a:srgbClr val="F8D45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Aptos" panose="02110004020202020204"/>
                <a:ea typeface="+mn-ea"/>
                <a:cs typeface="+mn-cs"/>
              </a:rPr>
              <a:t>Mothers value Integrated care</a:t>
            </a:r>
          </a:p>
        </p:txBody>
      </p:sp>
    </p:spTree>
    <p:extLst>
      <p:ext uri="{BB962C8B-B14F-4D97-AF65-F5344CB8AC3E}">
        <p14:creationId xmlns:p14="http://schemas.microsoft.com/office/powerpoint/2010/main" val="4146814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468">
          <a:extLst>
            <a:ext uri="{FF2B5EF4-FFF2-40B4-BE49-F238E27FC236}">
              <a16:creationId xmlns:a16="http://schemas.microsoft.com/office/drawing/2014/main" id="{8DC2D2DA-D07D-0647-0ADD-D9C212D022F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D49EA59-3E98-9B3A-7E91-FB765369A052}"/>
              </a:ext>
            </a:extLst>
          </p:cNvPr>
          <p:cNvPicPr>
            <a:picLocks noChangeAspect="1"/>
          </p:cNvPicPr>
          <p:nvPr/>
        </p:nvPicPr>
        <p:blipFill>
          <a:blip r:embed="rId3"/>
          <a:stretch>
            <a:fillRect/>
          </a:stretch>
        </p:blipFill>
        <p:spPr>
          <a:xfrm>
            <a:off x="1405135" y="1515186"/>
            <a:ext cx="8903471" cy="5000579"/>
          </a:xfrm>
          <a:prstGeom prst="rect">
            <a:avLst/>
          </a:prstGeom>
        </p:spPr>
      </p:pic>
      <p:sp>
        <p:nvSpPr>
          <p:cNvPr id="469" name="Google Shape;469;p13">
            <a:extLst>
              <a:ext uri="{FF2B5EF4-FFF2-40B4-BE49-F238E27FC236}">
                <a16:creationId xmlns:a16="http://schemas.microsoft.com/office/drawing/2014/main" id="{EDB51288-7629-0DDD-5874-1252FE16868B}"/>
              </a:ext>
            </a:extLst>
          </p:cNvPr>
          <p:cNvSpPr txBox="1">
            <a:spLocks noGrp="1"/>
          </p:cNvSpPr>
          <p:nvPr>
            <p:ph type="title" idx="4294967295"/>
          </p:nvPr>
        </p:nvSpPr>
        <p:spPr>
          <a:xfrm>
            <a:off x="1801368" y="365125"/>
            <a:ext cx="8714232" cy="1001713"/>
          </a:xfrm>
          <a:prstGeom prst="rect">
            <a:avLst/>
          </a:prstGeom>
          <a:solidFill>
            <a:srgbClr val="1F5C99"/>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Play"/>
              <a:buNone/>
            </a:pPr>
            <a:r>
              <a:rPr lang="en-US" dirty="0">
                <a:solidFill>
                  <a:schemeClr val="bg1"/>
                </a:solidFill>
              </a:rPr>
              <a:t>Postnatal PrEP Cascade</a:t>
            </a:r>
            <a:endParaRPr dirty="0">
              <a:solidFill>
                <a:schemeClr val="bg1"/>
              </a:solidFill>
            </a:endParaRPr>
          </a:p>
        </p:txBody>
      </p:sp>
      <p:sp>
        <p:nvSpPr>
          <p:cNvPr id="2" name="Rectangle 1">
            <a:extLst>
              <a:ext uri="{FF2B5EF4-FFF2-40B4-BE49-F238E27FC236}">
                <a16:creationId xmlns:a16="http://schemas.microsoft.com/office/drawing/2014/main" id="{DA0C22B9-428D-E245-C370-BFF6DB831330}"/>
              </a:ext>
            </a:extLst>
          </p:cNvPr>
          <p:cNvSpPr/>
          <p:nvPr/>
        </p:nvSpPr>
        <p:spPr>
          <a:xfrm>
            <a:off x="10183660" y="3344469"/>
            <a:ext cx="1694702" cy="1741097"/>
          </a:xfrm>
          <a:prstGeom prst="rect">
            <a:avLst/>
          </a:prstGeom>
          <a:solidFill>
            <a:schemeClr val="tx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ptos" panose="02110004020202020204"/>
                <a:ea typeface="+mn-ea"/>
                <a:cs typeface="+mn-cs"/>
              </a:rPr>
              <a:t>Increased from 14% (46/333) to 40% (333/806), p&lt;0.0001</a:t>
            </a:r>
          </a:p>
        </p:txBody>
      </p:sp>
      <p:sp>
        <p:nvSpPr>
          <p:cNvPr id="3" name="Explosion: 14 Points 2">
            <a:extLst>
              <a:ext uri="{FF2B5EF4-FFF2-40B4-BE49-F238E27FC236}">
                <a16:creationId xmlns:a16="http://schemas.microsoft.com/office/drawing/2014/main" id="{F49ABC38-2E16-38BB-748A-F5E82DDA3B44}"/>
              </a:ext>
            </a:extLst>
          </p:cNvPr>
          <p:cNvSpPr/>
          <p:nvPr/>
        </p:nvSpPr>
        <p:spPr>
          <a:xfrm>
            <a:off x="9042120" y="1515186"/>
            <a:ext cx="3261757" cy="1515768"/>
          </a:xfrm>
          <a:prstGeom prst="irregularSeal2">
            <a:avLst/>
          </a:prstGeom>
          <a:solidFill>
            <a:srgbClr val="F8D452"/>
          </a:solidFill>
          <a:ln>
            <a:solidFill>
              <a:srgbClr val="F8D4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2,5-fold improvement 14%-40%</a:t>
            </a:r>
          </a:p>
        </p:txBody>
      </p:sp>
      <p:sp>
        <p:nvSpPr>
          <p:cNvPr id="4" name="Google Shape;472;p13">
            <a:extLst>
              <a:ext uri="{FF2B5EF4-FFF2-40B4-BE49-F238E27FC236}">
                <a16:creationId xmlns:a16="http://schemas.microsoft.com/office/drawing/2014/main" id="{524275CE-62B1-967F-0705-245DBB811284}"/>
              </a:ext>
            </a:extLst>
          </p:cNvPr>
          <p:cNvSpPr/>
          <p:nvPr/>
        </p:nvSpPr>
        <p:spPr>
          <a:xfrm>
            <a:off x="4544646" y="2459584"/>
            <a:ext cx="2624447" cy="4203961"/>
          </a:xfrm>
          <a:prstGeom prst="frame">
            <a:avLst>
              <a:gd name="adj1" fmla="val 3256"/>
            </a:avLst>
          </a:prstGeom>
          <a:solidFill>
            <a:srgbClr val="FF00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279967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6FB3BEF-71B2-A02F-E72F-90C6023672F0}"/>
              </a:ext>
            </a:extLst>
          </p:cNvPr>
          <p:cNvPicPr>
            <a:picLocks noChangeAspect="1"/>
          </p:cNvPicPr>
          <p:nvPr/>
        </p:nvPicPr>
        <p:blipFill>
          <a:blip r:embed="rId2"/>
          <a:stretch>
            <a:fillRect/>
          </a:stretch>
        </p:blipFill>
        <p:spPr>
          <a:xfrm>
            <a:off x="298884" y="1205346"/>
            <a:ext cx="11400268" cy="4959927"/>
          </a:xfrm>
          <a:prstGeom prst="rect">
            <a:avLst/>
          </a:prstGeom>
        </p:spPr>
      </p:pic>
    </p:spTree>
    <p:extLst>
      <p:ext uri="{BB962C8B-B14F-4D97-AF65-F5344CB8AC3E}">
        <p14:creationId xmlns:p14="http://schemas.microsoft.com/office/powerpoint/2010/main" val="171684207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7C97FFC-C110-95DB-27B6-79D1856B90C5}"/>
              </a:ext>
            </a:extLst>
          </p:cNvPr>
          <p:cNvSpPr>
            <a:spLocks noGrp="1"/>
          </p:cNvSpPr>
          <p:nvPr>
            <p:ph type="dt" sz="half" idx="10"/>
          </p:nvPr>
        </p:nvSpPr>
        <p:spPr/>
        <p:txBody>
          <a:bodyPr/>
          <a:lstStyle/>
          <a:p>
            <a:r>
              <a:rPr lang="en-GB" noProof="0">
                <a:latin typeface="Verdana" panose="020B0604030504040204" pitchFamily="34" charset="0"/>
              </a:rPr>
              <a:t>Name of the Speaker</a:t>
            </a:r>
            <a:endParaRPr lang="en-GB" noProof="0" dirty="0">
              <a:latin typeface="Verdana" panose="020B0604030504040204" pitchFamily="34" charset="0"/>
            </a:endParaRPr>
          </a:p>
        </p:txBody>
      </p:sp>
      <p:sp>
        <p:nvSpPr>
          <p:cNvPr id="3" name="Footer Placeholder 2">
            <a:extLst>
              <a:ext uri="{FF2B5EF4-FFF2-40B4-BE49-F238E27FC236}">
                <a16:creationId xmlns:a16="http://schemas.microsoft.com/office/drawing/2014/main" id="{D18833F6-379B-4B0E-9D2B-A3375DE8B4EC}"/>
              </a:ext>
            </a:extLst>
          </p:cNvPr>
          <p:cNvSpPr>
            <a:spLocks noGrp="1"/>
          </p:cNvSpPr>
          <p:nvPr>
            <p:ph type="ftr" sz="quarter" idx="11"/>
          </p:nvPr>
        </p:nvSpPr>
        <p:spPr/>
        <p:txBody>
          <a:bodyPr/>
          <a:lstStyle/>
          <a:p>
            <a:r>
              <a:rPr lang="en-GB" noProof="0"/>
              <a:t>Topic Lore Ipsum</a:t>
            </a:r>
            <a:endParaRPr lang="en-GB" noProof="0" dirty="0"/>
          </a:p>
        </p:txBody>
      </p:sp>
      <p:pic>
        <p:nvPicPr>
          <p:cNvPr id="5" name="Picture 4">
            <a:extLst>
              <a:ext uri="{FF2B5EF4-FFF2-40B4-BE49-F238E27FC236}">
                <a16:creationId xmlns:a16="http://schemas.microsoft.com/office/drawing/2014/main" id="{B4E75750-E790-D7F0-0F20-C8D99F63BAAD}"/>
              </a:ext>
            </a:extLst>
          </p:cNvPr>
          <p:cNvPicPr>
            <a:picLocks noChangeAspect="1"/>
          </p:cNvPicPr>
          <p:nvPr/>
        </p:nvPicPr>
        <p:blipFill>
          <a:blip r:embed="rId3"/>
          <a:stretch>
            <a:fillRect/>
          </a:stretch>
        </p:blipFill>
        <p:spPr>
          <a:xfrm>
            <a:off x="484520" y="1041691"/>
            <a:ext cx="5189816" cy="3872054"/>
          </a:xfrm>
          <a:prstGeom prst="rect">
            <a:avLst/>
          </a:prstGeom>
        </p:spPr>
      </p:pic>
      <p:sp>
        <p:nvSpPr>
          <p:cNvPr id="7" name="TextBox 6">
            <a:extLst>
              <a:ext uri="{FF2B5EF4-FFF2-40B4-BE49-F238E27FC236}">
                <a16:creationId xmlns:a16="http://schemas.microsoft.com/office/drawing/2014/main" id="{9A0B24E1-60BE-76D5-6A21-6F5227BA338B}"/>
              </a:ext>
            </a:extLst>
          </p:cNvPr>
          <p:cNvSpPr txBox="1"/>
          <p:nvPr/>
        </p:nvSpPr>
        <p:spPr>
          <a:xfrm>
            <a:off x="6896633" y="3920341"/>
            <a:ext cx="4149499" cy="1113889"/>
          </a:xfrm>
          <a:prstGeom prst="round2SameRect">
            <a:avLst>
              <a:gd name="adj1" fmla="val 30796"/>
              <a:gd name="adj2" fmla="val 0"/>
            </a:avLst>
          </a:prstGeom>
          <a:solidFill>
            <a:srgbClr val="C7E6A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But, of those who did engage about sex, almost 9 out of 10 </a:t>
            </a:r>
            <a:r>
              <a:rPr kumimoji="0" lang="en-US" sz="2000" b="1" i="1" u="none" strike="noStrike" kern="1200" cap="none" spc="0" normalizeH="0" baseline="0" noProof="0" dirty="0">
                <a:ln>
                  <a:noFill/>
                </a:ln>
                <a:solidFill>
                  <a:prstClr val="black"/>
                </a:solidFill>
                <a:effectLst/>
                <a:uLnTx/>
                <a:uFillTx/>
                <a:latin typeface="Aptos" panose="02110004020202020204"/>
                <a:ea typeface="+mn-ea"/>
                <a:cs typeface="+mn-cs"/>
              </a:rPr>
              <a:t>did not </a:t>
            </a: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actually experience stigma</a:t>
            </a:r>
            <a:endParaRPr kumimoji="0" lang="en-ZA" sz="20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nvGrpSpPr>
          <p:cNvPr id="12" name="Group 11">
            <a:extLst>
              <a:ext uri="{FF2B5EF4-FFF2-40B4-BE49-F238E27FC236}">
                <a16:creationId xmlns:a16="http://schemas.microsoft.com/office/drawing/2014/main" id="{21FED2C1-ED72-268E-4CD5-95FAE2D7502B}"/>
              </a:ext>
            </a:extLst>
          </p:cNvPr>
          <p:cNvGrpSpPr/>
          <p:nvPr/>
        </p:nvGrpSpPr>
        <p:grpSpPr>
          <a:xfrm>
            <a:off x="6032502" y="212854"/>
            <a:ext cx="5620203" cy="3707487"/>
            <a:chOff x="6517665" y="291858"/>
            <a:chExt cx="5620203" cy="3707487"/>
          </a:xfrm>
        </p:grpSpPr>
        <p:pic>
          <p:nvPicPr>
            <p:cNvPr id="8" name="Picture 7">
              <a:extLst>
                <a:ext uri="{FF2B5EF4-FFF2-40B4-BE49-F238E27FC236}">
                  <a16:creationId xmlns:a16="http://schemas.microsoft.com/office/drawing/2014/main" id="{C2585B28-B080-F7A2-3C9B-1B544EBBC127}"/>
                </a:ext>
              </a:extLst>
            </p:cNvPr>
            <p:cNvPicPr>
              <a:picLocks noChangeAspect="1"/>
            </p:cNvPicPr>
            <p:nvPr/>
          </p:nvPicPr>
          <p:blipFill>
            <a:blip r:embed="rId4" cstate="screen">
              <a:extLst>
                <a:ext uri="{28A0092B-C50C-407E-A947-70E740481C1C}">
                  <a14:useLocalDpi xmlns:a14="http://schemas.microsoft.com/office/drawing/2010/main"/>
                </a:ext>
              </a:extLst>
            </a:blip>
            <a:srcRect r="12235"/>
            <a:stretch>
              <a:fillRect/>
            </a:stretch>
          </p:blipFill>
          <p:spPr>
            <a:xfrm>
              <a:off x="6517665" y="291858"/>
              <a:ext cx="5620203" cy="3707487"/>
            </a:xfrm>
            <a:prstGeom prst="rect">
              <a:avLst/>
            </a:prstGeom>
          </p:spPr>
        </p:pic>
        <p:sp>
          <p:nvSpPr>
            <p:cNvPr id="9" name="TextBox 8">
              <a:extLst>
                <a:ext uri="{FF2B5EF4-FFF2-40B4-BE49-F238E27FC236}">
                  <a16:creationId xmlns:a16="http://schemas.microsoft.com/office/drawing/2014/main" id="{BFB1AB61-EFFD-AF8D-C4DC-398FE38859A1}"/>
                </a:ext>
              </a:extLst>
            </p:cNvPr>
            <p:cNvSpPr txBox="1"/>
            <p:nvPr/>
          </p:nvSpPr>
          <p:spPr>
            <a:xfrm>
              <a:off x="6973456" y="1687519"/>
              <a:ext cx="2483090" cy="800219"/>
            </a:xfrm>
            <a:prstGeom prst="rect">
              <a:avLst/>
            </a:prstGeom>
            <a:solidFill>
              <a:srgbClr val="FF660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panose="02110004020202020204"/>
                  <a:ea typeface="+mn-ea"/>
                  <a:cs typeface="+mn-cs"/>
                </a:rPr>
                <a:t>41%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DID NOT engage</a:t>
              </a:r>
            </a:p>
          </p:txBody>
        </p:sp>
        <p:sp>
          <p:nvSpPr>
            <p:cNvPr id="10" name="Arrow: Down 9">
              <a:extLst>
                <a:ext uri="{FF2B5EF4-FFF2-40B4-BE49-F238E27FC236}">
                  <a16:creationId xmlns:a16="http://schemas.microsoft.com/office/drawing/2014/main" id="{78EC1B12-CACC-4590-0B48-E9039AA0E54D}"/>
                </a:ext>
              </a:extLst>
            </p:cNvPr>
            <p:cNvSpPr/>
            <p:nvPr/>
          </p:nvSpPr>
          <p:spPr>
            <a:xfrm>
              <a:off x="9838619" y="3429000"/>
              <a:ext cx="570763" cy="570345"/>
            </a:xfrm>
            <a:prstGeom prst="downArrow">
              <a:avLst/>
            </a:prstGeom>
            <a:solidFill>
              <a:srgbClr val="92D050"/>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11" name="Rectangle: Rounded Corners 10">
            <a:extLst>
              <a:ext uri="{FF2B5EF4-FFF2-40B4-BE49-F238E27FC236}">
                <a16:creationId xmlns:a16="http://schemas.microsoft.com/office/drawing/2014/main" id="{4511E261-6302-C34A-E240-9AD9F7D1143C}"/>
              </a:ext>
            </a:extLst>
          </p:cNvPr>
          <p:cNvSpPr/>
          <p:nvPr/>
        </p:nvSpPr>
        <p:spPr>
          <a:xfrm>
            <a:off x="484520" y="5332102"/>
            <a:ext cx="11168185" cy="1313044"/>
          </a:xfrm>
          <a:prstGeom prst="roundRect">
            <a:avLst/>
          </a:prstGeom>
          <a:solidFill>
            <a:srgbClr val="FFD7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ysClr val="windowText" lastClr="000000"/>
                </a:solidFill>
              </a:rPr>
              <a:t>Expected stigma from health care workers around sex is still very prominent barrier to PrEP, even if it may not be accurate</a:t>
            </a:r>
          </a:p>
        </p:txBody>
      </p:sp>
      <p:sp>
        <p:nvSpPr>
          <p:cNvPr id="13" name="Title 3">
            <a:extLst>
              <a:ext uri="{FF2B5EF4-FFF2-40B4-BE49-F238E27FC236}">
                <a16:creationId xmlns:a16="http://schemas.microsoft.com/office/drawing/2014/main" id="{DD0055EC-13DD-69EA-4881-EAEE123E85E5}"/>
              </a:ext>
            </a:extLst>
          </p:cNvPr>
          <p:cNvSpPr txBox="1">
            <a:spLocks/>
          </p:cNvSpPr>
          <p:nvPr/>
        </p:nvSpPr>
        <p:spPr bwMode="gray">
          <a:xfrm>
            <a:off x="2087417" y="1136074"/>
            <a:ext cx="3445165" cy="1151556"/>
          </a:xfrm>
          <a:prstGeom prst="rect">
            <a:avLst/>
          </a:prstGeom>
          <a:solidFill>
            <a:srgbClr val="EDDCA9"/>
          </a:solidFill>
        </p:spPr>
        <p:txBody>
          <a:bodyPr vert="horz" lIns="0" tIns="0" rIns="0" bIns="0" rtlCol="0" anchor="ctr" anchorCtr="0">
            <a:normAutofit fontScale="97500"/>
          </a:bodyPr>
          <a:lstStyle>
            <a:lvl1pPr algn="l" defTabSz="914400" rtl="0" eaLnBrk="1" latinLnBrk="0" hangingPunct="1">
              <a:lnSpc>
                <a:spcPct val="90000"/>
              </a:lnSpc>
              <a:spcBef>
                <a:spcPct val="0"/>
              </a:spcBef>
              <a:buNone/>
              <a:defRPr sz="4200" b="1" kern="1200">
                <a:solidFill>
                  <a:schemeClr val="tx1"/>
                </a:solidFill>
                <a:latin typeface="+mj-lt"/>
                <a:ea typeface="+mj-ea"/>
                <a:cs typeface="+mj-cs"/>
              </a:defRPr>
            </a:lvl1pPr>
          </a:lstStyle>
          <a:p>
            <a:pPr algn="ctr"/>
            <a:r>
              <a:rPr lang="en-ZA" sz="3600" dirty="0"/>
              <a:t>5291 </a:t>
            </a:r>
          </a:p>
          <a:p>
            <a:pPr algn="ctr"/>
            <a:r>
              <a:rPr lang="en-ZA" sz="3600" dirty="0"/>
              <a:t>women</a:t>
            </a:r>
          </a:p>
        </p:txBody>
      </p:sp>
    </p:spTree>
    <p:extLst>
      <p:ext uri="{BB962C8B-B14F-4D97-AF65-F5344CB8AC3E}">
        <p14:creationId xmlns:p14="http://schemas.microsoft.com/office/powerpoint/2010/main" val="1286748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650D8D9-4F35-CCC1-6398-74222A1EBC86}"/>
              </a:ext>
            </a:extLst>
          </p:cNvPr>
          <p:cNvSpPr>
            <a:spLocks noGrp="1"/>
          </p:cNvSpPr>
          <p:nvPr>
            <p:ph type="title"/>
          </p:nvPr>
        </p:nvSpPr>
        <p:spPr>
          <a:xfrm>
            <a:off x="442913" y="1401624"/>
            <a:ext cx="5080063" cy="1260000"/>
          </a:xfrm>
        </p:spPr>
        <p:txBody>
          <a:bodyPr/>
          <a:lstStyle/>
          <a:p>
            <a:r>
              <a:rPr lang="en-US" sz="4000" dirty="0"/>
              <a:t>Sub-analysis</a:t>
            </a:r>
            <a:br>
              <a:rPr lang="en-US" sz="4000" dirty="0"/>
            </a:br>
            <a:r>
              <a:rPr lang="en-US" sz="4000" dirty="0"/>
              <a:t>2501 </a:t>
            </a:r>
            <a:br>
              <a:rPr lang="en-US" sz="4000" dirty="0"/>
            </a:br>
            <a:r>
              <a:rPr lang="en-US" sz="4000" dirty="0"/>
              <a:t>HIV negative women</a:t>
            </a:r>
          </a:p>
        </p:txBody>
      </p:sp>
      <p:sp>
        <p:nvSpPr>
          <p:cNvPr id="2" name="Date Placeholder 1">
            <a:extLst>
              <a:ext uri="{FF2B5EF4-FFF2-40B4-BE49-F238E27FC236}">
                <a16:creationId xmlns:a16="http://schemas.microsoft.com/office/drawing/2014/main" id="{E84DF987-E92D-F806-F1D9-34B221684ED4}"/>
              </a:ext>
            </a:extLst>
          </p:cNvPr>
          <p:cNvSpPr>
            <a:spLocks noGrp="1"/>
          </p:cNvSpPr>
          <p:nvPr>
            <p:ph type="dt" sz="half" idx="10"/>
          </p:nvPr>
        </p:nvSpPr>
        <p:spPr/>
        <p:txBody>
          <a:bodyPr/>
          <a:lstStyle/>
          <a:p>
            <a:r>
              <a:rPr lang="en-GB" noProof="0">
                <a:latin typeface="Verdana" panose="020B0604030504040204" pitchFamily="34" charset="0"/>
              </a:rPr>
              <a:t>Name of the Speaker</a:t>
            </a:r>
            <a:endParaRPr lang="en-GB" noProof="0" dirty="0">
              <a:latin typeface="Verdana" panose="020B0604030504040204" pitchFamily="34" charset="0"/>
            </a:endParaRPr>
          </a:p>
        </p:txBody>
      </p:sp>
      <p:sp>
        <p:nvSpPr>
          <p:cNvPr id="3" name="Footer Placeholder 2">
            <a:extLst>
              <a:ext uri="{FF2B5EF4-FFF2-40B4-BE49-F238E27FC236}">
                <a16:creationId xmlns:a16="http://schemas.microsoft.com/office/drawing/2014/main" id="{F026E248-3241-FB9E-6525-89226D40F889}"/>
              </a:ext>
            </a:extLst>
          </p:cNvPr>
          <p:cNvSpPr>
            <a:spLocks noGrp="1"/>
          </p:cNvSpPr>
          <p:nvPr>
            <p:ph type="ftr" sz="quarter" idx="11"/>
          </p:nvPr>
        </p:nvSpPr>
        <p:spPr/>
        <p:txBody>
          <a:bodyPr/>
          <a:lstStyle/>
          <a:p>
            <a:r>
              <a:rPr lang="en-GB" noProof="0"/>
              <a:t>Topic Lore Ipsum</a:t>
            </a:r>
            <a:endParaRPr lang="en-GB" noProof="0" dirty="0"/>
          </a:p>
        </p:txBody>
      </p:sp>
      <p:pic>
        <p:nvPicPr>
          <p:cNvPr id="5" name="Picture 4">
            <a:extLst>
              <a:ext uri="{FF2B5EF4-FFF2-40B4-BE49-F238E27FC236}">
                <a16:creationId xmlns:a16="http://schemas.microsoft.com/office/drawing/2014/main" id="{47E38C02-29E2-E9C0-9341-C4403B5A2AD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355336" y="1118529"/>
            <a:ext cx="5815584" cy="4793067"/>
          </a:xfrm>
          <a:prstGeom prst="rect">
            <a:avLst/>
          </a:prstGeom>
        </p:spPr>
      </p:pic>
    </p:spTree>
    <p:extLst>
      <p:ext uri="{BB962C8B-B14F-4D97-AF65-F5344CB8AC3E}">
        <p14:creationId xmlns:p14="http://schemas.microsoft.com/office/powerpoint/2010/main" val="47431091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455D6-676E-E98E-B5F5-9A27DA6C993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A2AF5AF-7C3D-330F-F55F-61DE6AE4B5A7}"/>
              </a:ext>
            </a:extLst>
          </p:cNvPr>
          <p:cNvSpPr>
            <a:spLocks noGrp="1"/>
          </p:cNvSpPr>
          <p:nvPr>
            <p:ph type="title" idx="4294967295"/>
          </p:nvPr>
        </p:nvSpPr>
        <p:spPr>
          <a:xfrm>
            <a:off x="1659690" y="363706"/>
            <a:ext cx="10515600" cy="1001713"/>
          </a:xfrm>
        </p:spPr>
        <p:txBody>
          <a:bodyPr/>
          <a:lstStyle/>
          <a:p>
            <a:r>
              <a:rPr lang="en-ZA" sz="3600" b="0" dirty="0"/>
              <a:t>Reasons why women decline PrEP (n=590)</a:t>
            </a:r>
          </a:p>
        </p:txBody>
      </p:sp>
      <p:grpSp>
        <p:nvGrpSpPr>
          <p:cNvPr id="34" name="Group 33">
            <a:extLst>
              <a:ext uri="{FF2B5EF4-FFF2-40B4-BE49-F238E27FC236}">
                <a16:creationId xmlns:a16="http://schemas.microsoft.com/office/drawing/2014/main" id="{127F1A0A-41C3-F1C1-10D3-103C737A42FA}"/>
              </a:ext>
            </a:extLst>
          </p:cNvPr>
          <p:cNvGrpSpPr/>
          <p:nvPr/>
        </p:nvGrpSpPr>
        <p:grpSpPr>
          <a:xfrm>
            <a:off x="3291840" y="1061505"/>
            <a:ext cx="8809445" cy="5668479"/>
            <a:chOff x="2041016" y="1189521"/>
            <a:chExt cx="10023693" cy="5668479"/>
          </a:xfrm>
        </p:grpSpPr>
        <p:sp>
          <p:nvSpPr>
            <p:cNvPr id="32" name="Isosceles Triangle 31">
              <a:extLst>
                <a:ext uri="{FF2B5EF4-FFF2-40B4-BE49-F238E27FC236}">
                  <a16:creationId xmlns:a16="http://schemas.microsoft.com/office/drawing/2014/main" id="{6BAA487E-5918-A3C0-C687-1011CC360AE6}"/>
                </a:ext>
              </a:extLst>
            </p:cNvPr>
            <p:cNvSpPr/>
            <p:nvPr/>
          </p:nvSpPr>
          <p:spPr>
            <a:xfrm>
              <a:off x="3455661" y="1596206"/>
              <a:ext cx="7377439" cy="5238668"/>
            </a:xfrm>
            <a:prstGeom prst="triangle">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400" b="0" i="0" u="none" strike="noStrike" kern="1200" cap="none" spc="0" normalizeH="0" baseline="0" noProof="0">
                <a:ln>
                  <a:noFill/>
                </a:ln>
                <a:solidFill>
                  <a:srgbClr val="FFFFFF"/>
                </a:solidFill>
                <a:effectLst/>
                <a:uLnTx/>
                <a:uFillTx/>
                <a:latin typeface="Arial"/>
                <a:ea typeface="+mn-ea"/>
                <a:cs typeface="+mn-cs"/>
              </a:endParaRPr>
            </a:p>
          </p:txBody>
        </p:sp>
        <p:grpSp>
          <p:nvGrpSpPr>
            <p:cNvPr id="24" name="Group 23">
              <a:extLst>
                <a:ext uri="{FF2B5EF4-FFF2-40B4-BE49-F238E27FC236}">
                  <a16:creationId xmlns:a16="http://schemas.microsoft.com/office/drawing/2014/main" id="{04CB29BF-E2C2-C937-DD18-5E6568FAB240}"/>
                </a:ext>
              </a:extLst>
            </p:cNvPr>
            <p:cNvGrpSpPr/>
            <p:nvPr/>
          </p:nvGrpSpPr>
          <p:grpSpPr>
            <a:xfrm>
              <a:off x="5661714" y="1189521"/>
              <a:ext cx="4182299" cy="2887277"/>
              <a:chOff x="2834451" y="1637063"/>
              <a:chExt cx="4182299" cy="2887277"/>
            </a:xfrm>
          </p:grpSpPr>
          <p:pic>
            <p:nvPicPr>
              <p:cNvPr id="5" name="Graphic 4" descr="Woman with solid fill">
                <a:extLst>
                  <a:ext uri="{FF2B5EF4-FFF2-40B4-BE49-F238E27FC236}">
                    <a16:creationId xmlns:a16="http://schemas.microsoft.com/office/drawing/2014/main" id="{A557826B-60CB-4274-B587-458D2E116AC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834451" y="1637063"/>
                <a:ext cx="2887277" cy="2887277"/>
              </a:xfrm>
              <a:prstGeom prst="rect">
                <a:avLst/>
              </a:prstGeom>
            </p:spPr>
          </p:pic>
          <p:sp>
            <p:nvSpPr>
              <p:cNvPr id="7" name="Speech Bubble: Rectangle 6">
                <a:extLst>
                  <a:ext uri="{FF2B5EF4-FFF2-40B4-BE49-F238E27FC236}">
                    <a16:creationId xmlns:a16="http://schemas.microsoft.com/office/drawing/2014/main" id="{44356A67-0D11-93E4-2163-693B76A2C051}"/>
                  </a:ext>
                </a:extLst>
              </p:cNvPr>
              <p:cNvSpPr/>
              <p:nvPr/>
            </p:nvSpPr>
            <p:spPr>
              <a:xfrm>
                <a:off x="5175250" y="1992191"/>
                <a:ext cx="1841500" cy="706121"/>
              </a:xfrm>
              <a:prstGeom prst="wedgeRectCallout">
                <a:avLst>
                  <a:gd name="adj1" fmla="val -77385"/>
                  <a:gd name="adj2" fmla="val 26529"/>
                </a:avLst>
              </a:prstGeom>
              <a:solidFill>
                <a:srgbClr val="E6F1ED"/>
              </a:solidFill>
              <a:ln>
                <a:solidFill>
                  <a:srgbClr val="027A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400" b="0" i="0" u="none" strike="noStrike" kern="1200" cap="none" spc="0" normalizeH="0" baseline="0" noProof="0" dirty="0">
                    <a:ln>
                      <a:noFill/>
                    </a:ln>
                    <a:solidFill>
                      <a:srgbClr val="000000"/>
                    </a:solidFill>
                    <a:effectLst/>
                    <a:uLnTx/>
                    <a:uFillTx/>
                    <a:latin typeface="Arial"/>
                    <a:ea typeface="+mn-ea"/>
                    <a:cs typeface="+mn-cs"/>
                  </a:rPr>
                  <a:t>I do not like taking pills</a:t>
                </a:r>
              </a:p>
            </p:txBody>
          </p:sp>
        </p:grpSp>
        <p:grpSp>
          <p:nvGrpSpPr>
            <p:cNvPr id="28" name="Group 27">
              <a:extLst>
                <a:ext uri="{FF2B5EF4-FFF2-40B4-BE49-F238E27FC236}">
                  <a16:creationId xmlns:a16="http://schemas.microsoft.com/office/drawing/2014/main" id="{39ACFB3E-AAE9-F391-8C48-E76D6E5B9F3B}"/>
                </a:ext>
              </a:extLst>
            </p:cNvPr>
            <p:cNvGrpSpPr/>
            <p:nvPr/>
          </p:nvGrpSpPr>
          <p:grpSpPr>
            <a:xfrm>
              <a:off x="3455661" y="2547664"/>
              <a:ext cx="3425144" cy="2610560"/>
              <a:chOff x="6202797" y="989060"/>
              <a:chExt cx="3425144" cy="2610560"/>
            </a:xfrm>
          </p:grpSpPr>
          <p:sp>
            <p:nvSpPr>
              <p:cNvPr id="9" name="Speech Bubble: Rectangle 8">
                <a:extLst>
                  <a:ext uri="{FF2B5EF4-FFF2-40B4-BE49-F238E27FC236}">
                    <a16:creationId xmlns:a16="http://schemas.microsoft.com/office/drawing/2014/main" id="{2D55F8C9-3F05-5FE9-74F4-C178F8C9F89D}"/>
                  </a:ext>
                </a:extLst>
              </p:cNvPr>
              <p:cNvSpPr/>
              <p:nvPr/>
            </p:nvSpPr>
            <p:spPr>
              <a:xfrm>
                <a:off x="6202797" y="989060"/>
                <a:ext cx="1841500" cy="706121"/>
              </a:xfrm>
              <a:prstGeom prst="wedgeRectCallout">
                <a:avLst>
                  <a:gd name="adj1" fmla="val 61926"/>
                  <a:gd name="adj2" fmla="val 31924"/>
                </a:avLst>
              </a:prstGeom>
              <a:solidFill>
                <a:srgbClr val="F9D8D7"/>
              </a:solidFill>
              <a:ln>
                <a:solidFill>
                  <a:srgbClr val="DF38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400" b="0" i="0" u="none" strike="noStrike" kern="1200" cap="none" spc="0" normalizeH="0" baseline="0" noProof="0">
                    <a:ln>
                      <a:noFill/>
                    </a:ln>
                    <a:solidFill>
                      <a:srgbClr val="000000"/>
                    </a:solidFill>
                    <a:effectLst/>
                    <a:uLnTx/>
                    <a:uFillTx/>
                    <a:latin typeface="Arial"/>
                    <a:ea typeface="+mn-ea"/>
                    <a:cs typeface="+mn-cs"/>
                  </a:rPr>
                  <a:t>I’m not having sex currently</a:t>
                </a:r>
              </a:p>
            </p:txBody>
          </p:sp>
          <p:pic>
            <p:nvPicPr>
              <p:cNvPr id="17" name="Graphic 16" descr="Woman with solid fill">
                <a:extLst>
                  <a:ext uri="{FF2B5EF4-FFF2-40B4-BE49-F238E27FC236}">
                    <a16:creationId xmlns:a16="http://schemas.microsoft.com/office/drawing/2014/main" id="{70367C99-FF94-2914-F191-CBB8640F762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50310" y="1421989"/>
                <a:ext cx="2177631" cy="2177631"/>
              </a:xfrm>
              <a:prstGeom prst="rect">
                <a:avLst/>
              </a:prstGeom>
            </p:spPr>
          </p:pic>
        </p:grpSp>
        <p:grpSp>
          <p:nvGrpSpPr>
            <p:cNvPr id="26" name="Group 25">
              <a:extLst>
                <a:ext uri="{FF2B5EF4-FFF2-40B4-BE49-F238E27FC236}">
                  <a16:creationId xmlns:a16="http://schemas.microsoft.com/office/drawing/2014/main" id="{A71E7228-9A0D-5C1E-2DF9-06A26EC3C0AF}"/>
                </a:ext>
              </a:extLst>
            </p:cNvPr>
            <p:cNvGrpSpPr/>
            <p:nvPr/>
          </p:nvGrpSpPr>
          <p:grpSpPr>
            <a:xfrm>
              <a:off x="7275632" y="2913047"/>
              <a:ext cx="3410153" cy="2090844"/>
              <a:chOff x="4032306" y="4772025"/>
              <a:chExt cx="3410153" cy="2090844"/>
            </a:xfrm>
          </p:grpSpPr>
          <p:sp>
            <p:nvSpPr>
              <p:cNvPr id="16" name="Speech Bubble: Rectangle 15">
                <a:extLst>
                  <a:ext uri="{FF2B5EF4-FFF2-40B4-BE49-F238E27FC236}">
                    <a16:creationId xmlns:a16="http://schemas.microsoft.com/office/drawing/2014/main" id="{A2A0F0C5-FFC0-85C6-D3D5-A2937A6E3873}"/>
                  </a:ext>
                </a:extLst>
              </p:cNvPr>
              <p:cNvSpPr/>
              <p:nvPr/>
            </p:nvSpPr>
            <p:spPr>
              <a:xfrm>
                <a:off x="5600959" y="4887648"/>
                <a:ext cx="1841500" cy="706121"/>
              </a:xfrm>
              <a:prstGeom prst="wedgeRectCallout">
                <a:avLst>
                  <a:gd name="adj1" fmla="val -64281"/>
                  <a:gd name="adj2" fmla="val 30126"/>
                </a:avLst>
              </a:prstGeom>
              <a:solidFill>
                <a:srgbClr val="F9D8D7"/>
              </a:solidFill>
              <a:ln>
                <a:solidFill>
                  <a:srgbClr val="DF38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400" b="0" i="0" u="none" strike="noStrike" kern="1200" cap="none" spc="0" normalizeH="0" baseline="0" noProof="0">
                    <a:ln>
                      <a:noFill/>
                    </a:ln>
                    <a:solidFill>
                      <a:srgbClr val="000000"/>
                    </a:solidFill>
                    <a:effectLst/>
                    <a:uLnTx/>
                    <a:uFillTx/>
                    <a:latin typeface="Arial"/>
                    <a:ea typeface="+mn-ea"/>
                    <a:cs typeface="+mn-cs"/>
                  </a:rPr>
                  <a:t>I’m just not ready yet</a:t>
                </a:r>
              </a:p>
            </p:txBody>
          </p:sp>
          <p:pic>
            <p:nvPicPr>
              <p:cNvPr id="20" name="Graphic 19" descr="Woman with solid fill">
                <a:extLst>
                  <a:ext uri="{FF2B5EF4-FFF2-40B4-BE49-F238E27FC236}">
                    <a16:creationId xmlns:a16="http://schemas.microsoft.com/office/drawing/2014/main" id="{B96E5E17-2A85-C8AC-5927-8A0A41FCFE5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032306" y="4772025"/>
                <a:ext cx="2090844" cy="2090844"/>
              </a:xfrm>
              <a:prstGeom prst="rect">
                <a:avLst/>
              </a:prstGeom>
            </p:spPr>
          </p:pic>
        </p:grpSp>
        <p:grpSp>
          <p:nvGrpSpPr>
            <p:cNvPr id="25" name="Group 24">
              <a:extLst>
                <a:ext uri="{FF2B5EF4-FFF2-40B4-BE49-F238E27FC236}">
                  <a16:creationId xmlns:a16="http://schemas.microsoft.com/office/drawing/2014/main" id="{0B5C3F59-EDA4-9C66-7707-5524D638C8CD}"/>
                </a:ext>
              </a:extLst>
            </p:cNvPr>
            <p:cNvGrpSpPr/>
            <p:nvPr/>
          </p:nvGrpSpPr>
          <p:grpSpPr>
            <a:xfrm>
              <a:off x="2041016" y="5227379"/>
              <a:ext cx="2649799" cy="1630621"/>
              <a:chOff x="3071929" y="2704755"/>
              <a:chExt cx="2649799" cy="1630621"/>
            </a:xfrm>
          </p:grpSpPr>
          <p:sp>
            <p:nvSpPr>
              <p:cNvPr id="10" name="Speech Bubble: Rectangle 9">
                <a:extLst>
                  <a:ext uri="{FF2B5EF4-FFF2-40B4-BE49-F238E27FC236}">
                    <a16:creationId xmlns:a16="http://schemas.microsoft.com/office/drawing/2014/main" id="{11AD63A5-55CA-69D5-342D-79549F8E4091}"/>
                  </a:ext>
                </a:extLst>
              </p:cNvPr>
              <p:cNvSpPr/>
              <p:nvPr/>
            </p:nvSpPr>
            <p:spPr>
              <a:xfrm>
                <a:off x="3071929" y="2704755"/>
                <a:ext cx="1987687" cy="706121"/>
              </a:xfrm>
              <a:prstGeom prst="wedgeRectCallout">
                <a:avLst>
                  <a:gd name="adj1" fmla="val 46063"/>
                  <a:gd name="adj2" fmla="val 64298"/>
                </a:avLst>
              </a:prstGeom>
              <a:solidFill>
                <a:srgbClr val="FDDD8D"/>
              </a:solidFill>
              <a:ln>
                <a:solidFill>
                  <a:srgbClr val="FBB60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400" b="0" i="0" u="none" strike="noStrike" kern="1200" cap="none" spc="0" normalizeH="0" baseline="0" noProof="0" dirty="0">
                    <a:ln>
                      <a:noFill/>
                    </a:ln>
                    <a:solidFill>
                      <a:srgbClr val="000000"/>
                    </a:solidFill>
                    <a:effectLst/>
                    <a:uLnTx/>
                    <a:uFillTx/>
                    <a:latin typeface="Arial"/>
                    <a:ea typeface="+mn-ea"/>
                    <a:cs typeface="+mn-cs"/>
                  </a:rPr>
                  <a:t>My partner won’t trust me 4%</a:t>
                </a:r>
              </a:p>
            </p:txBody>
          </p:sp>
          <p:pic>
            <p:nvPicPr>
              <p:cNvPr id="21" name="Graphic 20" descr="Woman with solid fill">
                <a:extLst>
                  <a:ext uri="{FF2B5EF4-FFF2-40B4-BE49-F238E27FC236}">
                    <a16:creationId xmlns:a16="http://schemas.microsoft.com/office/drawing/2014/main" id="{35E75D9C-ED5F-39C0-8A70-4AFCEDE7E48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776248" y="3389896"/>
                <a:ext cx="945480" cy="945480"/>
              </a:xfrm>
              <a:prstGeom prst="rect">
                <a:avLst/>
              </a:prstGeom>
            </p:spPr>
          </p:pic>
        </p:grpSp>
        <p:grpSp>
          <p:nvGrpSpPr>
            <p:cNvPr id="27" name="Group 26">
              <a:extLst>
                <a:ext uri="{FF2B5EF4-FFF2-40B4-BE49-F238E27FC236}">
                  <a16:creationId xmlns:a16="http://schemas.microsoft.com/office/drawing/2014/main" id="{355AE0C6-EBC6-C27D-5290-5D615EE99971}"/>
                </a:ext>
              </a:extLst>
            </p:cNvPr>
            <p:cNvGrpSpPr/>
            <p:nvPr/>
          </p:nvGrpSpPr>
          <p:grpSpPr>
            <a:xfrm>
              <a:off x="4131882" y="4534997"/>
              <a:ext cx="3299270" cy="2069905"/>
              <a:chOff x="5271600" y="4662884"/>
              <a:chExt cx="3299270" cy="2069905"/>
            </a:xfrm>
          </p:grpSpPr>
          <p:sp>
            <p:nvSpPr>
              <p:cNvPr id="14" name="Speech Bubble: Rectangle 13">
                <a:extLst>
                  <a:ext uri="{FF2B5EF4-FFF2-40B4-BE49-F238E27FC236}">
                    <a16:creationId xmlns:a16="http://schemas.microsoft.com/office/drawing/2014/main" id="{A7B35679-F606-D3E7-2103-CCF7476755D6}"/>
                  </a:ext>
                </a:extLst>
              </p:cNvPr>
              <p:cNvSpPr/>
              <p:nvPr/>
            </p:nvSpPr>
            <p:spPr>
              <a:xfrm>
                <a:off x="5271600" y="4662884"/>
                <a:ext cx="1841500" cy="895126"/>
              </a:xfrm>
              <a:prstGeom prst="wedgeRectCallout">
                <a:avLst>
                  <a:gd name="adj1" fmla="val 66753"/>
                  <a:gd name="adj2" fmla="val 33005"/>
                </a:avLst>
              </a:prstGeom>
              <a:solidFill>
                <a:srgbClr val="E6F1ED"/>
              </a:solidFill>
              <a:ln>
                <a:solidFill>
                  <a:srgbClr val="027A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400" b="0" i="0" u="none" strike="noStrike" kern="1200" cap="none" spc="0" normalizeH="0" baseline="0" noProof="0" dirty="0">
                    <a:ln>
                      <a:noFill/>
                    </a:ln>
                    <a:solidFill>
                      <a:srgbClr val="000000"/>
                    </a:solidFill>
                    <a:effectLst/>
                    <a:uLnTx/>
                    <a:uFillTx/>
                    <a:latin typeface="Arial"/>
                    <a:ea typeface="+mn-ea"/>
                    <a:cs typeface="+mn-cs"/>
                  </a:rPr>
                  <a:t>My partner is HIV negative</a:t>
                </a:r>
              </a:p>
            </p:txBody>
          </p:sp>
          <p:pic>
            <p:nvPicPr>
              <p:cNvPr id="22" name="Graphic 21" descr="Woman with solid fill">
                <a:extLst>
                  <a:ext uri="{FF2B5EF4-FFF2-40B4-BE49-F238E27FC236}">
                    <a16:creationId xmlns:a16="http://schemas.microsoft.com/office/drawing/2014/main" id="{385B53E6-BF49-A668-400E-E68C6E4B831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95310" y="5057229"/>
                <a:ext cx="1675560" cy="1675560"/>
              </a:xfrm>
              <a:prstGeom prst="rect">
                <a:avLst/>
              </a:prstGeom>
            </p:spPr>
          </p:pic>
        </p:grpSp>
        <p:grpSp>
          <p:nvGrpSpPr>
            <p:cNvPr id="29" name="Group 28">
              <a:extLst>
                <a:ext uri="{FF2B5EF4-FFF2-40B4-BE49-F238E27FC236}">
                  <a16:creationId xmlns:a16="http://schemas.microsoft.com/office/drawing/2014/main" id="{083A7CA5-3DE8-3927-E259-B932D798DF88}"/>
                </a:ext>
              </a:extLst>
            </p:cNvPr>
            <p:cNvGrpSpPr/>
            <p:nvPr/>
          </p:nvGrpSpPr>
          <p:grpSpPr>
            <a:xfrm>
              <a:off x="9137169" y="5323217"/>
              <a:ext cx="2927540" cy="1511657"/>
              <a:chOff x="8959660" y="2710017"/>
              <a:chExt cx="2927540" cy="1511657"/>
            </a:xfrm>
          </p:grpSpPr>
          <p:sp>
            <p:nvSpPr>
              <p:cNvPr id="15" name="Speech Bubble: Rectangle 14">
                <a:extLst>
                  <a:ext uri="{FF2B5EF4-FFF2-40B4-BE49-F238E27FC236}">
                    <a16:creationId xmlns:a16="http://schemas.microsoft.com/office/drawing/2014/main" id="{06E18359-3BA1-6836-74EE-50213BFA4FCB}"/>
                  </a:ext>
                </a:extLst>
              </p:cNvPr>
              <p:cNvSpPr/>
              <p:nvPr/>
            </p:nvSpPr>
            <p:spPr>
              <a:xfrm>
                <a:off x="10045700" y="2710017"/>
                <a:ext cx="1841500" cy="706121"/>
              </a:xfrm>
              <a:prstGeom prst="wedgeRectCallout">
                <a:avLst>
                  <a:gd name="adj1" fmla="val -66350"/>
                  <a:gd name="adj2" fmla="val 37320"/>
                </a:avLst>
              </a:prstGeom>
              <a:solidFill>
                <a:srgbClr val="FDDD8D"/>
              </a:solidFill>
              <a:ln>
                <a:solidFill>
                  <a:srgbClr val="FBB60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400" b="0" i="0" u="none" strike="noStrike" kern="1200" cap="none" spc="0" normalizeH="0" baseline="0" noProof="0" dirty="0">
                    <a:ln>
                      <a:noFill/>
                    </a:ln>
                    <a:solidFill>
                      <a:srgbClr val="000000"/>
                    </a:solidFill>
                    <a:effectLst/>
                    <a:uLnTx/>
                    <a:uFillTx/>
                    <a:latin typeface="Arial"/>
                    <a:ea typeface="+mn-ea"/>
                    <a:cs typeface="+mn-cs"/>
                  </a:rPr>
                  <a:t>I am scared of side effects 6%</a:t>
                </a:r>
              </a:p>
            </p:txBody>
          </p:sp>
          <p:pic>
            <p:nvPicPr>
              <p:cNvPr id="23" name="Graphic 22" descr="Woman with solid fill">
                <a:extLst>
                  <a:ext uri="{FF2B5EF4-FFF2-40B4-BE49-F238E27FC236}">
                    <a16:creationId xmlns:a16="http://schemas.microsoft.com/office/drawing/2014/main" id="{8B3C47EC-11E2-E8A4-8DB7-9A494B3BBEF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959660" y="3135634"/>
                <a:ext cx="1086040" cy="1086040"/>
              </a:xfrm>
              <a:prstGeom prst="rect">
                <a:avLst/>
              </a:prstGeom>
            </p:spPr>
          </p:pic>
        </p:grpSp>
        <p:grpSp>
          <p:nvGrpSpPr>
            <p:cNvPr id="30" name="Group 29">
              <a:extLst>
                <a:ext uri="{FF2B5EF4-FFF2-40B4-BE49-F238E27FC236}">
                  <a16:creationId xmlns:a16="http://schemas.microsoft.com/office/drawing/2014/main" id="{E45D1C4B-F376-B73F-DC9F-DA2397834361}"/>
                </a:ext>
              </a:extLst>
            </p:cNvPr>
            <p:cNvGrpSpPr/>
            <p:nvPr/>
          </p:nvGrpSpPr>
          <p:grpSpPr>
            <a:xfrm>
              <a:off x="6985668" y="4447990"/>
              <a:ext cx="3700117" cy="2190795"/>
              <a:chOff x="10735499" y="4545057"/>
              <a:chExt cx="3700117" cy="2190795"/>
            </a:xfrm>
          </p:grpSpPr>
          <p:pic>
            <p:nvPicPr>
              <p:cNvPr id="18" name="Graphic 17" descr="Woman with solid fill">
                <a:extLst>
                  <a:ext uri="{FF2B5EF4-FFF2-40B4-BE49-F238E27FC236}">
                    <a16:creationId xmlns:a16="http://schemas.microsoft.com/office/drawing/2014/main" id="{4A318512-69D3-87B4-B429-0F4AFDDD503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735499" y="5057229"/>
                <a:ext cx="1678623" cy="1678623"/>
              </a:xfrm>
              <a:prstGeom prst="rect">
                <a:avLst/>
              </a:prstGeom>
            </p:spPr>
          </p:pic>
          <p:sp>
            <p:nvSpPr>
              <p:cNvPr id="11" name="Speech Bubble: Rectangle 10">
                <a:extLst>
                  <a:ext uri="{FF2B5EF4-FFF2-40B4-BE49-F238E27FC236}">
                    <a16:creationId xmlns:a16="http://schemas.microsoft.com/office/drawing/2014/main" id="{68E3E9CB-40C4-92B0-5181-2A02AFB2FCA9}"/>
                  </a:ext>
                </a:extLst>
              </p:cNvPr>
              <p:cNvSpPr/>
              <p:nvPr/>
            </p:nvSpPr>
            <p:spPr>
              <a:xfrm>
                <a:off x="11954079" y="4545057"/>
                <a:ext cx="2481537" cy="706121"/>
              </a:xfrm>
              <a:prstGeom prst="wedgeRectCallout">
                <a:avLst>
                  <a:gd name="adj1" fmla="val -59454"/>
                  <a:gd name="adj2" fmla="val 71493"/>
                </a:avLst>
              </a:prstGeom>
              <a:solidFill>
                <a:srgbClr val="D6DFFE"/>
              </a:solidFill>
              <a:ln>
                <a:solidFill>
                  <a:srgbClr val="02229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400" b="0" i="0" u="none" strike="noStrike" kern="1200" cap="none" spc="0" normalizeH="0" baseline="0" noProof="0" dirty="0">
                    <a:ln>
                      <a:noFill/>
                    </a:ln>
                    <a:solidFill>
                      <a:srgbClr val="000000"/>
                    </a:solidFill>
                    <a:effectLst/>
                    <a:uLnTx/>
                    <a:uFillTx/>
                    <a:latin typeface="Arial"/>
                    <a:ea typeface="+mn-ea"/>
                    <a:cs typeface="+mn-cs"/>
                  </a:rPr>
                  <a:t>I’m in a monogamous relationship</a:t>
                </a:r>
              </a:p>
            </p:txBody>
          </p:sp>
        </p:grpSp>
        <p:sp>
          <p:nvSpPr>
            <p:cNvPr id="3" name="TextBox 2">
              <a:extLst>
                <a:ext uri="{FF2B5EF4-FFF2-40B4-BE49-F238E27FC236}">
                  <a16:creationId xmlns:a16="http://schemas.microsoft.com/office/drawing/2014/main" id="{4C8A8666-DC01-3650-F733-A389B5D9CAB3}"/>
                </a:ext>
              </a:extLst>
            </p:cNvPr>
            <p:cNvSpPr txBox="1"/>
            <p:nvPr/>
          </p:nvSpPr>
          <p:spPr>
            <a:xfrm>
              <a:off x="5484920" y="3550125"/>
              <a:ext cx="72593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rPr>
                <a:t>15%</a:t>
              </a:r>
            </a:p>
          </p:txBody>
        </p:sp>
        <p:sp>
          <p:nvSpPr>
            <p:cNvPr id="8" name="TextBox 7">
              <a:extLst>
                <a:ext uri="{FF2B5EF4-FFF2-40B4-BE49-F238E27FC236}">
                  <a16:creationId xmlns:a16="http://schemas.microsoft.com/office/drawing/2014/main" id="{702004BD-733C-9D0F-98A0-D123D108C2D7}"/>
                </a:ext>
              </a:extLst>
            </p:cNvPr>
            <p:cNvSpPr txBox="1"/>
            <p:nvPr/>
          </p:nvSpPr>
          <p:spPr>
            <a:xfrm>
              <a:off x="6818480" y="2569135"/>
              <a:ext cx="72593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rPr>
                <a:t>37%</a:t>
              </a:r>
            </a:p>
          </p:txBody>
        </p:sp>
        <p:sp>
          <p:nvSpPr>
            <p:cNvPr id="12" name="TextBox 11">
              <a:extLst>
                <a:ext uri="{FF2B5EF4-FFF2-40B4-BE49-F238E27FC236}">
                  <a16:creationId xmlns:a16="http://schemas.microsoft.com/office/drawing/2014/main" id="{06273027-216C-731B-ABEF-547113F9E17B}"/>
                </a:ext>
              </a:extLst>
            </p:cNvPr>
            <p:cNvSpPr txBox="1"/>
            <p:nvPr/>
          </p:nvSpPr>
          <p:spPr>
            <a:xfrm>
              <a:off x="6307196" y="5696897"/>
              <a:ext cx="72593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rPr>
                <a:t>12%</a:t>
              </a:r>
            </a:p>
          </p:txBody>
        </p:sp>
        <p:sp>
          <p:nvSpPr>
            <p:cNvPr id="19" name="TextBox 18">
              <a:extLst>
                <a:ext uri="{FF2B5EF4-FFF2-40B4-BE49-F238E27FC236}">
                  <a16:creationId xmlns:a16="http://schemas.microsoft.com/office/drawing/2014/main" id="{147609DC-9BFF-C29F-6E5A-248A51C752CA}"/>
                </a:ext>
              </a:extLst>
            </p:cNvPr>
            <p:cNvSpPr txBox="1"/>
            <p:nvPr/>
          </p:nvSpPr>
          <p:spPr>
            <a:xfrm>
              <a:off x="7595234" y="5748834"/>
              <a:ext cx="72593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FFFFFF"/>
                  </a:solidFill>
                  <a:latin typeface="Arial"/>
                </a:rPr>
                <a:t>9</a:t>
              </a:r>
              <a:r>
                <a:rPr kumimoji="0" lang="en-US" sz="1400" b="1" i="0" u="none" strike="noStrike" kern="1200" cap="none" spc="0" normalizeH="0" baseline="0" noProof="0" dirty="0">
                  <a:ln>
                    <a:noFill/>
                  </a:ln>
                  <a:solidFill>
                    <a:srgbClr val="FFFFFF"/>
                  </a:solidFill>
                  <a:effectLst/>
                  <a:uLnTx/>
                  <a:uFillTx/>
                  <a:latin typeface="Arial"/>
                  <a:ea typeface="+mn-ea"/>
                  <a:cs typeface="+mn-cs"/>
                </a:rPr>
                <a:t>%</a:t>
              </a:r>
            </a:p>
          </p:txBody>
        </p:sp>
        <p:sp>
          <p:nvSpPr>
            <p:cNvPr id="31" name="TextBox 30">
              <a:extLst>
                <a:ext uri="{FF2B5EF4-FFF2-40B4-BE49-F238E27FC236}">
                  <a16:creationId xmlns:a16="http://schemas.microsoft.com/office/drawing/2014/main" id="{725CCFE4-32CD-3767-3CDA-FF2083C14E47}"/>
                </a:ext>
              </a:extLst>
            </p:cNvPr>
            <p:cNvSpPr txBox="1"/>
            <p:nvPr/>
          </p:nvSpPr>
          <p:spPr>
            <a:xfrm>
              <a:off x="8002513" y="3952178"/>
              <a:ext cx="72593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rPr>
                <a:t>17%</a:t>
              </a:r>
            </a:p>
          </p:txBody>
        </p:sp>
      </p:grpSp>
      <p:pic>
        <p:nvPicPr>
          <p:cNvPr id="13" name="Picture 12">
            <a:extLst>
              <a:ext uri="{FF2B5EF4-FFF2-40B4-BE49-F238E27FC236}">
                <a16:creationId xmlns:a16="http://schemas.microsoft.com/office/drawing/2014/main" id="{60556226-B57F-DE28-89F8-AC6D7748C07F}"/>
              </a:ext>
            </a:extLst>
          </p:cNvPr>
          <p:cNvPicPr>
            <a:picLocks noChangeAspect="1"/>
          </p:cNvPicPr>
          <p:nvPr/>
        </p:nvPicPr>
        <p:blipFill>
          <a:blip r:embed="rId7"/>
          <a:stretch>
            <a:fillRect/>
          </a:stretch>
        </p:blipFill>
        <p:spPr>
          <a:xfrm>
            <a:off x="415607" y="1416633"/>
            <a:ext cx="3749684" cy="3139103"/>
          </a:xfrm>
          <a:prstGeom prst="rect">
            <a:avLst/>
          </a:prstGeom>
        </p:spPr>
      </p:pic>
    </p:spTree>
    <p:extLst>
      <p:ext uri="{BB962C8B-B14F-4D97-AF65-F5344CB8AC3E}">
        <p14:creationId xmlns:p14="http://schemas.microsoft.com/office/powerpoint/2010/main" val="33565863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B0A5F-4B4F-139C-09DC-E365C1BEA117}"/>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F1311481-B0F8-ED1C-447E-000C2E09ADEE}"/>
              </a:ext>
            </a:extLst>
          </p:cNvPr>
          <p:cNvSpPr>
            <a:spLocks noGrp="1"/>
          </p:cNvSpPr>
          <p:nvPr>
            <p:ph type="title"/>
          </p:nvPr>
        </p:nvSpPr>
        <p:spPr>
          <a:xfrm>
            <a:off x="1797538" y="365125"/>
            <a:ext cx="10109982" cy="1325563"/>
          </a:xfrm>
        </p:spPr>
        <p:txBody>
          <a:bodyPr/>
          <a:lstStyle/>
          <a:p>
            <a:r>
              <a:rPr lang="en-ZA" sz="4000" b="1" dirty="0"/>
              <a:t>Conclusion</a:t>
            </a:r>
          </a:p>
        </p:txBody>
      </p:sp>
      <p:graphicFrame>
        <p:nvGraphicFramePr>
          <p:cNvPr id="16" name="Content Placeholder 15">
            <a:extLst>
              <a:ext uri="{FF2B5EF4-FFF2-40B4-BE49-F238E27FC236}">
                <a16:creationId xmlns:a16="http://schemas.microsoft.com/office/drawing/2014/main" id="{72B10323-6197-34D8-1944-4A8C00B2426D}"/>
              </a:ext>
            </a:extLst>
          </p:cNvPr>
          <p:cNvGraphicFramePr>
            <a:graphicFrameLocks noGrp="1"/>
          </p:cNvGraphicFramePr>
          <p:nvPr>
            <p:ph idx="1"/>
          </p:nvPr>
        </p:nvGraphicFramePr>
        <p:xfrm>
          <a:off x="838200" y="1016001"/>
          <a:ext cx="9246214" cy="44602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Google Shape;445;p10">
            <a:extLst>
              <a:ext uri="{FF2B5EF4-FFF2-40B4-BE49-F238E27FC236}">
                <a16:creationId xmlns:a16="http://schemas.microsoft.com/office/drawing/2014/main" id="{5CD6B33A-211D-FA23-E5CC-E75291A1EF17}"/>
              </a:ext>
            </a:extLst>
          </p:cNvPr>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9901854" y="5048494"/>
            <a:ext cx="2079351" cy="1267687"/>
          </a:xfrm>
          <a:prstGeom prst="rect">
            <a:avLst/>
          </a:prstGeom>
          <a:noFill/>
          <a:ln>
            <a:noFill/>
          </a:ln>
        </p:spPr>
      </p:pic>
      <p:sp>
        <p:nvSpPr>
          <p:cNvPr id="10" name="Text Placeholder 12">
            <a:extLst>
              <a:ext uri="{FF2B5EF4-FFF2-40B4-BE49-F238E27FC236}">
                <a16:creationId xmlns:a16="http://schemas.microsoft.com/office/drawing/2014/main" id="{2A2A7AAF-BDAC-3A35-3E57-DD39C4407707}"/>
              </a:ext>
            </a:extLst>
          </p:cNvPr>
          <p:cNvSpPr txBox="1">
            <a:spLocks/>
          </p:cNvSpPr>
          <p:nvPr/>
        </p:nvSpPr>
        <p:spPr>
          <a:xfrm>
            <a:off x="1226213" y="5601389"/>
            <a:ext cx="3614058" cy="1062526"/>
          </a:xfrm>
          <a:prstGeom prst="roundRect">
            <a:avLst>
              <a:gd name="adj" fmla="val 8061"/>
            </a:avLst>
          </a:prstGeom>
          <a:solidFill>
            <a:schemeClr val="accent6">
              <a:lumMod val="20000"/>
              <a:lumOff val="80000"/>
            </a:schemeClr>
          </a:solidFill>
          <a:ln>
            <a:noFill/>
          </a:ln>
          <a:effectLst>
            <a:outerShdw blurRad="63500" sx="102000" sy="102000" algn="ctr" rotWithShape="0">
              <a:prstClr val="black">
                <a:alpha val="40000"/>
              </a:prstClr>
            </a:outerShdw>
          </a:effectLst>
        </p:spPr>
        <p:txBody>
          <a:bodyPr spcFirstLastPara="1" wrap="square" lIns="0" tIns="0" rIns="0" bIns="0" anchor="ctr"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rgbClr val="0070C0"/>
              </a:buClr>
              <a:buSzPts val="1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rgbClr val="0070C0"/>
              </a:buClr>
              <a:buSzPts val="2400"/>
              <a:buFont typeface="Courier New"/>
              <a:buChar char="o"/>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rgbClr val="0070C0"/>
              </a:buClr>
              <a:buSzPts val="2000"/>
              <a:buFont typeface="Noto Sans Symbols"/>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114300" indent="0" algn="ctr">
              <a:lnSpc>
                <a:spcPct val="100000"/>
              </a:lnSpc>
              <a:spcBef>
                <a:spcPts val="0"/>
              </a:spcBef>
              <a:buNone/>
            </a:pPr>
            <a:r>
              <a:rPr lang="en-US" sz="2400" kern="0" dirty="0"/>
              <a:t>Move us closer to VTP elimination targets</a:t>
            </a:r>
          </a:p>
        </p:txBody>
      </p:sp>
      <p:pic>
        <p:nvPicPr>
          <p:cNvPr id="13" name="Google Shape;446;p10">
            <a:extLst>
              <a:ext uri="{FF2B5EF4-FFF2-40B4-BE49-F238E27FC236}">
                <a16:creationId xmlns:a16="http://schemas.microsoft.com/office/drawing/2014/main" id="{E112A255-8687-2CD3-0422-CD867652B51C}"/>
              </a:ext>
            </a:extLst>
          </p:cNvPr>
          <p:cNvPicPr preferRelativeResize="0"/>
          <p:nvPr/>
        </p:nvPicPr>
        <p:blipFill rotWithShape="1">
          <a:blip r:embed="rId9">
            <a:alphaModFix/>
          </a:blip>
          <a:srcRect/>
          <a:stretch/>
        </p:blipFill>
        <p:spPr>
          <a:xfrm>
            <a:off x="9306560" y="1817453"/>
            <a:ext cx="2416359" cy="1611547"/>
          </a:xfrm>
          <a:prstGeom prst="rect">
            <a:avLst/>
          </a:prstGeom>
          <a:solidFill>
            <a:schemeClr val="bg1"/>
          </a:solidFill>
          <a:ln>
            <a:noFill/>
          </a:ln>
          <a:effectLst>
            <a:outerShdw blurRad="63500" sx="102000" sy="102000" algn="ctr" rotWithShape="0">
              <a:prstClr val="black">
                <a:alpha val="40000"/>
              </a:prstClr>
            </a:outerShdw>
          </a:effectLst>
        </p:spPr>
      </p:pic>
      <p:sp>
        <p:nvSpPr>
          <p:cNvPr id="15" name="Text Placeholder 12">
            <a:extLst>
              <a:ext uri="{FF2B5EF4-FFF2-40B4-BE49-F238E27FC236}">
                <a16:creationId xmlns:a16="http://schemas.microsoft.com/office/drawing/2014/main" id="{3F47BF30-50F9-7FBB-0FBC-7E558A7F981B}"/>
              </a:ext>
            </a:extLst>
          </p:cNvPr>
          <p:cNvSpPr txBox="1">
            <a:spLocks/>
          </p:cNvSpPr>
          <p:nvPr/>
        </p:nvSpPr>
        <p:spPr>
          <a:xfrm>
            <a:off x="5099454" y="5601389"/>
            <a:ext cx="4228257" cy="1062527"/>
          </a:xfrm>
          <a:prstGeom prst="roundRect">
            <a:avLst>
              <a:gd name="adj" fmla="val 7105"/>
            </a:avLst>
          </a:prstGeom>
          <a:solidFill>
            <a:schemeClr val="accent6">
              <a:lumMod val="20000"/>
              <a:lumOff val="80000"/>
            </a:schemeClr>
          </a:solidFill>
          <a:ln>
            <a:noFill/>
          </a:ln>
          <a:effectLst>
            <a:outerShdw blurRad="63500" sx="102000" sy="102000" algn="ctr" rotWithShape="0">
              <a:prstClr val="black">
                <a:alpha val="40000"/>
              </a:prstClr>
            </a:outerShdw>
          </a:effectLst>
        </p:spPr>
        <p:txBody>
          <a:bodyPr spcFirstLastPara="1" wrap="square" lIns="0" tIns="0" rIns="0" bIns="0" anchor="ctr"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rgbClr val="0070C0"/>
              </a:buClr>
              <a:buSzPts val="1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rgbClr val="0070C0"/>
              </a:buClr>
              <a:buSzPts val="2400"/>
              <a:buFont typeface="Courier New"/>
              <a:buChar char="o"/>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rgbClr val="0070C0"/>
              </a:buClr>
              <a:buSzPts val="2000"/>
              <a:buFont typeface="Noto Sans Symbols"/>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114300" indent="0" algn="ctr">
              <a:lnSpc>
                <a:spcPct val="100000"/>
              </a:lnSpc>
              <a:spcBef>
                <a:spcPts val="0"/>
              </a:spcBef>
              <a:buNone/>
            </a:pPr>
            <a:r>
              <a:rPr lang="en-US" sz="2400" kern="0" dirty="0"/>
              <a:t>Move us closer to SDG survive thrive targets for MIPs</a:t>
            </a:r>
          </a:p>
        </p:txBody>
      </p:sp>
    </p:spTree>
    <p:extLst>
      <p:ext uri="{BB962C8B-B14F-4D97-AF65-F5344CB8AC3E}">
        <p14:creationId xmlns:p14="http://schemas.microsoft.com/office/powerpoint/2010/main" val="420343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graphicEl>
                                              <a:dgm id="{1F118C80-193C-47BF-B522-3EB8697069DC}"/>
                                            </p:graphicEl>
                                          </p:spTgt>
                                        </p:tgtEl>
                                        <p:attrNameLst>
                                          <p:attrName>style.visibility</p:attrName>
                                        </p:attrNameLst>
                                      </p:cBhvr>
                                      <p:to>
                                        <p:strVal val="visible"/>
                                      </p:to>
                                    </p:set>
                                    <p:animEffect transition="in" filter="fade">
                                      <p:cBhvr>
                                        <p:cTn id="7" dur="500"/>
                                        <p:tgtEl>
                                          <p:spTgt spid="16">
                                            <p:graphicEl>
                                              <a:dgm id="{1F118C80-193C-47BF-B522-3EB8697069DC}"/>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graphicEl>
                                              <a:dgm id="{2B42C884-DA8C-410F-9B57-B55D64D09944}"/>
                                            </p:graphicEl>
                                          </p:spTgt>
                                        </p:tgtEl>
                                        <p:attrNameLst>
                                          <p:attrName>style.visibility</p:attrName>
                                        </p:attrNameLst>
                                      </p:cBhvr>
                                      <p:to>
                                        <p:strVal val="visible"/>
                                      </p:to>
                                    </p:set>
                                    <p:animEffect transition="in" filter="fade">
                                      <p:cBhvr>
                                        <p:cTn id="10" dur="500"/>
                                        <p:tgtEl>
                                          <p:spTgt spid="16">
                                            <p:graphicEl>
                                              <a:dgm id="{2B42C884-DA8C-410F-9B57-B55D64D09944}"/>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6">
                                            <p:graphicEl>
                                              <a:dgm id="{CDAD23F3-D5BA-4A92-B389-123540A06A52}"/>
                                            </p:graphicEl>
                                          </p:spTgt>
                                        </p:tgtEl>
                                        <p:attrNameLst>
                                          <p:attrName>style.visibility</p:attrName>
                                        </p:attrNameLst>
                                      </p:cBhvr>
                                      <p:to>
                                        <p:strVal val="visible"/>
                                      </p:to>
                                    </p:set>
                                    <p:animEffect transition="in" filter="fade">
                                      <p:cBhvr>
                                        <p:cTn id="15" dur="500"/>
                                        <p:tgtEl>
                                          <p:spTgt spid="16">
                                            <p:graphicEl>
                                              <a:dgm id="{CDAD23F3-D5BA-4A92-B389-123540A06A52}"/>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6">
                                            <p:graphicEl>
                                              <a:dgm id="{9889D74C-D87D-4FC8-9DBE-BCB4DD40F6C9}"/>
                                            </p:graphicEl>
                                          </p:spTgt>
                                        </p:tgtEl>
                                        <p:attrNameLst>
                                          <p:attrName>style.visibility</p:attrName>
                                        </p:attrNameLst>
                                      </p:cBhvr>
                                      <p:to>
                                        <p:strVal val="visible"/>
                                      </p:to>
                                    </p:set>
                                    <p:animEffect transition="in" filter="fade">
                                      <p:cBhvr>
                                        <p:cTn id="20" dur="500"/>
                                        <p:tgtEl>
                                          <p:spTgt spid="16">
                                            <p:graphicEl>
                                              <a:dgm id="{9889D74C-D87D-4FC8-9DBE-BCB4DD40F6C9}"/>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6">
                                            <p:graphicEl>
                                              <a:dgm id="{6312DB68-F473-4FFE-987C-623EDD0E5284}"/>
                                            </p:graphicEl>
                                          </p:spTgt>
                                        </p:tgtEl>
                                        <p:attrNameLst>
                                          <p:attrName>style.visibility</p:attrName>
                                        </p:attrNameLst>
                                      </p:cBhvr>
                                      <p:to>
                                        <p:strVal val="visible"/>
                                      </p:to>
                                    </p:set>
                                    <p:animEffect transition="in" filter="fade">
                                      <p:cBhvr>
                                        <p:cTn id="25" dur="500"/>
                                        <p:tgtEl>
                                          <p:spTgt spid="16">
                                            <p:graphicEl>
                                              <a:dgm id="{6312DB68-F473-4FFE-987C-623EDD0E5284}"/>
                                            </p:graphic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uiExpand="1">
        <p:bldSub>
          <a:bldDgm bld="one"/>
        </p:bldSub>
      </p:bldGraphic>
      <p:bldP spid="10" grpId="0" animBg="1"/>
      <p:bldP spid="15"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9E6964A-46B0-E372-4B7E-78CE3BF38BA1}"/>
              </a:ext>
            </a:extLst>
          </p:cNvPr>
          <p:cNvSpPr>
            <a:spLocks noGrp="1"/>
          </p:cNvSpPr>
          <p:nvPr>
            <p:ph type="title"/>
          </p:nvPr>
        </p:nvSpPr>
        <p:spPr>
          <a:xfrm>
            <a:off x="3970444" y="427254"/>
            <a:ext cx="7687212" cy="1325563"/>
          </a:xfrm>
        </p:spPr>
        <p:txBody>
          <a:bodyPr/>
          <a:lstStyle/>
          <a:p>
            <a:r>
              <a:rPr lang="en-ZA" sz="4000" b="1" dirty="0"/>
              <a:t>Thank you!</a:t>
            </a:r>
          </a:p>
        </p:txBody>
      </p:sp>
      <p:sp>
        <p:nvSpPr>
          <p:cNvPr id="6" name="Google Shape;417;p17">
            <a:extLst>
              <a:ext uri="{FF2B5EF4-FFF2-40B4-BE49-F238E27FC236}">
                <a16:creationId xmlns:a16="http://schemas.microsoft.com/office/drawing/2014/main" id="{66E80909-CF42-8A89-9045-BE2F1037B663}"/>
              </a:ext>
            </a:extLst>
          </p:cNvPr>
          <p:cNvSpPr txBox="1">
            <a:spLocks/>
          </p:cNvSpPr>
          <p:nvPr/>
        </p:nvSpPr>
        <p:spPr>
          <a:xfrm>
            <a:off x="536048" y="1945264"/>
            <a:ext cx="6328679" cy="2914304"/>
          </a:xfrm>
          <a:prstGeom prst="rect">
            <a:avLst/>
          </a:prstGeom>
          <a:noFill/>
          <a:ln>
            <a:noFill/>
          </a:ln>
        </p:spPr>
        <p:txBody>
          <a:bodyPr spcFirstLastPara="1" wrap="square" lIns="91425" tIns="45700" rIns="91425" bIns="4570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5000"/>
              </a:lnSpc>
              <a:spcBef>
                <a:spcPts val="0"/>
              </a:spcBef>
              <a:buFont typeface="Arial" panose="020B0604020202020204" pitchFamily="34" charset="0"/>
              <a:buNone/>
            </a:pPr>
            <a:r>
              <a:rPr lang="en-US" sz="1400" b="1" dirty="0"/>
              <a:t>Core Sihamba Kunye research team: </a:t>
            </a:r>
          </a:p>
          <a:p>
            <a:pPr marL="342900">
              <a:lnSpc>
                <a:spcPct val="125000"/>
              </a:lnSpc>
              <a:spcBef>
                <a:spcPts val="0"/>
              </a:spcBef>
            </a:pPr>
            <a:r>
              <a:rPr lang="en-US" sz="1400" dirty="0"/>
              <a:t>Jeannette Wessels, Ute Feucht, Nthabiseng Serudu-Nageng, Valentina Trivella, Renea Berry, Helen Mulol, Julia Turner</a:t>
            </a:r>
          </a:p>
          <a:p>
            <a:pPr marL="0" indent="0">
              <a:lnSpc>
                <a:spcPct val="125000"/>
              </a:lnSpc>
              <a:spcBef>
                <a:spcPts val="0"/>
              </a:spcBef>
              <a:buFont typeface="Arial" panose="020B0604020202020204" pitchFamily="34" charset="0"/>
              <a:buNone/>
            </a:pPr>
            <a:r>
              <a:rPr lang="en-US" sz="1400" b="1" dirty="0"/>
              <a:t>PHC managers: </a:t>
            </a:r>
          </a:p>
          <a:p>
            <a:pPr marL="342900">
              <a:lnSpc>
                <a:spcPct val="125000"/>
              </a:lnSpc>
              <a:spcBef>
                <a:spcPts val="0"/>
              </a:spcBef>
            </a:pPr>
            <a:r>
              <a:rPr lang="en-US" sz="1400" dirty="0"/>
              <a:t>Mpho </a:t>
            </a:r>
            <a:r>
              <a:rPr lang="en-US" sz="1400" dirty="0" err="1"/>
              <a:t>Moshime</a:t>
            </a:r>
            <a:r>
              <a:rPr lang="en-US" sz="1400" dirty="0"/>
              <a:t>-Shabangu, Melanie Langeveldt</a:t>
            </a:r>
          </a:p>
          <a:p>
            <a:pPr marL="0" indent="0">
              <a:lnSpc>
                <a:spcPct val="125000"/>
              </a:lnSpc>
              <a:spcBef>
                <a:spcPts val="0"/>
              </a:spcBef>
              <a:buFont typeface="Arial" panose="020B0604020202020204" pitchFamily="34" charset="0"/>
              <a:buNone/>
            </a:pPr>
            <a:r>
              <a:rPr lang="en-US" sz="1400" b="1" dirty="0"/>
              <a:t>Programme managers and DCST: </a:t>
            </a:r>
          </a:p>
          <a:p>
            <a:pPr marL="342900">
              <a:lnSpc>
                <a:spcPct val="125000"/>
              </a:lnSpc>
              <a:spcBef>
                <a:spcPts val="0"/>
              </a:spcBef>
            </a:pPr>
            <a:r>
              <a:rPr lang="en-US" sz="1400" dirty="0"/>
              <a:t>Rebecca Makau, Paul Mabasa, </a:t>
            </a:r>
            <a:r>
              <a:rPr lang="en-US" sz="1400" dirty="0" err="1"/>
              <a:t>Annelet</a:t>
            </a:r>
            <a:r>
              <a:rPr lang="en-US" sz="1400" dirty="0"/>
              <a:t> Kruger, Vivian </a:t>
            </a:r>
            <a:r>
              <a:rPr lang="en-US" sz="1400" dirty="0" err="1"/>
              <a:t>Mfolo</a:t>
            </a:r>
            <a:r>
              <a:rPr lang="en-US" sz="1400" dirty="0"/>
              <a:t>, Refilwe Malatji </a:t>
            </a:r>
          </a:p>
          <a:p>
            <a:pPr marL="0" indent="0">
              <a:lnSpc>
                <a:spcPct val="125000"/>
              </a:lnSpc>
              <a:spcBef>
                <a:spcPts val="0"/>
              </a:spcBef>
              <a:buFont typeface="Arial" panose="020B0604020202020204" pitchFamily="34" charset="0"/>
              <a:buNone/>
            </a:pPr>
            <a:r>
              <a:rPr lang="en-US" sz="1400" b="1" dirty="0"/>
              <a:t>NDoH Chief Director MNCWH</a:t>
            </a:r>
            <a:r>
              <a:rPr lang="en-US" sz="1400" dirty="0"/>
              <a:t>: </a:t>
            </a:r>
          </a:p>
          <a:p>
            <a:pPr marL="342900">
              <a:lnSpc>
                <a:spcPct val="125000"/>
              </a:lnSpc>
              <a:spcBef>
                <a:spcPts val="0"/>
              </a:spcBef>
            </a:pPr>
            <a:r>
              <a:rPr lang="en-US" sz="1400" dirty="0"/>
              <a:t>Lesley Bamford</a:t>
            </a:r>
          </a:p>
        </p:txBody>
      </p:sp>
      <p:sp>
        <p:nvSpPr>
          <p:cNvPr id="8" name="Google Shape;419;p17">
            <a:extLst>
              <a:ext uri="{FF2B5EF4-FFF2-40B4-BE49-F238E27FC236}">
                <a16:creationId xmlns:a16="http://schemas.microsoft.com/office/drawing/2014/main" id="{450A24A8-7016-0F17-3C18-A416CC86757A}"/>
              </a:ext>
            </a:extLst>
          </p:cNvPr>
          <p:cNvSpPr txBox="1">
            <a:spLocks/>
          </p:cNvSpPr>
          <p:nvPr/>
        </p:nvSpPr>
        <p:spPr>
          <a:xfrm>
            <a:off x="6650247" y="2014233"/>
            <a:ext cx="5342872" cy="2354274"/>
          </a:xfrm>
          <a:prstGeom prst="rect">
            <a:avLst/>
          </a:prstGeom>
          <a:noFill/>
          <a:ln>
            <a:noFill/>
          </a:ln>
        </p:spPr>
        <p:txBody>
          <a:bodyPr spcFirstLastPara="1" wrap="square" lIns="91425" tIns="45700" rIns="91425" bIns="4570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334962">
              <a:lnSpc>
                <a:spcPct val="125000"/>
              </a:lnSpc>
              <a:spcBef>
                <a:spcPts val="0"/>
              </a:spcBef>
              <a:buSzPct val="100000"/>
            </a:pPr>
            <a:r>
              <a:rPr lang="en-GB" sz="1200" dirty="0"/>
              <a:t>Research Centre for Maternal, </a:t>
            </a:r>
            <a:r>
              <a:rPr lang="en-GB" sz="1200" dirty="0" err="1"/>
              <a:t>Fetal</a:t>
            </a:r>
            <a:r>
              <a:rPr lang="en-GB" sz="1200" dirty="0"/>
              <a:t>, Newborn and Child Health Care Strategies, University of Pretoria</a:t>
            </a:r>
          </a:p>
          <a:p>
            <a:pPr marL="457200" indent="-334962">
              <a:lnSpc>
                <a:spcPct val="125000"/>
              </a:lnSpc>
              <a:spcBef>
                <a:spcPts val="0"/>
              </a:spcBef>
              <a:buSzPct val="100000"/>
            </a:pPr>
            <a:r>
              <a:rPr lang="en-GB" sz="1200" dirty="0"/>
              <a:t>Department of Paediatrics, University of Pretoria</a:t>
            </a:r>
          </a:p>
          <a:p>
            <a:pPr marL="457200" indent="-334962">
              <a:lnSpc>
                <a:spcPct val="125000"/>
              </a:lnSpc>
              <a:spcBef>
                <a:spcPts val="0"/>
              </a:spcBef>
              <a:buSzPct val="100000"/>
            </a:pPr>
            <a:r>
              <a:rPr lang="en-GB" sz="1200" dirty="0"/>
              <a:t>Tshwane District Health Services, Gauteng Department of Health</a:t>
            </a:r>
          </a:p>
          <a:p>
            <a:pPr marL="457200" indent="-334962">
              <a:lnSpc>
                <a:spcPct val="125000"/>
              </a:lnSpc>
              <a:spcBef>
                <a:spcPts val="0"/>
              </a:spcBef>
              <a:buSzPct val="100000"/>
            </a:pPr>
            <a:r>
              <a:rPr lang="en-GB" sz="1200" dirty="0"/>
              <a:t>National Department of Health, Pretoria</a:t>
            </a:r>
          </a:p>
          <a:p>
            <a:pPr marL="457200" indent="-334962">
              <a:lnSpc>
                <a:spcPct val="125000"/>
              </a:lnSpc>
              <a:spcBef>
                <a:spcPts val="0"/>
              </a:spcBef>
              <a:buSzPct val="100000"/>
            </a:pPr>
            <a:r>
              <a:rPr lang="en-GB" sz="1200" dirty="0"/>
              <a:t>City of Tshwane Health Department, Pretoria</a:t>
            </a:r>
          </a:p>
          <a:p>
            <a:pPr marL="457200" indent="-334962">
              <a:lnSpc>
                <a:spcPct val="125000"/>
              </a:lnSpc>
              <a:spcBef>
                <a:spcPts val="0"/>
              </a:spcBef>
              <a:buSzPct val="100000"/>
            </a:pPr>
            <a:r>
              <a:rPr lang="en-GB" sz="1200" dirty="0"/>
              <a:t>Department of Family Medicine, University of Pretoria</a:t>
            </a:r>
          </a:p>
        </p:txBody>
      </p:sp>
      <p:sp>
        <p:nvSpPr>
          <p:cNvPr id="9" name="Google Shape;418;p17">
            <a:extLst>
              <a:ext uri="{FF2B5EF4-FFF2-40B4-BE49-F238E27FC236}">
                <a16:creationId xmlns:a16="http://schemas.microsoft.com/office/drawing/2014/main" id="{DA073C81-9A38-58F0-554F-AB053DD39277}"/>
              </a:ext>
            </a:extLst>
          </p:cNvPr>
          <p:cNvSpPr txBox="1">
            <a:spLocks/>
          </p:cNvSpPr>
          <p:nvPr/>
        </p:nvSpPr>
        <p:spPr>
          <a:xfrm>
            <a:off x="539140" y="1135142"/>
            <a:ext cx="5183100" cy="823800"/>
          </a:xfrm>
          <a:prstGeom prst="rect">
            <a:avLst/>
          </a:prstGeom>
          <a:noFill/>
          <a:ln>
            <a:noFill/>
          </a:ln>
        </p:spPr>
        <p:txBody>
          <a:bodyPr spcFirstLastPara="1" wrap="square" lIns="91425" tIns="45700" rIns="91425" bIns="45700" anchor="b" anchorCtr="0">
            <a:norm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0070C0"/>
              </a:buClr>
              <a:buSzPts val="2400"/>
              <a:buFont typeface="Arial"/>
              <a:buNone/>
              <a:defRPr sz="2400" b="1"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pPr marL="0" indent="0">
              <a:spcBef>
                <a:spcPts val="0"/>
              </a:spcBef>
            </a:pPr>
            <a:r>
              <a:rPr lang="en-US" kern="0" dirty="0">
                <a:solidFill>
                  <a:srgbClr val="1F5C99"/>
                </a:solidFill>
                <a:latin typeface="+mn-lt"/>
              </a:rPr>
              <a:t>Acknowledgements:</a:t>
            </a:r>
          </a:p>
        </p:txBody>
      </p:sp>
      <p:sp>
        <p:nvSpPr>
          <p:cNvPr id="11" name="Google Shape;418;p17">
            <a:extLst>
              <a:ext uri="{FF2B5EF4-FFF2-40B4-BE49-F238E27FC236}">
                <a16:creationId xmlns:a16="http://schemas.microsoft.com/office/drawing/2014/main" id="{908AE6D6-41C3-6C16-E01C-472473E2E249}"/>
              </a:ext>
            </a:extLst>
          </p:cNvPr>
          <p:cNvSpPr txBox="1">
            <a:spLocks/>
          </p:cNvSpPr>
          <p:nvPr/>
        </p:nvSpPr>
        <p:spPr>
          <a:xfrm>
            <a:off x="6950326" y="1190434"/>
            <a:ext cx="5183100" cy="823800"/>
          </a:xfrm>
          <a:prstGeom prst="rect">
            <a:avLst/>
          </a:prstGeom>
          <a:noFill/>
          <a:ln>
            <a:noFill/>
          </a:ln>
        </p:spPr>
        <p:txBody>
          <a:bodyPr spcFirstLastPara="1" wrap="square" lIns="91425" tIns="45700" rIns="91425" bIns="45700" anchor="b" anchorCtr="0">
            <a:norm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0070C0"/>
              </a:buClr>
              <a:buSzPts val="2400"/>
              <a:buFont typeface="Arial"/>
              <a:buNone/>
              <a:defRPr sz="2400" b="1"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pPr marL="0" indent="0">
              <a:spcBef>
                <a:spcPts val="0"/>
              </a:spcBef>
            </a:pPr>
            <a:r>
              <a:rPr lang="en-US" kern="0" dirty="0">
                <a:solidFill>
                  <a:srgbClr val="1F5C99"/>
                </a:solidFill>
                <a:latin typeface="+mn-lt"/>
              </a:rPr>
              <a:t>Affiliations:</a:t>
            </a:r>
          </a:p>
        </p:txBody>
      </p:sp>
      <p:sp>
        <p:nvSpPr>
          <p:cNvPr id="26" name="Right Triangle 25">
            <a:extLst>
              <a:ext uri="{FF2B5EF4-FFF2-40B4-BE49-F238E27FC236}">
                <a16:creationId xmlns:a16="http://schemas.microsoft.com/office/drawing/2014/main" id="{C21B8772-CA4E-7556-6E9E-C25D491EA9E5}"/>
              </a:ext>
            </a:extLst>
          </p:cNvPr>
          <p:cNvSpPr/>
          <p:nvPr/>
        </p:nvSpPr>
        <p:spPr>
          <a:xfrm>
            <a:off x="10520677" y="4804276"/>
            <a:ext cx="782920" cy="1505297"/>
          </a:xfrm>
          <a:prstGeom prst="r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7" name="Rectangle 26">
            <a:extLst>
              <a:ext uri="{FF2B5EF4-FFF2-40B4-BE49-F238E27FC236}">
                <a16:creationId xmlns:a16="http://schemas.microsoft.com/office/drawing/2014/main" id="{808F8275-165C-4064-5C2C-78A25A575B5D}"/>
              </a:ext>
            </a:extLst>
          </p:cNvPr>
          <p:cNvSpPr/>
          <p:nvPr/>
        </p:nvSpPr>
        <p:spPr>
          <a:xfrm>
            <a:off x="7616190" y="4804276"/>
            <a:ext cx="2904487" cy="1505297"/>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25" name="Group 24">
            <a:extLst>
              <a:ext uri="{FF2B5EF4-FFF2-40B4-BE49-F238E27FC236}">
                <a16:creationId xmlns:a16="http://schemas.microsoft.com/office/drawing/2014/main" id="{61B0532C-E565-C33F-7EF9-51296DB79680}"/>
              </a:ext>
            </a:extLst>
          </p:cNvPr>
          <p:cNvGrpSpPr>
            <a:grpSpLocks noChangeAspect="1"/>
          </p:cNvGrpSpPr>
          <p:nvPr/>
        </p:nvGrpSpPr>
        <p:grpSpPr>
          <a:xfrm>
            <a:off x="150915" y="4604992"/>
            <a:ext cx="11306439" cy="2035748"/>
            <a:chOff x="2525888" y="4710211"/>
            <a:chExt cx="8882777" cy="1599363"/>
          </a:xfrm>
          <a:solidFill>
            <a:schemeClr val="bg2"/>
          </a:solidFill>
        </p:grpSpPr>
        <p:grpSp>
          <p:nvGrpSpPr>
            <p:cNvPr id="12" name="Group 11">
              <a:extLst>
                <a:ext uri="{FF2B5EF4-FFF2-40B4-BE49-F238E27FC236}">
                  <a16:creationId xmlns:a16="http://schemas.microsoft.com/office/drawing/2014/main" id="{A2CC3BAC-9C7E-5FAD-BC30-10F426CF0DA6}"/>
                </a:ext>
              </a:extLst>
            </p:cNvPr>
            <p:cNvGrpSpPr/>
            <p:nvPr/>
          </p:nvGrpSpPr>
          <p:grpSpPr>
            <a:xfrm>
              <a:off x="2547743" y="5120967"/>
              <a:ext cx="8860922" cy="1188607"/>
              <a:chOff x="839789" y="1925129"/>
              <a:chExt cx="9658572" cy="1503871"/>
            </a:xfrm>
            <a:grpFill/>
          </p:grpSpPr>
          <p:sp>
            <p:nvSpPr>
              <p:cNvPr id="13" name="Rectangle 12">
                <a:extLst>
                  <a:ext uri="{FF2B5EF4-FFF2-40B4-BE49-F238E27FC236}">
                    <a16:creationId xmlns:a16="http://schemas.microsoft.com/office/drawing/2014/main" id="{05488111-CD0D-F592-E495-2E20E12396B0}"/>
                  </a:ext>
                </a:extLst>
              </p:cNvPr>
              <p:cNvSpPr/>
              <p:nvPr/>
            </p:nvSpPr>
            <p:spPr>
              <a:xfrm>
                <a:off x="6969434" y="1925129"/>
                <a:ext cx="3528927" cy="150387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687388">
                  <a:lnSpc>
                    <a:spcPct val="150000"/>
                  </a:lnSpc>
                </a:pPr>
                <a:r>
                  <a:rPr lang="en-US" sz="1400" b="1" dirty="0">
                    <a:solidFill>
                      <a:srgbClr val="1F5C99"/>
                    </a:solidFill>
                  </a:rPr>
                  <a:t>ute.feucht@up.ac.za </a:t>
                </a:r>
              </a:p>
              <a:p>
                <a:pPr marL="687388">
                  <a:lnSpc>
                    <a:spcPct val="150000"/>
                  </a:lnSpc>
                </a:pPr>
                <a:r>
                  <a:rPr lang="en-US" sz="1400" b="1" dirty="0">
                    <a:solidFill>
                      <a:srgbClr val="1F5C99"/>
                    </a:solidFill>
                  </a:rPr>
                  <a:t>pj.wessels@up.ac.za</a:t>
                </a:r>
              </a:p>
              <a:p>
                <a:pPr marL="687388">
                  <a:lnSpc>
                    <a:spcPct val="150000"/>
                  </a:lnSpc>
                </a:pPr>
                <a:r>
                  <a:rPr lang="en-US" sz="1400" b="1" dirty="0">
                    <a:solidFill>
                      <a:srgbClr val="1F5C99"/>
                    </a:solidFill>
                  </a:rPr>
                  <a:t>ronald.mosweu@up.ac.za</a:t>
                </a:r>
              </a:p>
            </p:txBody>
          </p:sp>
          <p:sp>
            <p:nvSpPr>
              <p:cNvPr id="14" name="Rectangle 13">
                <a:extLst>
                  <a:ext uri="{FF2B5EF4-FFF2-40B4-BE49-F238E27FC236}">
                    <a16:creationId xmlns:a16="http://schemas.microsoft.com/office/drawing/2014/main" id="{1E056A9A-C6A2-6A1A-88FE-E98A29FD6FE6}"/>
                  </a:ext>
                </a:extLst>
              </p:cNvPr>
              <p:cNvSpPr/>
              <p:nvPr/>
            </p:nvSpPr>
            <p:spPr>
              <a:xfrm>
                <a:off x="839789" y="1925130"/>
                <a:ext cx="6538588" cy="150387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576513" algn="ctr"/>
                <a:r>
                  <a:rPr lang="en-US" b="1" dirty="0">
                    <a:solidFill>
                      <a:srgbClr val="1F5C99"/>
                    </a:solidFill>
                  </a:rPr>
                  <a:t>University of Pretoria </a:t>
                </a:r>
              </a:p>
              <a:p>
                <a:pPr marL="2576513" algn="ctr"/>
                <a:r>
                  <a:rPr lang="en-US" dirty="0">
                    <a:solidFill>
                      <a:srgbClr val="1F5C99"/>
                    </a:solidFill>
                  </a:rPr>
                  <a:t>Research Centre for Maternal, Fetal, </a:t>
                </a:r>
              </a:p>
              <a:p>
                <a:pPr marL="2576513" algn="ctr"/>
                <a:r>
                  <a:rPr lang="en-US" dirty="0">
                    <a:solidFill>
                      <a:srgbClr val="1F5C99"/>
                    </a:solidFill>
                  </a:rPr>
                  <a:t>Newborn and Child Healthcare Strategies</a:t>
                </a:r>
              </a:p>
            </p:txBody>
          </p:sp>
        </p:grpSp>
        <p:pic>
          <p:nvPicPr>
            <p:cNvPr id="19" name="Picture 18">
              <a:extLst>
                <a:ext uri="{FF2B5EF4-FFF2-40B4-BE49-F238E27FC236}">
                  <a16:creationId xmlns:a16="http://schemas.microsoft.com/office/drawing/2014/main" id="{5F58D02B-368F-BF0B-1FCF-E85C34340799}"/>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3748597" y="5120967"/>
              <a:ext cx="865336" cy="1188606"/>
            </a:xfrm>
            <a:prstGeom prst="rect">
              <a:avLst/>
            </a:prstGeom>
            <a:grpFill/>
          </p:spPr>
        </p:pic>
        <p:pic>
          <p:nvPicPr>
            <p:cNvPr id="21" name="Picture 20">
              <a:extLst>
                <a:ext uri="{FF2B5EF4-FFF2-40B4-BE49-F238E27FC236}">
                  <a16:creationId xmlns:a16="http://schemas.microsoft.com/office/drawing/2014/main" id="{4725746D-3688-43F9-C9DD-1924EF769FB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525888" y="4710211"/>
              <a:ext cx="1156246" cy="1545608"/>
            </a:xfrm>
            <a:prstGeom prst="rect">
              <a:avLst/>
            </a:prstGeom>
            <a:noFill/>
          </p:spPr>
        </p:pic>
        <p:cxnSp>
          <p:nvCxnSpPr>
            <p:cNvPr id="23" name="Straight Connector 22">
              <a:extLst>
                <a:ext uri="{FF2B5EF4-FFF2-40B4-BE49-F238E27FC236}">
                  <a16:creationId xmlns:a16="http://schemas.microsoft.com/office/drawing/2014/main" id="{76DBC434-6838-EE42-5E47-3855DFFDE743}"/>
                </a:ext>
              </a:extLst>
            </p:cNvPr>
            <p:cNvCxnSpPr>
              <a:cxnSpLocks/>
            </p:cNvCxnSpPr>
            <p:nvPr/>
          </p:nvCxnSpPr>
          <p:spPr>
            <a:xfrm>
              <a:off x="3682135" y="5171957"/>
              <a:ext cx="0" cy="1083862"/>
            </a:xfrm>
            <a:prstGeom prst="line">
              <a:avLst/>
            </a:prstGeom>
            <a:grpFill/>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3930738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BC6D5-6AC7-2F9C-E33B-B30009D51192}"/>
              </a:ext>
            </a:extLst>
          </p:cNvPr>
          <p:cNvSpPr>
            <a:spLocks noGrp="1"/>
          </p:cNvSpPr>
          <p:nvPr>
            <p:ph type="title"/>
          </p:nvPr>
        </p:nvSpPr>
        <p:spPr/>
        <p:txBody>
          <a:bodyPr/>
          <a:lstStyle/>
          <a:p>
            <a:r>
              <a:rPr lang="en-US" dirty="0"/>
              <a:t>Discussion</a:t>
            </a:r>
          </a:p>
        </p:txBody>
      </p:sp>
      <p:sp>
        <p:nvSpPr>
          <p:cNvPr id="3" name="Content Placeholder 2">
            <a:extLst>
              <a:ext uri="{FF2B5EF4-FFF2-40B4-BE49-F238E27FC236}">
                <a16:creationId xmlns:a16="http://schemas.microsoft.com/office/drawing/2014/main" id="{D2F8AEBD-5C2A-0F06-E519-F4BFC4C7560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8200114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B44E3-01C1-61EF-D7F6-86BBB96EAB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DF0465-89FB-A10C-D975-720A0E3BC5CE}"/>
              </a:ext>
            </a:extLst>
          </p:cNvPr>
          <p:cNvSpPr>
            <a:spLocks noGrp="1"/>
          </p:cNvSpPr>
          <p:nvPr>
            <p:ph type="title"/>
          </p:nvPr>
        </p:nvSpPr>
        <p:spPr>
          <a:xfrm>
            <a:off x="442912" y="1401624"/>
            <a:ext cx="9501187" cy="1260000"/>
          </a:xfrm>
        </p:spPr>
        <p:txBody>
          <a:bodyPr/>
          <a:lstStyle/>
          <a:p>
            <a:r>
              <a:rPr lang="en-US" dirty="0"/>
              <a:t>3. Next steps/Any AOB</a:t>
            </a:r>
          </a:p>
        </p:txBody>
      </p:sp>
      <p:sp>
        <p:nvSpPr>
          <p:cNvPr id="4" name="Content Placeholder 3">
            <a:extLst>
              <a:ext uri="{FF2B5EF4-FFF2-40B4-BE49-F238E27FC236}">
                <a16:creationId xmlns:a16="http://schemas.microsoft.com/office/drawing/2014/main" id="{4A6F77F8-5B94-4756-0C35-78E570F03CD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40123922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TILL NEXT TIME">
            <a:extLst>
              <a:ext uri="{FF2B5EF4-FFF2-40B4-BE49-F238E27FC236}">
                <a16:creationId xmlns:a16="http://schemas.microsoft.com/office/drawing/2014/main" id="{0F2AD63A-1C36-0FFF-0C12-AAC54856DAAA}"/>
              </a:ext>
            </a:extLst>
          </p:cNvPr>
          <p:cNvPicPr>
            <a:picLocks noGrp="1" noChangeAspect="1"/>
          </p:cNvPicPr>
          <p:nvPr>
            <p:ph idx="1"/>
          </p:nvPr>
        </p:nvPicPr>
        <p:blipFill>
          <a:blip r:embed="rId2"/>
          <a:stretch>
            <a:fillRect/>
          </a:stretch>
        </p:blipFill>
        <p:spPr bwMode="gray">
          <a:xfrm>
            <a:off x="3330575" y="68263"/>
            <a:ext cx="6721475" cy="6721475"/>
          </a:xfrm>
          <a:prstGeom prst="rect">
            <a:avLst/>
          </a:prstGeom>
          <a:noFill/>
        </p:spPr>
      </p:pic>
      <p:sp>
        <p:nvSpPr>
          <p:cNvPr id="4" name="Date Placeholder 3" hidden="1">
            <a:extLst>
              <a:ext uri="{FF2B5EF4-FFF2-40B4-BE49-F238E27FC236}">
                <a16:creationId xmlns:a16="http://schemas.microsoft.com/office/drawing/2014/main" id="{1FDBD123-E382-2065-1776-ECFF3347A5F8}"/>
              </a:ext>
            </a:extLst>
          </p:cNvPr>
          <p:cNvSpPr>
            <a:spLocks noGrp="1"/>
          </p:cNvSpPr>
          <p:nvPr>
            <p:ph type="dt" sz="half" idx="10"/>
          </p:nvPr>
        </p:nvSpPr>
        <p:spPr/>
        <p:txBody>
          <a:bodyPr/>
          <a:lstStyle/>
          <a:p>
            <a:pPr>
              <a:spcAft>
                <a:spcPts val="600"/>
              </a:spcAft>
            </a:pPr>
            <a:r>
              <a:rPr lang="en-GB" noProof="0">
                <a:latin typeface="Verdana" panose="020B0604030504040204" pitchFamily="34" charset="0"/>
              </a:rPr>
              <a:t>Name of the Speaker</a:t>
            </a:r>
          </a:p>
        </p:txBody>
      </p:sp>
    </p:spTree>
    <p:extLst>
      <p:ext uri="{BB962C8B-B14F-4D97-AF65-F5344CB8AC3E}">
        <p14:creationId xmlns:p14="http://schemas.microsoft.com/office/powerpoint/2010/main" val="120429468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ID" val="672efc577b6f37e80e8cabff"/>
  <p:tag name="FIGURESLIDEID" val="d4809629-3788-4bc2-b53a-5f25eba87aeb"/>
  <p:tag name="SELECTIONIDS" val="0ad95ffd-3551-4efd-9993-9d5964918e65"/>
  <p:tag name="TRANSPARENTBACKGROUND" val="true"/>
  <p:tag name="VERSION" val="1731181182370"/>
  <p:tag name="TITLE" val="ADVANCE-GERMS v0.5"/>
  <p:tag name="CREATORNAME" val="Rachel Wake"/>
  <p:tag name="DATEINSERTED" val="1731222727912"/>
  <p:tag name="DPI" val="300"/>
  <p:tag name="BIOJSON" val="{&quot;id&quot;:&quot;fa790cb5-46e4-48ce-8e76-bbddef3f2123&quot;,&quot;objects&quot;:{&quot;0ad95ffd-3551-4efd-9993-9d5964918e65&quot;:{&quot;type&quot;:&quot;FIGURE_OBJECT&quot;,&quot;id&quot;:&quot;0ad95ffd-3551-4efd-9993-9d5964918e65&quot;,&quot;relativeTransform&quot;:{&quot;translate&quot;:{&quot;x&quot;:-677.0992837410471,&quot;y&quot;:-850.4360519577224},&quot;rotate&quot;:0,&quot;skewX&quot;:0,&quot;scale&quot;:{&quot;x&quot;:1,&quot;y&quot;:1}},&quot;layout&quot;:{&quot;sizeRatio&quot;:{&quot;x&quot;:0.88,&quot;y&quot;:0.88},&quot;keepAspectRatio&quot;:false},&quot;opacity&quot;:1,&quot;path&quot;:{&quot;type&quot;:&quot;RECT&quot;,&quot;size&quot;:{&quot;x&quot;:129.89205447110263,&quot;y&quot;:93.49891906516008},&quot;cornerRounding&quot;:{&quot;type&quot;:&quot;ARC_LENGTH&quot;,&quot;global&quot;:8.44444948169075}},&quot;pathStyles&quot;:[{&quot;type&quot;:&quot;FILL&quot;,&quot;fillStyle&quot;:&quot;rgba(255,255,255,1)&quot;},{&quot;type&quot;:&quot;STROKE&quot;,&quot;strokeStyle&quot;:&quot;rgba(112,112,113,1)&quot;,&quot;lineWidth&quot;:2.687951753401752,&quot;lineJoin&quot;:&quot;round&quot;}],&quot;isLocked&quot;:false,&quot;parent&quot;:{&quot;type&quot;:&quot;CHILD&quot;,&quot;parentId&quot;:&quot;d4809629-3788-4bc2-b53a-5f25eba87aeb&quot;,&quot;order&quot;:&quot;05&quot;}},&quot;e302e0c0-36e5-4c42-8cec-1204052a478e&quot;:{&quot;type&quot;:&quot;FIGURE_OBJECT&quot;,&quot;id&quot;:&quot;e302e0c0-36e5-4c42-8cec-1204052a478e&quot;,&quot;relativeTransform&quot;:{&quot;translate&quot;:{&quot;x&quot;:0,&quot;y&quot;:0},&quot;rotate&quot;:0},&quot;text&quot;:{&quot;textData&quot;:{&quot;lineSpacing&quot;:&quot;normal&quot;,&quot;alignment&quot;:&quot;center&quot;,&quot;lines&quot;:[{&quot;runs&quot;:[{&quot;style&quot;:{&quot;fontFamily&quot;:&quot;Roboto&quot;,&quot;fontSize&quot;:18.076415568537133,&quot;color&quot;:&quot;black&quot;,&quot;fontWeight&quot;:&quot;normal&quot;,&quot;fontStyle&quot;:&quot;normal&quot;,&quot;decoration&quot;:&quot;none&quot;,&quot;script&quot;:&quot;none&quot;},&quot;range&quot;:[0,50]}],&quot;text&quot;:&quot; TIER 1 - National-level Retrospective Surveillance&quot;}],&quot;verticalAlign&quot;:&quot;TOP&quot;,&quot;_lastCaretLocation&quot;:{&quot;lineIndex&quot;:0,&quot;runIndex&quot;:-1,&quot;charIndex&quot;:-1,&quot;endOfLine&quot;:true}},&quot;size&quot;:{&quot;x&quot;:114.30500793457031,&quot;y&quot;:82.27904877734088},&quot;targetSize&quot;:{&quot;x&quot;:97.503905890948,&quot;y&quot;:2},&quot;format&quot;:&quot;BETTER_TEXT&quot;},&quot;parent&quot;:{&quot;type&quot;:&quot;CHILD&quot;,&quot;parentId&quot;:&quot;0ad95ffd-3551-4efd-9993-9d5964918e65&quot;,&quot;order&quot;:&quot;5&quot;}},&quot;d4809629-3788-4bc2-b53a-5f25eba87aeb&quot;:{&quot;id&quot;:&quot;d4809629-3788-4bc2-b53a-5f25eba87aeb&quot;,&quot;type&quot;:&quot;FIGURE_OBJECT&quot;,&quot;document&quot;:{&quot;type&quot;:&quot;FIGURE&quot;,&quot;canvasType&quot;:&quot;FIGURE&quot;,&quot;units&quot;:&quot;in&quot;,&quot;aspectRatio&quot;:1.7777777777777777},&quot;parent&quot;:{&quot;type&quot;:&quot;DOCUMENT&quot;,&quot;parentId&quot;:&quot;fa790cb5-46e4-48ce-8e76-bbddef3f2123&quot;,&quot;order&quot;:&quot;75&quot;},&quot;layout&quot;:{&quot;sizeRatio&quot;:{&quot;x&quot;:0.88,&quot;y&quot;:0.88},&quot;keepAspectRatio&quot;:false}},&quot;fa790cb5-46e4-48ce-8e76-bbddef3f2123&quot;:{&quot;id&quot;:&quot;fa790cb5-46e4-48ce-8e76-bbddef3f2123&quot;,&quot;type&quot;:&quot;FIGURE_OBJECT&quot;,&quot;document&quot;:{&quot;type&quot;:&quot;DOCUMENT_GROUP&quot;,&quot;canvasType&quot;:&quot;SLIDE&quot;,&quot;units&quot;:&quot;in&quot;}}}}"/>
</p:tagLst>
</file>

<file path=ppt/theme/theme1.xml><?xml version="1.0" encoding="utf-8"?>
<a:theme xmlns:a="http://schemas.openxmlformats.org/drawingml/2006/main" name="IAS">
  <a:themeElements>
    <a:clrScheme name="IAS - International AIDS Society">
      <a:dk1>
        <a:srgbClr val="000000"/>
      </a:dk1>
      <a:lt1>
        <a:srgbClr val="FFFFFF"/>
      </a:lt1>
      <a:dk2>
        <a:srgbClr val="E0001B"/>
      </a:dk2>
      <a:lt2>
        <a:srgbClr val="FFFFFF"/>
      </a:lt2>
      <a:accent1>
        <a:srgbClr val="E0001B"/>
      </a:accent1>
      <a:accent2>
        <a:srgbClr val="08BDBA"/>
      </a:accent2>
      <a:accent3>
        <a:srgbClr val="8A3FFC"/>
      </a:accent3>
      <a:accent4>
        <a:srgbClr val="FF8D00"/>
      </a:accent4>
      <a:accent5>
        <a:srgbClr val="346CFF"/>
      </a:accent5>
      <a:accent6>
        <a:srgbClr val="013B4F"/>
      </a:accent6>
      <a:hlink>
        <a:srgbClr val="E0001B"/>
      </a:hlink>
      <a:folHlink>
        <a:srgbClr val="E0001B"/>
      </a:folHlink>
    </a:clrScheme>
    <a:fontScheme name="IAS Verdana">
      <a:majorFont>
        <a:latin typeface="Verdana"/>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Verdana"/>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1" id="{B7122313-3836-DE43-A8CA-F94C7871EAAF}" vid="{EE3C61A2-369B-EA4A-A215-CFA9BD4571ED}"/>
    </a:ext>
  </a:extLst>
</a:theme>
</file>

<file path=ppt/theme/theme2.xml><?xml version="1.0" encoding="utf-8"?>
<a:theme xmlns:a="http://schemas.openxmlformats.org/drawingml/2006/main" name="2_Office Theme">
  <a:themeElements>
    <a:clrScheme name="WHO PPT color scheme 2016">
      <a:dk1>
        <a:sysClr val="windowText" lastClr="000000"/>
      </a:dk1>
      <a:lt1>
        <a:sysClr val="window" lastClr="FFFFFF"/>
      </a:lt1>
      <a:dk2>
        <a:srgbClr val="009CDE"/>
      </a:dk2>
      <a:lt2>
        <a:srgbClr val="F3F3F3"/>
      </a:lt2>
      <a:accent1>
        <a:srgbClr val="009CDE"/>
      </a:accent1>
      <a:accent2>
        <a:srgbClr val="183C5C"/>
      </a:accent2>
      <a:accent3>
        <a:srgbClr val="66C4EB"/>
      </a:accent3>
      <a:accent4>
        <a:srgbClr val="9B9B9B"/>
      </a:accent4>
      <a:accent5>
        <a:srgbClr val="CCEBF8"/>
      </a:accent5>
      <a:accent6>
        <a:srgbClr val="C9C9C9"/>
      </a:accent6>
      <a:hlink>
        <a:srgbClr val="009CDE"/>
      </a:hlink>
      <a:folHlink>
        <a:srgbClr val="B2B2B2"/>
      </a:folHlink>
    </a:clrScheme>
    <a:fontScheme name="WHO Fonts PPT 2016">
      <a:majorFont>
        <a:latin typeface="Ebrima"/>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dherence &amp; Retention support" id="{A642CAA1-A3AA-A94C-9AEE-F327CFC73389}" vid="{BB6A91B5-688C-F84B-875C-0383773476FC}"/>
    </a:ext>
  </a:extLst>
</a:theme>
</file>

<file path=ppt/theme/theme3.xml><?xml version="1.0" encoding="utf-8"?>
<a:theme xmlns:a="http://schemas.openxmlformats.org/drawingml/2006/main" name="Office">
  <a:themeElements>
    <a:clrScheme name="Benutzerdefiniert 114">
      <a:dk1>
        <a:sysClr val="windowText" lastClr="000000"/>
      </a:dk1>
      <a:lt1>
        <a:sysClr val="window" lastClr="FFFFFF"/>
      </a:lt1>
      <a:dk2>
        <a:srgbClr val="7F7F7F"/>
      </a:dk2>
      <a:lt2>
        <a:srgbClr val="D8D8D8"/>
      </a:lt2>
      <a:accent1>
        <a:srgbClr val="E0001B"/>
      </a:accent1>
      <a:accent2>
        <a:srgbClr val="C8F04B"/>
      </a:accent2>
      <a:accent3>
        <a:srgbClr val="472482"/>
      </a:accent3>
      <a:accent4>
        <a:srgbClr val="8CCDCD"/>
      </a:accent4>
      <a:accent5>
        <a:srgbClr val="B4BEA5"/>
      </a:accent5>
      <a:accent6>
        <a:srgbClr val="7F7F7F"/>
      </a:accent6>
      <a:hlink>
        <a:srgbClr val="000000"/>
      </a:hlink>
      <a:folHlink>
        <a:srgbClr val="000000"/>
      </a:folHlink>
    </a:clrScheme>
    <a:fontScheme name="Benutzerdefiniert 183">
      <a:majorFont>
        <a:latin typeface="Ping LCG Medium"/>
        <a:ea typeface=""/>
        <a:cs typeface=""/>
      </a:majorFont>
      <a:minorFont>
        <a:latin typeface="Ping LCG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Benutzerdefiniert 114">
      <a:dk1>
        <a:sysClr val="windowText" lastClr="000000"/>
      </a:dk1>
      <a:lt1>
        <a:sysClr val="window" lastClr="FFFFFF"/>
      </a:lt1>
      <a:dk2>
        <a:srgbClr val="7F7F7F"/>
      </a:dk2>
      <a:lt2>
        <a:srgbClr val="D8D8D8"/>
      </a:lt2>
      <a:accent1>
        <a:srgbClr val="E0001B"/>
      </a:accent1>
      <a:accent2>
        <a:srgbClr val="C8F04B"/>
      </a:accent2>
      <a:accent3>
        <a:srgbClr val="472482"/>
      </a:accent3>
      <a:accent4>
        <a:srgbClr val="8CCDCD"/>
      </a:accent4>
      <a:accent5>
        <a:srgbClr val="B4BEA5"/>
      </a:accent5>
      <a:accent6>
        <a:srgbClr val="7F7F7F"/>
      </a:accent6>
      <a:hlink>
        <a:srgbClr val="000000"/>
      </a:hlink>
      <a:folHlink>
        <a:srgbClr val="000000"/>
      </a:folHlink>
    </a:clrScheme>
    <a:fontScheme name="Benutzerdefiniert 183">
      <a:majorFont>
        <a:latin typeface="Ping LCG Medium"/>
        <a:ea typeface=""/>
        <a:cs typeface=""/>
      </a:majorFont>
      <a:minorFont>
        <a:latin typeface="Ping LCG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3ce610f-b889-47d4-8ab5-c38f623799c9" xsi:nil="true"/>
    <SharedWithUsers xmlns="73ce610f-b889-47d4-8ab5-c38f623799c9">
      <UserInfo>
        <DisplayName>Million Mekuria</DisplayName>
        <AccountId>36808</AccountId>
        <AccountType/>
      </UserInfo>
    </SharedWithUsers>
    <lcf76f155ced4ddcb4097134ff3c332f xmlns="e236f8d0-c4c0-4f47-ae05-f87aea30adc7">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14EDCEEC58F924B8688429696C030D2" ma:contentTypeVersion="19" ma:contentTypeDescription="Create a new document." ma:contentTypeScope="" ma:versionID="b4d8bdf56c9ebdc58dfe75d904c50a7a">
  <xsd:schema xmlns:xsd="http://www.w3.org/2001/XMLSchema" xmlns:xs="http://www.w3.org/2001/XMLSchema" xmlns:p="http://schemas.microsoft.com/office/2006/metadata/properties" xmlns:ns2="e236f8d0-c4c0-4f47-ae05-f87aea30adc7" xmlns:ns3="73ce610f-b889-47d4-8ab5-c38f623799c9" targetNamespace="http://schemas.microsoft.com/office/2006/metadata/properties" ma:root="true" ma:fieldsID="6eb87eb5e6ae4b3023b2eee28dfdb8f0" ns2:_="" ns3:_="">
    <xsd:import namespace="e236f8d0-c4c0-4f47-ae05-f87aea30adc7"/>
    <xsd:import namespace="73ce610f-b889-47d4-8ab5-c38f623799c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AutoKeyPoints" minOccurs="0"/>
                <xsd:element ref="ns2:MediaServiceKeyPoints" minOccurs="0"/>
                <xsd:element ref="ns2:MediaServiceDateTaken" minOccurs="0"/>
                <xsd:element ref="ns2:MediaServiceGenerationTime" minOccurs="0"/>
                <xsd:element ref="ns2:MediaServiceEventHashCode" minOccurs="0"/>
                <xsd:element ref="ns2:MediaServiceOCR"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36f8d0-c4c0-4f47-ae05-f87aea30ad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DateTaken" ma:index="13" nillable="true" ma:displayName="MediaServiceDateTaken" ma:hidden="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d8752f36-f899-4024-97aa-312620fde4b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LengthInSeconds" ma:index="24" nillable="true" ma:displayName="MediaLengthInSeconds" ma:hidden="true" ma:internalName="MediaLengthInSeconds" ma:readOnly="true">
      <xsd:simpleType>
        <xsd:restriction base="dms:Unknown"/>
      </xsd:simpleType>
    </xsd:element>
    <xsd:element name="MediaServiceLocation" ma:index="25" nillable="true" ma:displayName="Location" ma:indexed="true" ma:internalName="MediaServiceLocation"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3ce610f-b889-47d4-8ab5-c38f623799c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cc0bfebf-baa6-4c8c-8536-352a9d7474a2}" ma:internalName="TaxCatchAll" ma:showField="CatchAllData" ma:web="73ce610f-b889-47d4-8ab5-c38f623799c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B18B9A9-589C-4AB1-A77F-C0696A20FDEA}">
  <ds:schemaRefs>
    <ds:schemaRef ds:uri="http://schemas.microsoft.com/sharepoint/v3/contenttype/forms"/>
  </ds:schemaRefs>
</ds:datastoreItem>
</file>

<file path=customXml/itemProps2.xml><?xml version="1.0" encoding="utf-8"?>
<ds:datastoreItem xmlns:ds="http://schemas.openxmlformats.org/officeDocument/2006/customXml" ds:itemID="{2A06F776-15E1-4608-A05B-E8CEEC2417C7}">
  <ds:schemaRefs>
    <ds:schemaRef ds:uri="http://schemas.microsoft.com/office/2006/documentManagement/types"/>
    <ds:schemaRef ds:uri="http://schemas.openxmlformats.org/package/2006/metadata/core-properties"/>
    <ds:schemaRef ds:uri="http://www.w3.org/XML/1998/namespace"/>
    <ds:schemaRef ds:uri="http://purl.org/dc/elements/1.1/"/>
    <ds:schemaRef ds:uri="73ce610f-b889-47d4-8ab5-c38f623799c9"/>
    <ds:schemaRef ds:uri="http://purl.org/dc/dcmitype/"/>
    <ds:schemaRef ds:uri="http://purl.org/dc/terms/"/>
    <ds:schemaRef ds:uri="http://schemas.microsoft.com/office/2006/metadata/properties"/>
    <ds:schemaRef ds:uri="http://schemas.microsoft.com/office/infopath/2007/PartnerControls"/>
    <ds:schemaRef ds:uri="e236f8d0-c4c0-4f47-ae05-f87aea30adc7"/>
  </ds:schemaRefs>
</ds:datastoreItem>
</file>

<file path=customXml/itemProps3.xml><?xml version="1.0" encoding="utf-8"?>
<ds:datastoreItem xmlns:ds="http://schemas.openxmlformats.org/officeDocument/2006/customXml" ds:itemID="{A083555F-AC25-470F-A41E-51CE6533E152}">
  <ds:schemaRefs>
    <ds:schemaRef ds:uri="73ce610f-b889-47d4-8ab5-c38f623799c9"/>
    <ds:schemaRef ds:uri="e236f8d0-c4c0-4f47-ae05-f87aea30adc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Global DSD Research Collaborative meeting_9Sep_template</Template>
  <TotalTime>36</TotalTime>
  <Words>10533</Words>
  <Application>Microsoft Macintosh PowerPoint</Application>
  <PresentationFormat>Widescreen</PresentationFormat>
  <Paragraphs>1552</Paragraphs>
  <Slides>124</Slides>
  <Notes>61</Notes>
  <HiddenSlides>0</HiddenSlides>
  <MMClips>0</MMClips>
  <ScaleCrop>false</ScaleCrop>
  <HeadingPairs>
    <vt:vector size="8" baseType="variant">
      <vt:variant>
        <vt:lpstr>Fonts Used</vt:lpstr>
      </vt:variant>
      <vt:variant>
        <vt:i4>16</vt:i4>
      </vt:variant>
      <vt:variant>
        <vt:lpstr>Theme</vt:lpstr>
      </vt:variant>
      <vt:variant>
        <vt:i4>2</vt:i4>
      </vt:variant>
      <vt:variant>
        <vt:lpstr>Embedded OLE Servers</vt:lpstr>
      </vt:variant>
      <vt:variant>
        <vt:i4>1</vt:i4>
      </vt:variant>
      <vt:variant>
        <vt:lpstr>Slide Titles</vt:lpstr>
      </vt:variant>
      <vt:variant>
        <vt:i4>124</vt:i4>
      </vt:variant>
    </vt:vector>
  </HeadingPairs>
  <TitlesOfParts>
    <vt:vector size="143" baseType="lpstr">
      <vt:lpstr>Aptos</vt:lpstr>
      <vt:lpstr>Aptos Display</vt:lpstr>
      <vt:lpstr>Aptos Light</vt:lpstr>
      <vt:lpstr>Arial</vt:lpstr>
      <vt:lpstr>Calibri</vt:lpstr>
      <vt:lpstr>Candara</vt:lpstr>
      <vt:lpstr>Courier New</vt:lpstr>
      <vt:lpstr>Ebrima</vt:lpstr>
      <vt:lpstr>Ping LCG Light</vt:lpstr>
      <vt:lpstr>Play</vt:lpstr>
      <vt:lpstr>Segoe UI</vt:lpstr>
      <vt:lpstr>Segoe UI Black</vt:lpstr>
      <vt:lpstr>Times</vt:lpstr>
      <vt:lpstr>Times New Roman</vt:lpstr>
      <vt:lpstr>Verdana</vt:lpstr>
      <vt:lpstr>Wingdings</vt:lpstr>
      <vt:lpstr>IAS</vt:lpstr>
      <vt:lpstr>2_Office Theme</vt:lpstr>
      <vt:lpstr>think-cell Slide</vt:lpstr>
      <vt:lpstr>Global DSD Research collaborative </vt:lpstr>
      <vt:lpstr>Agenda</vt:lpstr>
      <vt:lpstr>1. Welcome and overview</vt:lpstr>
      <vt:lpstr>2. Rapid fire from AIDS 2026 </vt:lpstr>
      <vt:lpstr>2. Rapid fire from AIDS 2026 </vt:lpstr>
      <vt:lpstr>2. Rapid fire from AIDS 2026 </vt:lpstr>
      <vt:lpstr>2. Rapid fire from AIDS 2026 </vt:lpstr>
      <vt:lpstr>2. Rapid fire from AIDS 2026 </vt:lpstr>
      <vt:lpstr>Sit back, listen, and use the chat to ask questions</vt:lpstr>
      <vt:lpstr>Optimizing HIV service delivery antiretroviral therapy dispensing &gt;6 months and 24 monthly viral load monitoring: Evidence from Zambia's national electronic medical record system, 2020–2025</vt:lpstr>
      <vt:lpstr>Background - Can stable clients go longer between refills and VL tests?</vt:lpstr>
      <vt:lpstr>Study question &amp; methods</vt:lpstr>
      <vt:lpstr>Cohort characteristics and observed outcomes</vt:lpstr>
      <vt:lpstr>Extended MMD (&gt;6MMD) maintained viral load suppression</vt:lpstr>
      <vt:lpstr>24 monthly VL testing maintained viral load suppression</vt:lpstr>
      <vt:lpstr>Conclusions</vt:lpstr>
      <vt:lpstr>Acknowledgements</vt:lpstr>
      <vt:lpstr>Uptake and outcomes of earlier viral load testing and assignment to longer visit intervals following South Africa's 2023 ART guidelines revision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Providers prefer frequent contact over flexibility to reduce risk of early disengagement from HIV care in South Africa</vt:lpstr>
      <vt:lpstr>Background</vt:lpstr>
      <vt:lpstr>Methods</vt:lpstr>
      <vt:lpstr>Results</vt:lpstr>
      <vt:lpstr>Results: How providers reported identifying disengagement risk</vt:lpstr>
      <vt:lpstr>Results: Intervention mapping</vt:lpstr>
      <vt:lpstr>Conclusions</vt:lpstr>
      <vt:lpstr>Acknowledgements</vt:lpstr>
      <vt:lpstr>Predictors and self-reported causes of treatment interruption among clients on antiretroviral therapy in Malawi: A nested case-control study</vt:lpstr>
      <vt:lpstr>Background</vt:lpstr>
      <vt:lpstr>Objectives &amp; study methods</vt:lpstr>
      <vt:lpstr>Study population</vt:lpstr>
      <vt:lpstr>Factors associated with IIT</vt:lpstr>
      <vt:lpstr>Client-reported reasons for IIT</vt:lpstr>
      <vt:lpstr>PowerPoint Presentation</vt:lpstr>
      <vt:lpstr>Acknowledgements and references </vt:lpstr>
      <vt:lpstr>Identifying efficient linkage strategies for men after HIV treatment disengagement (IDEaL): Retention and cost results from a randomized clinical trial in Malawi</vt:lpstr>
      <vt:lpstr>Treatment interruption and person centered care</vt:lpstr>
      <vt:lpstr>PowerPoint Presentation</vt:lpstr>
      <vt:lpstr>Study overview</vt:lpstr>
      <vt:lpstr>Three PCC interventions</vt:lpstr>
      <vt:lpstr>Adapted men’s counselling</vt:lpstr>
      <vt:lpstr>New topics added to MoH counselling </vt:lpstr>
      <vt:lpstr>Enrollment and data collection  </vt:lpstr>
      <vt:lpstr>PowerPoint Presentation</vt:lpstr>
      <vt:lpstr>Trial flow chart Enrollment Sept 2021 - 31 July 2022   </vt:lpstr>
      <vt:lpstr>Participant characteristics (n=569)</vt:lpstr>
      <vt:lpstr>Primary outcome (Composite retention at 6mo)</vt:lpstr>
      <vt:lpstr>Primary outcome and composite variables </vt:lpstr>
      <vt:lpstr>Secondary outcome acceptability</vt:lpstr>
      <vt:lpstr>Key intervention component: Kind interactions*</vt:lpstr>
      <vt:lpstr>Cost analysis </vt:lpstr>
      <vt:lpstr>What happened to clients out of care? </vt:lpstr>
      <vt:lpstr>Acknowledgements </vt:lpstr>
      <vt:lpstr>Co-developing mobility-responsive interventions to reduce interruption in HIV treatment in Malawi</vt:lpstr>
      <vt:lpstr>Background</vt:lpstr>
      <vt:lpstr>Objective &amp; study design</vt:lpstr>
      <vt:lpstr>Methods: Two-step qualitative approach  </vt:lpstr>
      <vt:lpstr>Step 1 Results</vt:lpstr>
      <vt:lpstr>Step 2 results Three-component intervention package</vt:lpstr>
      <vt:lpstr>Conclusions</vt:lpstr>
      <vt:lpstr>Acknowledgements</vt:lpstr>
      <vt:lpstr>AIDS 2026 debrief</vt:lpstr>
      <vt:lpstr>Treatment Interruption Challenges in Eswatini</vt:lpstr>
      <vt:lpstr>The model: Three moves, one system</vt:lpstr>
      <vt:lpstr>What happened when we looked</vt:lpstr>
      <vt:lpstr>The DSD insight: It wasn’t counselling</vt:lpstr>
      <vt:lpstr>Model Costs: Most cost-efficient of 4 models used in YH programs</vt:lpstr>
      <vt:lpstr>What this means for DSD</vt:lpstr>
      <vt:lpstr>“Tracing finds people. A transport voucher and a food parcel keep them found.”  S. Ginindza · Young Heroes, Eswatini</vt:lpstr>
      <vt:lpstr>  Assessing implementation and expansion of advanced HIV disease services in Malawi </vt:lpstr>
      <vt:lpstr>Background</vt:lpstr>
      <vt:lpstr>Methodology</vt:lpstr>
      <vt:lpstr>Results: AHD screening July 2024-Sept 2025</vt:lpstr>
      <vt:lpstr>Diagnostics of clients with AHD July 2024-Sept 2025, n=18,405</vt:lpstr>
      <vt:lpstr>Conclusions</vt:lpstr>
      <vt:lpstr>National geospatial mapping of advanced HIV disease (AHD) in South Africa: identifying hotspots for prioritised interventions</vt:lpstr>
      <vt:lpstr>AHD is a heavy burden on healthcare in South Africa Around 20% of adults living with HIV have AHD</vt:lpstr>
      <vt:lpstr>AHD hotspots (by CD4 testing) concentrated in urban areas and in proximity to higher-tier referral hospitals </vt:lpstr>
      <vt:lpstr>AHD hotspots (by PLHIV) identified a high burden in non-metropolitan areas and sparsely populated regions </vt:lpstr>
      <vt:lpstr>AHD is associated with increased risk of bloodstream and antimicrobial-resistant (AMR) infections</vt:lpstr>
      <vt:lpstr>PowerPoint Presentation</vt:lpstr>
      <vt:lpstr>ADVANCE GERMS-SA</vt:lpstr>
      <vt:lpstr>TB amidst the high tide of ART interruptions: a retrospective cohort study in South Africa  </vt:lpstr>
      <vt:lpstr>Background</vt:lpstr>
      <vt:lpstr>Methods: study population</vt:lpstr>
      <vt:lpstr>Methods: key variables</vt:lpstr>
      <vt:lpstr>Methods: analysis</vt:lpstr>
      <vt:lpstr>Results</vt:lpstr>
      <vt:lpstr>Results</vt:lpstr>
      <vt:lpstr>Results: TB incidence</vt:lpstr>
      <vt:lpstr>Results: TB incidence</vt:lpstr>
      <vt:lpstr>Results: TB incidence</vt:lpstr>
      <vt:lpstr>Results: TB incidence</vt:lpstr>
      <vt:lpstr>Limitations</vt:lpstr>
      <vt:lpstr>Key messages</vt:lpstr>
      <vt:lpstr>Acknowledgments</vt:lpstr>
      <vt:lpstr>Dr Jeannette Wessels,  University of Pretoria on behalf of the Sihamba Kunye team</vt:lpstr>
      <vt:lpstr>A story we’ve heard before</vt:lpstr>
      <vt:lpstr>~ 70%</vt:lpstr>
      <vt:lpstr>PowerPoint Presentation</vt:lpstr>
      <vt:lpstr>PowerPoint Presentation</vt:lpstr>
      <vt:lpstr>PowerPoint Presentation</vt:lpstr>
      <vt:lpstr>PowerPoint Presentation</vt:lpstr>
      <vt:lpstr>Barriers to integration were primarily operational</vt:lpstr>
      <vt:lpstr>Essential steps for providing integrated postnatal care</vt:lpstr>
      <vt:lpstr>Results</vt:lpstr>
      <vt:lpstr>Postnatal PrEP Cascade</vt:lpstr>
      <vt:lpstr>PowerPoint Presentation</vt:lpstr>
      <vt:lpstr>PowerPoint Presentation</vt:lpstr>
      <vt:lpstr>Sub-analysis 2501  HIV negative women</vt:lpstr>
      <vt:lpstr>Reasons why women decline PrEP (n=590)</vt:lpstr>
      <vt:lpstr>Conclusion</vt:lpstr>
      <vt:lpstr>Thank you!</vt:lpstr>
      <vt:lpstr>Discussion</vt:lpstr>
      <vt:lpstr>3. Next steps/Any AOB</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DSD Research collaborative Impact of differentiated service delivery on the overall HIV treatment programme</dc:title>
  <dc:creator>Maëva Villard</dc:creator>
  <cp:lastModifiedBy>Microsoft Office User</cp:lastModifiedBy>
  <cp:revision>1</cp:revision>
  <dcterms:created xsi:type="dcterms:W3CDTF">2024-08-20T08:11:50Z</dcterms:created>
  <dcterms:modified xsi:type="dcterms:W3CDTF">2026-09-29T08:28:23Z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0x010100814EDCEEC58F924B8688429696C030D2</vt:lpwstr>
  </property>
  <property fmtid="{D5CDD505-2E9C-101B-9397-08002B2CF9AE}" pid="3" name="MediaServiceImageTags">
    <vt:lpwstr/>
  </property>
</Properties>
</file>