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6" r:id="rId2"/>
  </p:sldMasterIdLst>
  <p:notesMasterIdLst>
    <p:notesMasterId r:id="rId26"/>
  </p:notesMasterIdLst>
  <p:sldIdLst>
    <p:sldId id="259" r:id="rId3"/>
    <p:sldId id="261" r:id="rId4"/>
    <p:sldId id="262" r:id="rId5"/>
    <p:sldId id="263" r:id="rId6"/>
    <p:sldId id="264" r:id="rId7"/>
    <p:sldId id="265" r:id="rId8"/>
    <p:sldId id="266" r:id="rId9"/>
    <p:sldId id="267" r:id="rId10"/>
    <p:sldId id="285" r:id="rId11"/>
    <p:sldId id="269" r:id="rId12"/>
    <p:sldId id="270" r:id="rId13"/>
    <p:sldId id="271" r:id="rId14"/>
    <p:sldId id="273" r:id="rId15"/>
    <p:sldId id="274" r:id="rId16"/>
    <p:sldId id="275" r:id="rId17"/>
    <p:sldId id="276" r:id="rId18"/>
    <p:sldId id="278" r:id="rId19"/>
    <p:sldId id="279" r:id="rId20"/>
    <p:sldId id="280" r:id="rId21"/>
    <p:sldId id="281" r:id="rId22"/>
    <p:sldId id="282" r:id="rId23"/>
    <p:sldId id="283"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 TerrisPrestholt" initials="F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78E"/>
    <a:srgbClr val="8DD4DA"/>
    <a:srgbClr val="F4B6C0"/>
    <a:srgbClr val="CF5063"/>
    <a:srgbClr val="D11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803" autoAdjust="0"/>
    <p:restoredTop sz="85942" autoAdjust="0"/>
  </p:normalViewPr>
  <p:slideViewPr>
    <p:cSldViewPr snapToGrid="0" snapToObjects="1">
      <p:cViewPr varScale="1">
        <p:scale>
          <a:sx n="58" d="100"/>
          <a:sy n="58" d="100"/>
        </p:scale>
        <p:origin x="536" y="52"/>
      </p:cViewPr>
      <p:guideLst>
        <p:guide orient="horz" pos="2160"/>
        <p:guide pos="3840"/>
      </p:guideLst>
    </p:cSldViewPr>
  </p:slideViewPr>
  <p:notesTextViewPr>
    <p:cViewPr>
      <p:scale>
        <a:sx n="1" d="1"/>
        <a:sy n="1" d="1"/>
      </p:scale>
      <p:origin x="0" y="0"/>
    </p:cViewPr>
  </p:notesTextViewPr>
  <p:sorterViewPr>
    <p:cViewPr varScale="1">
      <p:scale>
        <a:sx n="1" d="1"/>
        <a:sy n="1" d="1"/>
      </p:scale>
      <p:origin x="0" y="-82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B9FFE-8907-954C-B5B7-76AAD1852695}" type="datetimeFigureOut">
              <a:rPr lang="en-US" smtClean="0"/>
              <a:pPr/>
              <a:t>7/23/2017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1BE51-72D7-0944-A8DF-7B4CB664B64B}" type="slidenum">
              <a:rPr lang="en-US" smtClean="0"/>
              <a:pPr/>
              <a:t>‹#›</a:t>
            </a:fld>
            <a:endParaRPr lang="en-US"/>
          </a:p>
        </p:txBody>
      </p:sp>
    </p:spTree>
    <p:extLst>
      <p:ext uri="{BB962C8B-B14F-4D97-AF65-F5344CB8AC3E}">
        <p14:creationId xmlns:p14="http://schemas.microsoft.com/office/powerpoint/2010/main" val="57886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B1BE51-72D7-0944-A8DF-7B4CB664B64B}" type="slidenum">
              <a:rPr lang="en-US" smtClean="0"/>
              <a:pPr/>
              <a:t>1</a:t>
            </a:fld>
            <a:endParaRPr lang="en-US"/>
          </a:p>
        </p:txBody>
      </p:sp>
    </p:spTree>
    <p:extLst>
      <p:ext uri="{BB962C8B-B14F-4D97-AF65-F5344CB8AC3E}">
        <p14:creationId xmlns:p14="http://schemas.microsoft.com/office/powerpoint/2010/main" val="81235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minute on importance</a:t>
            </a:r>
            <a:r>
              <a:rPr lang="en-GB" baseline="0" dirty="0"/>
              <a:t> of face to face and regular skype meetings to bond teams and develop cross country analyses and synergise results</a:t>
            </a:r>
            <a:endParaRPr lang="en-GB" dirty="0"/>
          </a:p>
        </p:txBody>
      </p:sp>
      <p:sp>
        <p:nvSpPr>
          <p:cNvPr id="4" name="Slide Number Placeholder 3"/>
          <p:cNvSpPr>
            <a:spLocks noGrp="1"/>
          </p:cNvSpPr>
          <p:nvPr>
            <p:ph type="sldNum" sz="quarter" idx="10"/>
          </p:nvPr>
        </p:nvSpPr>
        <p:spPr/>
        <p:txBody>
          <a:bodyPr/>
          <a:lstStyle/>
          <a:p>
            <a:fld id="{38B1BE51-72D7-0944-A8DF-7B4CB664B64B}" type="slidenum">
              <a:rPr lang="en-US" smtClean="0"/>
              <a:pPr/>
              <a:t>3</a:t>
            </a:fld>
            <a:endParaRPr lang="en-US"/>
          </a:p>
        </p:txBody>
      </p:sp>
    </p:spTree>
    <p:extLst>
      <p:ext uri="{BB962C8B-B14F-4D97-AF65-F5344CB8AC3E}">
        <p14:creationId xmlns:p14="http://schemas.microsoft.com/office/powerpoint/2010/main" val="235221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1BE51-72D7-0944-A8DF-7B4CB664B64B}" type="slidenum">
              <a:rPr lang="en-US" smtClean="0"/>
              <a:pPr/>
              <a:t>4</a:t>
            </a:fld>
            <a:endParaRPr lang="en-US"/>
          </a:p>
        </p:txBody>
      </p:sp>
    </p:spTree>
    <p:extLst>
      <p:ext uri="{BB962C8B-B14F-4D97-AF65-F5344CB8AC3E}">
        <p14:creationId xmlns:p14="http://schemas.microsoft.com/office/powerpoint/2010/main" val="407232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I aim to demonstrate the wealth of information gained  from such an thorough formative research component and most importantly how it contributes to better interventions and higher uptake and linkage to care</a:t>
            </a:r>
          </a:p>
        </p:txBody>
      </p:sp>
      <p:sp>
        <p:nvSpPr>
          <p:cNvPr id="4" name="Slide Number Placeholder 3"/>
          <p:cNvSpPr>
            <a:spLocks noGrp="1"/>
          </p:cNvSpPr>
          <p:nvPr>
            <p:ph type="sldNum" sz="quarter" idx="10"/>
          </p:nvPr>
        </p:nvSpPr>
        <p:spPr/>
        <p:txBody>
          <a:bodyPr/>
          <a:lstStyle/>
          <a:p>
            <a:fld id="{38B1BE51-72D7-0944-A8DF-7B4CB664B64B}" type="slidenum">
              <a:rPr lang="en-US" smtClean="0"/>
              <a:pPr/>
              <a:t>5</a:t>
            </a:fld>
            <a:endParaRPr lang="en-US"/>
          </a:p>
        </p:txBody>
      </p:sp>
    </p:spTree>
    <p:extLst>
      <p:ext uri="{BB962C8B-B14F-4D97-AF65-F5344CB8AC3E}">
        <p14:creationId xmlns:p14="http://schemas.microsoft.com/office/powerpoint/2010/main" val="14439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sz="1200" dirty="0">
              <a:latin typeface="Arial" charset="0"/>
              <a:ea typeface="Arial" charset="0"/>
              <a:cs typeface="Arial" charset="0"/>
            </a:endParaRPr>
          </a:p>
          <a:p>
            <a:pPr>
              <a:lnSpc>
                <a:spcPct val="150000"/>
              </a:lnSpc>
            </a:pPr>
            <a:endParaRPr lang="en-GB" sz="1200" dirty="0">
              <a:latin typeface="Arial" charset="0"/>
              <a:ea typeface="Arial" charset="0"/>
              <a:cs typeface="Arial" charset="0"/>
            </a:endParaRPr>
          </a:p>
          <a:p>
            <a:pPr>
              <a:lnSpc>
                <a:spcPct val="150000"/>
              </a:lnSpc>
            </a:pPr>
            <a:endParaRPr lang="en-GB" sz="1200" dirty="0">
              <a:latin typeface="Arial" charset="0"/>
              <a:ea typeface="Arial" charset="0"/>
              <a:cs typeface="Arial" charset="0"/>
            </a:endParaRPr>
          </a:p>
          <a:p>
            <a:pPr>
              <a:lnSpc>
                <a:spcPct val="150000"/>
              </a:lnSpc>
            </a:pPr>
            <a:endParaRPr lang="en-GB" sz="1200" dirty="0">
              <a:latin typeface="Arial" charset="0"/>
              <a:ea typeface="Arial" charset="0"/>
              <a:cs typeface="Arial" charset="0"/>
            </a:endParaRPr>
          </a:p>
          <a:p>
            <a:pPr>
              <a:lnSpc>
                <a:spcPct val="150000"/>
              </a:lnSpc>
            </a:pPr>
            <a:r>
              <a:rPr lang="en-GB" sz="1200" dirty="0">
                <a:latin typeface="Arial" charset="0"/>
                <a:ea typeface="Arial" charset="0"/>
                <a:cs typeface="Arial" charset="0"/>
              </a:rPr>
              <a:t>Findings from DCE were consistent across Malawi and Zambia and suggest that optimal linkage programs should prioritize </a:t>
            </a:r>
            <a:r>
              <a:rPr lang="en-GB" sz="1200" b="1" dirty="0">
                <a:latin typeface="Arial" charset="0"/>
                <a:ea typeface="Arial" charset="0"/>
                <a:cs typeface="Arial" charset="0"/>
              </a:rPr>
              <a:t>on waiting time and incurred costs </a:t>
            </a:r>
            <a:r>
              <a:rPr lang="en-GB" sz="1200" dirty="0">
                <a:latin typeface="Arial" charset="0"/>
                <a:ea typeface="Arial" charset="0"/>
                <a:cs typeface="Arial" charset="0"/>
              </a:rPr>
              <a:t>for potential users. Community- based approaches are an alternative to overcome these issues. Finally, there </a:t>
            </a:r>
          </a:p>
          <a:p>
            <a:pPr>
              <a:lnSpc>
                <a:spcPct val="150000"/>
              </a:lnSpc>
            </a:pPr>
            <a:r>
              <a:rPr lang="en-GB" sz="1200" dirty="0">
                <a:latin typeface="Arial" charset="0"/>
                <a:ea typeface="Arial" charset="0"/>
                <a:cs typeface="Arial" charset="0"/>
              </a:rPr>
              <a:t>is still a need to address high stigma associated with HIV services.</a:t>
            </a:r>
          </a:p>
          <a:p>
            <a:pPr>
              <a:lnSpc>
                <a:spcPct val="150000"/>
              </a:lnSpc>
            </a:pPr>
            <a:endParaRPr lang="en-GB" sz="1200" dirty="0">
              <a:latin typeface="Arial" charset="0"/>
              <a:cs typeface="Arial"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200" dirty="0">
                <a:latin typeface="Arial" charset="0"/>
                <a:ea typeface="Arial" charset="0"/>
                <a:cs typeface="Arial" charset="0"/>
              </a:rPr>
              <a:t>In Malawi and Zambia, beliefs around ART effectiveness may be affected by traditional views of diseases and cures and could impact on health-seeking behaviours</a:t>
            </a:r>
            <a:r>
              <a:rPr lang="en-GB" sz="1200" baseline="30000" dirty="0">
                <a:latin typeface="Arial" charset="0"/>
                <a:cs typeface="Arial" charset="0"/>
              </a:rPr>
              <a:t>4</a:t>
            </a:r>
            <a:r>
              <a:rPr lang="en-GB" sz="1200" dirty="0">
                <a:latin typeface="Arial" charset="0"/>
                <a:ea typeface="Arial" charset="0"/>
                <a:cs typeface="Arial" charset="0"/>
              </a:rPr>
              <a:t>. Future work should explore how these beliefs may affect willingness to seek for care after self-testing for HIV and qualitative studies could help better understand these beliefs and associated behaviours. </a:t>
            </a:r>
          </a:p>
          <a:p>
            <a:pPr>
              <a:lnSpc>
                <a:spcPct val="150000"/>
              </a:lnSpc>
            </a:pPr>
            <a:endParaRPr lang="en-GB" dirty="0"/>
          </a:p>
        </p:txBody>
      </p:sp>
      <p:sp>
        <p:nvSpPr>
          <p:cNvPr id="4" name="Slide Number Placeholder 3"/>
          <p:cNvSpPr>
            <a:spLocks noGrp="1"/>
          </p:cNvSpPr>
          <p:nvPr>
            <p:ph type="sldNum" sz="quarter" idx="10"/>
          </p:nvPr>
        </p:nvSpPr>
        <p:spPr/>
        <p:txBody>
          <a:bodyPr/>
          <a:lstStyle/>
          <a:p>
            <a:fld id="{38B1BE51-72D7-0944-A8DF-7B4CB664B64B}" type="slidenum">
              <a:rPr lang="en-US" smtClean="0"/>
              <a:pPr/>
              <a:t>15</a:t>
            </a:fld>
            <a:endParaRPr lang="en-US"/>
          </a:p>
        </p:txBody>
      </p:sp>
    </p:spTree>
    <p:extLst>
      <p:ext uri="{BB962C8B-B14F-4D97-AF65-F5344CB8AC3E}">
        <p14:creationId xmlns:p14="http://schemas.microsoft.com/office/powerpoint/2010/main" val="62190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sz="1200" dirty="0">
              <a:latin typeface="Arial" charset="0"/>
              <a:ea typeface="Arial" charset="0"/>
              <a:cs typeface="Arial" charset="0"/>
            </a:endParaRPr>
          </a:p>
          <a:p>
            <a:pPr>
              <a:lnSpc>
                <a:spcPct val="150000"/>
              </a:lnSpc>
            </a:pPr>
            <a:endParaRPr lang="en-GB" sz="1200" dirty="0">
              <a:latin typeface="Arial" charset="0"/>
              <a:ea typeface="Arial" charset="0"/>
              <a:cs typeface="Arial" charset="0"/>
            </a:endParaRPr>
          </a:p>
          <a:p>
            <a:pPr>
              <a:lnSpc>
                <a:spcPct val="150000"/>
              </a:lnSpc>
            </a:pPr>
            <a:endParaRPr lang="en-GB" sz="1200" dirty="0">
              <a:latin typeface="Arial" charset="0"/>
              <a:ea typeface="Arial" charset="0"/>
              <a:cs typeface="Arial" charset="0"/>
            </a:endParaRPr>
          </a:p>
          <a:p>
            <a:pPr>
              <a:lnSpc>
                <a:spcPct val="150000"/>
              </a:lnSpc>
            </a:pPr>
            <a:endParaRPr lang="en-GB" sz="1200" dirty="0">
              <a:latin typeface="Arial" charset="0"/>
              <a:ea typeface="Arial" charset="0"/>
              <a:cs typeface="Arial" charset="0"/>
            </a:endParaRPr>
          </a:p>
          <a:p>
            <a:pPr>
              <a:lnSpc>
                <a:spcPct val="150000"/>
              </a:lnSpc>
            </a:pPr>
            <a:r>
              <a:rPr lang="en-GB" sz="1200" dirty="0">
                <a:latin typeface="Arial" charset="0"/>
                <a:ea typeface="Arial" charset="0"/>
                <a:cs typeface="Arial" charset="0"/>
              </a:rPr>
              <a:t>Findings from DCE were consistent across Malawi and Zambia and suggest that optimal linkage programs should prioritize </a:t>
            </a:r>
            <a:r>
              <a:rPr lang="en-GB" sz="1200" b="1" dirty="0">
                <a:latin typeface="Arial" charset="0"/>
                <a:ea typeface="Arial" charset="0"/>
                <a:cs typeface="Arial" charset="0"/>
              </a:rPr>
              <a:t>on waiting time and incurred costs </a:t>
            </a:r>
            <a:r>
              <a:rPr lang="en-GB" sz="1200" dirty="0">
                <a:latin typeface="Arial" charset="0"/>
                <a:ea typeface="Arial" charset="0"/>
                <a:cs typeface="Arial" charset="0"/>
              </a:rPr>
              <a:t>for potential users. Community- based approaches are an alternative to overcome these issues. Finally, there </a:t>
            </a:r>
          </a:p>
          <a:p>
            <a:pPr>
              <a:lnSpc>
                <a:spcPct val="150000"/>
              </a:lnSpc>
            </a:pPr>
            <a:r>
              <a:rPr lang="en-GB" sz="1200" dirty="0">
                <a:latin typeface="Arial" charset="0"/>
                <a:ea typeface="Arial" charset="0"/>
                <a:cs typeface="Arial" charset="0"/>
              </a:rPr>
              <a:t>is still a need to address high stigma associated with HIV services.</a:t>
            </a:r>
          </a:p>
          <a:p>
            <a:pPr>
              <a:lnSpc>
                <a:spcPct val="150000"/>
              </a:lnSpc>
            </a:pPr>
            <a:endParaRPr lang="en-GB" sz="1200" dirty="0">
              <a:latin typeface="Arial" charset="0"/>
              <a:cs typeface="Arial"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200" dirty="0">
                <a:latin typeface="Arial" charset="0"/>
                <a:ea typeface="Arial" charset="0"/>
                <a:cs typeface="Arial" charset="0"/>
              </a:rPr>
              <a:t>In Malawi and Zambia, beliefs around ART effectiveness may be affected by traditional views of diseases and cures and could impact on health-seeking behaviours</a:t>
            </a:r>
            <a:r>
              <a:rPr lang="en-GB" sz="1200" baseline="30000" dirty="0">
                <a:latin typeface="Arial" charset="0"/>
                <a:cs typeface="Arial" charset="0"/>
              </a:rPr>
              <a:t>4</a:t>
            </a:r>
            <a:r>
              <a:rPr lang="en-GB" sz="1200" dirty="0">
                <a:latin typeface="Arial" charset="0"/>
                <a:ea typeface="Arial" charset="0"/>
                <a:cs typeface="Arial" charset="0"/>
              </a:rPr>
              <a:t>. Future work should explore how these beliefs may affect willingness to seek for care after self-testing for HIV and qualitative studies could help better understand these beliefs and associated behaviours. </a:t>
            </a:r>
          </a:p>
          <a:p>
            <a:pPr>
              <a:lnSpc>
                <a:spcPct val="150000"/>
              </a:lnSpc>
            </a:pPr>
            <a:endParaRPr lang="en-GB" dirty="0"/>
          </a:p>
        </p:txBody>
      </p:sp>
      <p:sp>
        <p:nvSpPr>
          <p:cNvPr id="4" name="Slide Number Placeholder 3"/>
          <p:cNvSpPr>
            <a:spLocks noGrp="1"/>
          </p:cNvSpPr>
          <p:nvPr>
            <p:ph type="sldNum" sz="quarter" idx="10"/>
          </p:nvPr>
        </p:nvSpPr>
        <p:spPr/>
        <p:txBody>
          <a:bodyPr/>
          <a:lstStyle/>
          <a:p>
            <a:fld id="{38B1BE51-72D7-0944-A8DF-7B4CB664B64B}" type="slidenum">
              <a:rPr lang="en-US" smtClean="0"/>
              <a:pPr/>
              <a:t>16</a:t>
            </a:fld>
            <a:endParaRPr lang="en-US"/>
          </a:p>
        </p:txBody>
      </p:sp>
    </p:spTree>
    <p:extLst>
      <p:ext uri="{BB962C8B-B14F-4D97-AF65-F5344CB8AC3E}">
        <p14:creationId xmlns:p14="http://schemas.microsoft.com/office/powerpoint/2010/main" val="12807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B14CDB-582B-3745-B6C0-C4F89544E151}"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D858-F121-6D41-9A6F-D2199FE03D9C}" type="slidenum">
              <a:rPr lang="en-US" smtClean="0"/>
              <a:pPr/>
              <a:t>‹#›</a:t>
            </a:fld>
            <a:endParaRPr lang="en-US"/>
          </a:p>
        </p:txBody>
      </p:sp>
    </p:spTree>
    <p:extLst>
      <p:ext uri="{BB962C8B-B14F-4D97-AF65-F5344CB8AC3E}">
        <p14:creationId xmlns:p14="http://schemas.microsoft.com/office/powerpoint/2010/main" val="160348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14CDB-582B-3745-B6C0-C4F89544E151}"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D858-F121-6D41-9A6F-D2199FE03D9C}" type="slidenum">
              <a:rPr lang="en-US" smtClean="0"/>
              <a:pPr/>
              <a:t>‹#›</a:t>
            </a:fld>
            <a:endParaRPr lang="en-US"/>
          </a:p>
        </p:txBody>
      </p:sp>
    </p:spTree>
    <p:extLst>
      <p:ext uri="{BB962C8B-B14F-4D97-AF65-F5344CB8AC3E}">
        <p14:creationId xmlns:p14="http://schemas.microsoft.com/office/powerpoint/2010/main" val="66608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14CDB-582B-3745-B6C0-C4F89544E151}"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D858-F121-6D41-9A6F-D2199FE03D9C}" type="slidenum">
              <a:rPr lang="en-US" smtClean="0"/>
              <a:pPr/>
              <a:t>‹#›</a:t>
            </a:fld>
            <a:endParaRPr lang="en-US"/>
          </a:p>
        </p:txBody>
      </p:sp>
    </p:spTree>
    <p:extLst>
      <p:ext uri="{BB962C8B-B14F-4D97-AF65-F5344CB8AC3E}">
        <p14:creationId xmlns:p14="http://schemas.microsoft.com/office/powerpoint/2010/main" val="222902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rgbClr val="8ED4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spc="0" normalizeH="0" baseline="0">
              <a:ln w="0"/>
              <a:solidFill>
                <a:srgbClr val="C00000"/>
              </a:solidFill>
              <a:effectLst>
                <a:outerShdw blurRad="38100" dist="19050" dir="2700000" algn="tl" rotWithShape="0">
                  <a:schemeClr val="dk1">
                    <a:alpha val="40000"/>
                  </a:schemeClr>
                </a:outerShdw>
              </a:effectLst>
              <a:latin typeface="Times" pitchFamily="27" charset="0"/>
            </a:endParaRPr>
          </a:p>
        </p:txBody>
      </p:sp>
      <p:sp>
        <p:nvSpPr>
          <p:cNvPr id="14" name="Text Placeholder 13"/>
          <p:cNvSpPr>
            <a:spLocks noGrp="1"/>
          </p:cNvSpPr>
          <p:nvPr>
            <p:ph type="body" sz="quarter" idx="10" hasCustomPrompt="1"/>
          </p:nvPr>
        </p:nvSpPr>
        <p:spPr>
          <a:xfrm>
            <a:off x="0" y="2590800"/>
            <a:ext cx="12192000" cy="762000"/>
          </a:xfrm>
        </p:spPr>
        <p:txBody>
          <a:bodyPr/>
          <a:lstStyle>
            <a:lvl1pPr marL="0" indent="0" algn="ctr">
              <a:buNone/>
              <a:defRPr sz="4800">
                <a:solidFill>
                  <a:schemeClr val="bg1"/>
                </a:solidFill>
              </a:defRPr>
            </a:lvl1pPr>
          </a:lstStyle>
          <a:p>
            <a:pPr lvl="0"/>
            <a:r>
              <a:rPr lang="en-US" dirty="0"/>
              <a:t>Click to edit divider text</a:t>
            </a:r>
          </a:p>
        </p:txBody>
      </p:sp>
    </p:spTree>
    <p:extLst>
      <p:ext uri="{BB962C8B-B14F-4D97-AF65-F5344CB8AC3E}">
        <p14:creationId xmlns:p14="http://schemas.microsoft.com/office/powerpoint/2010/main" val="1666190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77184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3047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73650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7/23/2017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64619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7/23/2017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31551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7/23/2017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3945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14CDB-582B-3745-B6C0-C4F89544E151}"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D858-F121-6D41-9A6F-D2199FE03D9C}" type="slidenum">
              <a:rPr lang="en-US" smtClean="0"/>
              <a:pPr/>
              <a:t>‹#›</a:t>
            </a:fld>
            <a:endParaRPr lang="en-US"/>
          </a:p>
        </p:txBody>
      </p:sp>
    </p:spTree>
    <p:extLst>
      <p:ext uri="{BB962C8B-B14F-4D97-AF65-F5344CB8AC3E}">
        <p14:creationId xmlns:p14="http://schemas.microsoft.com/office/powerpoint/2010/main" val="13618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5315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929148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85300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680749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rgbClr val="8ED4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spc="0" normalizeH="0" baseline="0">
              <a:ln w="0"/>
              <a:solidFill>
                <a:srgbClr val="C00000"/>
              </a:solidFill>
              <a:effectLst>
                <a:outerShdw blurRad="38100" dist="19050" dir="2700000" algn="tl" rotWithShape="0">
                  <a:schemeClr val="dk1">
                    <a:alpha val="40000"/>
                  </a:schemeClr>
                </a:outerShdw>
              </a:effectLst>
              <a:latin typeface="Times" pitchFamily="27" charset="0"/>
            </a:endParaRPr>
          </a:p>
        </p:txBody>
      </p:sp>
      <p:sp>
        <p:nvSpPr>
          <p:cNvPr id="14" name="Text Placeholder 13"/>
          <p:cNvSpPr>
            <a:spLocks noGrp="1"/>
          </p:cNvSpPr>
          <p:nvPr>
            <p:ph type="body" sz="quarter" idx="10" hasCustomPrompt="1"/>
          </p:nvPr>
        </p:nvSpPr>
        <p:spPr>
          <a:xfrm>
            <a:off x="0" y="2590800"/>
            <a:ext cx="12192000" cy="762000"/>
          </a:xfrm>
        </p:spPr>
        <p:txBody>
          <a:bodyPr/>
          <a:lstStyle>
            <a:lvl1pPr marL="0" indent="0" algn="ctr">
              <a:buNone/>
              <a:defRPr sz="4800">
                <a:solidFill>
                  <a:schemeClr val="bg1"/>
                </a:solidFill>
              </a:defRPr>
            </a:lvl1pPr>
          </a:lstStyle>
          <a:p>
            <a:pPr lvl="0"/>
            <a:r>
              <a:rPr lang="en-US" dirty="0"/>
              <a:t>Click to edit divider text</a:t>
            </a:r>
          </a:p>
        </p:txBody>
      </p:sp>
    </p:spTree>
    <p:extLst>
      <p:ext uri="{BB962C8B-B14F-4D97-AF65-F5344CB8AC3E}">
        <p14:creationId xmlns:p14="http://schemas.microsoft.com/office/powerpoint/2010/main" val="7898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B14CDB-582B-3745-B6C0-C4F89544E151}"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D858-F121-6D41-9A6F-D2199FE03D9C}" type="slidenum">
              <a:rPr lang="en-US" smtClean="0"/>
              <a:pPr/>
              <a:t>‹#›</a:t>
            </a:fld>
            <a:endParaRPr lang="en-US"/>
          </a:p>
        </p:txBody>
      </p:sp>
    </p:spTree>
    <p:extLst>
      <p:ext uri="{BB962C8B-B14F-4D97-AF65-F5344CB8AC3E}">
        <p14:creationId xmlns:p14="http://schemas.microsoft.com/office/powerpoint/2010/main" val="1113423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B14CDB-582B-3745-B6C0-C4F89544E151}" type="datetimeFigureOut">
              <a:rPr lang="en-US" smtClean="0"/>
              <a:pPr/>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ED858-F121-6D41-9A6F-D2199FE03D9C}" type="slidenum">
              <a:rPr lang="en-US" smtClean="0"/>
              <a:pPr/>
              <a:t>‹#›</a:t>
            </a:fld>
            <a:endParaRPr lang="en-US"/>
          </a:p>
        </p:txBody>
      </p:sp>
    </p:spTree>
    <p:extLst>
      <p:ext uri="{BB962C8B-B14F-4D97-AF65-F5344CB8AC3E}">
        <p14:creationId xmlns:p14="http://schemas.microsoft.com/office/powerpoint/2010/main" val="116827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B14CDB-582B-3745-B6C0-C4F89544E151}" type="datetimeFigureOut">
              <a:rPr lang="en-US" smtClean="0"/>
              <a:pPr/>
              <a:t>7/23/2017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ED858-F121-6D41-9A6F-D2199FE03D9C}" type="slidenum">
              <a:rPr lang="en-US" smtClean="0"/>
              <a:pPr/>
              <a:t>‹#›</a:t>
            </a:fld>
            <a:endParaRPr lang="en-US"/>
          </a:p>
        </p:txBody>
      </p:sp>
    </p:spTree>
    <p:extLst>
      <p:ext uri="{BB962C8B-B14F-4D97-AF65-F5344CB8AC3E}">
        <p14:creationId xmlns:p14="http://schemas.microsoft.com/office/powerpoint/2010/main" val="4634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B14CDB-582B-3745-B6C0-C4F89544E151}" type="datetimeFigureOut">
              <a:rPr lang="en-US" smtClean="0"/>
              <a:pPr/>
              <a:t>7/23/2017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ED858-F121-6D41-9A6F-D2199FE03D9C}" type="slidenum">
              <a:rPr lang="en-US" smtClean="0"/>
              <a:pPr/>
              <a:t>‹#›</a:t>
            </a:fld>
            <a:endParaRPr lang="en-US"/>
          </a:p>
        </p:txBody>
      </p:sp>
    </p:spTree>
    <p:extLst>
      <p:ext uri="{BB962C8B-B14F-4D97-AF65-F5344CB8AC3E}">
        <p14:creationId xmlns:p14="http://schemas.microsoft.com/office/powerpoint/2010/main" val="134617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14CDB-582B-3745-B6C0-C4F89544E151}" type="datetimeFigureOut">
              <a:rPr lang="en-US" smtClean="0"/>
              <a:pPr/>
              <a:t>7/23/2017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ED858-F121-6D41-9A6F-D2199FE03D9C}" type="slidenum">
              <a:rPr lang="en-US" smtClean="0"/>
              <a:pPr/>
              <a:t>‹#›</a:t>
            </a:fld>
            <a:endParaRPr lang="en-US"/>
          </a:p>
        </p:txBody>
      </p:sp>
    </p:spTree>
    <p:extLst>
      <p:ext uri="{BB962C8B-B14F-4D97-AF65-F5344CB8AC3E}">
        <p14:creationId xmlns:p14="http://schemas.microsoft.com/office/powerpoint/2010/main" val="152325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B14CDB-582B-3745-B6C0-C4F89544E151}" type="datetimeFigureOut">
              <a:rPr lang="en-US" smtClean="0"/>
              <a:pPr/>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ED858-F121-6D41-9A6F-D2199FE03D9C}" type="slidenum">
              <a:rPr lang="en-US" smtClean="0"/>
              <a:pPr/>
              <a:t>‹#›</a:t>
            </a:fld>
            <a:endParaRPr lang="en-US"/>
          </a:p>
        </p:txBody>
      </p:sp>
    </p:spTree>
    <p:extLst>
      <p:ext uri="{BB962C8B-B14F-4D97-AF65-F5344CB8AC3E}">
        <p14:creationId xmlns:p14="http://schemas.microsoft.com/office/powerpoint/2010/main" val="60191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B14CDB-582B-3745-B6C0-C4F89544E151}" type="datetimeFigureOut">
              <a:rPr lang="en-US" smtClean="0"/>
              <a:pPr/>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ED858-F121-6D41-9A6F-D2199FE03D9C}" type="slidenum">
              <a:rPr lang="en-US" smtClean="0"/>
              <a:pPr/>
              <a:t>‹#›</a:t>
            </a:fld>
            <a:endParaRPr lang="en-US"/>
          </a:p>
        </p:txBody>
      </p:sp>
    </p:spTree>
    <p:extLst>
      <p:ext uri="{BB962C8B-B14F-4D97-AF65-F5344CB8AC3E}">
        <p14:creationId xmlns:p14="http://schemas.microsoft.com/office/powerpoint/2010/main" val="79866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14CDB-582B-3745-B6C0-C4F89544E151}" type="datetimeFigureOut">
              <a:rPr lang="en-US" smtClean="0"/>
              <a:pPr/>
              <a:t>7/23/2017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ED858-F121-6D41-9A6F-D2199FE03D9C}" type="slidenum">
              <a:rPr lang="en-US" smtClean="0"/>
              <a:pPr/>
              <a:t>‹#›</a:t>
            </a:fld>
            <a:endParaRPr lang="en-US"/>
          </a:p>
        </p:txBody>
      </p:sp>
    </p:spTree>
    <p:extLst>
      <p:ext uri="{BB962C8B-B14F-4D97-AF65-F5344CB8AC3E}">
        <p14:creationId xmlns:p14="http://schemas.microsoft.com/office/powerpoint/2010/main" val="1939824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7/23/2017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769" y="171096"/>
            <a:ext cx="12203769" cy="359280"/>
          </a:xfrm>
          <a:prstGeom prst="rect">
            <a:avLst/>
          </a:prstGeom>
        </p:spPr>
      </p:pic>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mailto:Fern.Terris-Prestholt@lshtm.ac.uk" TargetMode="External"/><Relationship Id="rId2" Type="http://schemas.openxmlformats.org/officeDocument/2006/relationships/hyperlink" Target="mailto:Miriam.Taegtmeyer@lstmed.ac.uk" TargetMode="Externa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hyperlink" Target="mailto:khatzold@psi.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duotone>
              <a:prstClr val="black"/>
              <a:srgbClr val="8DD4DA">
                <a:tint val="45000"/>
                <a:satMod val="400000"/>
              </a:srgbClr>
            </a:duotone>
            <a:extLst>
              <a:ext uri="{28A0092B-C50C-407E-A947-70E740481C1C}">
                <a14:useLocalDpi xmlns:a14="http://schemas.microsoft.com/office/drawing/2010/main" val="0"/>
              </a:ext>
            </a:extLst>
          </a:blip>
          <a:srcRect r="3281"/>
          <a:stretch/>
        </p:blipFill>
        <p:spPr>
          <a:xfrm>
            <a:off x="-63293" y="465045"/>
            <a:ext cx="3204258" cy="2203955"/>
          </a:xfrm>
          <a:prstGeom prst="rect">
            <a:avLst/>
          </a:prstGeom>
        </p:spPr>
      </p:pic>
      <p:sp>
        <p:nvSpPr>
          <p:cNvPr id="15" name="Subtitle 4"/>
          <p:cNvSpPr>
            <a:spLocks noGrp="1"/>
          </p:cNvSpPr>
          <p:nvPr>
            <p:ph type="body" idx="1"/>
          </p:nvPr>
        </p:nvSpPr>
        <p:spPr>
          <a:xfrm>
            <a:off x="434898" y="4170304"/>
            <a:ext cx="11412545" cy="1765476"/>
          </a:xfrm>
        </p:spPr>
        <p:txBody>
          <a:bodyPr>
            <a:normAutofit lnSpcReduction="10000"/>
          </a:bodyPr>
          <a:lstStyle/>
          <a:p>
            <a:pPr algn="ctr"/>
            <a:r>
              <a:rPr lang="en-US" sz="3400" b="1" dirty="0" err="1">
                <a:solidFill>
                  <a:srgbClr val="D11E3C"/>
                </a:solidFill>
                <a:latin typeface="Arial" charset="0"/>
                <a:ea typeface="Arial" charset="0"/>
                <a:cs typeface="Arial" charset="0"/>
              </a:rPr>
              <a:t>Maximising</a:t>
            </a:r>
            <a:r>
              <a:rPr lang="en-US" sz="3400" b="1" dirty="0">
                <a:solidFill>
                  <a:srgbClr val="D11E3C"/>
                </a:solidFill>
                <a:latin typeface="Arial" charset="0"/>
                <a:ea typeface="Arial" charset="0"/>
                <a:cs typeface="Arial" charset="0"/>
              </a:rPr>
              <a:t> uptake of HIVST Distribution and Linkage: the critical role of user preferences</a:t>
            </a:r>
          </a:p>
          <a:p>
            <a:pPr algn="ctr"/>
            <a:r>
              <a:rPr lang="en-US" sz="2800" dirty="0">
                <a:solidFill>
                  <a:schemeClr val="tx1">
                    <a:lumMod val="75000"/>
                    <a:lumOff val="25000"/>
                  </a:schemeClr>
                </a:solidFill>
                <a:latin typeface="Arial" charset="0"/>
                <a:ea typeface="Arial" charset="0"/>
                <a:cs typeface="Arial" charset="0"/>
              </a:rPr>
              <a:t>Fern Terris-Prestholt &amp; Miriam Taegtmeyer</a:t>
            </a:r>
          </a:p>
          <a:p>
            <a:pPr algn="ctr"/>
            <a:r>
              <a:rPr lang="en-US" sz="900" dirty="0">
                <a:solidFill>
                  <a:schemeClr val="tx1">
                    <a:lumMod val="75000"/>
                    <a:lumOff val="25000"/>
                  </a:schemeClr>
                </a:solidFill>
                <a:latin typeface="Arial" charset="0"/>
                <a:ea typeface="Arial" charset="0"/>
                <a:cs typeface="Arial" charset="0"/>
              </a:rPr>
              <a:t>]</a:t>
            </a:r>
          </a:p>
        </p:txBody>
      </p:sp>
      <p:sp>
        <p:nvSpPr>
          <p:cNvPr id="17" name="Diamond 16"/>
          <p:cNvSpPr/>
          <p:nvPr/>
        </p:nvSpPr>
        <p:spPr>
          <a:xfrm>
            <a:off x="6359504" y="3162361"/>
            <a:ext cx="133152" cy="155346"/>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7" descr="291663LOGO-1.jpeg"/>
          <p:cNvPicPr/>
          <p:nvPr/>
        </p:nvPicPr>
        <p:blipFill rotWithShape="1">
          <a:blip r:embed="rId4">
            <a:extLst>
              <a:ext uri="{28A0092B-C50C-407E-A947-70E740481C1C}">
                <a14:useLocalDpi xmlns:a14="http://schemas.microsoft.com/office/drawing/2010/main" val="0"/>
              </a:ext>
            </a:extLst>
          </a:blip>
          <a:srcRect b="24501"/>
          <a:stretch/>
        </p:blipFill>
        <p:spPr bwMode="auto">
          <a:xfrm>
            <a:off x="2794506" y="3004802"/>
            <a:ext cx="1127055" cy="859825"/>
          </a:xfrm>
          <a:prstGeom prst="rect">
            <a:avLst/>
          </a:prstGeom>
          <a:noFill/>
          <a:ln>
            <a:noFill/>
          </a:ln>
        </p:spPr>
      </p:pic>
      <p:pic>
        <p:nvPicPr>
          <p:cNvPr id="2" name="Picture 1"/>
          <p:cNvPicPr>
            <a:picLocks noChangeAspect="1"/>
          </p:cNvPicPr>
          <p:nvPr/>
        </p:nvPicPr>
        <p:blipFill rotWithShape="1">
          <a:blip r:embed="rId5">
            <a:duotone>
              <a:prstClr val="black"/>
              <a:srgbClr val="8DD4DA">
                <a:tint val="45000"/>
                <a:satMod val="400000"/>
              </a:srgbClr>
            </a:duotone>
            <a:extLst>
              <a:ext uri="{28A0092B-C50C-407E-A947-70E740481C1C}">
                <a14:useLocalDpi xmlns:a14="http://schemas.microsoft.com/office/drawing/2010/main" val="0"/>
              </a:ext>
            </a:extLst>
          </a:blip>
          <a:srcRect l="4284" r="6615"/>
          <a:stretch/>
        </p:blipFill>
        <p:spPr>
          <a:xfrm>
            <a:off x="5989675" y="375803"/>
            <a:ext cx="3075649" cy="2303732"/>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9596" t="11514"/>
          <a:stretch/>
        </p:blipFill>
        <p:spPr>
          <a:xfrm>
            <a:off x="2879438" y="366921"/>
            <a:ext cx="3162158" cy="2314146"/>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9223"/>
          <a:stretch/>
        </p:blipFill>
        <p:spPr>
          <a:xfrm>
            <a:off x="9065324" y="384111"/>
            <a:ext cx="3126676" cy="229208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60" y="169211"/>
            <a:ext cx="12250560" cy="359280"/>
          </a:xfrm>
          <a:prstGeom prst="rect">
            <a:avLst/>
          </a:prstGeom>
        </p:spPr>
      </p:pic>
      <p:sp>
        <p:nvSpPr>
          <p:cNvPr id="4" name="Rectangle 3"/>
          <p:cNvSpPr/>
          <p:nvPr/>
        </p:nvSpPr>
        <p:spPr>
          <a:xfrm>
            <a:off x="-29964" y="2550466"/>
            <a:ext cx="12221963" cy="237067"/>
          </a:xfrm>
          <a:prstGeom prst="rect">
            <a:avLst/>
          </a:prstGeom>
          <a:solidFill>
            <a:srgbClr val="D11E3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49537" y="5569690"/>
            <a:ext cx="7262464" cy="1198799"/>
          </a:xfrm>
          <a:prstGeom prst="rect">
            <a:avLst/>
          </a:prstGeom>
        </p:spPr>
      </p:pic>
      <p:sp>
        <p:nvSpPr>
          <p:cNvPr id="16" name="Title 15"/>
          <p:cNvSpPr>
            <a:spLocks noGrp="1"/>
          </p:cNvSpPr>
          <p:nvPr>
            <p:ph type="title"/>
          </p:nvPr>
        </p:nvSpPr>
        <p:spPr>
          <a:xfrm>
            <a:off x="2148236" y="2929972"/>
            <a:ext cx="7886700" cy="934655"/>
          </a:xfrm>
        </p:spPr>
        <p:txBody>
          <a:bodyPr>
            <a:normAutofit/>
          </a:bodyPr>
          <a:lstStyle/>
          <a:p>
            <a:pPr algn="ctr"/>
            <a:r>
              <a:rPr lang="fr-FR" sz="2400" b="0" dirty="0">
                <a:solidFill>
                  <a:schemeClr val="tx1">
                    <a:lumMod val="65000"/>
                    <a:lumOff val="35000"/>
                  </a:schemeClr>
                </a:solidFill>
                <a:latin typeface="Arial" charset="0"/>
                <a:ea typeface="Arial" charset="0"/>
                <a:cs typeface="Arial" charset="0"/>
              </a:rPr>
              <a:t>UNITAID</a:t>
            </a:r>
            <a:r>
              <a:rPr lang="fr-FR" sz="2400" b="0" dirty="0">
                <a:latin typeface="Arial" charset="0"/>
                <a:ea typeface="Arial" charset="0"/>
                <a:cs typeface="Arial" charset="0"/>
              </a:rPr>
              <a:t>   </a:t>
            </a:r>
            <a:r>
              <a:rPr lang="fr-FR" sz="2400" b="0" dirty="0">
                <a:solidFill>
                  <a:schemeClr val="tx1">
                    <a:lumMod val="65000"/>
                    <a:lumOff val="35000"/>
                  </a:schemeClr>
                </a:solidFill>
                <a:latin typeface="Arial" charset="0"/>
                <a:ea typeface="Arial" charset="0"/>
                <a:cs typeface="Arial" charset="0"/>
              </a:rPr>
              <a:t>PSI</a:t>
            </a:r>
            <a:br>
              <a:rPr lang="fr-FR" sz="3200" b="0" dirty="0">
                <a:solidFill>
                  <a:schemeClr val="tx1">
                    <a:lumMod val="65000"/>
                    <a:lumOff val="35000"/>
                  </a:schemeClr>
                </a:solidFill>
                <a:latin typeface="Arial" charset="0"/>
                <a:ea typeface="Arial" charset="0"/>
                <a:cs typeface="Arial" charset="0"/>
              </a:rPr>
            </a:br>
            <a:r>
              <a:rPr lang="fr-FR" sz="2800" dirty="0">
                <a:solidFill>
                  <a:schemeClr val="tx1">
                    <a:lumMod val="65000"/>
                    <a:lumOff val="35000"/>
                  </a:schemeClr>
                </a:solidFill>
                <a:latin typeface="Arial" charset="0"/>
                <a:ea typeface="Arial" charset="0"/>
                <a:cs typeface="Arial" charset="0"/>
              </a:rPr>
              <a:t>HIV</a:t>
            </a:r>
            <a:r>
              <a:rPr lang="fr-FR" sz="2800" dirty="0">
                <a:latin typeface="Arial" charset="0"/>
                <a:ea typeface="Arial" charset="0"/>
                <a:cs typeface="Arial" charset="0"/>
              </a:rPr>
              <a:t> </a:t>
            </a:r>
            <a:r>
              <a:rPr lang="fr-FR" sz="2800" dirty="0">
                <a:solidFill>
                  <a:srgbClr val="C00000"/>
                </a:solidFill>
                <a:latin typeface="Arial" charset="0"/>
                <a:ea typeface="Arial" charset="0"/>
                <a:cs typeface="Arial" charset="0"/>
              </a:rPr>
              <a:t>S</a:t>
            </a:r>
            <a:r>
              <a:rPr lang="fr-FR" sz="2800" dirty="0">
                <a:solidFill>
                  <a:schemeClr val="tx1">
                    <a:lumMod val="65000"/>
                    <a:lumOff val="35000"/>
                  </a:schemeClr>
                </a:solidFill>
                <a:latin typeface="Arial" charset="0"/>
                <a:ea typeface="Arial" charset="0"/>
                <a:cs typeface="Arial" charset="0"/>
              </a:rPr>
              <a:t>ELF-</a:t>
            </a:r>
            <a:r>
              <a:rPr lang="fr-FR" sz="2800" dirty="0">
                <a:solidFill>
                  <a:srgbClr val="C00000"/>
                </a:solidFill>
                <a:latin typeface="Arial" charset="0"/>
                <a:ea typeface="Arial" charset="0"/>
                <a:cs typeface="Arial" charset="0"/>
              </a:rPr>
              <a:t>T</a:t>
            </a:r>
            <a:r>
              <a:rPr lang="fr-FR" sz="2800" dirty="0">
                <a:solidFill>
                  <a:schemeClr val="tx1">
                    <a:lumMod val="65000"/>
                    <a:lumOff val="35000"/>
                  </a:schemeClr>
                </a:solidFill>
                <a:latin typeface="Arial" charset="0"/>
                <a:ea typeface="Arial" charset="0"/>
                <a:cs typeface="Arial" charset="0"/>
              </a:rPr>
              <a:t>ESTING </a:t>
            </a:r>
            <a:r>
              <a:rPr lang="fr-FR" sz="2800" dirty="0">
                <a:solidFill>
                  <a:srgbClr val="C00000"/>
                </a:solidFill>
                <a:latin typeface="Arial" charset="0"/>
                <a:ea typeface="Arial" charset="0"/>
                <a:cs typeface="Arial" charset="0"/>
              </a:rPr>
              <a:t>A</a:t>
            </a:r>
            <a:r>
              <a:rPr lang="fr-FR" sz="2800" dirty="0">
                <a:solidFill>
                  <a:schemeClr val="tx1">
                    <a:lumMod val="65000"/>
                    <a:lumOff val="35000"/>
                  </a:schemeClr>
                </a:solidFill>
                <a:latin typeface="Arial" charset="0"/>
                <a:ea typeface="Arial" charset="0"/>
                <a:cs typeface="Arial" charset="0"/>
              </a:rPr>
              <a:t>F</a:t>
            </a:r>
            <a:r>
              <a:rPr lang="fr-FR" sz="2800" dirty="0">
                <a:solidFill>
                  <a:srgbClr val="C00000"/>
                </a:solidFill>
                <a:latin typeface="Arial" charset="0"/>
                <a:ea typeface="Arial" charset="0"/>
                <a:cs typeface="Arial" charset="0"/>
              </a:rPr>
              <a:t>R</a:t>
            </a:r>
            <a:r>
              <a:rPr lang="fr-FR" sz="2800" dirty="0">
                <a:solidFill>
                  <a:schemeClr val="tx1">
                    <a:lumMod val="65000"/>
                    <a:lumOff val="35000"/>
                  </a:schemeClr>
                </a:solidFill>
                <a:latin typeface="Arial" charset="0"/>
                <a:ea typeface="Arial" charset="0"/>
                <a:cs typeface="Arial" charset="0"/>
              </a:rPr>
              <a:t>ICA</a:t>
            </a:r>
            <a:endParaRPr lang="fr-FR" sz="3600" dirty="0">
              <a:solidFill>
                <a:schemeClr val="tx1">
                  <a:lumMod val="65000"/>
                  <a:lumOff val="35000"/>
                </a:schemeClr>
              </a:solidFill>
              <a:latin typeface="Arial" charset="0"/>
              <a:ea typeface="Arial" charset="0"/>
              <a:cs typeface="Arial" charset="0"/>
            </a:endParaRPr>
          </a:p>
        </p:txBody>
      </p:sp>
    </p:spTree>
    <p:extLst>
      <p:ext uri="{BB962C8B-B14F-4D97-AF65-F5344CB8AC3E}">
        <p14:creationId xmlns:p14="http://schemas.microsoft.com/office/powerpoint/2010/main" val="1790318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689" y="-42532"/>
            <a:ext cx="6198459"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 y="0"/>
            <a:ext cx="5929757" cy="6858000"/>
          </a:xfrm>
          <a:prstGeom prst="rect">
            <a:avLst/>
          </a:prstGeom>
        </p:spPr>
      </p:pic>
      <p:sp>
        <p:nvSpPr>
          <p:cNvPr id="4" name="Oval 3">
            <a:extLst>
              <a:ext uri="{FF2B5EF4-FFF2-40B4-BE49-F238E27FC236}">
                <a16:creationId xmlns:a16="http://schemas.microsoft.com/office/drawing/2014/main" id="{39A37CAE-9315-411B-AA96-42096E0F965C}"/>
              </a:ext>
            </a:extLst>
          </p:cNvPr>
          <p:cNvSpPr/>
          <p:nvPr/>
        </p:nvSpPr>
        <p:spPr>
          <a:xfrm>
            <a:off x="170122" y="877215"/>
            <a:ext cx="4731488" cy="388060"/>
          </a:xfrm>
          <a:prstGeom prst="ellipse">
            <a:avLst/>
          </a:prstGeom>
          <a:solidFill>
            <a:srgbClr val="8DD4DA">
              <a:alpha val="20000"/>
            </a:srgbClr>
          </a:solidFill>
          <a:ln w="31750">
            <a:solidFill>
              <a:srgbClr val="2E8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379FAE8-2CF8-4136-A4EE-6F2B25194928}"/>
              </a:ext>
            </a:extLst>
          </p:cNvPr>
          <p:cNvSpPr/>
          <p:nvPr/>
        </p:nvSpPr>
        <p:spPr>
          <a:xfrm>
            <a:off x="5231006" y="348036"/>
            <a:ext cx="6358120" cy="2431435"/>
          </a:xfrm>
          <a:prstGeom prst="rect">
            <a:avLst/>
          </a:prstGeom>
          <a:solidFill>
            <a:srgbClr val="8DD4DA">
              <a:alpha val="87000"/>
            </a:srgbClr>
          </a:solidFill>
          <a:ln w="66675">
            <a:solidFill>
              <a:srgbClr val="2E878E"/>
            </a:solidFill>
          </a:ln>
        </p:spPr>
        <p:txBody>
          <a:bodyPr wrap="square">
            <a:spAutoFit/>
          </a:bodyPr>
          <a:lstStyle/>
          <a:p>
            <a:pPr marL="914400" indent="-45720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600" i="1" dirty="0">
              <a:latin typeface="Times New Roman" panose="02020603050405020304" pitchFamily="18" charset="0"/>
              <a:ea typeface="Times New Roman" panose="02020603050405020304" pitchFamily="18" charset="0"/>
              <a:cs typeface="Times New Roman" panose="02020603050405020304" pitchFamily="18" charset="0"/>
            </a:endParaRPr>
          </a:p>
          <a:p>
            <a:pPr marL="914400" indent="-45720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2800" i="1" dirty="0">
                <a:latin typeface="Times New Roman" panose="02020603050405020304" pitchFamily="18" charset="0"/>
                <a:ea typeface="Times New Roman" panose="02020603050405020304" pitchFamily="18" charset="0"/>
                <a:cs typeface="Times New Roman" panose="02020603050405020304" pitchFamily="18" charset="0"/>
              </a:rPr>
              <a:t>I will choose when to test, where I want to test, and I can determine how private the place of testing is… </a:t>
            </a:r>
            <a:r>
              <a:rPr lang="en-GB" sz="2800" b="1" i="1" dirty="0">
                <a:latin typeface="Times New Roman" panose="02020603050405020304" pitchFamily="18" charset="0"/>
                <a:ea typeface="Times New Roman" panose="02020603050405020304" pitchFamily="18" charset="0"/>
                <a:cs typeface="Times New Roman" panose="02020603050405020304" pitchFamily="18" charset="0"/>
              </a:rPr>
              <a:t>19-year-old man, FGD, Zimbabwe</a:t>
            </a:r>
          </a:p>
          <a:p>
            <a:pPr marL="914400" indent="-45720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BB7A6D1B-2B96-4BBC-832F-BA000E23CE6E}"/>
              </a:ext>
            </a:extLst>
          </p:cNvPr>
          <p:cNvSpPr/>
          <p:nvPr/>
        </p:nvSpPr>
        <p:spPr>
          <a:xfrm>
            <a:off x="946298" y="2785730"/>
            <a:ext cx="5022112" cy="479925"/>
          </a:xfrm>
          <a:prstGeom prst="ellipse">
            <a:avLst/>
          </a:prstGeom>
          <a:solidFill>
            <a:srgbClr val="8DD4DA">
              <a:alpha val="20000"/>
            </a:srgbClr>
          </a:solidFill>
          <a:ln w="31750">
            <a:solidFill>
              <a:srgbClr val="2E8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064F7DD-8A59-440D-BFC3-E63B23D2CBA7}"/>
              </a:ext>
            </a:extLst>
          </p:cNvPr>
          <p:cNvSpPr/>
          <p:nvPr/>
        </p:nvSpPr>
        <p:spPr>
          <a:xfrm>
            <a:off x="6574464" y="2817627"/>
            <a:ext cx="5617536" cy="659868"/>
          </a:xfrm>
          <a:prstGeom prst="ellipse">
            <a:avLst/>
          </a:prstGeom>
          <a:solidFill>
            <a:srgbClr val="8DD4DA">
              <a:alpha val="20000"/>
            </a:srgbClr>
          </a:solidFill>
          <a:ln w="31750">
            <a:solidFill>
              <a:srgbClr val="2E8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240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689" y="-42532"/>
            <a:ext cx="6198459"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 y="0"/>
            <a:ext cx="5929757" cy="6858000"/>
          </a:xfrm>
          <a:prstGeom prst="rect">
            <a:avLst/>
          </a:prstGeom>
        </p:spPr>
      </p:pic>
      <p:sp>
        <p:nvSpPr>
          <p:cNvPr id="5" name="Rectangle 4">
            <a:extLst>
              <a:ext uri="{FF2B5EF4-FFF2-40B4-BE49-F238E27FC236}">
                <a16:creationId xmlns:a16="http://schemas.microsoft.com/office/drawing/2014/main" id="{B379FAE8-2CF8-4136-A4EE-6F2B25194928}"/>
              </a:ext>
            </a:extLst>
          </p:cNvPr>
          <p:cNvSpPr/>
          <p:nvPr/>
        </p:nvSpPr>
        <p:spPr>
          <a:xfrm>
            <a:off x="5440326" y="542261"/>
            <a:ext cx="6358120" cy="2677656"/>
          </a:xfrm>
          <a:prstGeom prst="rect">
            <a:avLst/>
          </a:prstGeom>
          <a:solidFill>
            <a:srgbClr val="F4B6C0"/>
          </a:solidFill>
          <a:ln w="66675">
            <a:solidFill>
              <a:srgbClr val="D11E3C"/>
            </a:solidFill>
          </a:ln>
        </p:spPr>
        <p:txBody>
          <a:bodyPr wrap="square">
            <a:spAutoFit/>
          </a:bodyPr>
          <a:lstStyle/>
          <a:p>
            <a:pPr marL="914400" indent="-45720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2400" i="1" dirty="0">
              <a:latin typeface="Times New Roman" panose="02020603050405020304" pitchFamily="18" charset="0"/>
              <a:ea typeface="Times New Roman" panose="02020603050405020304" pitchFamily="18" charset="0"/>
              <a:cs typeface="Times New Roman" panose="02020603050405020304" pitchFamily="18" charset="0"/>
            </a:endParaRPr>
          </a:p>
          <a:p>
            <a:r>
              <a:rPr lang="en-GB" sz="2400" i="1" dirty="0"/>
              <a:t>People can’t be going to the hospital for an HIV test... Once I go there today, the news is going to spread everywhere and people will know that so and so is HIV positive. </a:t>
            </a:r>
            <a:r>
              <a:rPr lang="en-GB" sz="2400" b="1" i="1" dirty="0"/>
              <a:t>22-year-old woman, FGD with female youth peer group, Malawi</a:t>
            </a:r>
            <a:endParaRPr lang="en-GB" sz="2400" dirty="0"/>
          </a:p>
          <a:p>
            <a:pPr marL="914400" indent="-45720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BB7A6D1B-2B96-4BBC-832F-BA000E23CE6E}"/>
              </a:ext>
            </a:extLst>
          </p:cNvPr>
          <p:cNvSpPr/>
          <p:nvPr/>
        </p:nvSpPr>
        <p:spPr>
          <a:xfrm>
            <a:off x="233916" y="3136605"/>
            <a:ext cx="5420592" cy="818707"/>
          </a:xfrm>
          <a:prstGeom prst="ellipse">
            <a:avLst/>
          </a:prstGeom>
          <a:solidFill>
            <a:srgbClr val="F4B6C0">
              <a:alpha val="20000"/>
            </a:srgbClr>
          </a:solidFill>
          <a:ln w="31750">
            <a:solidFill>
              <a:srgbClr val="D11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064F7DD-8A59-440D-BFC3-E63B23D2CBA7}"/>
              </a:ext>
            </a:extLst>
          </p:cNvPr>
          <p:cNvSpPr/>
          <p:nvPr/>
        </p:nvSpPr>
        <p:spPr>
          <a:xfrm>
            <a:off x="6082870" y="3327991"/>
            <a:ext cx="5796276" cy="1233376"/>
          </a:xfrm>
          <a:prstGeom prst="ellipse">
            <a:avLst/>
          </a:prstGeom>
          <a:solidFill>
            <a:srgbClr val="F4B6C0">
              <a:alpha val="20000"/>
            </a:srgbClr>
          </a:solidFill>
          <a:ln w="31750">
            <a:solidFill>
              <a:srgbClr val="D11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619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689" y="-116963"/>
            <a:ext cx="6198459"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 y="0"/>
            <a:ext cx="5929757" cy="6858000"/>
          </a:xfrm>
          <a:prstGeom prst="rect">
            <a:avLst/>
          </a:prstGeom>
        </p:spPr>
      </p:pic>
      <p:sp>
        <p:nvSpPr>
          <p:cNvPr id="4" name="Oval 3">
            <a:extLst>
              <a:ext uri="{FF2B5EF4-FFF2-40B4-BE49-F238E27FC236}">
                <a16:creationId xmlns:a16="http://schemas.microsoft.com/office/drawing/2014/main" id="{39A37CAE-9315-411B-AA96-42096E0F965C}"/>
              </a:ext>
            </a:extLst>
          </p:cNvPr>
          <p:cNvSpPr/>
          <p:nvPr/>
        </p:nvSpPr>
        <p:spPr>
          <a:xfrm>
            <a:off x="265814" y="6134146"/>
            <a:ext cx="4795284" cy="478465"/>
          </a:xfrm>
          <a:prstGeom prst="ellipse">
            <a:avLst/>
          </a:prstGeom>
          <a:solidFill>
            <a:srgbClr val="8DD4DA">
              <a:alpha val="20000"/>
            </a:srgbClr>
          </a:solidFill>
          <a:ln w="31750">
            <a:solidFill>
              <a:srgbClr val="2E8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379FAE8-2CF8-4136-A4EE-6F2B25194928}"/>
              </a:ext>
            </a:extLst>
          </p:cNvPr>
          <p:cNvSpPr/>
          <p:nvPr/>
        </p:nvSpPr>
        <p:spPr>
          <a:xfrm>
            <a:off x="5526026" y="3923840"/>
            <a:ext cx="5192233" cy="2677656"/>
          </a:xfrm>
          <a:prstGeom prst="rect">
            <a:avLst/>
          </a:prstGeom>
          <a:solidFill>
            <a:srgbClr val="8DD4DA">
              <a:alpha val="81000"/>
            </a:srgbClr>
          </a:solidFill>
          <a:ln w="66675">
            <a:solidFill>
              <a:srgbClr val="2E878E"/>
            </a:solidFill>
          </a:ln>
        </p:spPr>
        <p:txBody>
          <a:bodyPr wrap="square">
            <a:spAutoFit/>
          </a:bodyPr>
          <a:lstStyle/>
          <a:p>
            <a:pPr marL="914400" indent="-45720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2800" dirty="0"/>
          </a:p>
          <a:p>
            <a:pPr marL="914400" indent="-45720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2800" dirty="0"/>
              <a:t>‘</a:t>
            </a:r>
            <a:r>
              <a:rPr lang="en-GB" sz="2800" i="1" dirty="0"/>
              <a:t>The </a:t>
            </a:r>
            <a:r>
              <a:rPr lang="en-GB" sz="2800" i="1" dirty="0" err="1"/>
              <a:t>counselor</a:t>
            </a:r>
            <a:r>
              <a:rPr lang="en-GB" sz="2800" i="1" dirty="0"/>
              <a:t> must be there but not during the entire process’ (</a:t>
            </a:r>
            <a:r>
              <a:rPr lang="en-GB" sz="2800" b="1" i="1" dirty="0"/>
              <a:t>22-year-old female, FGD, Malawi)</a:t>
            </a:r>
            <a:r>
              <a:rPr lang="en-GB" sz="2800" dirty="0"/>
              <a:t>. </a:t>
            </a:r>
          </a:p>
          <a:p>
            <a:pPr marL="914400" indent="-45720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181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3754"/>
            <a:ext cx="12063663" cy="1325563"/>
          </a:xfrm>
        </p:spPr>
        <p:txBody>
          <a:bodyPr>
            <a:noAutofit/>
          </a:bodyPr>
          <a:lstStyle/>
          <a:p>
            <a:r>
              <a:rPr lang="en-GB" sz="2800" b="1" dirty="0">
                <a:solidFill>
                  <a:srgbClr val="C00000"/>
                </a:solidFill>
              </a:rPr>
              <a:t>Sibanda, MOPED1114: </a:t>
            </a:r>
            <a:r>
              <a:rPr lang="en-GB" sz="2600" b="1" i="1" dirty="0"/>
              <a:t>Preferences for Models of HIV Self-Test Kit Distribution: </a:t>
            </a:r>
            <a:br>
              <a:rPr lang="en-GB" sz="2600" b="1" i="1" dirty="0"/>
            </a:br>
            <a:r>
              <a:rPr lang="en-GB" sz="2600" b="1" i="1" dirty="0"/>
              <a:t>Results from a Qualitative Study and Choice Experiment in a Rural Zimbabwean Community</a:t>
            </a:r>
            <a:endParaRPr lang="en-US" sz="2600" b="1" i="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7750"/>
          <a:stretch>
            <a:fillRect/>
          </a:stretch>
        </p:blipFill>
        <p:spPr bwMode="auto">
          <a:xfrm>
            <a:off x="35066" y="1366092"/>
            <a:ext cx="10662312" cy="54243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ounded Rectangular Callout 9"/>
          <p:cNvSpPr/>
          <p:nvPr/>
        </p:nvSpPr>
        <p:spPr>
          <a:xfrm>
            <a:off x="7877060" y="2352726"/>
            <a:ext cx="4314940" cy="1690464"/>
          </a:xfrm>
          <a:prstGeom prst="wedgeRoundRectCallout">
            <a:avLst>
              <a:gd name="adj1" fmla="val -58698"/>
              <a:gd name="adj2" fmla="val -535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It’s economic in terms of time. Let’s say the hospital is  far, you can just test at home</a:t>
            </a:r>
          </a:p>
          <a:p>
            <a:pPr algn="ctr"/>
            <a:r>
              <a:rPr lang="en-GB" sz="2400" dirty="0">
                <a:solidFill>
                  <a:schemeClr val="tx1"/>
                </a:solidFill>
                <a:latin typeface="Arial" panose="020B0604020202020204" pitchFamily="34" charset="0"/>
                <a:cs typeface="Arial" panose="020B0604020202020204" pitchFamily="34" charset="0"/>
              </a:rPr>
              <a:t>19-year old single woman</a:t>
            </a:r>
          </a:p>
        </p:txBody>
      </p:sp>
    </p:spTree>
    <p:extLst>
      <p:ext uri="{BB962C8B-B14F-4D97-AF65-F5344CB8AC3E}">
        <p14:creationId xmlns:p14="http://schemas.microsoft.com/office/powerpoint/2010/main" val="150102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3754"/>
            <a:ext cx="12063663" cy="1325563"/>
          </a:xfrm>
        </p:spPr>
        <p:txBody>
          <a:bodyPr>
            <a:noAutofit/>
          </a:bodyPr>
          <a:lstStyle/>
          <a:p>
            <a:r>
              <a:rPr lang="en-GB" sz="2800" b="1" dirty="0">
                <a:solidFill>
                  <a:srgbClr val="C00000"/>
                </a:solidFill>
              </a:rPr>
              <a:t>Sibanda, MOPED1114</a:t>
            </a:r>
            <a:r>
              <a:rPr lang="en-GB" sz="2400" dirty="0">
                <a:solidFill>
                  <a:srgbClr val="C00000"/>
                </a:solidFill>
              </a:rPr>
              <a:t>: </a:t>
            </a:r>
            <a:r>
              <a:rPr lang="en-GB" sz="2600" b="1" i="1" dirty="0"/>
              <a:t>Preferences for Models of HIV Self-Test Kit Distribution: </a:t>
            </a:r>
            <a:br>
              <a:rPr lang="en-GB" sz="2600" b="1" i="1" dirty="0"/>
            </a:br>
            <a:r>
              <a:rPr lang="en-GB" sz="2600" b="1" i="1" dirty="0"/>
              <a:t>Results from a Qualitative Study and Choice Experiment in a Rural Zimbabwean Community</a:t>
            </a:r>
            <a:endParaRPr lang="en-US" sz="2600" b="1" i="1" dirty="0">
              <a:latin typeface="Arial" charset="0"/>
              <a:ea typeface="Arial" charset="0"/>
              <a:cs typeface="Arial"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7750"/>
          <a:stretch>
            <a:fillRect/>
          </a:stretch>
        </p:blipFill>
        <p:spPr bwMode="auto">
          <a:xfrm>
            <a:off x="35066" y="1543274"/>
            <a:ext cx="9932057" cy="52471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461085" y="1173942"/>
            <a:ext cx="3702212" cy="369332"/>
          </a:xfrm>
          <a:prstGeom prst="rect">
            <a:avLst/>
          </a:prstGeom>
          <a:noFill/>
        </p:spPr>
        <p:txBody>
          <a:bodyPr wrap="square" rtlCol="0">
            <a:spAutoFit/>
          </a:bodyPr>
          <a:lstStyle/>
          <a:p>
            <a:endParaRPr lang="en-GB" dirty="0">
              <a:solidFill>
                <a:srgbClr val="C00000"/>
              </a:solidFill>
            </a:endParaRPr>
          </a:p>
        </p:txBody>
      </p:sp>
      <p:sp>
        <p:nvSpPr>
          <p:cNvPr id="6" name="Rounded Rectangular Callout 5"/>
          <p:cNvSpPr/>
          <p:nvPr/>
        </p:nvSpPr>
        <p:spPr>
          <a:xfrm>
            <a:off x="396607" y="2868837"/>
            <a:ext cx="6059277" cy="1836850"/>
          </a:xfrm>
          <a:prstGeom prst="wedgeRoundRectCallout">
            <a:avLst>
              <a:gd name="adj1" fmla="val 47068"/>
              <a:gd name="adj2" fmla="val 817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latin typeface="Arial" panose="020B0604020202020204" pitchFamily="34" charset="0"/>
                <a:cs typeface="Arial" panose="020B0604020202020204" pitchFamily="34" charset="0"/>
              </a:rPr>
              <a:t>People will not fork out money to buy a test kit. In my view they would rather go to a clinic where they can be tested for free</a:t>
            </a:r>
          </a:p>
          <a:p>
            <a:pPr algn="ctr"/>
            <a:r>
              <a:rPr lang="en-GB" sz="2400" dirty="0">
                <a:solidFill>
                  <a:schemeClr val="tx1"/>
                </a:solidFill>
                <a:latin typeface="Arial" panose="020B0604020202020204" pitchFamily="34" charset="0"/>
                <a:cs typeface="Arial" panose="020B0604020202020204" pitchFamily="34" charset="0"/>
              </a:rPr>
              <a:t>22-year old married woman</a:t>
            </a:r>
          </a:p>
        </p:txBody>
      </p:sp>
      <p:sp>
        <p:nvSpPr>
          <p:cNvPr id="10" name="Rounded Rectangular Callout 9"/>
          <p:cNvSpPr/>
          <p:nvPr/>
        </p:nvSpPr>
        <p:spPr>
          <a:xfrm>
            <a:off x="8736282" y="2396794"/>
            <a:ext cx="3680308" cy="1301391"/>
          </a:xfrm>
          <a:prstGeom prst="wedgeRoundRectCallout">
            <a:avLst>
              <a:gd name="adj1" fmla="val -67819"/>
              <a:gd name="adj2" fmla="val -427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It’s economic in terms of time. Let’s say the hospital is  far, you can just test at home</a:t>
            </a:r>
          </a:p>
          <a:p>
            <a:pPr algn="ctr"/>
            <a:r>
              <a:rPr lang="en-GB" sz="2000" dirty="0">
                <a:solidFill>
                  <a:schemeClr val="tx1"/>
                </a:solidFill>
                <a:latin typeface="Arial" panose="020B0604020202020204" pitchFamily="34" charset="0"/>
                <a:cs typeface="Arial" panose="020B0604020202020204" pitchFamily="34" charset="0"/>
              </a:rPr>
              <a:t>19-year old single woman</a:t>
            </a:r>
          </a:p>
        </p:txBody>
      </p:sp>
    </p:spTree>
    <p:extLst>
      <p:ext uri="{BB962C8B-B14F-4D97-AF65-F5344CB8AC3E}">
        <p14:creationId xmlns:p14="http://schemas.microsoft.com/office/powerpoint/2010/main" val="338757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95" y="25400"/>
            <a:ext cx="4640179" cy="620962"/>
          </a:xfrm>
        </p:spPr>
        <p:txBody>
          <a:bodyPr>
            <a:noAutofit/>
          </a:bodyPr>
          <a:lstStyle/>
          <a:p>
            <a:r>
              <a:rPr lang="en-GB" sz="3200" b="1" dirty="0" err="1">
                <a:solidFill>
                  <a:schemeClr val="bg1"/>
                </a:solidFill>
              </a:rPr>
              <a:t>D’Elb</a:t>
            </a:r>
            <a:r>
              <a:rPr lang="en-GB" sz="3200" dirty="0" err="1">
                <a:solidFill>
                  <a:schemeClr val="bg1"/>
                </a:solidFill>
              </a:rPr>
              <a:t>é</a:t>
            </a:r>
            <a:r>
              <a:rPr lang="en-GB" sz="3200" b="1" dirty="0" err="1">
                <a:solidFill>
                  <a:schemeClr val="bg1"/>
                </a:solidFill>
              </a:rPr>
              <a:t>e</a:t>
            </a:r>
            <a:r>
              <a:rPr lang="en-GB" sz="3200" b="1" dirty="0">
                <a:solidFill>
                  <a:schemeClr val="bg1"/>
                </a:solidFill>
              </a:rPr>
              <a:t>  MOPED1095 </a:t>
            </a:r>
            <a:endParaRPr lang="en-US" sz="3200" b="1" dirty="0"/>
          </a:p>
        </p:txBody>
      </p:sp>
      <p:pic>
        <p:nvPicPr>
          <p:cNvPr id="4" name="Picture 3"/>
          <p:cNvPicPr>
            <a:picLocks noChangeAspect="1" noChangeArrowheads="1"/>
          </p:cNvPicPr>
          <p:nvPr/>
        </p:nvPicPr>
        <p:blipFill>
          <a:blip r:embed="rId3" cstate="print"/>
          <a:srcRect l="21922" t="7151" r="2394"/>
          <a:stretch>
            <a:fillRect/>
          </a:stretch>
        </p:blipFill>
        <p:spPr bwMode="auto">
          <a:xfrm>
            <a:off x="5214778" y="38100"/>
            <a:ext cx="7273638" cy="6858001"/>
          </a:xfrm>
          <a:prstGeom prst="rect">
            <a:avLst/>
          </a:prstGeom>
          <a:noFill/>
          <a:ln w="9525">
            <a:noFill/>
            <a:miter lim="800000"/>
            <a:headEnd/>
            <a:tailEnd/>
          </a:ln>
          <a:effectLst/>
        </p:spPr>
      </p:pic>
      <p:sp>
        <p:nvSpPr>
          <p:cNvPr id="8" name="Oval 7">
            <a:extLst>
              <a:ext uri="{FF2B5EF4-FFF2-40B4-BE49-F238E27FC236}">
                <a16:creationId xmlns:a16="http://schemas.microsoft.com/office/drawing/2014/main" id="{0E4B7C79-25CF-47E7-8B5B-B68B3F4E9AD2}"/>
              </a:ext>
            </a:extLst>
          </p:cNvPr>
          <p:cNvSpPr/>
          <p:nvPr/>
        </p:nvSpPr>
        <p:spPr>
          <a:xfrm>
            <a:off x="6184900" y="1117600"/>
            <a:ext cx="5753100" cy="660400"/>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80E699E-8142-4ABE-8B66-9C81415697CA}"/>
              </a:ext>
            </a:extLst>
          </p:cNvPr>
          <p:cNvSpPr/>
          <p:nvPr/>
        </p:nvSpPr>
        <p:spPr>
          <a:xfrm>
            <a:off x="4978813" y="5368009"/>
            <a:ext cx="6327436" cy="1248691"/>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13F937A-67BF-4A8F-B552-4AFC285D5C0E}"/>
              </a:ext>
            </a:extLst>
          </p:cNvPr>
          <p:cNvSpPr/>
          <p:nvPr/>
        </p:nvSpPr>
        <p:spPr>
          <a:xfrm>
            <a:off x="88488" y="526871"/>
            <a:ext cx="5286285" cy="4524315"/>
          </a:xfrm>
          <a:prstGeom prst="rect">
            <a:avLst/>
          </a:prstGeom>
        </p:spPr>
        <p:txBody>
          <a:bodyPr wrap="square">
            <a:spAutoFit/>
          </a:bodyPr>
          <a:lstStyle/>
          <a:p>
            <a:r>
              <a:rPr lang="en-GB" sz="2800" b="1" i="1" dirty="0"/>
              <a:t>Supporting Linkage to care after HIVST in Malawi and Zambia</a:t>
            </a:r>
          </a:p>
          <a:p>
            <a:endParaRPr lang="en-GB" sz="2800" b="1" i="1" dirty="0"/>
          </a:p>
          <a:p>
            <a:pPr marL="342900" indent="-342900">
              <a:buFont typeface="Arial" panose="020B0604020202020204" pitchFamily="34" charset="0"/>
              <a:buChar char="•"/>
            </a:pPr>
            <a:r>
              <a:rPr lang="en-GB" sz="3200" dirty="0"/>
              <a:t>Largely consistent results across countries:</a:t>
            </a:r>
          </a:p>
          <a:p>
            <a:pPr marL="800100" lvl="1" indent="-342900">
              <a:buFont typeface="Arial" panose="020B0604020202020204" pitchFamily="34" charset="0"/>
              <a:buChar char="•"/>
            </a:pPr>
            <a:r>
              <a:rPr lang="en-GB" sz="2800" dirty="0"/>
              <a:t>Phone call preferred post test support</a:t>
            </a:r>
          </a:p>
          <a:p>
            <a:pPr marL="800100" lvl="1" indent="-342900">
              <a:buFont typeface="Arial" panose="020B0604020202020204" pitchFamily="34" charset="0"/>
              <a:buChar char="•"/>
            </a:pPr>
            <a:r>
              <a:rPr lang="en-GB" sz="2800" dirty="0"/>
              <a:t>Paying for confirmatory testing and waiting times strong barrier to link</a:t>
            </a:r>
          </a:p>
        </p:txBody>
      </p:sp>
    </p:spTree>
    <p:extLst>
      <p:ext uri="{BB962C8B-B14F-4D97-AF65-F5344CB8AC3E}">
        <p14:creationId xmlns:p14="http://schemas.microsoft.com/office/powerpoint/2010/main" val="155158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95" y="25400"/>
            <a:ext cx="4640179" cy="620962"/>
          </a:xfrm>
        </p:spPr>
        <p:txBody>
          <a:bodyPr>
            <a:noAutofit/>
          </a:bodyPr>
          <a:lstStyle/>
          <a:p>
            <a:r>
              <a:rPr lang="en-GB" sz="3200" b="1" dirty="0" err="1">
                <a:solidFill>
                  <a:schemeClr val="bg1"/>
                </a:solidFill>
              </a:rPr>
              <a:t>D’Elb</a:t>
            </a:r>
            <a:r>
              <a:rPr lang="en-GB" sz="3200" dirty="0" err="1">
                <a:solidFill>
                  <a:schemeClr val="bg1"/>
                </a:solidFill>
              </a:rPr>
              <a:t>é</a:t>
            </a:r>
            <a:r>
              <a:rPr lang="en-GB" sz="3200" b="1" dirty="0" err="1">
                <a:solidFill>
                  <a:schemeClr val="bg1"/>
                </a:solidFill>
              </a:rPr>
              <a:t>e</a:t>
            </a:r>
            <a:r>
              <a:rPr lang="en-GB" sz="3200" b="1" dirty="0">
                <a:solidFill>
                  <a:schemeClr val="bg1"/>
                </a:solidFill>
              </a:rPr>
              <a:t>  MOPED1095 </a:t>
            </a:r>
            <a:endParaRPr lang="en-US" sz="3200" b="1" dirty="0"/>
          </a:p>
        </p:txBody>
      </p:sp>
      <p:pic>
        <p:nvPicPr>
          <p:cNvPr id="4" name="Picture 3"/>
          <p:cNvPicPr>
            <a:picLocks noChangeAspect="1" noChangeArrowheads="1"/>
          </p:cNvPicPr>
          <p:nvPr/>
        </p:nvPicPr>
        <p:blipFill>
          <a:blip r:embed="rId3" cstate="print"/>
          <a:srcRect l="21922" t="7151" r="2394"/>
          <a:stretch>
            <a:fillRect/>
          </a:stretch>
        </p:blipFill>
        <p:spPr bwMode="auto">
          <a:xfrm>
            <a:off x="5214778" y="38100"/>
            <a:ext cx="7273638" cy="6858001"/>
          </a:xfrm>
          <a:prstGeom prst="rect">
            <a:avLst/>
          </a:prstGeom>
          <a:noFill/>
          <a:ln w="9525">
            <a:noFill/>
            <a:miter lim="800000"/>
            <a:headEnd/>
            <a:tailEnd/>
          </a:ln>
          <a:effectLst/>
        </p:spPr>
      </p:pic>
      <p:sp>
        <p:nvSpPr>
          <p:cNvPr id="10" name="Rectangle 9">
            <a:extLst>
              <a:ext uri="{FF2B5EF4-FFF2-40B4-BE49-F238E27FC236}">
                <a16:creationId xmlns:a16="http://schemas.microsoft.com/office/drawing/2014/main" id="{D13F937A-67BF-4A8F-B552-4AFC285D5C0E}"/>
              </a:ext>
            </a:extLst>
          </p:cNvPr>
          <p:cNvSpPr/>
          <p:nvPr/>
        </p:nvSpPr>
        <p:spPr>
          <a:xfrm>
            <a:off x="88488" y="526871"/>
            <a:ext cx="5286285" cy="6247864"/>
          </a:xfrm>
          <a:prstGeom prst="rect">
            <a:avLst/>
          </a:prstGeom>
        </p:spPr>
        <p:txBody>
          <a:bodyPr wrap="square">
            <a:spAutoFit/>
          </a:bodyPr>
          <a:lstStyle/>
          <a:p>
            <a:r>
              <a:rPr lang="en-GB" sz="2800" b="1" i="1" dirty="0"/>
              <a:t>Supporting Linkage to care after HIVST in Malawi and Zambia</a:t>
            </a:r>
          </a:p>
          <a:p>
            <a:endParaRPr lang="en-GB" sz="2800" b="1" i="1" dirty="0"/>
          </a:p>
          <a:p>
            <a:pPr marL="342900" indent="-342900">
              <a:buFont typeface="Arial" panose="020B0604020202020204" pitchFamily="34" charset="0"/>
              <a:buChar char="•"/>
            </a:pPr>
            <a:r>
              <a:rPr lang="en-GB" sz="3200" dirty="0"/>
              <a:t>Largely consistent results across countries:</a:t>
            </a:r>
          </a:p>
          <a:p>
            <a:pPr marL="800100" lvl="1" indent="-342900">
              <a:buFont typeface="Arial" panose="020B0604020202020204" pitchFamily="34" charset="0"/>
              <a:buChar char="•"/>
            </a:pPr>
            <a:r>
              <a:rPr lang="en-GB" sz="2800" dirty="0"/>
              <a:t>Phone call preferred post test support; in person least desirable</a:t>
            </a:r>
          </a:p>
          <a:p>
            <a:pPr marL="800100" lvl="1" indent="-342900">
              <a:buFont typeface="Arial" panose="020B0604020202020204" pitchFamily="34" charset="0"/>
              <a:buChar char="•"/>
            </a:pPr>
            <a:r>
              <a:rPr lang="en-GB" sz="2800" dirty="0"/>
              <a:t>Paying for confirmatory testing and waiting times strong barrier to link</a:t>
            </a:r>
          </a:p>
          <a:p>
            <a:pPr marL="342900" indent="-342900">
              <a:buFont typeface="Arial" panose="020B0604020202020204" pitchFamily="34" charset="0"/>
              <a:buChar char="•"/>
            </a:pPr>
            <a:r>
              <a:rPr lang="en-GB" sz="2800" dirty="0"/>
              <a:t>Malawi strong preference </a:t>
            </a:r>
            <a:r>
              <a:rPr lang="en-GB" sz="2800" i="1" dirty="0"/>
              <a:t>against </a:t>
            </a:r>
            <a:r>
              <a:rPr lang="en-GB" sz="2800" dirty="0"/>
              <a:t>waiting all together regardless of facility type</a:t>
            </a:r>
          </a:p>
        </p:txBody>
      </p:sp>
      <p:cxnSp>
        <p:nvCxnSpPr>
          <p:cNvPr id="5" name="Straight Arrow Connector 4">
            <a:extLst>
              <a:ext uri="{FF2B5EF4-FFF2-40B4-BE49-F238E27FC236}">
                <a16:creationId xmlns:a16="http://schemas.microsoft.com/office/drawing/2014/main" id="{A8833E95-538E-4D5C-BF78-AFFADFE4848C}"/>
              </a:ext>
            </a:extLst>
          </p:cNvPr>
          <p:cNvCxnSpPr>
            <a:cxnSpLocks/>
          </p:cNvCxnSpPr>
          <p:nvPr/>
        </p:nvCxnSpPr>
        <p:spPr>
          <a:xfrm flipV="1">
            <a:off x="4638101" y="2809302"/>
            <a:ext cx="3172858" cy="2925372"/>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B57C63D-1C8C-407C-96ED-A3925B745929}"/>
              </a:ext>
            </a:extLst>
          </p:cNvPr>
          <p:cNvCxnSpPr>
            <a:cxnSpLocks/>
          </p:cNvCxnSpPr>
          <p:nvPr/>
        </p:nvCxnSpPr>
        <p:spPr>
          <a:xfrm flipV="1">
            <a:off x="4638101" y="3650804"/>
            <a:ext cx="3479872" cy="2083870"/>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81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489811"/>
            <a:ext cx="11545677" cy="2831335"/>
          </a:xfrm>
        </p:spPr>
        <p:txBody>
          <a:bodyPr>
            <a:normAutofit fontScale="77500" lnSpcReduction="20000"/>
          </a:bodyPr>
          <a:lstStyle/>
          <a:p>
            <a:r>
              <a:rPr lang="en-GB" sz="6200" dirty="0"/>
              <a:t>Approach</a:t>
            </a:r>
          </a:p>
          <a:p>
            <a:r>
              <a:rPr lang="en-GB" sz="6200" dirty="0"/>
              <a:t>Findings</a:t>
            </a:r>
          </a:p>
          <a:p>
            <a:r>
              <a:rPr lang="en-GB" sz="9800" dirty="0">
                <a:solidFill>
                  <a:srgbClr val="C00000"/>
                </a:solidFill>
              </a:rPr>
              <a:t>Next steps</a:t>
            </a:r>
          </a:p>
          <a:p>
            <a:r>
              <a:rPr lang="en-GB" dirty="0">
                <a:solidFill>
                  <a:srgbClr val="C00000"/>
                </a:solidFill>
              </a:rPr>
              <a:t>Further analyses of preferences and valuation</a:t>
            </a:r>
          </a:p>
        </p:txBody>
      </p:sp>
    </p:spTree>
    <p:extLst>
      <p:ext uri="{BB962C8B-B14F-4D97-AF65-F5344CB8AC3E}">
        <p14:creationId xmlns:p14="http://schemas.microsoft.com/office/powerpoint/2010/main" val="212477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50EC-187E-4811-B3CE-D9DE5365CD46}"/>
              </a:ext>
            </a:extLst>
          </p:cNvPr>
          <p:cNvSpPr>
            <a:spLocks noGrp="1"/>
          </p:cNvSpPr>
          <p:nvPr>
            <p:ph type="title"/>
          </p:nvPr>
        </p:nvSpPr>
        <p:spPr/>
        <p:txBody>
          <a:bodyPr/>
          <a:lstStyle/>
          <a:p>
            <a:r>
              <a:rPr lang="en-GB" b="1" dirty="0"/>
              <a:t>Preference heterogeneity</a:t>
            </a:r>
          </a:p>
        </p:txBody>
      </p:sp>
      <p:sp>
        <p:nvSpPr>
          <p:cNvPr id="3" name="Content Placeholder 2">
            <a:extLst>
              <a:ext uri="{FF2B5EF4-FFF2-40B4-BE49-F238E27FC236}">
                <a16:creationId xmlns:a16="http://schemas.microsoft.com/office/drawing/2014/main" id="{D446426B-0449-4292-B6AD-5830DADDCB60}"/>
              </a:ext>
            </a:extLst>
          </p:cNvPr>
          <p:cNvSpPr>
            <a:spLocks noGrp="1"/>
          </p:cNvSpPr>
          <p:nvPr>
            <p:ph idx="1"/>
          </p:nvPr>
        </p:nvSpPr>
        <p:spPr>
          <a:xfrm>
            <a:off x="838200" y="1605288"/>
            <a:ext cx="10515600" cy="4351338"/>
          </a:xfrm>
        </p:spPr>
        <p:txBody>
          <a:bodyPr>
            <a:normAutofit/>
          </a:bodyPr>
          <a:lstStyle/>
          <a:p>
            <a:pPr marL="0" indent="0">
              <a:buNone/>
            </a:pPr>
            <a:r>
              <a:rPr lang="en-GB" sz="4000" dirty="0"/>
              <a:t>To better tailor services to those currently failing to test and link:</a:t>
            </a:r>
          </a:p>
          <a:p>
            <a:pPr lvl="1"/>
            <a:r>
              <a:rPr lang="en-GB" sz="3600" dirty="0"/>
              <a:t>Analysis of preferences by:</a:t>
            </a:r>
          </a:p>
          <a:p>
            <a:pPr lvl="2"/>
            <a:r>
              <a:rPr lang="en-GB" sz="3200" dirty="0"/>
              <a:t>Testing status</a:t>
            </a:r>
          </a:p>
          <a:p>
            <a:pPr lvl="2"/>
            <a:r>
              <a:rPr lang="en-GB" sz="3200" dirty="0"/>
              <a:t>Gender</a:t>
            </a:r>
          </a:p>
          <a:p>
            <a:pPr lvl="2"/>
            <a:r>
              <a:rPr lang="en-GB" sz="3200" dirty="0"/>
              <a:t>Age</a:t>
            </a:r>
          </a:p>
          <a:p>
            <a:pPr lvl="2"/>
            <a:r>
              <a:rPr lang="en-GB" sz="3200" dirty="0"/>
              <a:t>Belief in ART</a:t>
            </a:r>
          </a:p>
          <a:p>
            <a:pPr lvl="2"/>
            <a:r>
              <a:rPr lang="en-GB" sz="3200" dirty="0"/>
              <a:t>Religion (in Zimbabwe)</a:t>
            </a:r>
          </a:p>
          <a:p>
            <a:endParaRPr lang="en-GB" sz="3600" dirty="0"/>
          </a:p>
        </p:txBody>
      </p:sp>
    </p:spTree>
    <p:extLst>
      <p:ext uri="{BB962C8B-B14F-4D97-AF65-F5344CB8AC3E}">
        <p14:creationId xmlns:p14="http://schemas.microsoft.com/office/powerpoint/2010/main" val="3331153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90213" y="628780"/>
            <a:ext cx="5604673" cy="1446550"/>
          </a:xfrm>
          <a:prstGeom prst="rect">
            <a:avLst/>
          </a:prstGeom>
          <a:noFill/>
          <a:ln w="25400">
            <a:solidFill>
              <a:srgbClr val="D11E3C"/>
            </a:solidFill>
          </a:ln>
        </p:spPr>
        <p:txBody>
          <a:bodyPr wrap="square" rtlCol="0">
            <a:spAutoFit/>
          </a:bodyPr>
          <a:lstStyle/>
          <a:p>
            <a:pPr marL="457200" indent="-457200" algn="ctr">
              <a:buFont typeface="Arial" panose="020B0604020202020204" pitchFamily="34" charset="0"/>
              <a:buChar char="•"/>
            </a:pPr>
            <a:r>
              <a:rPr lang="en-GB" sz="2400" dirty="0">
                <a:solidFill>
                  <a:srgbClr val="000000"/>
                </a:solidFill>
              </a:rPr>
              <a:t>Door to door offer of HIVOFT voucher </a:t>
            </a:r>
            <a:r>
              <a:rPr lang="en-GB" sz="2000" dirty="0">
                <a:solidFill>
                  <a:srgbClr val="000000"/>
                </a:solidFill>
              </a:rPr>
              <a:t>(random allocation of prices, range $0-5 for urban, $0-2 for rural) </a:t>
            </a:r>
          </a:p>
          <a:p>
            <a:pPr marL="457200" indent="-457200" algn="ctr">
              <a:buFont typeface="Arial" panose="020B0604020202020204" pitchFamily="34" charset="0"/>
              <a:buChar char="•"/>
            </a:pPr>
            <a:r>
              <a:rPr lang="en-GB" sz="2400" dirty="0">
                <a:solidFill>
                  <a:srgbClr val="000000"/>
                </a:solidFill>
              </a:rPr>
              <a:t>Questionnaire</a:t>
            </a:r>
            <a:endParaRPr lang="en-GB" dirty="0">
              <a:solidFill>
                <a:srgbClr val="000000"/>
              </a:solidFill>
            </a:endParaRPr>
          </a:p>
        </p:txBody>
      </p:sp>
      <p:sp>
        <p:nvSpPr>
          <p:cNvPr id="8" name="TextBox 7"/>
          <p:cNvSpPr txBox="1"/>
          <p:nvPr/>
        </p:nvSpPr>
        <p:spPr>
          <a:xfrm>
            <a:off x="6390212" y="2909536"/>
            <a:ext cx="5604670" cy="830997"/>
          </a:xfrm>
          <a:prstGeom prst="rect">
            <a:avLst/>
          </a:prstGeom>
          <a:noFill/>
          <a:ln w="25400">
            <a:solidFill>
              <a:srgbClr val="D11E3C"/>
            </a:solidFill>
          </a:ln>
        </p:spPr>
        <p:txBody>
          <a:bodyPr wrap="square" rtlCol="0">
            <a:spAutoFit/>
          </a:bodyPr>
          <a:lstStyle/>
          <a:p>
            <a:pPr algn="ctr"/>
            <a:r>
              <a:rPr lang="en-GB" sz="2400" dirty="0">
                <a:solidFill>
                  <a:srgbClr val="000000"/>
                </a:solidFill>
              </a:rPr>
              <a:t>Allow one month for using voucher (can buy two HIVOFT kits)</a:t>
            </a:r>
            <a:endParaRPr lang="en-GB" dirty="0">
              <a:solidFill>
                <a:srgbClr val="000000"/>
              </a:solidFill>
            </a:endParaRPr>
          </a:p>
        </p:txBody>
      </p:sp>
      <p:sp>
        <p:nvSpPr>
          <p:cNvPr id="19" name="TextBox 18"/>
          <p:cNvSpPr txBox="1"/>
          <p:nvPr/>
        </p:nvSpPr>
        <p:spPr>
          <a:xfrm>
            <a:off x="6459100" y="4523718"/>
            <a:ext cx="5604670" cy="830997"/>
          </a:xfrm>
          <a:prstGeom prst="rect">
            <a:avLst/>
          </a:prstGeom>
          <a:noFill/>
          <a:ln w="25400">
            <a:solidFill>
              <a:srgbClr val="D11E3C"/>
            </a:solidFill>
          </a:ln>
        </p:spPr>
        <p:txBody>
          <a:bodyPr wrap="square" rtlCol="0">
            <a:spAutoFit/>
          </a:bodyPr>
          <a:lstStyle/>
          <a:p>
            <a:pPr algn="ctr"/>
            <a:r>
              <a:rPr lang="en-GB" sz="2400" dirty="0">
                <a:solidFill>
                  <a:srgbClr val="000000"/>
                </a:solidFill>
              </a:rPr>
              <a:t>Offer of HIVOFT via SMS at a common price for all</a:t>
            </a:r>
            <a:endParaRPr lang="en-GB" dirty="0">
              <a:solidFill>
                <a:srgbClr val="000000"/>
              </a:solidFill>
            </a:endParaRPr>
          </a:p>
        </p:txBody>
      </p:sp>
      <p:sp>
        <p:nvSpPr>
          <p:cNvPr id="2" name="TextBox 1"/>
          <p:cNvSpPr txBox="1"/>
          <p:nvPr/>
        </p:nvSpPr>
        <p:spPr>
          <a:xfrm>
            <a:off x="6366796" y="4153492"/>
            <a:ext cx="2825751" cy="369332"/>
          </a:xfrm>
          <a:prstGeom prst="rect">
            <a:avLst/>
          </a:prstGeom>
          <a:noFill/>
        </p:spPr>
        <p:txBody>
          <a:bodyPr wrap="square" rtlCol="0">
            <a:spAutoFit/>
          </a:bodyPr>
          <a:lstStyle/>
          <a:p>
            <a:r>
              <a:rPr lang="en-GB" dirty="0">
                <a:solidFill>
                  <a:srgbClr val="000000"/>
                </a:solidFill>
              </a:rPr>
              <a:t>Twelve months later</a:t>
            </a:r>
          </a:p>
        </p:txBody>
      </p:sp>
      <p:sp>
        <p:nvSpPr>
          <p:cNvPr id="20" name="TextBox 19"/>
          <p:cNvSpPr txBox="1"/>
          <p:nvPr/>
        </p:nvSpPr>
        <p:spPr>
          <a:xfrm>
            <a:off x="6501046" y="5992821"/>
            <a:ext cx="5604670" cy="830997"/>
          </a:xfrm>
          <a:prstGeom prst="rect">
            <a:avLst/>
          </a:prstGeom>
          <a:noFill/>
          <a:ln w="25400">
            <a:solidFill>
              <a:srgbClr val="D11E3C"/>
            </a:solidFill>
          </a:ln>
        </p:spPr>
        <p:txBody>
          <a:bodyPr wrap="square" rtlCol="0">
            <a:spAutoFit/>
          </a:bodyPr>
          <a:lstStyle/>
          <a:p>
            <a:pPr algn="ctr"/>
            <a:r>
              <a:rPr lang="en-GB" sz="2400" dirty="0">
                <a:solidFill>
                  <a:srgbClr val="000000"/>
                </a:solidFill>
              </a:rPr>
              <a:t>Allow one month for using voucher (can buy two HIVOFT kits)</a:t>
            </a:r>
            <a:endParaRPr lang="en-GB" dirty="0">
              <a:solidFill>
                <a:srgbClr val="000000"/>
              </a:solidFill>
            </a:endParaRPr>
          </a:p>
        </p:txBody>
      </p:sp>
      <p:cxnSp>
        <p:nvCxnSpPr>
          <p:cNvPr id="21" name="Straight Arrow Connector 20"/>
          <p:cNvCxnSpPr/>
          <p:nvPr/>
        </p:nvCxnSpPr>
        <p:spPr>
          <a:xfrm>
            <a:off x="9461588" y="5354715"/>
            <a:ext cx="0" cy="491248"/>
          </a:xfrm>
          <a:prstGeom prst="straightConnector1">
            <a:avLst/>
          </a:prstGeom>
          <a:ln w="25400">
            <a:solidFill>
              <a:srgbClr val="D11E3C"/>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406164" y="3782291"/>
            <a:ext cx="12156" cy="555867"/>
          </a:xfrm>
          <a:prstGeom prst="straightConnector1">
            <a:avLst/>
          </a:prstGeom>
          <a:ln w="25400">
            <a:solidFill>
              <a:srgbClr val="D11E3C"/>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353030" y="2075330"/>
            <a:ext cx="0" cy="664983"/>
          </a:xfrm>
          <a:prstGeom prst="straightConnector1">
            <a:avLst/>
          </a:prstGeom>
          <a:ln w="25400">
            <a:solidFill>
              <a:srgbClr val="D11E3C"/>
            </a:solidFill>
            <a:tailEnd type="arrow"/>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733925" y="107734"/>
            <a:ext cx="10515600" cy="7483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rPr>
              <a:t>Demand for HIV self-tests in Zimbabwe: A field experiment </a:t>
            </a:r>
          </a:p>
          <a:p>
            <a:r>
              <a:rPr lang="en-US" sz="3200" b="1" dirty="0" err="1"/>
              <a:t>CeSSCHAR</a:t>
            </a:r>
            <a:r>
              <a:rPr lang="en-US" sz="3200" b="1" dirty="0"/>
              <a:t>, UNC, PSI</a:t>
            </a:r>
            <a:endParaRPr lang="en-GB" sz="3200" b="1" dirty="0"/>
          </a:p>
        </p:txBody>
      </p:sp>
      <p:sp>
        <p:nvSpPr>
          <p:cNvPr id="29" name="Content Placeholder 2"/>
          <p:cNvSpPr txBox="1">
            <a:spLocks/>
          </p:cNvSpPr>
          <p:nvPr/>
        </p:nvSpPr>
        <p:spPr>
          <a:xfrm>
            <a:off x="40546" y="1626281"/>
            <a:ext cx="6242858" cy="57948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Aims</a:t>
            </a:r>
          </a:p>
          <a:p>
            <a:r>
              <a:rPr lang="en-GB" dirty="0"/>
              <a:t>Estimate demand for HIVST at different out of pocket prices</a:t>
            </a:r>
          </a:p>
          <a:p>
            <a:r>
              <a:rPr lang="en-GB" dirty="0"/>
              <a:t>Compare client characteristics for those who buy kits at low vs high prices</a:t>
            </a:r>
          </a:p>
          <a:p>
            <a:r>
              <a:rPr lang="en-GB" dirty="0"/>
              <a:t>Examine whether demand for repeat HIVOFT is contingent on initial prices</a:t>
            </a:r>
          </a:p>
          <a:p>
            <a:pPr lvl="1"/>
            <a:r>
              <a:rPr lang="en-GB" dirty="0"/>
              <a:t>Planned start end Aug/Sep 2017</a:t>
            </a:r>
          </a:p>
        </p:txBody>
      </p:sp>
    </p:spTree>
    <p:extLst>
      <p:ext uri="{BB962C8B-B14F-4D97-AF65-F5344CB8AC3E}">
        <p14:creationId xmlns:p14="http://schemas.microsoft.com/office/powerpoint/2010/main" val="532965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590799"/>
            <a:ext cx="12192000" cy="2322723"/>
          </a:xfrm>
        </p:spPr>
        <p:txBody>
          <a:bodyPr>
            <a:normAutofit/>
          </a:bodyPr>
          <a:lstStyle/>
          <a:p>
            <a:r>
              <a:rPr lang="en-GB" dirty="0">
                <a:solidFill>
                  <a:srgbClr val="C00000"/>
                </a:solidFill>
              </a:rPr>
              <a:t>Approach</a:t>
            </a:r>
          </a:p>
          <a:p>
            <a:r>
              <a:rPr lang="en-GB" dirty="0"/>
              <a:t>Findings</a:t>
            </a:r>
          </a:p>
          <a:p>
            <a:r>
              <a:rPr lang="en-GB" dirty="0"/>
              <a:t>Next steps</a:t>
            </a:r>
          </a:p>
        </p:txBody>
      </p:sp>
    </p:spTree>
    <p:extLst>
      <p:ext uri="{BB962C8B-B14F-4D97-AF65-F5344CB8AC3E}">
        <p14:creationId xmlns:p14="http://schemas.microsoft.com/office/powerpoint/2010/main" val="1293618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590799"/>
            <a:ext cx="12192000" cy="1826965"/>
          </a:xfrm>
        </p:spPr>
        <p:txBody>
          <a:bodyPr>
            <a:normAutofit/>
          </a:bodyPr>
          <a:lstStyle/>
          <a:p>
            <a:r>
              <a:rPr lang="en-GB" sz="9800" dirty="0"/>
              <a:t>Key Messages</a:t>
            </a:r>
            <a:endParaRPr lang="en-GB" dirty="0"/>
          </a:p>
        </p:txBody>
      </p:sp>
    </p:spTree>
    <p:extLst>
      <p:ext uri="{BB962C8B-B14F-4D97-AF65-F5344CB8AC3E}">
        <p14:creationId xmlns:p14="http://schemas.microsoft.com/office/powerpoint/2010/main" val="304051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A185-4D1E-46C9-9C49-8A56BBE14107}"/>
              </a:ext>
            </a:extLst>
          </p:cNvPr>
          <p:cNvSpPr>
            <a:spLocks noGrp="1"/>
          </p:cNvSpPr>
          <p:nvPr>
            <p:ph type="title"/>
          </p:nvPr>
        </p:nvSpPr>
        <p:spPr>
          <a:xfrm>
            <a:off x="838200" y="-47224"/>
            <a:ext cx="10515600" cy="824697"/>
          </a:xfrm>
        </p:spPr>
        <p:txBody>
          <a:bodyPr>
            <a:normAutofit/>
          </a:bodyPr>
          <a:lstStyle/>
          <a:p>
            <a:r>
              <a:rPr lang="en-GB" sz="3600" b="1" dirty="0">
                <a:solidFill>
                  <a:schemeClr val="bg1"/>
                </a:solidFill>
              </a:rPr>
              <a:t>Cross Country Formative Research Lessons</a:t>
            </a:r>
          </a:p>
        </p:txBody>
      </p:sp>
      <p:sp>
        <p:nvSpPr>
          <p:cNvPr id="3" name="Content Placeholder 2">
            <a:extLst>
              <a:ext uri="{FF2B5EF4-FFF2-40B4-BE49-F238E27FC236}">
                <a16:creationId xmlns:a16="http://schemas.microsoft.com/office/drawing/2014/main" id="{A7851432-B837-4C5D-BA24-B4252B654281}"/>
              </a:ext>
            </a:extLst>
          </p:cNvPr>
          <p:cNvSpPr>
            <a:spLocks noGrp="1"/>
          </p:cNvSpPr>
          <p:nvPr>
            <p:ph idx="1"/>
          </p:nvPr>
        </p:nvSpPr>
        <p:spPr>
          <a:xfrm>
            <a:off x="838199" y="969484"/>
            <a:ext cx="10784595" cy="6180463"/>
          </a:xfrm>
        </p:spPr>
        <p:txBody>
          <a:bodyPr>
            <a:normAutofit/>
          </a:bodyPr>
          <a:lstStyle/>
          <a:p>
            <a:r>
              <a:rPr lang="en-GB" sz="3200" dirty="0"/>
              <a:t>High quality cross country analyses through investment in research networks, generates robust evidence to support high uptake strategies</a:t>
            </a:r>
          </a:p>
          <a:p>
            <a:pPr lvl="1"/>
            <a:r>
              <a:rPr lang="en-GB" sz="2800" dirty="0"/>
              <a:t>People like HIV self testing but are concerned about:</a:t>
            </a:r>
          </a:p>
          <a:p>
            <a:pPr lvl="2"/>
            <a:r>
              <a:rPr lang="en-GB" sz="2400" dirty="0"/>
              <a:t> price, and anonymity </a:t>
            </a:r>
          </a:p>
          <a:p>
            <a:pPr lvl="1"/>
            <a:r>
              <a:rPr lang="en-GB" sz="2800" dirty="0"/>
              <a:t>Consistent preferences</a:t>
            </a:r>
          </a:p>
          <a:p>
            <a:pPr lvl="3"/>
            <a:r>
              <a:rPr lang="en-GB" sz="2000" b="1" i="1" dirty="0"/>
              <a:t>favouring</a:t>
            </a:r>
            <a:r>
              <a:rPr lang="en-GB" sz="2000" dirty="0"/>
              <a:t> home distribution by lay counsellors</a:t>
            </a:r>
          </a:p>
          <a:p>
            <a:pPr lvl="3"/>
            <a:r>
              <a:rPr lang="en-GB" sz="2000" b="1" i="1" dirty="0"/>
              <a:t>against</a:t>
            </a:r>
            <a:r>
              <a:rPr lang="en-GB" sz="2000" dirty="0"/>
              <a:t> mobile testing and distribution by partners</a:t>
            </a:r>
          </a:p>
          <a:p>
            <a:pPr lvl="1"/>
            <a:r>
              <a:rPr lang="en-GB" sz="2800" dirty="0"/>
              <a:t>Deferring preferences around: </a:t>
            </a:r>
          </a:p>
          <a:p>
            <a:pPr lvl="2"/>
            <a:r>
              <a:rPr lang="en-GB" sz="2400" dirty="0"/>
              <a:t>Forms of </a:t>
            </a:r>
            <a:r>
              <a:rPr lang="en-GB" sz="2400" b="1" i="1" dirty="0"/>
              <a:t>support</a:t>
            </a:r>
            <a:r>
              <a:rPr lang="en-GB" sz="2400" dirty="0"/>
              <a:t> (pre-and post test &amp; and linkage) ; oral versus blood</a:t>
            </a:r>
          </a:p>
          <a:p>
            <a:r>
              <a:rPr lang="en-GB" sz="3200" dirty="0"/>
              <a:t>Analysis of variation in preferences across populations can strengthen user-centred interventions and </a:t>
            </a:r>
            <a:r>
              <a:rPr lang="en-GB" sz="3200" dirty="0" err="1"/>
              <a:t>targetting</a:t>
            </a:r>
            <a:r>
              <a:rPr lang="en-GB" sz="3200" dirty="0"/>
              <a:t>, 	including private sector distribution &amp; WTP</a:t>
            </a:r>
          </a:p>
        </p:txBody>
      </p:sp>
    </p:spTree>
    <p:extLst>
      <p:ext uri="{BB962C8B-B14F-4D97-AF65-F5344CB8AC3E}">
        <p14:creationId xmlns:p14="http://schemas.microsoft.com/office/powerpoint/2010/main" val="53924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EDD2-C5DA-4AD6-A64F-3D29935F3318}"/>
              </a:ext>
            </a:extLst>
          </p:cNvPr>
          <p:cNvSpPr>
            <a:spLocks noGrp="1"/>
          </p:cNvSpPr>
          <p:nvPr>
            <p:ph type="title"/>
          </p:nvPr>
        </p:nvSpPr>
        <p:spPr>
          <a:xfrm>
            <a:off x="838200" y="172085"/>
            <a:ext cx="10515600" cy="1325563"/>
          </a:xfrm>
        </p:spPr>
        <p:txBody>
          <a:bodyPr/>
          <a:lstStyle/>
          <a:p>
            <a:r>
              <a:rPr lang="en-GB"/>
              <a:t>HIV-STAR Preferences </a:t>
            </a:r>
            <a:r>
              <a:rPr lang="en-GB" dirty="0"/>
              <a:t>at IAS</a:t>
            </a:r>
          </a:p>
        </p:txBody>
      </p:sp>
      <p:sp>
        <p:nvSpPr>
          <p:cNvPr id="3" name="Content Placeholder 2">
            <a:extLst>
              <a:ext uri="{FF2B5EF4-FFF2-40B4-BE49-F238E27FC236}">
                <a16:creationId xmlns:a16="http://schemas.microsoft.com/office/drawing/2014/main" id="{76DD2282-87A9-4F20-90E5-8F303B51A59F}"/>
              </a:ext>
            </a:extLst>
          </p:cNvPr>
          <p:cNvSpPr>
            <a:spLocks noGrp="1"/>
          </p:cNvSpPr>
          <p:nvPr>
            <p:ph idx="1"/>
          </p:nvPr>
        </p:nvSpPr>
        <p:spPr>
          <a:xfrm>
            <a:off x="526729" y="1497648"/>
            <a:ext cx="11442360" cy="5618480"/>
          </a:xfrm>
        </p:spPr>
        <p:txBody>
          <a:bodyPr>
            <a:normAutofit/>
          </a:bodyPr>
          <a:lstStyle/>
          <a:p>
            <a:r>
              <a:rPr lang="en-GB" sz="3200" i="1" dirty="0"/>
              <a:t>Views on HIV self-test kit distribution strategies targeting female sex workers: qualitative findings from Zimbabwe</a:t>
            </a:r>
            <a:r>
              <a:rPr lang="en-GB" sz="3200" dirty="0"/>
              <a:t>, </a:t>
            </a:r>
          </a:p>
          <a:p>
            <a:pPr lvl="1" algn="r"/>
            <a:r>
              <a:rPr lang="en-GB" sz="2800" dirty="0"/>
              <a:t>Mary </a:t>
            </a:r>
            <a:r>
              <a:rPr lang="en-GB" sz="2800" dirty="0" err="1"/>
              <a:t>Tumushime</a:t>
            </a:r>
            <a:r>
              <a:rPr lang="en-GB" sz="2800" dirty="0"/>
              <a:t>, </a:t>
            </a:r>
            <a:r>
              <a:rPr lang="en-GB" sz="2800" dirty="0" err="1"/>
              <a:t>CeSHHAR</a:t>
            </a:r>
            <a:r>
              <a:rPr lang="en-GB" sz="2800" dirty="0"/>
              <a:t>, Zimbabwe </a:t>
            </a:r>
            <a:r>
              <a:rPr lang="en-GB" sz="3200" b="1" dirty="0">
                <a:solidFill>
                  <a:srgbClr val="C00000"/>
                </a:solidFill>
              </a:rPr>
              <a:t>(WEPDD0102) </a:t>
            </a:r>
            <a:endParaRPr lang="en-GB" sz="3200" dirty="0">
              <a:solidFill>
                <a:srgbClr val="C00000"/>
              </a:solidFill>
            </a:endParaRPr>
          </a:p>
          <a:p>
            <a:r>
              <a:rPr lang="en-GB" sz="3200" dirty="0"/>
              <a:t>  </a:t>
            </a:r>
            <a:r>
              <a:rPr lang="en-GB" sz="3200" i="1" dirty="0"/>
              <a:t>Preferences for models of HIV self-test kit distribution: results from a qualitative study and choice experiment in a rural Zimbabwean community, </a:t>
            </a:r>
          </a:p>
          <a:p>
            <a:pPr lvl="1" algn="r"/>
            <a:r>
              <a:rPr lang="en-GB" sz="2800" dirty="0"/>
              <a:t>Euphemia Sibanda, </a:t>
            </a:r>
            <a:r>
              <a:rPr lang="en-GB" sz="2800" dirty="0" err="1"/>
              <a:t>CeSHHAR</a:t>
            </a:r>
            <a:r>
              <a:rPr lang="en-GB" sz="2800" dirty="0"/>
              <a:t>, Zimbabwe </a:t>
            </a:r>
            <a:r>
              <a:rPr lang="en-GB" sz="3200" b="1" dirty="0">
                <a:solidFill>
                  <a:srgbClr val="C00000"/>
                </a:solidFill>
              </a:rPr>
              <a:t>(MOPED1114) </a:t>
            </a:r>
          </a:p>
          <a:p>
            <a:r>
              <a:rPr lang="en-GB" sz="3200" i="1" dirty="0"/>
              <a:t>Informing targeted HIV self-testing service delivery in Malawi and Zambia: a multi-country discrete choice experiment, </a:t>
            </a:r>
          </a:p>
          <a:p>
            <a:pPr algn="r"/>
            <a:r>
              <a:rPr lang="en-GB" dirty="0"/>
              <a:t>Marc </a:t>
            </a:r>
            <a:r>
              <a:rPr lang="en-GB" dirty="0" err="1"/>
              <a:t>d’Elbée</a:t>
            </a:r>
            <a:r>
              <a:rPr lang="en-GB" dirty="0"/>
              <a:t>, LSHTM, UK </a:t>
            </a:r>
            <a:r>
              <a:rPr lang="en-GB" sz="3200" b="1" dirty="0">
                <a:solidFill>
                  <a:srgbClr val="C00000"/>
                </a:solidFill>
              </a:rPr>
              <a:t>(MOPED1095) </a:t>
            </a:r>
          </a:p>
        </p:txBody>
      </p:sp>
    </p:spTree>
    <p:extLst>
      <p:ext uri="{BB962C8B-B14F-4D97-AF65-F5344CB8AC3E}">
        <p14:creationId xmlns:p14="http://schemas.microsoft.com/office/powerpoint/2010/main" val="2923783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Contact</a:t>
            </a:r>
          </a:p>
        </p:txBody>
      </p:sp>
      <p:sp>
        <p:nvSpPr>
          <p:cNvPr id="3" name="TextBox 2"/>
          <p:cNvSpPr txBox="1"/>
          <p:nvPr/>
        </p:nvSpPr>
        <p:spPr>
          <a:xfrm>
            <a:off x="939800" y="1464735"/>
            <a:ext cx="6798733" cy="3693319"/>
          </a:xfrm>
          <a:prstGeom prst="rect">
            <a:avLst/>
          </a:prstGeom>
          <a:noFill/>
        </p:spPr>
        <p:txBody>
          <a:bodyPr wrap="square" rtlCol="0">
            <a:spAutoFit/>
          </a:bodyPr>
          <a:lstStyle/>
          <a:p>
            <a:r>
              <a:rPr lang="en-US" b="1" dirty="0">
                <a:solidFill>
                  <a:srgbClr val="8DD4DA"/>
                </a:solidFill>
                <a:latin typeface="Arial" charset="0"/>
                <a:ea typeface="Arial" charset="0"/>
                <a:cs typeface="Arial" charset="0"/>
              </a:rPr>
              <a:t>DR. MIRIAM TAEGTMEYER, PHD</a:t>
            </a:r>
          </a:p>
          <a:p>
            <a:r>
              <a:rPr lang="en-US" dirty="0">
                <a:latin typeface="Arial" charset="0"/>
                <a:cs typeface="Arial" charset="0"/>
              </a:rPr>
              <a:t>STAR Qualitative lead</a:t>
            </a:r>
          </a:p>
          <a:p>
            <a:r>
              <a:rPr lang="en-US" dirty="0">
                <a:latin typeface="Arial" charset="0"/>
                <a:cs typeface="Arial" charset="0"/>
              </a:rPr>
              <a:t>Liverpool School of Tropical Medicine </a:t>
            </a:r>
          </a:p>
          <a:p>
            <a:r>
              <a:rPr lang="en-US" dirty="0">
                <a:latin typeface="Arial" charset="0"/>
                <a:cs typeface="Arial" charset="0"/>
                <a:hlinkClick r:id="rId2"/>
              </a:rPr>
              <a:t>Miriam.Taegtmeyer@lstmed.ac.uk</a:t>
            </a:r>
            <a:endParaRPr lang="en-US" dirty="0">
              <a:latin typeface="Arial" charset="0"/>
              <a:cs typeface="Arial" charset="0"/>
            </a:endParaRPr>
          </a:p>
          <a:p>
            <a:endParaRPr lang="en-US" b="1" dirty="0">
              <a:solidFill>
                <a:srgbClr val="8DD4DA"/>
              </a:solidFill>
              <a:latin typeface="Arial" charset="0"/>
              <a:ea typeface="Arial" charset="0"/>
              <a:cs typeface="Arial" charset="0"/>
            </a:endParaRPr>
          </a:p>
          <a:p>
            <a:r>
              <a:rPr lang="en-US" b="1" dirty="0">
                <a:solidFill>
                  <a:srgbClr val="8DD4DA"/>
                </a:solidFill>
                <a:latin typeface="Arial" charset="0"/>
                <a:ea typeface="Arial" charset="0"/>
                <a:cs typeface="Arial" charset="0"/>
              </a:rPr>
              <a:t>FERN TERRIS-PRESTHOLT, PHD</a:t>
            </a:r>
          </a:p>
          <a:p>
            <a:r>
              <a:rPr lang="en-US" dirty="0">
                <a:latin typeface="Arial" charset="0"/>
                <a:cs typeface="Arial" charset="0"/>
              </a:rPr>
              <a:t>STAR Economics Lead</a:t>
            </a:r>
          </a:p>
          <a:p>
            <a:r>
              <a:rPr lang="en-US" dirty="0">
                <a:latin typeface="Arial" charset="0"/>
                <a:cs typeface="Arial" charset="0"/>
              </a:rPr>
              <a:t>London School of Hygiene and Tropical Medicine</a:t>
            </a:r>
          </a:p>
          <a:p>
            <a:r>
              <a:rPr lang="en-US" dirty="0">
                <a:latin typeface="Arial" charset="0"/>
                <a:cs typeface="Arial" charset="0"/>
                <a:hlinkClick r:id="rId3"/>
              </a:rPr>
              <a:t>Fern.Terris-Prestholt@lshtm.ac.uk</a:t>
            </a:r>
            <a:endParaRPr lang="en-US" dirty="0">
              <a:latin typeface="Arial" charset="0"/>
              <a:cs typeface="Arial" charset="0"/>
            </a:endParaRPr>
          </a:p>
          <a:p>
            <a:endParaRPr lang="en-US" dirty="0">
              <a:latin typeface="Arial" charset="0"/>
              <a:cs typeface="Arial" charset="0"/>
            </a:endParaRPr>
          </a:p>
          <a:p>
            <a:r>
              <a:rPr lang="en-US" b="1" dirty="0">
                <a:solidFill>
                  <a:srgbClr val="8DD4DA"/>
                </a:solidFill>
                <a:latin typeface="Arial" charset="0"/>
                <a:ea typeface="Arial" charset="0"/>
                <a:cs typeface="Arial" charset="0"/>
              </a:rPr>
              <a:t>DR. KARIN HATZOLD </a:t>
            </a:r>
            <a:endParaRPr lang="en-US" dirty="0">
              <a:solidFill>
                <a:srgbClr val="8DD4DA"/>
              </a:solidFill>
              <a:latin typeface="Arial" charset="0"/>
              <a:ea typeface="Arial" charset="0"/>
              <a:cs typeface="Arial" charset="0"/>
            </a:endParaRPr>
          </a:p>
          <a:p>
            <a:r>
              <a:rPr lang="en-US" dirty="0">
                <a:latin typeface="Arial" charset="0"/>
                <a:ea typeface="Arial" charset="0"/>
                <a:cs typeface="Arial" charset="0"/>
              </a:rPr>
              <a:t>Director UNITAID/PSI HIV Self-Testing Africa (STAR) Project </a:t>
            </a:r>
          </a:p>
          <a:p>
            <a:r>
              <a:rPr lang="en-US" dirty="0">
                <a:latin typeface="Arial" charset="0"/>
                <a:ea typeface="Arial" charset="0"/>
                <a:cs typeface="Arial" charset="0"/>
                <a:hlinkClick r:id="rId4"/>
              </a:rPr>
              <a:t>khatzold@psi.org</a:t>
            </a:r>
            <a:endParaRPr lang="en-US" dirty="0">
              <a:latin typeface="Arial" charset="0"/>
              <a:ea typeface="Arial" charset="0"/>
              <a:cs typeface="Arial"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3984" y="5147735"/>
            <a:ext cx="8758444" cy="1542964"/>
          </a:xfrm>
          <a:prstGeom prst="rect">
            <a:avLst/>
          </a:prstGeom>
        </p:spPr>
      </p:pic>
    </p:spTree>
    <p:extLst>
      <p:ext uri="{BB962C8B-B14F-4D97-AF65-F5344CB8AC3E}">
        <p14:creationId xmlns:p14="http://schemas.microsoft.com/office/powerpoint/2010/main" val="41654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933" y="-127000"/>
            <a:ext cx="12420600" cy="7069667"/>
          </a:xfrm>
          <a:prstGeom prst="rect">
            <a:avLst/>
          </a:prstGeom>
          <a:solidFill>
            <a:srgbClr val="8D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619" y="0"/>
            <a:ext cx="9263114" cy="6868798"/>
          </a:xfrm>
          <a:prstGeom prst="rect">
            <a:avLst/>
          </a:prstGeom>
        </p:spPr>
      </p:pic>
      <p:sp>
        <p:nvSpPr>
          <p:cNvPr id="4" name="Rectangle 3">
            <a:extLst>
              <a:ext uri="{FF2B5EF4-FFF2-40B4-BE49-F238E27FC236}">
                <a16:creationId xmlns:a16="http://schemas.microsoft.com/office/drawing/2014/main" id="{510CAAC2-B807-46AD-853A-1433B9B7F0B2}"/>
              </a:ext>
            </a:extLst>
          </p:cNvPr>
          <p:cNvSpPr/>
          <p:nvPr/>
        </p:nvSpPr>
        <p:spPr>
          <a:xfrm>
            <a:off x="8976853" y="4219662"/>
            <a:ext cx="3215148" cy="1938992"/>
          </a:xfrm>
          <a:prstGeom prst="rect">
            <a:avLst/>
          </a:prstGeom>
        </p:spPr>
        <p:txBody>
          <a:bodyPr wrap="square">
            <a:spAutoFit/>
          </a:bodyPr>
          <a:lstStyle/>
          <a:p>
            <a:pPr lvl="0" algn="ctr"/>
            <a:r>
              <a:rPr lang="en-GB" sz="2400" b="1" dirty="0">
                <a:solidFill>
                  <a:srgbClr val="C00000"/>
                </a:solidFill>
              </a:rPr>
              <a:t>Malawi-MLW</a:t>
            </a:r>
            <a:r>
              <a:rPr lang="en-GB" sz="2400" dirty="0"/>
              <a:t> </a:t>
            </a:r>
          </a:p>
          <a:p>
            <a:pPr lvl="1" algn="ctr"/>
            <a:r>
              <a:rPr lang="en-GB" sz="2400" dirty="0"/>
              <a:t>Moses Kumwenda </a:t>
            </a:r>
          </a:p>
          <a:p>
            <a:pPr lvl="1" algn="ctr"/>
            <a:r>
              <a:rPr lang="en-GB" sz="2400" dirty="0"/>
              <a:t>Nicola Desmond</a:t>
            </a:r>
          </a:p>
          <a:p>
            <a:pPr lvl="1" algn="ctr"/>
            <a:r>
              <a:rPr lang="en-GB" sz="2400" dirty="0" err="1"/>
              <a:t>Pitchaya</a:t>
            </a:r>
            <a:r>
              <a:rPr lang="en-GB" sz="2400" dirty="0"/>
              <a:t> Indravudh </a:t>
            </a:r>
          </a:p>
          <a:p>
            <a:pPr lvl="1" algn="ctr"/>
            <a:r>
              <a:rPr lang="en-GB" sz="2400" dirty="0"/>
              <a:t>Linda Sande</a:t>
            </a:r>
          </a:p>
        </p:txBody>
      </p:sp>
      <p:sp>
        <p:nvSpPr>
          <p:cNvPr id="5" name="Rectangle 4">
            <a:extLst>
              <a:ext uri="{FF2B5EF4-FFF2-40B4-BE49-F238E27FC236}">
                <a16:creationId xmlns:a16="http://schemas.microsoft.com/office/drawing/2014/main" id="{2B863DB0-C35D-4B7F-B38D-3B5A217B3A6C}"/>
              </a:ext>
            </a:extLst>
          </p:cNvPr>
          <p:cNvSpPr/>
          <p:nvPr/>
        </p:nvSpPr>
        <p:spPr>
          <a:xfrm>
            <a:off x="-84069" y="1726058"/>
            <a:ext cx="3113376" cy="1200329"/>
          </a:xfrm>
          <a:prstGeom prst="rect">
            <a:avLst/>
          </a:prstGeom>
        </p:spPr>
        <p:txBody>
          <a:bodyPr wrap="square">
            <a:spAutoFit/>
          </a:bodyPr>
          <a:lstStyle/>
          <a:p>
            <a:pPr lvl="0" algn="ctr"/>
            <a:r>
              <a:rPr lang="it-IT" sz="2400" b="1" dirty="0">
                <a:solidFill>
                  <a:srgbClr val="C00000"/>
                </a:solidFill>
              </a:rPr>
              <a:t>Zambia-</a:t>
            </a:r>
            <a:r>
              <a:rPr lang="it-IT" sz="2400" dirty="0">
                <a:solidFill>
                  <a:srgbClr val="C00000"/>
                </a:solidFill>
              </a:rPr>
              <a:t> </a:t>
            </a:r>
            <a:r>
              <a:rPr lang="it-IT" sz="2400" b="1" dirty="0" err="1">
                <a:solidFill>
                  <a:srgbClr val="C00000"/>
                </a:solidFill>
              </a:rPr>
              <a:t>Zambart</a:t>
            </a:r>
            <a:endParaRPr lang="it-IT" sz="2400" b="1" dirty="0">
              <a:solidFill>
                <a:srgbClr val="C00000"/>
              </a:solidFill>
            </a:endParaRPr>
          </a:p>
          <a:p>
            <a:pPr lvl="1"/>
            <a:r>
              <a:rPr lang="it-IT" sz="2400" dirty="0"/>
              <a:t>Musonda Simwinga</a:t>
            </a:r>
          </a:p>
          <a:p>
            <a:pPr lvl="1"/>
            <a:r>
              <a:rPr lang="it-IT" sz="2400" dirty="0"/>
              <a:t>Lawrence Mwenge</a:t>
            </a:r>
            <a:endParaRPr lang="en-GB" sz="2400" dirty="0"/>
          </a:p>
        </p:txBody>
      </p:sp>
      <p:sp>
        <p:nvSpPr>
          <p:cNvPr id="6" name="Rectangle 5">
            <a:extLst>
              <a:ext uri="{FF2B5EF4-FFF2-40B4-BE49-F238E27FC236}">
                <a16:creationId xmlns:a16="http://schemas.microsoft.com/office/drawing/2014/main" id="{203DD55A-AE2E-4B30-B1EE-DC2E1C73EAFF}"/>
              </a:ext>
            </a:extLst>
          </p:cNvPr>
          <p:cNvSpPr/>
          <p:nvPr/>
        </p:nvSpPr>
        <p:spPr>
          <a:xfrm>
            <a:off x="-311605" y="4039612"/>
            <a:ext cx="3237945" cy="2677656"/>
          </a:xfrm>
          <a:prstGeom prst="rect">
            <a:avLst/>
          </a:prstGeom>
        </p:spPr>
        <p:txBody>
          <a:bodyPr wrap="square">
            <a:spAutoFit/>
          </a:bodyPr>
          <a:lstStyle/>
          <a:p>
            <a:pPr lvl="0" algn="ctr"/>
            <a:r>
              <a:rPr lang="en-GB" sz="2400" b="1" dirty="0">
                <a:solidFill>
                  <a:srgbClr val="C00000"/>
                </a:solidFill>
              </a:rPr>
              <a:t>Zimbabwe-</a:t>
            </a:r>
            <a:r>
              <a:rPr lang="en-GB" sz="2400" dirty="0">
                <a:solidFill>
                  <a:srgbClr val="C00000"/>
                </a:solidFill>
              </a:rPr>
              <a:t> </a:t>
            </a:r>
            <a:r>
              <a:rPr lang="en-GB" sz="2400" b="1" dirty="0" err="1">
                <a:solidFill>
                  <a:srgbClr val="C00000"/>
                </a:solidFill>
              </a:rPr>
              <a:t>CeSHHAR</a:t>
            </a:r>
            <a:endParaRPr lang="en-GB" sz="2400" b="1" dirty="0">
              <a:solidFill>
                <a:srgbClr val="C00000"/>
              </a:solidFill>
            </a:endParaRPr>
          </a:p>
          <a:p>
            <a:pPr lvl="1" algn="ctr"/>
            <a:r>
              <a:rPr lang="en-GB" sz="2400" dirty="0"/>
              <a:t>Nancy </a:t>
            </a:r>
            <a:r>
              <a:rPr lang="en-GB" sz="2400" dirty="0" err="1"/>
              <a:t>Ruhode</a:t>
            </a:r>
            <a:r>
              <a:rPr lang="en-GB" sz="2400" dirty="0"/>
              <a:t> Claudius </a:t>
            </a:r>
            <a:r>
              <a:rPr lang="en-GB" sz="2400" dirty="0" err="1"/>
              <a:t>Madanhire</a:t>
            </a:r>
            <a:r>
              <a:rPr lang="en-GB" sz="2400" dirty="0"/>
              <a:t> </a:t>
            </a:r>
          </a:p>
          <a:p>
            <a:pPr lvl="1" algn="ctr"/>
            <a:r>
              <a:rPr lang="en-GB" sz="2400" dirty="0"/>
              <a:t>Mary </a:t>
            </a:r>
            <a:r>
              <a:rPr lang="en-GB" sz="2400" dirty="0" err="1"/>
              <a:t>Tumushime</a:t>
            </a:r>
            <a:endParaRPr lang="en-GB" sz="2400" dirty="0"/>
          </a:p>
          <a:p>
            <a:pPr lvl="1" algn="ctr"/>
            <a:r>
              <a:rPr lang="en-GB" sz="2400" dirty="0"/>
              <a:t>Euphemia Sibanda Galven Maringwa Collin Mangenah</a:t>
            </a:r>
          </a:p>
        </p:txBody>
      </p:sp>
      <p:sp>
        <p:nvSpPr>
          <p:cNvPr id="7" name="Rectangle 6">
            <a:extLst>
              <a:ext uri="{FF2B5EF4-FFF2-40B4-BE49-F238E27FC236}">
                <a16:creationId xmlns:a16="http://schemas.microsoft.com/office/drawing/2014/main" id="{B43C3B06-999B-41E1-A9CF-EB6BD679422F}"/>
              </a:ext>
            </a:extLst>
          </p:cNvPr>
          <p:cNvSpPr/>
          <p:nvPr/>
        </p:nvSpPr>
        <p:spPr>
          <a:xfrm>
            <a:off x="8685270" y="387230"/>
            <a:ext cx="3189954" cy="2677656"/>
          </a:xfrm>
          <a:prstGeom prst="rect">
            <a:avLst/>
          </a:prstGeom>
        </p:spPr>
        <p:txBody>
          <a:bodyPr wrap="square">
            <a:spAutoFit/>
          </a:bodyPr>
          <a:lstStyle/>
          <a:p>
            <a:pPr lvl="0" algn="ctr"/>
            <a:r>
              <a:rPr lang="en-GB" sz="2400" b="1" dirty="0">
                <a:solidFill>
                  <a:srgbClr val="C00000"/>
                </a:solidFill>
              </a:rPr>
              <a:t>UK</a:t>
            </a:r>
            <a:r>
              <a:rPr lang="en-GB" sz="2400" dirty="0"/>
              <a:t> </a:t>
            </a:r>
          </a:p>
          <a:p>
            <a:pPr lvl="1" algn="ctr"/>
            <a:r>
              <a:rPr lang="en-GB" sz="2400" dirty="0" err="1">
                <a:solidFill>
                  <a:srgbClr val="C00000"/>
                </a:solidFill>
              </a:rPr>
              <a:t>LiverpoolSTM</a:t>
            </a:r>
            <a:endParaRPr lang="en-GB" sz="2400" dirty="0">
              <a:solidFill>
                <a:srgbClr val="C00000"/>
              </a:solidFill>
            </a:endParaRPr>
          </a:p>
          <a:p>
            <a:pPr lvl="1" algn="ctr"/>
            <a:r>
              <a:rPr lang="en-GB" sz="2400" dirty="0"/>
              <a:t>Lot </a:t>
            </a:r>
            <a:r>
              <a:rPr lang="en-GB" sz="2400" dirty="0" err="1"/>
              <a:t>Nyirenda</a:t>
            </a:r>
            <a:r>
              <a:rPr lang="en-GB" sz="2400" dirty="0"/>
              <a:t> </a:t>
            </a:r>
          </a:p>
          <a:p>
            <a:pPr lvl="1" algn="ctr"/>
            <a:r>
              <a:rPr lang="en-GB" sz="2400" dirty="0"/>
              <a:t>Miriam Taegtmeyer</a:t>
            </a:r>
          </a:p>
          <a:p>
            <a:pPr lvl="1" algn="ctr"/>
            <a:r>
              <a:rPr lang="en-GB" sz="2400" dirty="0" err="1">
                <a:solidFill>
                  <a:srgbClr val="C00000"/>
                </a:solidFill>
              </a:rPr>
              <a:t>LondonSHTM</a:t>
            </a:r>
            <a:endParaRPr lang="en-GB" sz="2400" dirty="0">
              <a:solidFill>
                <a:srgbClr val="C00000"/>
              </a:solidFill>
            </a:endParaRPr>
          </a:p>
          <a:p>
            <a:pPr lvl="1" algn="ctr"/>
            <a:r>
              <a:rPr lang="en-GB" sz="2400" dirty="0"/>
              <a:t>Marc D’Elbee </a:t>
            </a:r>
          </a:p>
          <a:p>
            <a:pPr lvl="1" algn="ctr"/>
            <a:r>
              <a:rPr lang="en-GB" sz="2400" dirty="0"/>
              <a:t>Fern Terris-Prestholt </a:t>
            </a:r>
          </a:p>
        </p:txBody>
      </p:sp>
      <p:sp>
        <p:nvSpPr>
          <p:cNvPr id="8" name="Rectangle 2">
            <a:extLst>
              <a:ext uri="{FF2B5EF4-FFF2-40B4-BE49-F238E27FC236}">
                <a16:creationId xmlns:a16="http://schemas.microsoft.com/office/drawing/2014/main" id="{4FCDEA6C-C3E4-44F5-89D0-875DD3FC8817}"/>
              </a:ext>
            </a:extLst>
          </p:cNvPr>
          <p:cNvSpPr txBox="1">
            <a:spLocks noChangeArrowheads="1"/>
          </p:cNvSpPr>
          <p:nvPr/>
        </p:nvSpPr>
        <p:spPr>
          <a:xfrm>
            <a:off x="-68315" y="19362"/>
            <a:ext cx="5840221" cy="1002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sz="2800" b="1" dirty="0">
                <a:solidFill>
                  <a:srgbClr val="C00000"/>
                </a:solidFill>
                <a:latin typeface="Arial" charset="0"/>
                <a:ea typeface="Arial" charset="0"/>
                <a:cs typeface="Arial" charset="0"/>
              </a:rPr>
              <a:t>The Research Networks:</a:t>
            </a:r>
          </a:p>
          <a:p>
            <a:pPr algn="l">
              <a:lnSpc>
                <a:spcPct val="100000"/>
              </a:lnSpc>
            </a:pPr>
            <a:r>
              <a:rPr lang="en-US" sz="2800" dirty="0">
                <a:solidFill>
                  <a:srgbClr val="C00000"/>
                </a:solidFill>
                <a:latin typeface="Arial" charset="0"/>
                <a:ea typeface="Arial" charset="0"/>
                <a:cs typeface="Arial" charset="0"/>
              </a:rPr>
              <a:t>QRN  &amp; </a:t>
            </a:r>
            <a:r>
              <a:rPr lang="en-US" sz="2800" dirty="0" err="1">
                <a:solidFill>
                  <a:srgbClr val="C00000"/>
                </a:solidFill>
                <a:latin typeface="Arial" charset="0"/>
                <a:ea typeface="Arial" charset="0"/>
                <a:cs typeface="Arial" charset="0"/>
              </a:rPr>
              <a:t>EconNetwork</a:t>
            </a:r>
            <a:endParaRPr lang="en-US" sz="2800"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439295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276" y="-10846"/>
            <a:ext cx="8763882" cy="761004"/>
          </a:xfrm>
        </p:spPr>
        <p:txBody>
          <a:bodyPr>
            <a:normAutofit/>
          </a:bodyPr>
          <a:lstStyle/>
          <a:p>
            <a:r>
              <a:rPr lang="en-GB" sz="3600" b="1" dirty="0">
                <a:solidFill>
                  <a:schemeClr val="bg1"/>
                </a:solidFill>
              </a:rPr>
              <a:t>What are DCEs? </a:t>
            </a:r>
          </a:p>
        </p:txBody>
      </p:sp>
      <p:sp>
        <p:nvSpPr>
          <p:cNvPr id="3" name="Content Placeholder 2"/>
          <p:cNvSpPr>
            <a:spLocks noGrp="1"/>
          </p:cNvSpPr>
          <p:nvPr>
            <p:ph idx="1"/>
          </p:nvPr>
        </p:nvSpPr>
        <p:spPr>
          <a:xfrm>
            <a:off x="430922" y="733054"/>
            <a:ext cx="7432447" cy="6231276"/>
          </a:xfrm>
        </p:spPr>
        <p:txBody>
          <a:bodyPr>
            <a:normAutofit/>
          </a:bodyPr>
          <a:lstStyle/>
          <a:p>
            <a:r>
              <a:rPr lang="en-GB" sz="3200" dirty="0"/>
              <a:t>A quantitative survey approach to eliciting user preferences</a:t>
            </a:r>
          </a:p>
          <a:p>
            <a:r>
              <a:rPr lang="en-GB" sz="3200" dirty="0"/>
              <a:t>Build on </a:t>
            </a:r>
            <a:r>
              <a:rPr lang="en-GB" sz="3200" b="1" dirty="0"/>
              <a:t>qualitative</a:t>
            </a:r>
            <a:r>
              <a:rPr lang="en-GB" sz="3200" dirty="0"/>
              <a:t> phase to:</a:t>
            </a:r>
          </a:p>
          <a:p>
            <a:pPr lvl="1"/>
            <a:r>
              <a:rPr lang="en-GB" sz="2800" dirty="0"/>
              <a:t> ensure attributes key in decision-making included, and </a:t>
            </a:r>
          </a:p>
          <a:p>
            <a:pPr lvl="1"/>
            <a:r>
              <a:rPr lang="en-GB" sz="2800" dirty="0"/>
              <a:t>presentation clear</a:t>
            </a:r>
          </a:p>
          <a:p>
            <a:pPr marL="252000">
              <a:spcBef>
                <a:spcPts val="0"/>
              </a:spcBef>
            </a:pPr>
            <a:r>
              <a:rPr lang="en-GB" sz="3200" dirty="0"/>
              <a:t>Repeated scenario </a:t>
            </a:r>
          </a:p>
          <a:p>
            <a:pPr marL="252000" indent="0">
              <a:spcBef>
                <a:spcPts val="0"/>
              </a:spcBef>
              <a:buNone/>
            </a:pPr>
            <a:r>
              <a:rPr lang="en-GB" sz="3200" dirty="0"/>
              <a:t>responses with </a:t>
            </a:r>
          </a:p>
          <a:p>
            <a:pPr marL="252000" indent="0">
              <a:spcBef>
                <a:spcPts val="0"/>
              </a:spcBef>
              <a:buNone/>
            </a:pPr>
            <a:r>
              <a:rPr lang="en-GB" sz="3200" dirty="0"/>
              <a:t>varying characteristics</a:t>
            </a:r>
          </a:p>
          <a:p>
            <a:r>
              <a:rPr lang="en-GB" sz="3200" dirty="0"/>
              <a:t>Force trade offs between attributes allowing quantitative estimation relative values (utilities).</a:t>
            </a:r>
          </a:p>
          <a:p>
            <a:pPr>
              <a:buNone/>
            </a:pPr>
            <a:endParaRPr lang="en-GB" sz="3200" dirty="0"/>
          </a:p>
        </p:txBody>
      </p:sp>
      <p:pic>
        <p:nvPicPr>
          <p:cNvPr id="4" name="Picture 3">
            <a:extLst>
              <a:ext uri="{FF2B5EF4-FFF2-40B4-BE49-F238E27FC236}">
                <a16:creationId xmlns:a16="http://schemas.microsoft.com/office/drawing/2014/main" id="{93359C60-FFFF-4974-A038-83392B5006D3}"/>
              </a:ext>
            </a:extLst>
          </p:cNvPr>
          <p:cNvPicPr>
            <a:picLocks noChangeAspect="1"/>
          </p:cNvPicPr>
          <p:nvPr/>
        </p:nvPicPr>
        <p:blipFill>
          <a:blip r:embed="rId3"/>
          <a:stretch>
            <a:fillRect/>
          </a:stretch>
        </p:blipFill>
        <p:spPr>
          <a:xfrm>
            <a:off x="4746316" y="2918417"/>
            <a:ext cx="2676657" cy="1877654"/>
          </a:xfrm>
          <a:prstGeom prst="rect">
            <a:avLst/>
          </a:prstGeom>
        </p:spPr>
      </p:pic>
      <p:grpSp>
        <p:nvGrpSpPr>
          <p:cNvPr id="13" name="Group 12">
            <a:extLst>
              <a:ext uri="{FF2B5EF4-FFF2-40B4-BE49-F238E27FC236}">
                <a16:creationId xmlns:a16="http://schemas.microsoft.com/office/drawing/2014/main" id="{1355EA5E-C08E-479B-BD97-406B088E9ABE}"/>
              </a:ext>
            </a:extLst>
          </p:cNvPr>
          <p:cNvGrpSpPr/>
          <p:nvPr/>
        </p:nvGrpSpPr>
        <p:grpSpPr>
          <a:xfrm>
            <a:off x="7874002" y="90782"/>
            <a:ext cx="4330097" cy="6767218"/>
            <a:chOff x="7874002" y="90782"/>
            <a:chExt cx="4330097" cy="6767218"/>
          </a:xfrm>
        </p:grpSpPr>
        <p:grpSp>
          <p:nvGrpSpPr>
            <p:cNvPr id="9" name="Group 8">
              <a:extLst>
                <a:ext uri="{FF2B5EF4-FFF2-40B4-BE49-F238E27FC236}">
                  <a16:creationId xmlns:a16="http://schemas.microsoft.com/office/drawing/2014/main" id="{811A08D3-553C-4519-8D46-1D64EB3CF11B}"/>
                </a:ext>
              </a:extLst>
            </p:cNvPr>
            <p:cNvGrpSpPr/>
            <p:nvPr/>
          </p:nvGrpSpPr>
          <p:grpSpPr>
            <a:xfrm>
              <a:off x="7874002" y="90782"/>
              <a:ext cx="4330097" cy="6767218"/>
              <a:chOff x="7874002" y="90782"/>
              <a:chExt cx="4330097" cy="6767218"/>
            </a:xfrm>
          </p:grpSpPr>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74002" y="90782"/>
                <a:ext cx="4330097" cy="6767218"/>
              </a:xfrm>
              <a:prstGeom prst="rect">
                <a:avLst/>
              </a:prstGeom>
            </p:spPr>
          </p:pic>
          <p:sp>
            <p:nvSpPr>
              <p:cNvPr id="5" name="Rectangle 4">
                <a:extLst>
                  <a:ext uri="{FF2B5EF4-FFF2-40B4-BE49-F238E27FC236}">
                    <a16:creationId xmlns:a16="http://schemas.microsoft.com/office/drawing/2014/main" id="{0CA4AC58-6933-4D34-973A-51CDBD40B5F9}"/>
                  </a:ext>
                </a:extLst>
              </p:cNvPr>
              <p:cNvSpPr/>
              <p:nvPr/>
            </p:nvSpPr>
            <p:spPr>
              <a:xfrm>
                <a:off x="9171646" y="542260"/>
                <a:ext cx="946297" cy="631574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4E30008-3373-4095-906B-BB78D1171FF0}"/>
                  </a:ext>
                </a:extLst>
              </p:cNvPr>
              <p:cNvSpPr/>
              <p:nvPr/>
            </p:nvSpPr>
            <p:spPr>
              <a:xfrm>
                <a:off x="10214723" y="542260"/>
                <a:ext cx="946297" cy="631574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940FC2C-611B-4AC2-95EF-E65F2900E1C8}"/>
                  </a:ext>
                </a:extLst>
              </p:cNvPr>
              <p:cNvSpPr/>
              <p:nvPr/>
            </p:nvSpPr>
            <p:spPr>
              <a:xfrm>
                <a:off x="11247548" y="542260"/>
                <a:ext cx="946297" cy="631574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0CC2E1A0-29B1-4D28-829F-301AA0B51BF8}"/>
                </a:ext>
              </a:extLst>
            </p:cNvPr>
            <p:cNvSpPr txBox="1"/>
            <p:nvPr/>
          </p:nvSpPr>
          <p:spPr>
            <a:xfrm>
              <a:off x="9218670" y="627047"/>
              <a:ext cx="864458" cy="246221"/>
            </a:xfrm>
            <a:prstGeom prst="rect">
              <a:avLst/>
            </a:prstGeom>
            <a:solidFill>
              <a:schemeClr val="bg1">
                <a:lumMod val="95000"/>
              </a:schemeClr>
            </a:solidFill>
          </p:spPr>
          <p:txBody>
            <a:bodyPr wrap="square" lIns="0" tIns="0" rIns="0" bIns="0" rtlCol="0">
              <a:spAutoFit/>
            </a:bodyPr>
            <a:lstStyle/>
            <a:p>
              <a:r>
                <a:rPr lang="en-GB" sz="1600" dirty="0" err="1"/>
                <a:t>Distrib</a:t>
              </a:r>
              <a:r>
                <a:rPr lang="en-GB" sz="1600" dirty="0"/>
                <a:t> 1 </a:t>
              </a:r>
            </a:p>
          </p:txBody>
        </p:sp>
        <p:sp>
          <p:nvSpPr>
            <p:cNvPr id="12" name="TextBox 11">
              <a:extLst>
                <a:ext uri="{FF2B5EF4-FFF2-40B4-BE49-F238E27FC236}">
                  <a16:creationId xmlns:a16="http://schemas.microsoft.com/office/drawing/2014/main" id="{70D118FB-C1B7-49F6-90C1-0B3E2CFC263E}"/>
                </a:ext>
              </a:extLst>
            </p:cNvPr>
            <p:cNvSpPr txBox="1"/>
            <p:nvPr/>
          </p:nvSpPr>
          <p:spPr>
            <a:xfrm>
              <a:off x="10235528" y="656336"/>
              <a:ext cx="864458" cy="246221"/>
            </a:xfrm>
            <a:prstGeom prst="rect">
              <a:avLst/>
            </a:prstGeom>
            <a:solidFill>
              <a:schemeClr val="bg1">
                <a:lumMod val="95000"/>
              </a:schemeClr>
            </a:solidFill>
          </p:spPr>
          <p:txBody>
            <a:bodyPr wrap="square" lIns="0" tIns="0" rIns="0" bIns="0" rtlCol="0">
              <a:spAutoFit/>
            </a:bodyPr>
            <a:lstStyle/>
            <a:p>
              <a:r>
                <a:rPr lang="en-GB" sz="1600" dirty="0" err="1"/>
                <a:t>Distrib</a:t>
              </a:r>
              <a:r>
                <a:rPr lang="en-GB" sz="1600" dirty="0"/>
                <a:t> 2 </a:t>
              </a:r>
            </a:p>
          </p:txBody>
        </p:sp>
      </p:grpSp>
    </p:spTree>
    <p:extLst>
      <p:ext uri="{BB962C8B-B14F-4D97-AF65-F5344CB8AC3E}">
        <p14:creationId xmlns:p14="http://schemas.microsoft.com/office/powerpoint/2010/main" val="273687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Intensity of data collection</a:t>
            </a:r>
          </a:p>
        </p:txBody>
      </p:sp>
      <p:sp>
        <p:nvSpPr>
          <p:cNvPr id="3" name="Content Placeholder 2"/>
          <p:cNvSpPr>
            <a:spLocks noGrp="1"/>
          </p:cNvSpPr>
          <p:nvPr>
            <p:ph idx="1"/>
          </p:nvPr>
        </p:nvSpPr>
        <p:spPr>
          <a:xfrm>
            <a:off x="838200" y="1539186"/>
            <a:ext cx="10515600" cy="4916698"/>
          </a:xfrm>
        </p:spPr>
        <p:txBody>
          <a:bodyPr/>
          <a:lstStyle/>
          <a:p>
            <a:r>
              <a:rPr lang="en-GB" dirty="0"/>
              <a:t>Qualitative:</a:t>
            </a:r>
          </a:p>
          <a:p>
            <a:endParaRPr lang="en-GB" dirty="0"/>
          </a:p>
          <a:p>
            <a:endParaRPr lang="en-GB" dirty="0"/>
          </a:p>
          <a:p>
            <a:endParaRPr lang="en-GB" dirty="0"/>
          </a:p>
          <a:p>
            <a:endParaRPr lang="en-GB" dirty="0"/>
          </a:p>
          <a:p>
            <a:r>
              <a:rPr lang="en-GB" dirty="0"/>
              <a:t>DCE surveys</a:t>
            </a:r>
          </a:p>
          <a:p>
            <a:pPr marL="457200" lvl="1" indent="0">
              <a:buNone/>
            </a:pPr>
            <a:endParaRPr lang="en-GB" dirty="0"/>
          </a:p>
        </p:txBody>
      </p:sp>
      <p:graphicFrame>
        <p:nvGraphicFramePr>
          <p:cNvPr id="4" name="Table 3"/>
          <p:cNvGraphicFramePr>
            <a:graphicFrameLocks noGrp="1"/>
          </p:cNvGraphicFramePr>
          <p:nvPr>
            <p:extLst/>
          </p:nvPr>
        </p:nvGraphicFramePr>
        <p:xfrm>
          <a:off x="1009315" y="4568607"/>
          <a:ext cx="8127999" cy="1828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61608998"/>
                    </a:ext>
                  </a:extLst>
                </a:gridCol>
                <a:gridCol w="2709333">
                  <a:extLst>
                    <a:ext uri="{9D8B030D-6E8A-4147-A177-3AD203B41FA5}">
                      <a16:colId xmlns:a16="http://schemas.microsoft.com/office/drawing/2014/main" val="3100835796"/>
                    </a:ext>
                  </a:extLst>
                </a:gridCol>
                <a:gridCol w="2709333">
                  <a:extLst>
                    <a:ext uri="{9D8B030D-6E8A-4147-A177-3AD203B41FA5}">
                      <a16:colId xmlns:a16="http://schemas.microsoft.com/office/drawing/2014/main" val="3535869871"/>
                    </a:ext>
                  </a:extLst>
                </a:gridCol>
              </a:tblGrid>
              <a:tr h="370840">
                <a:tc>
                  <a:txBody>
                    <a:bodyPr/>
                    <a:lstStyle/>
                    <a:p>
                      <a:endParaRPr lang="en-GB" sz="2400" dirty="0"/>
                    </a:p>
                  </a:txBody>
                  <a:tcPr/>
                </a:tc>
                <a:tc>
                  <a:txBody>
                    <a:bodyPr/>
                    <a:lstStyle/>
                    <a:p>
                      <a:pPr algn="ctr"/>
                      <a:r>
                        <a:rPr lang="en-GB" sz="2400" dirty="0"/>
                        <a:t>Distribution</a:t>
                      </a:r>
                    </a:p>
                  </a:txBody>
                  <a:tcPr/>
                </a:tc>
                <a:tc>
                  <a:txBody>
                    <a:bodyPr/>
                    <a:lstStyle/>
                    <a:p>
                      <a:pPr algn="ctr"/>
                      <a:r>
                        <a:rPr lang="en-GB" sz="2400" dirty="0"/>
                        <a:t>Linkage</a:t>
                      </a:r>
                    </a:p>
                  </a:txBody>
                  <a:tcPr/>
                </a:tc>
                <a:extLst>
                  <a:ext uri="{0D108BD9-81ED-4DB2-BD59-A6C34878D82A}">
                    <a16:rowId xmlns:a16="http://schemas.microsoft.com/office/drawing/2014/main" val="4181733714"/>
                  </a:ext>
                </a:extLst>
              </a:tr>
              <a:tr h="370840">
                <a:tc>
                  <a:txBody>
                    <a:bodyPr/>
                    <a:lstStyle/>
                    <a:p>
                      <a:r>
                        <a:rPr lang="en-GB" sz="2400" dirty="0"/>
                        <a:t>Malawi</a:t>
                      </a:r>
                    </a:p>
                  </a:txBody>
                  <a:tcPr/>
                </a:tc>
                <a:tc>
                  <a:txBody>
                    <a:bodyPr/>
                    <a:lstStyle/>
                    <a:p>
                      <a:pPr algn="ctr"/>
                      <a:r>
                        <a:rPr lang="en-GB" sz="2400" dirty="0"/>
                        <a:t>714</a:t>
                      </a:r>
                    </a:p>
                  </a:txBody>
                  <a:tcPr/>
                </a:tc>
                <a:tc>
                  <a:txBody>
                    <a:bodyPr/>
                    <a:lstStyle/>
                    <a:p>
                      <a:pPr algn="ctr"/>
                      <a:r>
                        <a:rPr lang="en-GB" sz="2400" dirty="0"/>
                        <a:t>555</a:t>
                      </a:r>
                    </a:p>
                  </a:txBody>
                  <a:tcPr/>
                </a:tc>
                <a:extLst>
                  <a:ext uri="{0D108BD9-81ED-4DB2-BD59-A6C34878D82A}">
                    <a16:rowId xmlns:a16="http://schemas.microsoft.com/office/drawing/2014/main" val="2599456060"/>
                  </a:ext>
                </a:extLst>
              </a:tr>
              <a:tr h="370840">
                <a:tc>
                  <a:txBody>
                    <a:bodyPr/>
                    <a:lstStyle/>
                    <a:p>
                      <a:r>
                        <a:rPr lang="en-GB" sz="2400" dirty="0"/>
                        <a:t>Zambia</a:t>
                      </a:r>
                    </a:p>
                  </a:txBody>
                  <a:tcPr/>
                </a:tc>
                <a:tc>
                  <a:txBody>
                    <a:bodyPr/>
                    <a:lstStyle/>
                    <a:p>
                      <a:pPr algn="ctr"/>
                      <a:r>
                        <a:rPr lang="en-GB" sz="2400" dirty="0"/>
                        <a:t>498</a:t>
                      </a:r>
                    </a:p>
                  </a:txBody>
                  <a:tcPr/>
                </a:tc>
                <a:tc>
                  <a:txBody>
                    <a:bodyPr/>
                    <a:lstStyle/>
                    <a:p>
                      <a:pPr algn="ctr"/>
                      <a:r>
                        <a:rPr lang="en-GB" sz="2400" dirty="0"/>
                        <a:t>388</a:t>
                      </a:r>
                    </a:p>
                  </a:txBody>
                  <a:tcPr/>
                </a:tc>
                <a:extLst>
                  <a:ext uri="{0D108BD9-81ED-4DB2-BD59-A6C34878D82A}">
                    <a16:rowId xmlns:a16="http://schemas.microsoft.com/office/drawing/2014/main" val="4212369086"/>
                  </a:ext>
                </a:extLst>
              </a:tr>
              <a:tr h="370840">
                <a:tc>
                  <a:txBody>
                    <a:bodyPr/>
                    <a:lstStyle/>
                    <a:p>
                      <a:r>
                        <a:rPr lang="en-GB" sz="2400" dirty="0"/>
                        <a:t>Zimbabwe</a:t>
                      </a:r>
                    </a:p>
                  </a:txBody>
                  <a:tcPr/>
                </a:tc>
                <a:tc>
                  <a:txBody>
                    <a:bodyPr/>
                    <a:lstStyle/>
                    <a:p>
                      <a:pPr algn="ctr"/>
                      <a:r>
                        <a:rPr lang="en-GB" sz="2400" dirty="0"/>
                        <a:t>296</a:t>
                      </a:r>
                    </a:p>
                  </a:txBody>
                  <a:tcPr/>
                </a:tc>
                <a:tc>
                  <a:txBody>
                    <a:bodyPr/>
                    <a:lstStyle/>
                    <a:p>
                      <a:pPr algn="ctr"/>
                      <a:r>
                        <a:rPr lang="en-GB" sz="2400" dirty="0"/>
                        <a:t>496</a:t>
                      </a:r>
                    </a:p>
                  </a:txBody>
                  <a:tcPr/>
                </a:tc>
                <a:extLst>
                  <a:ext uri="{0D108BD9-81ED-4DB2-BD59-A6C34878D82A}">
                    <a16:rowId xmlns:a16="http://schemas.microsoft.com/office/drawing/2014/main" val="3602408591"/>
                  </a:ext>
                </a:extLst>
              </a:tr>
            </a:tbl>
          </a:graphicData>
        </a:graphic>
      </p:graphicFrame>
      <p:graphicFrame>
        <p:nvGraphicFramePr>
          <p:cNvPr id="5" name="Table 4"/>
          <p:cNvGraphicFramePr>
            <a:graphicFrameLocks noGrp="1"/>
          </p:cNvGraphicFramePr>
          <p:nvPr>
            <p:extLst/>
          </p:nvPr>
        </p:nvGraphicFramePr>
        <p:xfrm>
          <a:off x="1009315" y="1988951"/>
          <a:ext cx="8127999" cy="1828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61608998"/>
                    </a:ext>
                  </a:extLst>
                </a:gridCol>
                <a:gridCol w="2709333">
                  <a:extLst>
                    <a:ext uri="{9D8B030D-6E8A-4147-A177-3AD203B41FA5}">
                      <a16:colId xmlns:a16="http://schemas.microsoft.com/office/drawing/2014/main" val="3100835796"/>
                    </a:ext>
                  </a:extLst>
                </a:gridCol>
                <a:gridCol w="2709333">
                  <a:extLst>
                    <a:ext uri="{9D8B030D-6E8A-4147-A177-3AD203B41FA5}">
                      <a16:colId xmlns:a16="http://schemas.microsoft.com/office/drawing/2014/main" val="3535869871"/>
                    </a:ext>
                  </a:extLst>
                </a:gridCol>
              </a:tblGrid>
              <a:tr h="370840">
                <a:tc>
                  <a:txBody>
                    <a:bodyPr/>
                    <a:lstStyle/>
                    <a:p>
                      <a:endParaRPr lang="en-GB" sz="2400" dirty="0"/>
                    </a:p>
                  </a:txBody>
                  <a:tcPr/>
                </a:tc>
                <a:tc>
                  <a:txBody>
                    <a:bodyPr/>
                    <a:lstStyle/>
                    <a:p>
                      <a:pPr algn="ctr"/>
                      <a:r>
                        <a:rPr lang="en-GB" sz="2400" dirty="0"/>
                        <a:t>FGDs</a:t>
                      </a:r>
                    </a:p>
                  </a:txBody>
                  <a:tcPr/>
                </a:tc>
                <a:tc>
                  <a:txBody>
                    <a:bodyPr/>
                    <a:lstStyle/>
                    <a:p>
                      <a:pPr algn="ctr"/>
                      <a:r>
                        <a:rPr lang="en-GB" sz="2400" dirty="0"/>
                        <a:t>IDIs</a:t>
                      </a:r>
                    </a:p>
                  </a:txBody>
                  <a:tcPr/>
                </a:tc>
                <a:extLst>
                  <a:ext uri="{0D108BD9-81ED-4DB2-BD59-A6C34878D82A}">
                    <a16:rowId xmlns:a16="http://schemas.microsoft.com/office/drawing/2014/main" val="4181733714"/>
                  </a:ext>
                </a:extLst>
              </a:tr>
              <a:tr h="370840">
                <a:tc>
                  <a:txBody>
                    <a:bodyPr/>
                    <a:lstStyle/>
                    <a:p>
                      <a:r>
                        <a:rPr lang="en-GB" sz="2400" dirty="0"/>
                        <a:t>Malawi</a:t>
                      </a:r>
                    </a:p>
                  </a:txBody>
                  <a:tcPr/>
                </a:tc>
                <a:tc>
                  <a:txBody>
                    <a:bodyPr/>
                    <a:lstStyle/>
                    <a:p>
                      <a:pPr algn="ctr"/>
                      <a:r>
                        <a:rPr lang="en-GB" sz="2400" dirty="0"/>
                        <a:t>3</a:t>
                      </a:r>
                    </a:p>
                  </a:txBody>
                  <a:tcPr/>
                </a:tc>
                <a:tc>
                  <a:txBody>
                    <a:bodyPr/>
                    <a:lstStyle/>
                    <a:p>
                      <a:pPr algn="ctr"/>
                      <a:r>
                        <a:rPr lang="en-GB" sz="2400" dirty="0"/>
                        <a:t>33</a:t>
                      </a:r>
                    </a:p>
                  </a:txBody>
                  <a:tcPr/>
                </a:tc>
                <a:extLst>
                  <a:ext uri="{0D108BD9-81ED-4DB2-BD59-A6C34878D82A}">
                    <a16:rowId xmlns:a16="http://schemas.microsoft.com/office/drawing/2014/main" val="2599456060"/>
                  </a:ext>
                </a:extLst>
              </a:tr>
              <a:tr h="370840">
                <a:tc>
                  <a:txBody>
                    <a:bodyPr/>
                    <a:lstStyle/>
                    <a:p>
                      <a:r>
                        <a:rPr lang="en-GB" sz="2400">
                          <a:solidFill>
                            <a:schemeClr val="tx1"/>
                          </a:solidFill>
                        </a:rPr>
                        <a:t>Zambia</a:t>
                      </a:r>
                      <a:endParaRPr lang="en-GB" sz="2400" dirty="0">
                        <a:solidFill>
                          <a:schemeClr val="tx1"/>
                        </a:solidFill>
                      </a:endParaRPr>
                    </a:p>
                  </a:txBody>
                  <a:tcPr/>
                </a:tc>
                <a:tc>
                  <a:txBody>
                    <a:bodyPr/>
                    <a:lstStyle/>
                    <a:p>
                      <a:pPr algn="ctr"/>
                      <a:r>
                        <a:rPr lang="en-GB" sz="2400" dirty="0">
                          <a:solidFill>
                            <a:schemeClr val="tx1"/>
                          </a:solidFill>
                        </a:rPr>
                        <a:t>20</a:t>
                      </a:r>
                    </a:p>
                  </a:txBody>
                  <a:tcPr/>
                </a:tc>
                <a:tc>
                  <a:txBody>
                    <a:bodyPr/>
                    <a:lstStyle/>
                    <a:p>
                      <a:pPr algn="ctr"/>
                      <a:r>
                        <a:rPr lang="en-GB" sz="2400" dirty="0"/>
                        <a:t>44</a:t>
                      </a:r>
                    </a:p>
                  </a:txBody>
                  <a:tcPr/>
                </a:tc>
                <a:extLst>
                  <a:ext uri="{0D108BD9-81ED-4DB2-BD59-A6C34878D82A}">
                    <a16:rowId xmlns:a16="http://schemas.microsoft.com/office/drawing/2014/main" val="4212369086"/>
                  </a:ext>
                </a:extLst>
              </a:tr>
              <a:tr h="370840">
                <a:tc>
                  <a:txBody>
                    <a:bodyPr/>
                    <a:lstStyle/>
                    <a:p>
                      <a:r>
                        <a:rPr lang="en-GB" sz="2400" dirty="0"/>
                        <a:t>Zimbabwe</a:t>
                      </a:r>
                    </a:p>
                  </a:txBody>
                  <a:tcPr/>
                </a:tc>
                <a:tc>
                  <a:txBody>
                    <a:bodyPr/>
                    <a:lstStyle/>
                    <a:p>
                      <a:pPr algn="ctr"/>
                      <a:r>
                        <a:rPr lang="en-GB" sz="2400" dirty="0"/>
                        <a:t>32</a:t>
                      </a:r>
                    </a:p>
                  </a:txBody>
                  <a:tcPr/>
                </a:tc>
                <a:tc>
                  <a:txBody>
                    <a:bodyPr/>
                    <a:lstStyle/>
                    <a:p>
                      <a:pPr algn="ctr"/>
                      <a:r>
                        <a:rPr lang="en-GB" sz="2400" dirty="0"/>
                        <a:t>25</a:t>
                      </a:r>
                    </a:p>
                  </a:txBody>
                  <a:tcPr/>
                </a:tc>
                <a:extLst>
                  <a:ext uri="{0D108BD9-81ED-4DB2-BD59-A6C34878D82A}">
                    <a16:rowId xmlns:a16="http://schemas.microsoft.com/office/drawing/2014/main" val="3602408591"/>
                  </a:ext>
                </a:extLst>
              </a:tr>
            </a:tbl>
          </a:graphicData>
        </a:graphic>
      </p:graphicFrame>
      <p:sp>
        <p:nvSpPr>
          <p:cNvPr id="6" name="TextBox 5">
            <a:extLst>
              <a:ext uri="{FF2B5EF4-FFF2-40B4-BE49-F238E27FC236}">
                <a16:creationId xmlns:a16="http://schemas.microsoft.com/office/drawing/2014/main" id="{233B6755-1791-438D-8DF3-4D3805019D55}"/>
              </a:ext>
            </a:extLst>
          </p:cNvPr>
          <p:cNvSpPr txBox="1"/>
          <p:nvPr/>
        </p:nvSpPr>
        <p:spPr>
          <a:xfrm>
            <a:off x="9408405" y="4759287"/>
            <a:ext cx="2335576" cy="954107"/>
          </a:xfrm>
          <a:prstGeom prst="rect">
            <a:avLst/>
          </a:prstGeom>
          <a:noFill/>
        </p:spPr>
        <p:txBody>
          <a:bodyPr wrap="square" rtlCol="0">
            <a:spAutoFit/>
          </a:bodyPr>
          <a:lstStyle/>
          <a:p>
            <a:r>
              <a:rPr lang="en-GB" sz="2800" dirty="0"/>
              <a:t>~Almost 3000 DCE interviews</a:t>
            </a:r>
          </a:p>
        </p:txBody>
      </p:sp>
      <p:sp>
        <p:nvSpPr>
          <p:cNvPr id="7" name="TextBox 6">
            <a:extLst>
              <a:ext uri="{FF2B5EF4-FFF2-40B4-BE49-F238E27FC236}">
                <a16:creationId xmlns:a16="http://schemas.microsoft.com/office/drawing/2014/main" id="{AA984554-415D-47E6-A75C-CB5A30A022D7}"/>
              </a:ext>
            </a:extLst>
          </p:cNvPr>
          <p:cNvSpPr txBox="1"/>
          <p:nvPr/>
        </p:nvSpPr>
        <p:spPr>
          <a:xfrm>
            <a:off x="9308429" y="2175540"/>
            <a:ext cx="2587952" cy="954107"/>
          </a:xfrm>
          <a:prstGeom prst="rect">
            <a:avLst/>
          </a:prstGeom>
          <a:noFill/>
        </p:spPr>
        <p:txBody>
          <a:bodyPr wrap="square" rtlCol="0">
            <a:spAutoFit/>
          </a:bodyPr>
          <a:lstStyle/>
          <a:p>
            <a:r>
              <a:rPr lang="en-GB" sz="2800" dirty="0"/>
              <a:t>&gt;150 qualitative interviews</a:t>
            </a:r>
          </a:p>
        </p:txBody>
      </p:sp>
    </p:spTree>
    <p:extLst>
      <p:ext uri="{BB962C8B-B14F-4D97-AF65-F5344CB8AC3E}">
        <p14:creationId xmlns:p14="http://schemas.microsoft.com/office/powerpoint/2010/main" val="2205349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590800"/>
            <a:ext cx="12192000" cy="2905874"/>
          </a:xfrm>
        </p:spPr>
        <p:txBody>
          <a:bodyPr>
            <a:normAutofit/>
          </a:bodyPr>
          <a:lstStyle/>
          <a:p>
            <a:r>
              <a:rPr lang="en-GB" dirty="0"/>
              <a:t>Approach</a:t>
            </a:r>
          </a:p>
          <a:p>
            <a:r>
              <a:rPr lang="en-GB" dirty="0">
                <a:solidFill>
                  <a:srgbClr val="C00000"/>
                </a:solidFill>
              </a:rPr>
              <a:t>Findings to Date on HIVST preferences</a:t>
            </a:r>
          </a:p>
          <a:p>
            <a:r>
              <a:rPr lang="en-GB" dirty="0"/>
              <a:t>Next Steps</a:t>
            </a:r>
          </a:p>
        </p:txBody>
      </p:sp>
    </p:spTree>
    <p:extLst>
      <p:ext uri="{BB962C8B-B14F-4D97-AF65-F5344CB8AC3E}">
        <p14:creationId xmlns:p14="http://schemas.microsoft.com/office/powerpoint/2010/main" val="383289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D8B5A-B1F0-4643-8BBE-89841E059E1C}"/>
              </a:ext>
            </a:extLst>
          </p:cNvPr>
          <p:cNvSpPr>
            <a:spLocks noGrp="1"/>
          </p:cNvSpPr>
          <p:nvPr>
            <p:ph idx="1"/>
          </p:nvPr>
        </p:nvSpPr>
        <p:spPr>
          <a:xfrm>
            <a:off x="838200" y="4222464"/>
            <a:ext cx="10515600" cy="2417762"/>
          </a:xfrm>
        </p:spPr>
        <p:txBody>
          <a:bodyPr/>
          <a:lstStyle/>
          <a:p>
            <a:r>
              <a:rPr lang="en-GB" dirty="0"/>
              <a:t>Consider Young People’s preferences for HIVST delivery</a:t>
            </a:r>
          </a:p>
          <a:p>
            <a:r>
              <a:rPr lang="en-GB" dirty="0"/>
              <a:t>Synergise across qualitative and quantitative research on preferences and across countries</a:t>
            </a:r>
          </a:p>
        </p:txBody>
      </p:sp>
      <p:pic>
        <p:nvPicPr>
          <p:cNvPr id="6" name="Picture 5">
            <a:extLst>
              <a:ext uri="{FF2B5EF4-FFF2-40B4-BE49-F238E27FC236}">
                <a16:creationId xmlns:a16="http://schemas.microsoft.com/office/drawing/2014/main" id="{2AF4BEB5-E0B0-4E37-A6B8-B0685949AC0D}"/>
              </a:ext>
            </a:extLst>
          </p:cNvPr>
          <p:cNvPicPr>
            <a:picLocks noChangeAspect="1"/>
          </p:cNvPicPr>
          <p:nvPr/>
        </p:nvPicPr>
        <p:blipFill rotWithShape="1">
          <a:blip r:embed="rId2"/>
          <a:srcRect l="32167" t="18519" r="32666" b="58179"/>
          <a:stretch/>
        </p:blipFill>
        <p:spPr>
          <a:xfrm>
            <a:off x="1758483" y="377854"/>
            <a:ext cx="8675034" cy="2932500"/>
          </a:xfrm>
          <a:prstGeom prst="rect">
            <a:avLst/>
          </a:prstGeom>
        </p:spPr>
      </p:pic>
      <p:pic>
        <p:nvPicPr>
          <p:cNvPr id="7" name="Picture 6">
            <a:extLst>
              <a:ext uri="{FF2B5EF4-FFF2-40B4-BE49-F238E27FC236}">
                <a16:creationId xmlns:a16="http://schemas.microsoft.com/office/drawing/2014/main" id="{CE9720B9-FA3E-429D-AF43-E9E12DC91AB3}"/>
              </a:ext>
            </a:extLst>
          </p:cNvPr>
          <p:cNvPicPr>
            <a:picLocks noChangeAspect="1"/>
          </p:cNvPicPr>
          <p:nvPr/>
        </p:nvPicPr>
        <p:blipFill rotWithShape="1">
          <a:blip r:embed="rId2"/>
          <a:srcRect l="42839" t="79359" r="44380" b="18307"/>
          <a:stretch/>
        </p:blipFill>
        <p:spPr>
          <a:xfrm>
            <a:off x="7546669" y="3310354"/>
            <a:ext cx="4645331" cy="477232"/>
          </a:xfrm>
          <a:prstGeom prst="rect">
            <a:avLst/>
          </a:prstGeom>
        </p:spPr>
      </p:pic>
    </p:spTree>
    <p:extLst>
      <p:ext uri="{BB962C8B-B14F-4D97-AF65-F5344CB8AC3E}">
        <p14:creationId xmlns:p14="http://schemas.microsoft.com/office/powerpoint/2010/main" val="301446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56D649-B688-4986-8456-B6A5BD69306B}"/>
              </a:ext>
            </a:extLst>
          </p:cNvPr>
          <p:cNvPicPr>
            <a:picLocks noChangeAspect="1"/>
          </p:cNvPicPr>
          <p:nvPr/>
        </p:nvPicPr>
        <p:blipFill rotWithShape="1">
          <a:blip r:embed="rId2"/>
          <a:srcRect l="27500" t="30914" r="34047" b="12303"/>
          <a:stretch/>
        </p:blipFill>
        <p:spPr>
          <a:xfrm>
            <a:off x="3966915" y="0"/>
            <a:ext cx="8731861" cy="7299080"/>
          </a:xfrm>
          <a:prstGeom prst="rect">
            <a:avLst/>
          </a:prstGeom>
        </p:spPr>
      </p:pic>
      <p:sp>
        <p:nvSpPr>
          <p:cNvPr id="2" name="TextBox 1">
            <a:extLst>
              <a:ext uri="{FF2B5EF4-FFF2-40B4-BE49-F238E27FC236}">
                <a16:creationId xmlns:a16="http://schemas.microsoft.com/office/drawing/2014/main" id="{1A42F181-ECD5-45BD-95D1-269B0BF45ADB}"/>
              </a:ext>
            </a:extLst>
          </p:cNvPr>
          <p:cNvSpPr txBox="1"/>
          <p:nvPr/>
        </p:nvSpPr>
        <p:spPr>
          <a:xfrm>
            <a:off x="187288" y="1101687"/>
            <a:ext cx="5172112" cy="3539430"/>
          </a:xfrm>
          <a:prstGeom prst="rect">
            <a:avLst/>
          </a:prstGeom>
          <a:noFill/>
        </p:spPr>
        <p:txBody>
          <a:bodyPr wrap="square" rtlCol="0">
            <a:spAutoFit/>
          </a:bodyPr>
          <a:lstStyle/>
          <a:p>
            <a:r>
              <a:rPr lang="en-GB" sz="3200" dirty="0"/>
              <a:t>Parallel analysis to triangulate </a:t>
            </a:r>
          </a:p>
          <a:p>
            <a:r>
              <a:rPr lang="en-GB" sz="3200" dirty="0"/>
              <a:t>DCE and Qualitative data to answer core question:</a:t>
            </a:r>
          </a:p>
          <a:p>
            <a:endParaRPr lang="en-GB" sz="3200" dirty="0"/>
          </a:p>
          <a:p>
            <a:r>
              <a:rPr lang="en-GB" sz="3200" b="1" i="1" dirty="0">
                <a:solidFill>
                  <a:srgbClr val="2E878E"/>
                </a:solidFill>
              </a:rPr>
              <a:t>What are young people’s preferences for HIV ST delivery?</a:t>
            </a:r>
          </a:p>
        </p:txBody>
      </p:sp>
      <p:sp>
        <p:nvSpPr>
          <p:cNvPr id="3" name="TextBox 2">
            <a:extLst>
              <a:ext uri="{FF2B5EF4-FFF2-40B4-BE49-F238E27FC236}">
                <a16:creationId xmlns:a16="http://schemas.microsoft.com/office/drawing/2014/main" id="{AB5ADC93-2AFF-4FED-8840-6CD8DBD401E0}"/>
              </a:ext>
            </a:extLst>
          </p:cNvPr>
          <p:cNvSpPr txBox="1"/>
          <p:nvPr/>
        </p:nvSpPr>
        <p:spPr>
          <a:xfrm>
            <a:off x="1054100" y="29112"/>
            <a:ext cx="3403600" cy="584775"/>
          </a:xfrm>
          <a:prstGeom prst="rect">
            <a:avLst/>
          </a:prstGeom>
          <a:noFill/>
        </p:spPr>
        <p:txBody>
          <a:bodyPr wrap="square" rtlCol="0">
            <a:spAutoFit/>
          </a:bodyPr>
          <a:lstStyle/>
          <a:p>
            <a:r>
              <a:rPr lang="en-GB" sz="3200" dirty="0">
                <a:solidFill>
                  <a:schemeClr val="bg1"/>
                </a:solidFill>
              </a:rPr>
              <a:t>Triangulation</a:t>
            </a:r>
          </a:p>
        </p:txBody>
      </p:sp>
    </p:spTree>
    <p:extLst>
      <p:ext uri="{BB962C8B-B14F-4D97-AF65-F5344CB8AC3E}">
        <p14:creationId xmlns:p14="http://schemas.microsoft.com/office/powerpoint/2010/main" val="160242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689" y="611353"/>
            <a:ext cx="6198459" cy="63142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 y="653885"/>
            <a:ext cx="5929757" cy="6314285"/>
          </a:xfrm>
          <a:prstGeom prst="rect">
            <a:avLst/>
          </a:prstGeom>
        </p:spPr>
      </p:pic>
      <p:sp>
        <p:nvSpPr>
          <p:cNvPr id="5" name="TextBox 4">
            <a:extLst>
              <a:ext uri="{FF2B5EF4-FFF2-40B4-BE49-F238E27FC236}">
                <a16:creationId xmlns:a16="http://schemas.microsoft.com/office/drawing/2014/main" id="{07933528-CCB2-410B-B728-1AE2DCEA8C60}"/>
              </a:ext>
            </a:extLst>
          </p:cNvPr>
          <p:cNvSpPr txBox="1"/>
          <p:nvPr/>
        </p:nvSpPr>
        <p:spPr>
          <a:xfrm>
            <a:off x="980501" y="88133"/>
            <a:ext cx="8736376" cy="523220"/>
          </a:xfrm>
          <a:prstGeom prst="rect">
            <a:avLst/>
          </a:prstGeom>
          <a:noFill/>
        </p:spPr>
        <p:txBody>
          <a:bodyPr wrap="square" rtlCol="0">
            <a:spAutoFit/>
          </a:bodyPr>
          <a:lstStyle/>
          <a:p>
            <a:r>
              <a:rPr lang="en-GB" sz="2800" b="1" dirty="0">
                <a:solidFill>
                  <a:schemeClr val="bg1"/>
                </a:solidFill>
              </a:rPr>
              <a:t>Bars indicate relative strength of preferences</a:t>
            </a:r>
            <a:endParaRPr lang="en-GB" sz="2000" b="1" dirty="0">
              <a:solidFill>
                <a:schemeClr val="bg1"/>
              </a:solidFill>
            </a:endParaRPr>
          </a:p>
        </p:txBody>
      </p:sp>
    </p:spTree>
    <p:extLst>
      <p:ext uri="{BB962C8B-B14F-4D97-AF65-F5344CB8AC3E}">
        <p14:creationId xmlns:p14="http://schemas.microsoft.com/office/powerpoint/2010/main" val="129399077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1211</Words>
  <Application>Microsoft Office PowerPoint</Application>
  <PresentationFormat>Widescreen</PresentationFormat>
  <Paragraphs>191</Paragraphs>
  <Slides>23</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Arial Black</vt:lpstr>
      <vt:lpstr>Calibri</vt:lpstr>
      <vt:lpstr>Calibri Light</vt:lpstr>
      <vt:lpstr>Times</vt:lpstr>
      <vt:lpstr>Times New Roman</vt:lpstr>
      <vt:lpstr>1_Office Theme</vt:lpstr>
      <vt:lpstr>Office Theme</vt:lpstr>
      <vt:lpstr>UNITAID   PSI HIV SELF-TESTING AFRICA</vt:lpstr>
      <vt:lpstr>PowerPoint Presentation</vt:lpstr>
      <vt:lpstr>PowerPoint Presentation</vt:lpstr>
      <vt:lpstr>What are DCEs? </vt:lpstr>
      <vt:lpstr>Intensity of data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Sibanda, MOPED1114: Preferences for Models of HIV Self-Test Kit Distribution:  Results from a Qualitative Study and Choice Experiment in a Rural Zimbabwean Community</vt:lpstr>
      <vt:lpstr>Sibanda, MOPED1114: Preferences for Models of HIV Self-Test Kit Distribution:  Results from a Qualitative Study and Choice Experiment in a Rural Zimbabwean Community</vt:lpstr>
      <vt:lpstr>D’Elbée  MOPED1095 </vt:lpstr>
      <vt:lpstr>D’Elbée  MOPED1095 </vt:lpstr>
      <vt:lpstr>PowerPoint Presentation</vt:lpstr>
      <vt:lpstr>Preference heterogeneity</vt:lpstr>
      <vt:lpstr>PowerPoint Presentation</vt:lpstr>
      <vt:lpstr>PowerPoint Presentation</vt:lpstr>
      <vt:lpstr>Cross Country Formative Research Lessons</vt:lpstr>
      <vt:lpstr>HIV-STAR Preferences at IAS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Fern TerrisPrestholt</cp:lastModifiedBy>
  <cp:revision>96</cp:revision>
  <dcterms:created xsi:type="dcterms:W3CDTF">2016-02-22T20:27:22Z</dcterms:created>
  <dcterms:modified xsi:type="dcterms:W3CDTF">2017-07-23T13:54:57Z</dcterms:modified>
</cp:coreProperties>
</file>