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3"/>
  </p:notesMasterIdLst>
  <p:sldIdLst>
    <p:sldId id="283" r:id="rId3"/>
    <p:sldId id="278" r:id="rId4"/>
    <p:sldId id="284" r:id="rId5"/>
    <p:sldId id="285" r:id="rId6"/>
    <p:sldId id="271" r:id="rId7"/>
    <p:sldId id="272" r:id="rId8"/>
    <p:sldId id="286" r:id="rId9"/>
    <p:sldId id="287" r:id="rId10"/>
    <p:sldId id="273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Gonzalez" initials="JG" lastIdx="14" clrIdx="0">
    <p:extLst>
      <p:ext uri="{19B8F6BF-5375-455C-9EA6-DF929625EA0E}">
        <p15:presenceInfo xmlns:p15="http://schemas.microsoft.com/office/powerpoint/2012/main" userId="f69c9a72897c6c7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24" autoAdjust="0"/>
  </p:normalViewPr>
  <p:slideViewPr>
    <p:cSldViewPr snapToGrid="0">
      <p:cViewPr varScale="1">
        <p:scale>
          <a:sx n="66" d="100"/>
          <a:sy n="66" d="100"/>
        </p:scale>
        <p:origin x="14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B81BF-A293-4E83-B047-DBF3F1F35888}" type="datetimeFigureOut">
              <a:rPr lang="en-US" smtClean="0"/>
              <a:t>24-Jul-17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35713-6B72-45EA-831E-F8A7E2167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9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UN 2015 report estimated that out of</a:t>
            </a:r>
            <a:r>
              <a:rPr lang="en-US" baseline="0" dirty="0" smtClean="0"/>
              <a:t> the 2.1m new infections recorded in 2013, almost half (48%) were in three SSA countries including Uganda.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By 2013, an estimated 35 million people were living with HIV and only 13.6M estimated to be on treatment.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Treatment demonstrates a protective effect against HIV infection in sero-discordant couples and currently WHO</a:t>
            </a:r>
            <a:r>
              <a:rPr lang="en-US" baseline="0" dirty="0" smtClean="0"/>
              <a:t> </a:t>
            </a:r>
            <a:r>
              <a:rPr lang="en-US" dirty="0" smtClean="0"/>
              <a:t>recommends wide spread</a:t>
            </a:r>
            <a:r>
              <a:rPr lang="en-US" baseline="0" dirty="0" smtClean="0"/>
              <a:t> ART coverage to reduce on community viral loads. Therefore,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Its Up on this success of TasP, WHO thru UNAIDS has set ambitious testing and enrolment targets achievable by the year 2020.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Putting the 90-90-90 campaign into perspective, HIV testing and immediate enrolment (Same Day Testing and Same Day Enrolment –SDT/SDE-) can be important in immediately increasing patients’ numbers into HIV programs.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how long and well clients tested and enrolled instantly sieve HIV care as part of them, to ultimately stay in care,  has not been widely studied.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Experience from PMTCT programs where SDT/SDE has largely been practiced, indicate quite a large number (50%) of mothers (with their new-borne infants) getting lost shortly after delivery.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Understanding time to patients’ attrition is important to mitigate it before it occurs whereas understanding the factors associated with it, provides insights into improvement of the overall HIV care cascade.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3E40D6-AEC1-4CAF-AC94-6ED19FB29F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98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Calibri" panose="020F0502020204030204" pitchFamily="34" charset="0"/>
              </a:rPr>
              <a:t>This was done to conserve the confidentiality of patients.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35068B-E12B-4127-BFDC-FC4C57F8AE6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140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35713-6B72-45EA-831E-F8A7E21671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79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Generated</a:t>
            </a:r>
            <a:r>
              <a:rPr lang="en-US" baseline="0" dirty="0" smtClean="0"/>
              <a:t> with Death as a competing risk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Difference was sign </a:t>
            </a:r>
            <a:r>
              <a:rPr lang="en-US" dirty="0" smtClean="0"/>
              <a:t>(p=0.023).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35713-6B72-45EA-831E-F8A7E216719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398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Relaxed</a:t>
            </a:r>
            <a:r>
              <a:rPr lang="en-US" baseline="0" dirty="0" smtClean="0"/>
              <a:t> the conventional definition from starting Instantly to within 7 days</a:t>
            </a:r>
          </a:p>
          <a:p>
            <a:r>
              <a:rPr lang="en-US" dirty="0" smtClean="0"/>
              <a:t>Generated</a:t>
            </a:r>
            <a:r>
              <a:rPr lang="en-US" baseline="0" dirty="0" smtClean="0"/>
              <a:t> </a:t>
            </a:r>
            <a:r>
              <a:rPr lang="en-US" baseline="0" dirty="0" smtClean="0"/>
              <a:t>with Death as a competing risk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Difference was sign </a:t>
            </a:r>
            <a:r>
              <a:rPr lang="en-US" dirty="0" smtClean="0"/>
              <a:t>(p=0.023).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35713-6B72-45EA-831E-F8A7E21671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31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9020-0458-4438-BFD6-D5CBBD4F75C4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0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39082-296B-45D9-8C9B-7CA221096CEC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82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7FB2C-B16D-462F-B636-6A57056E5AEA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43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46732-A11F-4FDA-AC0C-EBE8504F825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562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6867-3E0D-48D8-9F5F-8C0C234DD5F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003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068F7-0DDE-4D6C-99A7-DE61EB0C5F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4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DD12E-0D2A-4B77-9AFD-09FE59A265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08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9DEB-3E90-4DC6-93CC-AB108C78C99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783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F9FB1-B226-4E89-9E54-18453A3486C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3465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214D-6B0D-4AD5-B504-661BC54776C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119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28BC1-96F8-462B-8E35-F5680633BEE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6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2F3FB-11DF-400F-AE8E-C58028ED749F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46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D1DA7-F05C-47AC-85F7-767524F722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819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A2AD7-AF1C-43F7-82C0-96286861687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50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2905-29F1-4C4C-9D14-51CDB28FAA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3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3295C-9990-4A02-9C88-2D05E47A6AAB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32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F463-528C-4032-9222-CC60BA8CCD4C}" type="datetime1">
              <a:rPr lang="en-US" smtClean="0"/>
              <a:t>24-Jul-17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7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3FE9E-260A-4BE1-B499-C2AF3FD848D1}" type="datetime1">
              <a:rPr lang="en-US" smtClean="0"/>
              <a:t>24-Jul-17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3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E79B4-9AFC-47C3-86AA-F9C54649E7FD}" type="datetime1">
              <a:rPr lang="en-US" smtClean="0"/>
              <a:t>24-Jul-17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87E6-7377-463B-939F-A384362D206F}" type="datetime1">
              <a:rPr lang="en-US" smtClean="0"/>
              <a:t>24-Jul-17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797A4-EC14-4352-82EA-8D311C3FB082}" type="datetime1">
              <a:rPr lang="en-US" smtClean="0"/>
              <a:t>24-Jul-17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8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76F-18EE-49B9-AE89-D5AD3F5B68D0}" type="datetime1">
              <a:rPr lang="en-US" smtClean="0"/>
              <a:t>24-Jul-17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7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1B47-6112-44A9-9D23-9A0FD4438121}" type="datetime1">
              <a:rPr lang="en-US" smtClean="0"/>
              <a:t>24-Jul-17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77B76-0473-4B4F-900E-65813C1AD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242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BD5FE-89F8-4CF1-9995-EDB0F5681A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24-Jul-17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71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727200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0070C0"/>
                </a:solidFill>
                <a:latin typeface="+mn-lt"/>
              </a:rPr>
              <a:t>Factors associated with loss to follow up in a primary healthcare clinic practicing test and treat</a:t>
            </a:r>
            <a:endParaRPr lang="en-US" sz="40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279" y="2343955"/>
            <a:ext cx="7073721" cy="42500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dirty="0"/>
              <a:t>Authors: </a:t>
            </a:r>
            <a:endParaRPr lang="en-US" b="1" dirty="0" smtClean="0"/>
          </a:p>
          <a:p>
            <a:pPr algn="l"/>
            <a:r>
              <a:rPr lang="en-US" b="1" dirty="0" smtClean="0">
                <a:solidFill>
                  <a:srgbClr val="0070C0"/>
                </a:solidFill>
              </a:rPr>
              <a:t>Julius </a:t>
            </a:r>
            <a:r>
              <a:rPr lang="en-US" b="1" dirty="0">
                <a:solidFill>
                  <a:srgbClr val="0070C0"/>
                </a:solidFill>
              </a:rPr>
              <a:t>Kiwanuka</a:t>
            </a:r>
            <a:r>
              <a:rPr lang="en-US" b="1" baseline="30000" dirty="0">
                <a:solidFill>
                  <a:srgbClr val="0070C0"/>
                </a:solidFill>
              </a:rPr>
              <a:t>1,2</a:t>
            </a:r>
            <a:r>
              <a:rPr lang="en-US" dirty="0"/>
              <a:t>, </a:t>
            </a:r>
            <a:r>
              <a:rPr lang="en-US" dirty="0" smtClean="0"/>
              <a:t>Noah </a:t>
            </a:r>
            <a:r>
              <a:rPr lang="en-US" dirty="0"/>
              <a:t>Kiwanuka</a:t>
            </a:r>
            <a:r>
              <a:rPr lang="en-US" baseline="30000" dirty="0"/>
              <a:t>3</a:t>
            </a:r>
            <a:r>
              <a:rPr lang="en-US" dirty="0"/>
              <a:t>, </a:t>
            </a:r>
            <a:r>
              <a:rPr lang="en-US" dirty="0" smtClean="0"/>
              <a:t>Flavia </a:t>
            </a:r>
            <a:r>
              <a:rPr lang="en-US" dirty="0"/>
              <a:t>Matovu Kiweewa</a:t>
            </a:r>
            <a:r>
              <a:rPr lang="en-US" baseline="30000" dirty="0"/>
              <a:t>3,4</a:t>
            </a:r>
            <a:r>
              <a:rPr lang="en-US" dirty="0"/>
              <a:t>, </a:t>
            </a:r>
            <a:r>
              <a:rPr lang="en-US" dirty="0" smtClean="0"/>
              <a:t>Juan </a:t>
            </a:r>
            <a:r>
              <a:rPr lang="en-US" dirty="0"/>
              <a:t>Gonzalez Perez</a:t>
            </a:r>
            <a:r>
              <a:rPr lang="en-US" baseline="30000" dirty="0"/>
              <a:t>5</a:t>
            </a:r>
            <a:r>
              <a:rPr lang="en-US" dirty="0"/>
              <a:t>, </a:t>
            </a:r>
            <a:r>
              <a:rPr lang="en-US" dirty="0" smtClean="0"/>
              <a:t>Jonathan Kitonsa</a:t>
            </a:r>
            <a:r>
              <a:rPr lang="en-US" baseline="30000" dirty="0" smtClean="0"/>
              <a:t>2,6</a:t>
            </a:r>
          </a:p>
          <a:p>
            <a:pPr algn="l"/>
            <a:r>
              <a:rPr lang="en-US" b="1" i="1" dirty="0" smtClean="0"/>
              <a:t>Authors’ Affiliation: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AIDS </a:t>
            </a:r>
            <a:r>
              <a:rPr lang="en-US" i="1" dirty="0"/>
              <a:t>Healthcare Foundation, Kampala, </a:t>
            </a:r>
            <a:r>
              <a:rPr lang="en-US" i="1" dirty="0" smtClean="0"/>
              <a:t>Uganda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Makerere </a:t>
            </a:r>
            <a:r>
              <a:rPr lang="en-US" i="1" dirty="0"/>
              <a:t>University School of Public </a:t>
            </a:r>
            <a:r>
              <a:rPr lang="en-US" i="1" dirty="0" smtClean="0"/>
              <a:t>Health, Kampala</a:t>
            </a:r>
            <a:r>
              <a:rPr lang="en-US" i="1" dirty="0"/>
              <a:t>, </a:t>
            </a:r>
            <a:r>
              <a:rPr lang="en-US" i="1" dirty="0" smtClean="0"/>
              <a:t>Uganda</a:t>
            </a:r>
            <a:r>
              <a:rPr lang="en-US" i="1" dirty="0"/>
              <a:t>.</a:t>
            </a:r>
            <a:endParaRPr lang="en-US" i="1" dirty="0" smtClean="0"/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Makerere </a:t>
            </a:r>
            <a:r>
              <a:rPr lang="en-US" i="1" dirty="0"/>
              <a:t>University School of Public Health, Epidemiology and </a:t>
            </a:r>
            <a:r>
              <a:rPr lang="en-US" i="1" dirty="0" smtClean="0"/>
              <a:t>Biostatistics, Kampala</a:t>
            </a:r>
            <a:r>
              <a:rPr lang="en-US" i="1" dirty="0"/>
              <a:t>, </a:t>
            </a:r>
            <a:r>
              <a:rPr lang="en-US" i="1" dirty="0" smtClean="0"/>
              <a:t>Uganda.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Makerere </a:t>
            </a:r>
            <a:r>
              <a:rPr lang="en-US" i="1" dirty="0"/>
              <a:t>University John Hopkins Research Collaboration, Kampala, </a:t>
            </a:r>
            <a:r>
              <a:rPr lang="en-US" i="1" dirty="0" smtClean="0"/>
              <a:t>Uganda.</a:t>
            </a:r>
            <a:endParaRPr lang="en-US" i="1" dirty="0"/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AIDS </a:t>
            </a:r>
            <a:r>
              <a:rPr lang="en-US" i="1" dirty="0"/>
              <a:t>Healthcare Foundation, Kigali, </a:t>
            </a:r>
            <a:r>
              <a:rPr lang="en-US" i="1" dirty="0" smtClean="0"/>
              <a:t>Rwanda.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i="1" dirty="0" smtClean="0"/>
              <a:t> Medical </a:t>
            </a:r>
            <a:r>
              <a:rPr lang="en-US" i="1" dirty="0"/>
              <a:t>Research Council </a:t>
            </a:r>
            <a:r>
              <a:rPr lang="en-US" i="1" dirty="0" smtClean="0"/>
              <a:t>Uganda Virus Research </a:t>
            </a:r>
            <a:r>
              <a:rPr lang="en-US" i="1" dirty="0"/>
              <a:t>Institute, Masaka, Uganda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ignature_1394108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06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397" y="0"/>
            <a:ext cx="7886700" cy="7073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Acknowledgement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 descr="ignature_2685153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457" y="2080305"/>
            <a:ext cx="2569028" cy="241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72" y="2046515"/>
            <a:ext cx="238034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0"/>
            <a:ext cx="7886700" cy="965201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+mn-lt"/>
              </a:rPr>
              <a:t>Background and rationale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804" y="897147"/>
            <a:ext cx="8187546" cy="57969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World health organisation (WHO) currently recommends </a:t>
            </a:r>
            <a:r>
              <a:rPr lang="en-US" dirty="0" smtClean="0"/>
              <a:t>T&amp;T in all, regardless </a:t>
            </a:r>
            <a:r>
              <a:rPr lang="en-US" dirty="0"/>
              <a:t>of CD4 cell count </a:t>
            </a:r>
            <a:r>
              <a:rPr lang="en-US" dirty="0" smtClean="0"/>
              <a:t>or </a:t>
            </a:r>
            <a:r>
              <a:rPr lang="en-US" dirty="0"/>
              <a:t>WHO stage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Current </a:t>
            </a:r>
            <a:r>
              <a:rPr lang="en-US" dirty="0"/>
              <a:t>HIV treatment programs </a:t>
            </a:r>
            <a:r>
              <a:rPr lang="en-US" dirty="0" smtClean="0"/>
              <a:t> especially in sub Saharan Africa are </a:t>
            </a:r>
            <a:r>
              <a:rPr lang="en-US" dirty="0"/>
              <a:t>plagued with the challenge of </a:t>
            </a:r>
            <a:r>
              <a:rPr lang="en-US" dirty="0" smtClean="0"/>
              <a:t>patients‘ loss </a:t>
            </a:r>
            <a:r>
              <a:rPr lang="en-US" dirty="0"/>
              <a:t>to follow up.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To date, little information is available on factors associated with LTFU in a T&amp;T setting. 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We </a:t>
            </a:r>
            <a:r>
              <a:rPr lang="en-US" dirty="0"/>
              <a:t>set out to study factors associated with loss to follow up (LTFU) in a </a:t>
            </a:r>
            <a:r>
              <a:rPr lang="en-US" dirty="0" smtClean="0"/>
              <a:t>primary healthcare </a:t>
            </a:r>
            <a:r>
              <a:rPr lang="en-US" dirty="0"/>
              <a:t>facility </a:t>
            </a:r>
            <a:r>
              <a:rPr lang="en-US" dirty="0" smtClean="0"/>
              <a:t>practicing </a:t>
            </a:r>
            <a:r>
              <a:rPr lang="en-US" dirty="0"/>
              <a:t>T&amp;T.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19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135" y="0"/>
            <a:ext cx="7886700" cy="1325563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0070C0"/>
                </a:solidFill>
                <a:latin typeface="+mn-lt"/>
              </a:rPr>
              <a:t>M</a:t>
            </a:r>
            <a:r>
              <a:rPr lang="en-US" b="1" dirty="0" smtClean="0">
                <a:solidFill>
                  <a:srgbClr val="0070C0"/>
                </a:solidFill>
                <a:latin typeface="+mn-lt"/>
              </a:rPr>
              <a:t>ethods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57" y="1132114"/>
            <a:ext cx="8347033" cy="546819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We retrospectively sampled 600 patients from routine patients' </a:t>
            </a:r>
            <a:r>
              <a:rPr lang="en-US" dirty="0" smtClean="0"/>
              <a:t>data in OpenMRS at Masaka Regional Referral Hospital Uganda Cares clinic.</a:t>
            </a:r>
          </a:p>
          <a:p>
            <a:pPr lvl="2" algn="just"/>
            <a:r>
              <a:rPr lang="en-US" b="1" dirty="0" smtClean="0">
                <a:solidFill>
                  <a:srgbClr val="0070C0"/>
                </a:solidFill>
              </a:rPr>
              <a:t>Clinic started piloting T&amp;T at the beginning of 2012.</a:t>
            </a:r>
          </a:p>
          <a:p>
            <a:pPr lvl="2" algn="just"/>
            <a:r>
              <a:rPr lang="en-US" b="1" dirty="0" smtClean="0">
                <a:solidFill>
                  <a:srgbClr val="0070C0"/>
                </a:solidFill>
              </a:rPr>
              <a:t>Included patients tested and initiated on ART from </a:t>
            </a:r>
            <a:r>
              <a:rPr lang="en-US" b="1" dirty="0">
                <a:solidFill>
                  <a:srgbClr val="0070C0"/>
                </a:solidFill>
              </a:rPr>
              <a:t>January 2012 to December </a:t>
            </a:r>
            <a:r>
              <a:rPr lang="en-US" b="1" dirty="0" smtClean="0">
                <a:solidFill>
                  <a:srgbClr val="0070C0"/>
                </a:solidFill>
              </a:rPr>
              <a:t>2014.</a:t>
            </a:r>
          </a:p>
          <a:p>
            <a:pPr lvl="2" algn="just"/>
            <a:r>
              <a:rPr lang="en-US" b="1" dirty="0" smtClean="0">
                <a:solidFill>
                  <a:srgbClr val="0070C0"/>
                </a:solidFill>
              </a:rPr>
              <a:t>Defined (T&amp;T as Test date=ART start date; Deferred=Otherwise)</a:t>
            </a:r>
          </a:p>
          <a:p>
            <a:pPr lvl="2" algn="just"/>
            <a:r>
              <a:rPr lang="en-US" b="1" dirty="0" smtClean="0">
                <a:solidFill>
                  <a:srgbClr val="0070C0"/>
                </a:solidFill>
              </a:rPr>
              <a:t>Analysis date Dec-2014</a:t>
            </a:r>
          </a:p>
          <a:p>
            <a:pPr lvl="2" algn="just"/>
            <a:endParaRPr lang="en-US" b="1" dirty="0" smtClean="0">
              <a:solidFill>
                <a:srgbClr val="0070C0"/>
              </a:solidFill>
            </a:endParaRPr>
          </a:p>
          <a:p>
            <a:pPr algn="just"/>
            <a:r>
              <a:rPr lang="en-US" dirty="0" smtClean="0"/>
              <a:t>We defined loss to follow up as;</a:t>
            </a:r>
          </a:p>
          <a:p>
            <a:pPr lvl="2" algn="just"/>
            <a:r>
              <a:rPr lang="en-US" dirty="0" smtClean="0"/>
              <a:t> </a:t>
            </a:r>
            <a:r>
              <a:rPr lang="en-GB" b="1" dirty="0">
                <a:solidFill>
                  <a:srgbClr val="0070C0"/>
                </a:solidFill>
              </a:rPr>
              <a:t>F</a:t>
            </a:r>
            <a:r>
              <a:rPr lang="en-GB" b="1" dirty="0" smtClean="0">
                <a:solidFill>
                  <a:srgbClr val="0070C0"/>
                </a:solidFill>
              </a:rPr>
              <a:t>ailure </a:t>
            </a:r>
            <a:r>
              <a:rPr lang="en-GB" b="1" dirty="0">
                <a:solidFill>
                  <a:srgbClr val="0070C0"/>
                </a:solidFill>
              </a:rPr>
              <a:t>of the client to show up at the Masaka clinic for at least 90 days from the date of their last scheduled appointment </a:t>
            </a:r>
            <a:r>
              <a:rPr lang="en-GB" b="1" dirty="0" smtClean="0">
                <a:solidFill>
                  <a:srgbClr val="0070C0"/>
                </a:solidFill>
              </a:rPr>
              <a:t>taking  </a:t>
            </a:r>
            <a:r>
              <a:rPr lang="en-GB" b="1" dirty="0">
                <a:solidFill>
                  <a:srgbClr val="0070C0"/>
                </a:solidFill>
              </a:rPr>
              <a:t>31</a:t>
            </a:r>
            <a:r>
              <a:rPr lang="en-GB" b="1" baseline="30000" dirty="0">
                <a:solidFill>
                  <a:srgbClr val="0070C0"/>
                </a:solidFill>
              </a:rPr>
              <a:t>st</a:t>
            </a:r>
            <a:r>
              <a:rPr lang="en-GB" b="1" dirty="0">
                <a:solidFill>
                  <a:srgbClr val="0070C0"/>
                </a:solidFill>
              </a:rPr>
              <a:t> December 2014 as the reference date.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We determined cumulative incidence of loss to follow up </a:t>
            </a:r>
            <a:r>
              <a:rPr lang="en-US" dirty="0" smtClean="0"/>
              <a:t>at differing </a:t>
            </a:r>
            <a:r>
              <a:rPr lang="en-US" dirty="0"/>
              <a:t>time </a:t>
            </a:r>
            <a:r>
              <a:rPr lang="en-US" dirty="0" smtClean="0"/>
              <a:t>intervals.</a:t>
            </a:r>
          </a:p>
          <a:p>
            <a:pPr lvl="2"/>
            <a:r>
              <a:rPr lang="en-US" b="1" dirty="0" smtClean="0">
                <a:solidFill>
                  <a:srgbClr val="0070C0"/>
                </a:solidFill>
              </a:rPr>
              <a:t>Compared LTFU using competing risk regression</a:t>
            </a:r>
          </a:p>
          <a:p>
            <a:pPr lvl="2"/>
            <a:r>
              <a:rPr lang="en-US" b="1" dirty="0" smtClean="0">
                <a:solidFill>
                  <a:srgbClr val="0070C0"/>
                </a:solidFill>
              </a:rPr>
              <a:t>Used multivariable </a:t>
            </a:r>
            <a:r>
              <a:rPr lang="en-US" b="1" dirty="0">
                <a:solidFill>
                  <a:srgbClr val="0070C0"/>
                </a:solidFill>
              </a:rPr>
              <a:t>cox proportional hazards regression model </a:t>
            </a:r>
            <a:r>
              <a:rPr lang="en-US" b="1" dirty="0" smtClean="0">
                <a:solidFill>
                  <a:srgbClr val="0070C0"/>
                </a:solidFill>
              </a:rPr>
              <a:t>to determine </a:t>
            </a:r>
            <a:r>
              <a:rPr lang="en-US" b="1" dirty="0">
                <a:solidFill>
                  <a:srgbClr val="0070C0"/>
                </a:solidFill>
              </a:rPr>
              <a:t>factors associated with time to </a:t>
            </a:r>
            <a:r>
              <a:rPr lang="en-US" b="1" dirty="0" smtClean="0">
                <a:solidFill>
                  <a:srgbClr val="0070C0"/>
                </a:solidFill>
              </a:rPr>
              <a:t>LTFU (with death as a competing risk). </a:t>
            </a:r>
            <a:endParaRPr lang="en-US" b="1" dirty="0">
              <a:solidFill>
                <a:srgbClr val="0070C0"/>
              </a:solidFill>
            </a:endParaRPr>
          </a:p>
          <a:p>
            <a:pPr algn="just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7B76-0473-4B4F-900E-65813C1ADE1B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2" descr="ignature_1394108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378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0"/>
            <a:ext cx="7499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Ethical Considerations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914400"/>
            <a:ext cx="7943850" cy="5791200"/>
          </a:xfrm>
        </p:spPr>
        <p:txBody>
          <a:bodyPr/>
          <a:lstStyle/>
          <a:p>
            <a:pPr algn="just" eaLnBrk="1" hangingPunct="1"/>
            <a:r>
              <a:rPr lang="en-US" sz="3000" dirty="0">
                <a:latin typeface="Calibri" panose="020F0502020204030204" pitchFamily="34" charset="0"/>
              </a:rPr>
              <a:t>Ethical </a:t>
            </a:r>
            <a:r>
              <a:rPr lang="en-US" sz="3000" dirty="0" smtClean="0">
                <a:latin typeface="Calibri" panose="020F0502020204030204" pitchFamily="34" charset="0"/>
              </a:rPr>
              <a:t>review/approval </a:t>
            </a:r>
            <a:r>
              <a:rPr lang="en-US" sz="3000" dirty="0">
                <a:latin typeface="Calibri" panose="020F0502020204030204" pitchFamily="34" charset="0"/>
              </a:rPr>
              <a:t>was sought from the </a:t>
            </a:r>
            <a:r>
              <a:rPr lang="en-US" sz="3000" b="1" dirty="0">
                <a:solidFill>
                  <a:srgbClr val="0070C0"/>
                </a:solidFill>
                <a:latin typeface="Calibri" panose="020F0502020204030204" pitchFamily="34" charset="0"/>
              </a:rPr>
              <a:t>Makerere University School of Public Health </a:t>
            </a:r>
            <a:r>
              <a:rPr lang="en-US" sz="3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Institutional Review Board (MUSPH-IRB).</a:t>
            </a:r>
          </a:p>
          <a:p>
            <a:pPr algn="just" eaLnBrk="1" hangingPunct="1"/>
            <a:r>
              <a:rPr lang="en-US" sz="3000" dirty="0" smtClean="0">
                <a:latin typeface="Calibri" panose="020F0502020204030204" pitchFamily="34" charset="0"/>
              </a:rPr>
              <a:t>Engaged </a:t>
            </a:r>
            <a:r>
              <a:rPr lang="en-US" sz="3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Clinic’s </a:t>
            </a:r>
            <a:r>
              <a:rPr lang="en-US" sz="3000" b="1" dirty="0">
                <a:solidFill>
                  <a:srgbClr val="0070C0"/>
                </a:solidFill>
                <a:latin typeface="Calibri" panose="020F0502020204030204" pitchFamily="34" charset="0"/>
              </a:rPr>
              <a:t>management </a:t>
            </a:r>
            <a:r>
              <a:rPr lang="en-US" sz="3000" dirty="0">
                <a:latin typeface="Calibri" panose="020F0502020204030204" pitchFamily="34" charset="0"/>
              </a:rPr>
              <a:t>where the study was conducted</a:t>
            </a:r>
            <a:r>
              <a:rPr lang="en-US" sz="3000" b="1" dirty="0">
                <a:latin typeface="Calibri" panose="020F0502020204030204" pitchFamily="34" charset="0"/>
              </a:rPr>
              <a:t>. </a:t>
            </a:r>
            <a:endParaRPr lang="en-US" sz="3000" b="1" dirty="0" smtClean="0">
              <a:latin typeface="Calibri" panose="020F0502020204030204" pitchFamily="34" charset="0"/>
            </a:endParaRPr>
          </a:p>
          <a:p>
            <a:pPr algn="just" eaLnBrk="1" hangingPunct="1"/>
            <a:r>
              <a:rPr lang="en-US" sz="3000" dirty="0" smtClean="0">
                <a:latin typeface="Calibri" panose="020F0502020204030204" pitchFamily="34" charset="0"/>
              </a:rPr>
              <a:t>Program </a:t>
            </a:r>
            <a:r>
              <a:rPr lang="en-US" sz="3000" dirty="0">
                <a:latin typeface="Calibri" panose="020F0502020204030204" pitchFamily="34" charset="0"/>
              </a:rPr>
              <a:t>data routinely collected and entered into an electronic records management system (OpenMRS) was extracted with </a:t>
            </a:r>
            <a:r>
              <a:rPr lang="en-US" sz="3000" b="1" dirty="0">
                <a:solidFill>
                  <a:srgbClr val="0070C0"/>
                </a:solidFill>
                <a:latin typeface="Calibri" panose="020F0502020204030204" pitchFamily="34" charset="0"/>
              </a:rPr>
              <a:t>patients’ identifying information only limited to a database Identification Number (patient </a:t>
            </a:r>
            <a:r>
              <a:rPr lang="en-US" sz="3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ID). </a:t>
            </a:r>
            <a:endParaRPr lang="en-US" altLang="en-US" b="1" dirty="0" smtClean="0">
              <a:solidFill>
                <a:srgbClr val="0070C0"/>
              </a:solidFill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E7F489-4004-4671-9782-047E4A96F333}" type="slidenum">
              <a:rPr lang="en-US" altLang="en-US" sz="1200">
                <a:solidFill>
                  <a:srgbClr val="B5A788"/>
                </a:solidFill>
              </a:rPr>
              <a:pPr/>
              <a:t>4</a:t>
            </a:fld>
            <a:endParaRPr lang="en-US" altLang="en-US" sz="1200">
              <a:solidFill>
                <a:srgbClr val="B5A788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85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144" y="1"/>
            <a:ext cx="7886700" cy="82813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Results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57" y="856343"/>
            <a:ext cx="8355693" cy="600165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Baseline characteristics.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546502"/>
              </p:ext>
            </p:extLst>
          </p:nvPr>
        </p:nvGraphicFramePr>
        <p:xfrm>
          <a:off x="174171" y="1397004"/>
          <a:ext cx="8781143" cy="4844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6343"/>
                <a:gridCol w="2844800"/>
              </a:tblGrid>
              <a:tr h="480491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Characteristic (s)</a:t>
                      </a:r>
                      <a:endParaRPr lang="en-US" sz="2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Percent</a:t>
                      </a:r>
                      <a:endParaRPr lang="en-US" sz="26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491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Started ART instantly</a:t>
                      </a:r>
                      <a:endParaRPr lang="en-US" sz="26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50%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80491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Females</a:t>
                      </a:r>
                      <a:endParaRPr lang="en-US" sz="26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64.7%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491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Median Age (IQR)</a:t>
                      </a:r>
                      <a:endParaRPr lang="en-US" sz="26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30.4 (23.8-37.1)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80491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Median CD4 at Start of ART (IQR)</a:t>
                      </a:r>
                      <a:endParaRPr lang="en-US" sz="26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373 (204-570)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967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Proportion of patients in WHO stage 3&amp;4</a:t>
                      </a:r>
                      <a:endParaRPr lang="en-US" sz="26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15.2%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70890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Proportion of Patients with Access to Phone</a:t>
                      </a:r>
                      <a:endParaRPr lang="en-US" sz="2600" dirty="0"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43.5%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58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dirty="0" smtClean="0"/>
                        <a:t>Proportion</a:t>
                      </a:r>
                      <a:r>
                        <a:rPr lang="en-US" sz="2600" baseline="0" dirty="0" smtClean="0"/>
                        <a:t> with suspected or diagnosed TB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 smtClean="0">
                          <a:solidFill>
                            <a:srgbClr val="0070C0"/>
                          </a:solidFill>
                        </a:rPr>
                        <a:t>7.5%</a:t>
                      </a:r>
                      <a:endParaRPr lang="en-US" sz="2600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092950" y="12336237"/>
            <a:ext cx="3086100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115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355" y="0"/>
            <a:ext cx="7886700" cy="736979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Results..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9810"/>
            <a:ext cx="8515350" cy="6134668"/>
          </a:xfrm>
        </p:spPr>
        <p:txBody>
          <a:bodyPr>
            <a:normAutofit/>
          </a:bodyPr>
          <a:lstStyle/>
          <a:p>
            <a:r>
              <a:rPr lang="en-US" dirty="0"/>
              <a:t>Compared to the T&amp;T group (12.3%,95%  CI=7.9-17.5%), cumulative incidence of LTFU was 5.9% (95% CI=3.6-9.0%) in the deferred group </a:t>
            </a:r>
            <a:r>
              <a:rPr lang="en-US" dirty="0" smtClean="0"/>
              <a:t>within 12 months of ART initiation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t="36181"/>
          <a:stretch/>
        </p:blipFill>
        <p:spPr>
          <a:xfrm>
            <a:off x="333829" y="2481943"/>
            <a:ext cx="7939313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8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81" y="1"/>
            <a:ext cx="7886700" cy="756138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Factors associated with LTFU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 descr="ignature_1394108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370" y="6320344"/>
            <a:ext cx="638630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4" descr="Factors Associated with LTFU in a T&amp;T setting.pptx - Word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4" t="19261" r="23374" b="4505"/>
          <a:stretch/>
        </p:blipFill>
        <p:spPr>
          <a:xfrm>
            <a:off x="261257" y="855305"/>
            <a:ext cx="8313117" cy="5759063"/>
          </a:xfrm>
        </p:spPr>
      </p:pic>
    </p:spTree>
    <p:extLst>
      <p:ext uri="{BB962C8B-B14F-4D97-AF65-F5344CB8AC3E}">
        <p14:creationId xmlns:p14="http://schemas.microsoft.com/office/powerpoint/2010/main" val="39633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355" y="0"/>
            <a:ext cx="7886700" cy="736979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Sensitivity Analysis…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9810"/>
            <a:ext cx="8515350" cy="6134668"/>
          </a:xfrm>
        </p:spPr>
        <p:txBody>
          <a:bodyPr>
            <a:normAutofit/>
          </a:bodyPr>
          <a:lstStyle/>
          <a:p>
            <a:r>
              <a:rPr lang="en-US" dirty="0"/>
              <a:t>Compared to the </a:t>
            </a:r>
            <a:r>
              <a:rPr lang="en-US" dirty="0" smtClean="0"/>
              <a:t>T&amp;S </a:t>
            </a:r>
            <a:r>
              <a:rPr lang="en-US" dirty="0"/>
              <a:t>group (</a:t>
            </a:r>
            <a:r>
              <a:rPr lang="en-US" dirty="0" smtClean="0"/>
              <a:t>13.3</a:t>
            </a:r>
            <a:r>
              <a:rPr lang="en-US" dirty="0"/>
              <a:t>%,95%  </a:t>
            </a:r>
            <a:r>
              <a:rPr lang="en-US" dirty="0" smtClean="0"/>
              <a:t>CI=8.8-18.8%), </a:t>
            </a:r>
            <a:r>
              <a:rPr lang="en-US" dirty="0"/>
              <a:t>cumulative incidence of LTFU was </a:t>
            </a:r>
            <a:r>
              <a:rPr lang="en-US" dirty="0" smtClean="0"/>
              <a:t>5.3% </a:t>
            </a:r>
            <a:r>
              <a:rPr lang="en-US" dirty="0"/>
              <a:t>(95% </a:t>
            </a:r>
            <a:r>
              <a:rPr lang="en-US" dirty="0" smtClean="0"/>
              <a:t>CI=3.1-8.3%) </a:t>
            </a:r>
            <a:r>
              <a:rPr lang="en-US" dirty="0"/>
              <a:t>in the deferred group </a:t>
            </a:r>
            <a:r>
              <a:rPr lang="en-US" dirty="0" smtClean="0"/>
              <a:t>within 12 months of ART initiation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ignature_139410845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35163"/>
          <a:stretch/>
        </p:blipFill>
        <p:spPr>
          <a:xfrm>
            <a:off x="319314" y="2583543"/>
            <a:ext cx="7910286" cy="387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9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0770"/>
            <a:ext cx="7886700" cy="776377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Summary and conclusions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7916"/>
            <a:ext cx="8515350" cy="5840083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Summary</a:t>
            </a:r>
          </a:p>
          <a:p>
            <a:pPr lvl="1"/>
            <a:r>
              <a:rPr lang="en-US" b="1" dirty="0" smtClean="0"/>
              <a:t>Initiating on ART instantly (T&amp;T) was associated with an elevated risk of LTFU.</a:t>
            </a:r>
          </a:p>
          <a:p>
            <a:pPr lvl="1"/>
            <a:r>
              <a:rPr lang="en-US" b="1" dirty="0" smtClean="0"/>
              <a:t>Advance disease (WHO stage 3 or 4) as well as TB suspicion were also associated with a higher risk of LTFU.</a:t>
            </a:r>
          </a:p>
          <a:p>
            <a:pPr lvl="1"/>
            <a:r>
              <a:rPr lang="en-US" b="1" dirty="0" smtClean="0"/>
              <a:t>Access to a mobile phone and high baseline CD4 (</a:t>
            </a:r>
            <a:r>
              <a:rPr lang="en-US" b="1" dirty="0" smtClean="0">
                <a:solidFill>
                  <a:srgbClr val="0070C0"/>
                </a:solidFill>
              </a:rPr>
              <a:t>borderline sign</a:t>
            </a:r>
            <a:r>
              <a:rPr lang="en-US" b="1" dirty="0" smtClean="0"/>
              <a:t>) were protective against LTFU.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Conclusion</a:t>
            </a:r>
          </a:p>
          <a:p>
            <a:pPr lvl="1"/>
            <a:r>
              <a:rPr lang="en-US" b="1" dirty="0"/>
              <a:t>In a bid </a:t>
            </a:r>
            <a:r>
              <a:rPr lang="en-US" b="1" dirty="0" smtClean="0"/>
              <a:t>to achieve </a:t>
            </a:r>
            <a:r>
              <a:rPr lang="en-US" b="1" dirty="0"/>
              <a:t>the </a:t>
            </a:r>
            <a:r>
              <a:rPr lang="en-US" b="1" dirty="0" smtClean="0"/>
              <a:t>90-90-90 campaign, </a:t>
            </a:r>
            <a:r>
              <a:rPr lang="en-US" b="1" dirty="0"/>
              <a:t>steep ART initiation should be backed by intensive </a:t>
            </a:r>
            <a:r>
              <a:rPr lang="en-US" b="1" dirty="0" smtClean="0"/>
              <a:t>pre-initiation</a:t>
            </a:r>
            <a:r>
              <a:rPr lang="en-US" b="1" dirty="0"/>
              <a:t> </a:t>
            </a:r>
            <a:r>
              <a:rPr lang="en-US" b="1" dirty="0" smtClean="0"/>
              <a:t>and </a:t>
            </a:r>
            <a:r>
              <a:rPr lang="en-US" b="1" dirty="0"/>
              <a:t>adherence counseling for better long </a:t>
            </a:r>
            <a:r>
              <a:rPr lang="en-US" b="1" dirty="0" smtClean="0"/>
              <a:t>term retention </a:t>
            </a:r>
            <a:r>
              <a:rPr lang="en-US" b="1" dirty="0"/>
              <a:t>of patients.</a:t>
            </a:r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F1F65-8B68-48CE-A938-1A74725E3305}" type="slidenum">
              <a:rPr lang="en-US" smtClean="0"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 descr="ignature_13941084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686" y="6320344"/>
            <a:ext cx="656546" cy="53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808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665</TotalTime>
  <Words>925</Words>
  <Application>Microsoft Office PowerPoint</Application>
  <PresentationFormat>On-screen Show (4:3)</PresentationFormat>
  <Paragraphs>102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2_Office Theme</vt:lpstr>
      <vt:lpstr>Factors associated with loss to follow up in a primary healthcare clinic practicing test and treat</vt:lpstr>
      <vt:lpstr>Background and rationale</vt:lpstr>
      <vt:lpstr>Methods</vt:lpstr>
      <vt:lpstr>Ethical Considerations</vt:lpstr>
      <vt:lpstr>Results </vt:lpstr>
      <vt:lpstr>Results..</vt:lpstr>
      <vt:lpstr>Factors associated with LTFU</vt:lpstr>
      <vt:lpstr>Sensitivity Analysis…</vt:lpstr>
      <vt:lpstr>Summary and conclusions</vt:lpstr>
      <vt:lpstr> Acknowledgement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associated with LTFU</dc:title>
  <dc:creator>Julius Kiwanuka</dc:creator>
  <cp:lastModifiedBy>JULIUS KIWANUKA</cp:lastModifiedBy>
  <cp:revision>55</cp:revision>
  <dcterms:created xsi:type="dcterms:W3CDTF">2017-05-04T11:50:13Z</dcterms:created>
  <dcterms:modified xsi:type="dcterms:W3CDTF">2017-07-24T05:11:02Z</dcterms:modified>
</cp:coreProperties>
</file>