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1.xml" ContentType="application/vnd.openxmlformats-officedocument.theme+xml"/>
  <Override PartName="/ppt/commentAuthors.xml" ContentType="application/vnd.openxmlformats-officedocument.presentationml.commentAuthors+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Grabbe" initials="klg" lastIdx="2" clrIdx="0">
    <p:extLst>
      <p:ext uri="{19B8F6BF-5375-455C-9EA6-DF929625EA0E}">
        <p15:presenceInfo xmlns:p15="http://schemas.microsoft.com/office/powerpoint/2012/main" userId="KGrabb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63" d="100"/>
          <a:sy n="63" d="100"/>
        </p:scale>
        <p:origin x="72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commentAuthors" Target="commentAuthors.xml"/><Relationship Id="rId9"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2AB5B40-B6FF-4914-9A40-2967127EC61E}"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8A1AA2-9D34-4797-A54C-A1251610BCC7}" type="slidenum">
              <a:rPr lang="en-US" smtClean="0"/>
              <a:t>‹#›</a:t>
            </a:fld>
            <a:endParaRPr lang="en-US"/>
          </a:p>
        </p:txBody>
      </p:sp>
    </p:spTree>
    <p:extLst>
      <p:ext uri="{BB962C8B-B14F-4D97-AF65-F5344CB8AC3E}">
        <p14:creationId xmlns:p14="http://schemas.microsoft.com/office/powerpoint/2010/main" val="1819335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AB5B40-B6FF-4914-9A40-2967127EC61E}"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8A1AA2-9D34-4797-A54C-A1251610BCC7}" type="slidenum">
              <a:rPr lang="en-US" smtClean="0"/>
              <a:t>‹#›</a:t>
            </a:fld>
            <a:endParaRPr lang="en-US"/>
          </a:p>
        </p:txBody>
      </p:sp>
    </p:spTree>
    <p:extLst>
      <p:ext uri="{BB962C8B-B14F-4D97-AF65-F5344CB8AC3E}">
        <p14:creationId xmlns:p14="http://schemas.microsoft.com/office/powerpoint/2010/main" val="799694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AB5B40-B6FF-4914-9A40-2967127EC61E}"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8A1AA2-9D34-4797-A54C-A1251610BCC7}" type="slidenum">
              <a:rPr lang="en-US" smtClean="0"/>
              <a:t>‹#›</a:t>
            </a:fld>
            <a:endParaRPr lang="en-US"/>
          </a:p>
        </p:txBody>
      </p:sp>
    </p:spTree>
    <p:extLst>
      <p:ext uri="{BB962C8B-B14F-4D97-AF65-F5344CB8AC3E}">
        <p14:creationId xmlns:p14="http://schemas.microsoft.com/office/powerpoint/2010/main" val="3254995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AB5B40-B6FF-4914-9A40-2967127EC61E}"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8A1AA2-9D34-4797-A54C-A1251610BCC7}" type="slidenum">
              <a:rPr lang="en-US" smtClean="0"/>
              <a:t>‹#›</a:t>
            </a:fld>
            <a:endParaRPr lang="en-US"/>
          </a:p>
        </p:txBody>
      </p:sp>
    </p:spTree>
    <p:extLst>
      <p:ext uri="{BB962C8B-B14F-4D97-AF65-F5344CB8AC3E}">
        <p14:creationId xmlns:p14="http://schemas.microsoft.com/office/powerpoint/2010/main" val="1106201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AB5B40-B6FF-4914-9A40-2967127EC61E}"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8A1AA2-9D34-4797-A54C-A1251610BCC7}" type="slidenum">
              <a:rPr lang="en-US" smtClean="0"/>
              <a:t>‹#›</a:t>
            </a:fld>
            <a:endParaRPr lang="en-US"/>
          </a:p>
        </p:txBody>
      </p:sp>
    </p:spTree>
    <p:extLst>
      <p:ext uri="{BB962C8B-B14F-4D97-AF65-F5344CB8AC3E}">
        <p14:creationId xmlns:p14="http://schemas.microsoft.com/office/powerpoint/2010/main" val="2829611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2AB5B40-B6FF-4914-9A40-2967127EC61E}" type="datetimeFigureOut">
              <a:rPr lang="en-US" smtClean="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8A1AA2-9D34-4797-A54C-A1251610BCC7}" type="slidenum">
              <a:rPr lang="en-US" smtClean="0"/>
              <a:t>‹#›</a:t>
            </a:fld>
            <a:endParaRPr lang="en-US"/>
          </a:p>
        </p:txBody>
      </p:sp>
    </p:spTree>
    <p:extLst>
      <p:ext uri="{BB962C8B-B14F-4D97-AF65-F5344CB8AC3E}">
        <p14:creationId xmlns:p14="http://schemas.microsoft.com/office/powerpoint/2010/main" val="35284537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2AB5B40-B6FF-4914-9A40-2967127EC61E}" type="datetimeFigureOut">
              <a:rPr lang="en-US" smtClean="0"/>
              <a:t>1/22/2024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8A1AA2-9D34-4797-A54C-A1251610BCC7}" type="slidenum">
              <a:rPr lang="en-US" smtClean="0"/>
              <a:t>‹#›</a:t>
            </a:fld>
            <a:endParaRPr lang="en-US"/>
          </a:p>
        </p:txBody>
      </p:sp>
    </p:spTree>
    <p:extLst>
      <p:ext uri="{BB962C8B-B14F-4D97-AF65-F5344CB8AC3E}">
        <p14:creationId xmlns:p14="http://schemas.microsoft.com/office/powerpoint/2010/main" val="808488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2AB5B40-B6FF-4914-9A40-2967127EC61E}" type="datetimeFigureOut">
              <a:rPr lang="en-US" smtClean="0"/>
              <a:t>1/22/2024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8A1AA2-9D34-4797-A54C-A1251610BCC7}" type="slidenum">
              <a:rPr lang="en-US" smtClean="0"/>
              <a:t>‹#›</a:t>
            </a:fld>
            <a:endParaRPr lang="en-US"/>
          </a:p>
        </p:txBody>
      </p:sp>
    </p:spTree>
    <p:extLst>
      <p:ext uri="{BB962C8B-B14F-4D97-AF65-F5344CB8AC3E}">
        <p14:creationId xmlns:p14="http://schemas.microsoft.com/office/powerpoint/2010/main" val="673334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AB5B40-B6FF-4914-9A40-2967127EC61E}" type="datetimeFigureOut">
              <a:rPr lang="en-US" smtClean="0"/>
              <a:t>1/22/2024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8A1AA2-9D34-4797-A54C-A1251610BCC7}" type="slidenum">
              <a:rPr lang="en-US" smtClean="0"/>
              <a:t>‹#›</a:t>
            </a:fld>
            <a:endParaRPr lang="en-US"/>
          </a:p>
        </p:txBody>
      </p:sp>
    </p:spTree>
    <p:extLst>
      <p:ext uri="{BB962C8B-B14F-4D97-AF65-F5344CB8AC3E}">
        <p14:creationId xmlns:p14="http://schemas.microsoft.com/office/powerpoint/2010/main" val="40195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AB5B40-B6FF-4914-9A40-2967127EC61E}" type="datetimeFigureOut">
              <a:rPr lang="en-US" smtClean="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8A1AA2-9D34-4797-A54C-A1251610BCC7}" type="slidenum">
              <a:rPr lang="en-US" smtClean="0"/>
              <a:t>‹#›</a:t>
            </a:fld>
            <a:endParaRPr lang="en-US"/>
          </a:p>
        </p:txBody>
      </p:sp>
    </p:spTree>
    <p:extLst>
      <p:ext uri="{BB962C8B-B14F-4D97-AF65-F5344CB8AC3E}">
        <p14:creationId xmlns:p14="http://schemas.microsoft.com/office/powerpoint/2010/main" val="3811592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AB5B40-B6FF-4914-9A40-2967127EC61E}" type="datetimeFigureOut">
              <a:rPr lang="en-US" smtClean="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8A1AA2-9D34-4797-A54C-A1251610BCC7}" type="slidenum">
              <a:rPr lang="en-US" smtClean="0"/>
              <a:t>‹#›</a:t>
            </a:fld>
            <a:endParaRPr lang="en-US"/>
          </a:p>
        </p:txBody>
      </p:sp>
    </p:spTree>
    <p:extLst>
      <p:ext uri="{BB962C8B-B14F-4D97-AF65-F5344CB8AC3E}">
        <p14:creationId xmlns:p14="http://schemas.microsoft.com/office/powerpoint/2010/main" val="3545314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AB5B40-B6FF-4914-9A40-2967127EC61E}" type="datetimeFigureOut">
              <a:rPr lang="en-US" smtClean="0"/>
              <a:t>1/22/2024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8A1AA2-9D34-4797-A54C-A1251610BCC7}" type="slidenum">
              <a:rPr lang="en-US" smtClean="0"/>
              <a:t>‹#›</a:t>
            </a:fld>
            <a:endParaRPr lang="en-US"/>
          </a:p>
        </p:txBody>
      </p:sp>
    </p:spTree>
    <p:extLst>
      <p:ext uri="{BB962C8B-B14F-4D97-AF65-F5344CB8AC3E}">
        <p14:creationId xmlns:p14="http://schemas.microsoft.com/office/powerpoint/2010/main" val="42236190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18149" y="721013"/>
            <a:ext cx="2704034" cy="646429"/>
          </a:xfrm>
          <a:prstGeom prst="rect">
            <a:avLst/>
          </a:prstGeom>
          <a:solidFill>
            <a:schemeClr val="tx2">
              <a:lumMod val="20000"/>
              <a:lumOff val="8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1200" b="1" u="sng" dirty="0">
                <a:solidFill>
                  <a:srgbClr val="000000"/>
                </a:solidFill>
                <a:latin typeface="Calibri" panose="020F0502020204030204" pitchFamily="34" charset="0"/>
                <a:ea typeface="Calibri" panose="020F0502020204030204" pitchFamily="34" charset="0"/>
                <a:cs typeface="Times New Roman" panose="02020603050405020304" pitchFamily="18" charset="0"/>
              </a:rPr>
              <a:t>Step 1</a:t>
            </a:r>
            <a:r>
              <a:rPr lang="en-US" sz="12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en-US" sz="1200" dirty="0">
                <a:solidFill>
                  <a:srgbClr val="000000"/>
                </a:solidFill>
                <a:latin typeface="Calibri" panose="020F0502020204030204" pitchFamily="34" charset="0"/>
                <a:ea typeface="Calibri" panose="020F0502020204030204" pitchFamily="34" charset="0"/>
                <a:cs typeface="Times New Roman" panose="02020603050405020304" pitchFamily="18" charset="0"/>
              </a:rPr>
              <a:t>Introduce </a:t>
            </a:r>
            <a:r>
              <a:rPr lang="en-US" sz="12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Partner Notification Services </a:t>
            </a:r>
            <a:r>
              <a:rPr lang="en-US" sz="1200" dirty="0">
                <a:solidFill>
                  <a:srgbClr val="000000"/>
                </a:solidFill>
                <a:latin typeface="Calibri" panose="020F0502020204030204" pitchFamily="34" charset="0"/>
                <a:ea typeface="Calibri" panose="020F0502020204030204" pitchFamily="34" charset="0"/>
                <a:cs typeface="Times New Roman" panose="02020603050405020304" pitchFamily="18" charset="0"/>
              </a:rPr>
              <a:t>to the Index </a:t>
            </a:r>
            <a:r>
              <a:rPr lang="en-US" sz="12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Client</a:t>
            </a:r>
            <a:endParaRPr lang="en-US" sz="1200" dirty="0">
              <a:latin typeface="Calibri" panose="020F0502020204030204" pitchFamily="34" charset="0"/>
              <a:ea typeface="Calibri" panose="020F0502020204030204" pitchFamily="34" charset="0"/>
              <a:cs typeface="Times New Roman" panose="02020603050405020304" pitchFamily="18" charset="0"/>
            </a:endParaRPr>
          </a:p>
        </p:txBody>
      </p:sp>
      <p:cxnSp>
        <p:nvCxnSpPr>
          <p:cNvPr id="4" name="Straight Connector 3"/>
          <p:cNvCxnSpPr/>
          <p:nvPr/>
        </p:nvCxnSpPr>
        <p:spPr>
          <a:xfrm flipH="1">
            <a:off x="3778148" y="643723"/>
            <a:ext cx="14363" cy="5888126"/>
          </a:xfrm>
          <a:prstGeom prst="line">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818148" y="1641472"/>
            <a:ext cx="2704036" cy="646429"/>
          </a:xfrm>
          <a:prstGeom prst="rect">
            <a:avLst/>
          </a:prstGeom>
          <a:solidFill>
            <a:schemeClr val="accent3">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1200" b="1" u="sng" dirty="0">
                <a:solidFill>
                  <a:srgbClr val="000000"/>
                </a:solidFill>
                <a:latin typeface="Calibri" panose="020F0502020204030204" pitchFamily="34" charset="0"/>
                <a:ea typeface="Calibri" panose="020F0502020204030204" pitchFamily="34" charset="0"/>
                <a:cs typeface="Times New Roman" panose="02020603050405020304" pitchFamily="18" charset="0"/>
              </a:rPr>
              <a:t>Step 2</a:t>
            </a:r>
            <a:r>
              <a:rPr lang="en-US" sz="12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a:t>
            </a:r>
            <a:r>
              <a:rPr lang="en-US" sz="12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Obtain a list of sex and needle-sharing partners in last 12 </a:t>
            </a:r>
            <a:r>
              <a:rPr lang="en-US" sz="12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months</a:t>
            </a:r>
            <a:endParaRPr lang="en-US" sz="1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p:cNvSpPr/>
          <p:nvPr/>
        </p:nvSpPr>
        <p:spPr>
          <a:xfrm>
            <a:off x="818148" y="2526799"/>
            <a:ext cx="2704035" cy="646429"/>
          </a:xfrm>
          <a:prstGeom prst="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1200" b="1" u="sng" dirty="0">
                <a:solidFill>
                  <a:srgbClr val="000000"/>
                </a:solidFill>
                <a:latin typeface="Calibri" panose="020F0502020204030204" pitchFamily="34" charset="0"/>
                <a:ea typeface="Calibri" panose="020F0502020204030204" pitchFamily="34" charset="0"/>
                <a:cs typeface="Times New Roman" panose="02020603050405020304" pitchFamily="18" charset="0"/>
              </a:rPr>
              <a:t>Step 3</a:t>
            </a:r>
            <a:r>
              <a:rPr lang="en-US" sz="12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a:t>
            </a:r>
            <a:r>
              <a:rPr lang="en-US" sz="12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Screen all named partners for intimate partner violence (IPV)</a:t>
            </a:r>
            <a:endParaRPr lang="en-US" sz="1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7" name="Rectangle 6"/>
          <p:cNvSpPr/>
          <p:nvPr/>
        </p:nvSpPr>
        <p:spPr>
          <a:xfrm>
            <a:off x="818148" y="3507396"/>
            <a:ext cx="2704035" cy="974513"/>
          </a:xfrm>
          <a:prstGeom prst="rect">
            <a:avLst/>
          </a:prstGeom>
          <a:solidFill>
            <a:srgbClr val="FFFF99"/>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1200" b="1" u="sng" dirty="0">
                <a:solidFill>
                  <a:srgbClr val="000000"/>
                </a:solidFill>
                <a:latin typeface="Calibri" panose="020F0502020204030204" pitchFamily="34" charset="0"/>
                <a:ea typeface="Calibri" panose="020F0502020204030204" pitchFamily="34" charset="0"/>
                <a:cs typeface="Times New Roman" panose="02020603050405020304" pitchFamily="18" charset="0"/>
              </a:rPr>
              <a:t>Step 4</a:t>
            </a:r>
            <a:r>
              <a:rPr lang="en-US" sz="12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Determine the preferred method of partner notification for each named partner and record on </a:t>
            </a:r>
            <a:r>
              <a:rPr lang="en-US" sz="1200" b="1"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Partner Information Form</a:t>
            </a:r>
            <a:endParaRPr lang="en-US" sz="1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8" name="Rectangle 7"/>
          <p:cNvSpPr/>
          <p:nvPr/>
        </p:nvSpPr>
        <p:spPr>
          <a:xfrm>
            <a:off x="818148" y="4775801"/>
            <a:ext cx="2704035" cy="780595"/>
          </a:xfrm>
          <a:prstGeom prst="rect">
            <a:avLst/>
          </a:prstGeom>
          <a:solidFill>
            <a:schemeClr val="accent4">
              <a:lumMod val="40000"/>
              <a:lumOff val="6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1200" b="1" u="sng" dirty="0">
                <a:solidFill>
                  <a:srgbClr val="000000"/>
                </a:solidFill>
                <a:latin typeface="Calibri" panose="020F0502020204030204" pitchFamily="34" charset="0"/>
                <a:ea typeface="Calibri" panose="020F0502020204030204" pitchFamily="34" charset="0"/>
                <a:cs typeface="Times New Roman" panose="02020603050405020304" pitchFamily="18" charset="0"/>
              </a:rPr>
              <a:t>Step 5</a:t>
            </a:r>
            <a:r>
              <a:rPr lang="en-US" sz="12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a:t>
            </a:r>
            <a:r>
              <a:rPr lang="en-US" sz="12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Contact all named partners using the preferred </a:t>
            </a:r>
            <a:r>
              <a:rPr lang="en-US" sz="12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approach</a:t>
            </a:r>
            <a:endParaRPr lang="en-US" sz="1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9" name="Rectangle 8"/>
          <p:cNvSpPr/>
          <p:nvPr/>
        </p:nvSpPr>
        <p:spPr>
          <a:xfrm>
            <a:off x="818148" y="5850288"/>
            <a:ext cx="2704035" cy="646429"/>
          </a:xfrm>
          <a:prstGeom prst="rect">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1200" b="1" u="sng" dirty="0">
                <a:solidFill>
                  <a:srgbClr val="000000"/>
                </a:solidFill>
                <a:latin typeface="Calibri" panose="020F0502020204030204" pitchFamily="34" charset="0"/>
                <a:ea typeface="Calibri" panose="020F0502020204030204" pitchFamily="34" charset="0"/>
                <a:cs typeface="Times New Roman" panose="02020603050405020304" pitchFamily="18" charset="0"/>
              </a:rPr>
              <a:t>Step 6</a:t>
            </a:r>
            <a:r>
              <a:rPr lang="en-US" sz="12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a:t>
            </a:r>
            <a:r>
              <a:rPr lang="en-US" sz="12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en-US" sz="12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Record partner notification  </a:t>
            </a:r>
            <a:r>
              <a:rPr lang="en-US" sz="1200" dirty="0">
                <a:solidFill>
                  <a:srgbClr val="000000"/>
                </a:solidFill>
                <a:latin typeface="Calibri" panose="020F0502020204030204" pitchFamily="34" charset="0"/>
                <a:ea typeface="Calibri" panose="020F0502020204030204" pitchFamily="34" charset="0"/>
                <a:cs typeface="Times New Roman" panose="02020603050405020304" pitchFamily="18" charset="0"/>
              </a:rPr>
              <a:t>outcomes </a:t>
            </a:r>
            <a:r>
              <a:rPr lang="en-US" sz="12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on the </a:t>
            </a:r>
            <a:r>
              <a:rPr lang="en-US" sz="1200" b="1"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Outcome of PNS Form</a:t>
            </a:r>
            <a:endParaRPr lang="en-US" sz="1200"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10" name="Rectangle 9"/>
          <p:cNvSpPr/>
          <p:nvPr/>
        </p:nvSpPr>
        <p:spPr>
          <a:xfrm>
            <a:off x="6166229" y="711048"/>
            <a:ext cx="2608766" cy="646429"/>
          </a:xfrm>
          <a:prstGeom prst="rect">
            <a:avLst/>
          </a:prstGeom>
          <a:solidFill>
            <a:schemeClr val="tx2">
              <a:lumMod val="20000"/>
              <a:lumOff val="8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1200" dirty="0">
                <a:solidFill>
                  <a:srgbClr val="000000"/>
                </a:solidFill>
                <a:latin typeface="Calibri" panose="020F0502020204030204" pitchFamily="34" charset="0"/>
                <a:ea typeface="Calibri" panose="020F0502020204030204" pitchFamily="34" charset="0"/>
                <a:cs typeface="Times New Roman" panose="02020603050405020304" pitchFamily="18" charset="0"/>
              </a:rPr>
              <a:t>Use </a:t>
            </a:r>
            <a:r>
              <a:rPr lang="en-US" sz="12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PNS Talking Points</a:t>
            </a:r>
            <a:r>
              <a:rPr lang="en-US" sz="12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to introduce PNS to the index client and complete </a:t>
            </a:r>
            <a:endParaRPr lang="en-US" sz="12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algn="ctr"/>
            <a:r>
              <a:rPr lang="en-US" sz="1200" b="1"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Index Client Information </a:t>
            </a:r>
            <a:r>
              <a:rPr lang="en-US" sz="12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Form</a:t>
            </a:r>
            <a:endParaRPr lang="en-US" sz="1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1" name="Rectangle 10"/>
          <p:cNvSpPr/>
          <p:nvPr/>
        </p:nvSpPr>
        <p:spPr>
          <a:xfrm>
            <a:off x="5950034" y="1533045"/>
            <a:ext cx="2976664" cy="714536"/>
          </a:xfrm>
          <a:prstGeom prst="rect">
            <a:avLst/>
          </a:prstGeom>
          <a:solidFill>
            <a:schemeClr val="accent3">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1200" dirty="0">
                <a:solidFill>
                  <a:srgbClr val="000000"/>
                </a:solidFill>
                <a:latin typeface="Calibri" panose="020F0502020204030204" pitchFamily="34" charset="0"/>
                <a:ea typeface="Calibri" panose="020F0502020204030204" pitchFamily="34" charset="0"/>
                <a:cs typeface="Times New Roman" panose="02020603050405020304" pitchFamily="18" charset="0"/>
              </a:rPr>
              <a:t>Use </a:t>
            </a:r>
            <a:r>
              <a:rPr lang="en-US" sz="12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the </a:t>
            </a:r>
            <a:r>
              <a:rPr lang="en-US" sz="1200" b="1"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Partner </a:t>
            </a:r>
            <a:r>
              <a:rPr lang="en-US" sz="12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Elicitation Form</a:t>
            </a:r>
            <a:r>
              <a:rPr lang="en-US" sz="12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to record partner(s)’ names and contact </a:t>
            </a:r>
            <a:r>
              <a:rPr lang="en-US" sz="12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information</a:t>
            </a:r>
            <a:endParaRPr lang="en-US" sz="1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tangle 11"/>
          <p:cNvSpPr/>
          <p:nvPr/>
        </p:nvSpPr>
        <p:spPr>
          <a:xfrm>
            <a:off x="5925379" y="2506872"/>
            <a:ext cx="3193550" cy="705261"/>
          </a:xfrm>
          <a:prstGeom prst="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12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Use the </a:t>
            </a:r>
            <a:r>
              <a:rPr lang="en-US" sz="1200" b="1"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Partner Information Form </a:t>
            </a:r>
            <a:r>
              <a:rPr lang="en-US" sz="12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to document results of IPV screening and preferred partner notification method.  </a:t>
            </a:r>
          </a:p>
          <a:p>
            <a:pPr algn="ctr"/>
            <a:r>
              <a:rPr lang="en-US" sz="12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Complete one form for each named partner</a:t>
            </a:r>
            <a:endParaRPr lang="en-US" sz="1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3" name="Rectangle 12"/>
          <p:cNvSpPr/>
          <p:nvPr/>
        </p:nvSpPr>
        <p:spPr>
          <a:xfrm>
            <a:off x="9396344" y="2310043"/>
            <a:ext cx="2424417" cy="906405"/>
          </a:xfrm>
          <a:prstGeom prst="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1200" dirty="0">
                <a:solidFill>
                  <a:srgbClr val="000000"/>
                </a:solidFill>
                <a:latin typeface="Calibri" panose="020F0502020204030204" pitchFamily="34" charset="0"/>
                <a:ea typeface="Calibri" panose="020F0502020204030204" pitchFamily="34" charset="0"/>
                <a:cs typeface="Times New Roman" panose="02020603050405020304" pitchFamily="18" charset="0"/>
              </a:rPr>
              <a:t>Exclude partners posing a high risk of IPV; refer index client to IPV services where available and discuss other options for disclosure.</a:t>
            </a:r>
            <a:endParaRPr lang="en-US" sz="1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4" name="Rectangle 13"/>
          <p:cNvSpPr/>
          <p:nvPr/>
        </p:nvSpPr>
        <p:spPr>
          <a:xfrm>
            <a:off x="4081057" y="3500822"/>
            <a:ext cx="1951597" cy="1056306"/>
          </a:xfrm>
          <a:prstGeom prst="rect">
            <a:avLst/>
          </a:prstGeom>
          <a:solidFill>
            <a:srgbClr val="FFFF99"/>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12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Client Referral: </a:t>
            </a:r>
            <a:r>
              <a:rPr lang="en-US" sz="12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Provide “Tips for Telling Your Partner about HIV” and referral slip</a:t>
            </a:r>
            <a:endParaRPr lang="en-US" sz="1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5" name="Rectangle 14"/>
          <p:cNvSpPr/>
          <p:nvPr/>
        </p:nvSpPr>
        <p:spPr>
          <a:xfrm>
            <a:off x="6349208" y="3516010"/>
            <a:ext cx="2178316" cy="1053961"/>
          </a:xfrm>
          <a:prstGeom prst="rect">
            <a:avLst/>
          </a:prstGeom>
          <a:solidFill>
            <a:srgbClr val="FFFF99"/>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12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Contract Referral: </a:t>
            </a:r>
            <a:r>
              <a:rPr lang="en-US" sz="1200" dirty="0">
                <a:solidFill>
                  <a:srgbClr val="000000"/>
                </a:solidFill>
                <a:latin typeface="Calibri" panose="020F0502020204030204" pitchFamily="34" charset="0"/>
                <a:ea typeface="Calibri" panose="020F0502020204030204" pitchFamily="34" charset="0"/>
                <a:cs typeface="Times New Roman" panose="02020603050405020304" pitchFamily="18" charset="0"/>
              </a:rPr>
              <a:t>Provide referral card and disclosure script to index client and agree that client will refer partner for HTS within 30 days</a:t>
            </a:r>
            <a:r>
              <a:rPr lang="en-US" sz="1100" dirty="0">
                <a:solidFill>
                  <a:srgbClr val="000000"/>
                </a:solidFill>
                <a:ea typeface="Calibri" panose="020F0502020204030204" pitchFamily="34" charset="0"/>
                <a:cs typeface="Times New Roman" panose="02020603050405020304" pitchFamily="18" charset="0"/>
              </a:rPr>
              <a:t>.</a:t>
            </a:r>
            <a:endParaRPr lang="en-US" sz="1100" dirty="0">
              <a:ea typeface="Calibri" panose="020F0502020204030204" pitchFamily="34" charset="0"/>
              <a:cs typeface="Times New Roman" panose="02020603050405020304" pitchFamily="18" charset="0"/>
            </a:endParaRPr>
          </a:p>
        </p:txBody>
      </p:sp>
      <p:sp>
        <p:nvSpPr>
          <p:cNvPr id="16" name="Rectangle 15"/>
          <p:cNvSpPr/>
          <p:nvPr/>
        </p:nvSpPr>
        <p:spPr>
          <a:xfrm>
            <a:off x="9248901" y="3507396"/>
            <a:ext cx="2178316" cy="1052352"/>
          </a:xfrm>
          <a:prstGeom prst="rect">
            <a:avLst/>
          </a:prstGeom>
          <a:solidFill>
            <a:srgbClr val="FFFF99"/>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12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Provider Referral: </a:t>
            </a:r>
            <a:r>
              <a:rPr lang="en-US" sz="1200" dirty="0">
                <a:solidFill>
                  <a:srgbClr val="000000"/>
                </a:solidFill>
                <a:latin typeface="Calibri" panose="020F0502020204030204" pitchFamily="34" charset="0"/>
                <a:ea typeface="Calibri" panose="020F0502020204030204" pitchFamily="34" charset="0"/>
                <a:cs typeface="Times New Roman" panose="02020603050405020304" pitchFamily="18" charset="0"/>
              </a:rPr>
              <a:t>Initiate partner contact attempts </a:t>
            </a:r>
            <a:r>
              <a:rPr lang="en-US" sz="12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using telephone </a:t>
            </a:r>
            <a:r>
              <a:rPr lang="en-US" sz="1200" b="1"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and home visit scripts</a:t>
            </a:r>
            <a:r>
              <a:rPr lang="en-US" sz="12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9" name="Rectangle 18"/>
          <p:cNvSpPr/>
          <p:nvPr/>
        </p:nvSpPr>
        <p:spPr>
          <a:xfrm>
            <a:off x="7654561" y="4884826"/>
            <a:ext cx="2544274" cy="387797"/>
          </a:xfrm>
          <a:prstGeom prst="rect">
            <a:avLst/>
          </a:prstGeom>
          <a:solidFill>
            <a:schemeClr val="accent4">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1200" dirty="0">
                <a:solidFill>
                  <a:srgbClr val="000000"/>
                </a:solidFill>
                <a:latin typeface="Calibri" panose="020F0502020204030204" pitchFamily="34" charset="0"/>
                <a:ea typeface="Calibri" panose="020F0502020204030204" pitchFamily="34" charset="0"/>
                <a:cs typeface="Times New Roman" panose="02020603050405020304" pitchFamily="18" charset="0"/>
              </a:rPr>
              <a:t>Was partner successfully contacted? </a:t>
            </a:r>
            <a:endParaRPr lang="en-US" sz="1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20" name="Rectangle 19"/>
          <p:cNvSpPr/>
          <p:nvPr/>
        </p:nvSpPr>
        <p:spPr>
          <a:xfrm rot="19484697">
            <a:off x="7194779" y="5330558"/>
            <a:ext cx="526200" cy="3232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12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Yes </a:t>
            </a:r>
            <a:endParaRPr lang="en-US" sz="1200"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21" name="Rectangle 20"/>
          <p:cNvSpPr/>
          <p:nvPr/>
        </p:nvSpPr>
        <p:spPr>
          <a:xfrm rot="2170670">
            <a:off x="9498736" y="5284884"/>
            <a:ext cx="526200" cy="3232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12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No</a:t>
            </a:r>
            <a:endParaRPr lang="en-US" sz="1200"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22" name="Rectangle 21"/>
          <p:cNvSpPr/>
          <p:nvPr/>
        </p:nvSpPr>
        <p:spPr>
          <a:xfrm>
            <a:off x="5783484" y="5752886"/>
            <a:ext cx="2239135" cy="615250"/>
          </a:xfrm>
          <a:prstGeom prst="rect">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1200" dirty="0">
                <a:solidFill>
                  <a:srgbClr val="000000"/>
                </a:solidFill>
                <a:latin typeface="Calibri" panose="020F0502020204030204" pitchFamily="34" charset="0"/>
                <a:ea typeface="Calibri" panose="020F0502020204030204" pitchFamily="34" charset="0"/>
                <a:cs typeface="Times New Roman" panose="02020603050405020304" pitchFamily="18" charset="0"/>
              </a:rPr>
              <a:t>Record successful partner contact (including HIV status) on </a:t>
            </a:r>
            <a:r>
              <a:rPr lang="en-US" sz="1200" b="1"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Outcome </a:t>
            </a:r>
            <a:r>
              <a:rPr lang="en-US" sz="12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of PNS Form</a:t>
            </a:r>
            <a:endParaRPr lang="en-US" sz="1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23" name="Rectangle 22"/>
          <p:cNvSpPr/>
          <p:nvPr/>
        </p:nvSpPr>
        <p:spPr>
          <a:xfrm>
            <a:off x="8774995" y="5756996"/>
            <a:ext cx="2938489" cy="611140"/>
          </a:xfrm>
          <a:prstGeom prst="rect">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1200" dirty="0">
                <a:solidFill>
                  <a:srgbClr val="000000"/>
                </a:solidFill>
                <a:latin typeface="Calibri" panose="020F0502020204030204" pitchFamily="34" charset="0"/>
                <a:ea typeface="Calibri" panose="020F0502020204030204" pitchFamily="34" charset="0"/>
                <a:cs typeface="Times New Roman" panose="02020603050405020304" pitchFamily="18" charset="0"/>
              </a:rPr>
              <a:t>If </a:t>
            </a:r>
            <a:r>
              <a:rPr lang="en-US" sz="12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Contract Referral</a:t>
            </a:r>
            <a:r>
              <a:rPr lang="en-US" sz="12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initiate provider referral after 30 </a:t>
            </a:r>
            <a:r>
              <a:rPr lang="en-US" sz="12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days; otherwise record unsuccessful contact on </a:t>
            </a:r>
            <a:r>
              <a:rPr lang="en-US" sz="12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Outcome of PNS </a:t>
            </a:r>
            <a:r>
              <a:rPr lang="en-US" sz="1200" b="1"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Form</a:t>
            </a:r>
            <a:endParaRPr lang="en-US" sz="1200" dirty="0">
              <a:latin typeface="Calibri" panose="020F0502020204030204" pitchFamily="34" charset="0"/>
              <a:ea typeface="Calibri" panose="020F0502020204030204" pitchFamily="34" charset="0"/>
              <a:cs typeface="Times New Roman" panose="02020603050405020304" pitchFamily="18" charset="0"/>
            </a:endParaRPr>
          </a:p>
        </p:txBody>
      </p:sp>
      <p:cxnSp>
        <p:nvCxnSpPr>
          <p:cNvPr id="24" name="Straight Arrow Connector 23"/>
          <p:cNvCxnSpPr/>
          <p:nvPr/>
        </p:nvCxnSpPr>
        <p:spPr>
          <a:xfrm>
            <a:off x="7433815" y="1367442"/>
            <a:ext cx="0" cy="168634"/>
          </a:xfrm>
          <a:prstGeom prst="straightConnector1">
            <a:avLst/>
          </a:prstGeom>
          <a:ln w="1905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7457879" y="2247581"/>
            <a:ext cx="0" cy="210792"/>
          </a:xfrm>
          <a:prstGeom prst="straightConnector1">
            <a:avLst/>
          </a:prstGeom>
          <a:ln w="1905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8926698" y="4698925"/>
            <a:ext cx="0" cy="201024"/>
          </a:xfrm>
          <a:prstGeom prst="straightConnector1">
            <a:avLst/>
          </a:prstGeom>
          <a:ln w="1905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1976048" y="83505"/>
            <a:ext cx="8250514" cy="584775"/>
          </a:xfrm>
          <a:prstGeom prst="rect">
            <a:avLst/>
          </a:prstGeom>
          <a:noFill/>
        </p:spPr>
        <p:txBody>
          <a:bodyPr wrap="square" rtlCol="0">
            <a:spAutoFit/>
          </a:bodyPr>
          <a:lstStyle/>
          <a:p>
            <a:pPr algn="ctr"/>
            <a:r>
              <a:rPr lang="en-US" sz="3200" u="sng" dirty="0"/>
              <a:t>Steps for Partner Notification Services</a:t>
            </a:r>
          </a:p>
        </p:txBody>
      </p:sp>
      <p:cxnSp>
        <p:nvCxnSpPr>
          <p:cNvPr id="92" name="Straight Connector 91"/>
          <p:cNvCxnSpPr/>
          <p:nvPr/>
        </p:nvCxnSpPr>
        <p:spPr>
          <a:xfrm>
            <a:off x="5056855" y="3315397"/>
            <a:ext cx="540340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Straight Arrow Connector 93"/>
          <p:cNvCxnSpPr>
            <a:endCxn id="14" idx="0"/>
          </p:cNvCxnSpPr>
          <p:nvPr/>
        </p:nvCxnSpPr>
        <p:spPr>
          <a:xfrm>
            <a:off x="5056855" y="3312704"/>
            <a:ext cx="1" cy="188118"/>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6" name="Straight Arrow Connector 95"/>
          <p:cNvCxnSpPr>
            <a:stCxn id="12" idx="3"/>
          </p:cNvCxnSpPr>
          <p:nvPr/>
        </p:nvCxnSpPr>
        <p:spPr>
          <a:xfrm flipV="1">
            <a:off x="9118929" y="2859502"/>
            <a:ext cx="265703" cy="1"/>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7" name="Straight Arrow Connector 96"/>
          <p:cNvCxnSpPr/>
          <p:nvPr/>
        </p:nvCxnSpPr>
        <p:spPr>
          <a:xfrm>
            <a:off x="7523323" y="3334258"/>
            <a:ext cx="1" cy="188118"/>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8" name="Straight Arrow Connector 97"/>
          <p:cNvCxnSpPr/>
          <p:nvPr/>
        </p:nvCxnSpPr>
        <p:spPr>
          <a:xfrm>
            <a:off x="10453690" y="3320288"/>
            <a:ext cx="1" cy="188118"/>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a:stCxn id="12" idx="2"/>
          </p:cNvCxnSpPr>
          <p:nvPr/>
        </p:nvCxnSpPr>
        <p:spPr>
          <a:xfrm>
            <a:off x="7522154" y="3212133"/>
            <a:ext cx="0" cy="12212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a:xfrm>
            <a:off x="7481686" y="4687321"/>
            <a:ext cx="2571806" cy="2363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flipH="1">
            <a:off x="7481943" y="4569971"/>
            <a:ext cx="4551" cy="12895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flipH="1">
            <a:off x="10059813" y="4589906"/>
            <a:ext cx="4551" cy="12895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Straight Arrow Connector 109"/>
          <p:cNvCxnSpPr/>
          <p:nvPr/>
        </p:nvCxnSpPr>
        <p:spPr>
          <a:xfrm flipH="1">
            <a:off x="7300790" y="5275570"/>
            <a:ext cx="721830" cy="486827"/>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2" name="Straight Arrow Connector 111"/>
          <p:cNvCxnSpPr/>
          <p:nvPr/>
        </p:nvCxnSpPr>
        <p:spPr>
          <a:xfrm>
            <a:off x="9396344" y="5297489"/>
            <a:ext cx="606381" cy="48437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28566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977828" y="35786"/>
            <a:ext cx="10515600" cy="1325563"/>
          </a:xfrm>
        </p:spPr>
        <p:txBody>
          <a:bodyPr/>
          <a:lstStyle/>
          <a:p>
            <a:pPr algn="ctr"/>
            <a:r>
              <a:rPr lang="en-US" b="1" dirty="0" smtClean="0"/>
              <a:t>Options for Notifying Your Partner about HIV</a:t>
            </a:r>
            <a:endParaRPr lang="en-US" b="1" dirty="0"/>
          </a:p>
        </p:txBody>
      </p:sp>
      <p:sp>
        <p:nvSpPr>
          <p:cNvPr id="7" name="TextBox 6"/>
          <p:cNvSpPr txBox="1"/>
          <p:nvPr/>
        </p:nvSpPr>
        <p:spPr>
          <a:xfrm>
            <a:off x="1968702" y="1191454"/>
            <a:ext cx="7654881" cy="1384995"/>
          </a:xfrm>
          <a:prstGeom prst="rect">
            <a:avLst/>
          </a:prstGeom>
          <a:noFill/>
        </p:spPr>
        <p:txBody>
          <a:bodyPr wrap="square" rtlCol="0">
            <a:spAutoFit/>
          </a:bodyPr>
          <a:lstStyle/>
          <a:p>
            <a:r>
              <a:rPr lang="en-US" sz="2800" b="1" dirty="0" smtClean="0"/>
              <a:t>Client Referral = </a:t>
            </a:r>
            <a:r>
              <a:rPr lang="en-US" sz="2800" dirty="0" smtClean="0"/>
              <a:t>You tell your partner about your HIV and encourage him or her to come to the health facility for an HIV test.  </a:t>
            </a:r>
            <a:endParaRPr lang="en-US" sz="2800" b="1"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7883" y="2717823"/>
            <a:ext cx="1239890" cy="1775775"/>
          </a:xfrm>
          <a:prstGeom prst="rect">
            <a:avLst/>
          </a:prstGeom>
        </p:spPr>
      </p:pic>
      <p:sp>
        <p:nvSpPr>
          <p:cNvPr id="9" name="TextBox 8"/>
          <p:cNvSpPr txBox="1"/>
          <p:nvPr/>
        </p:nvSpPr>
        <p:spPr>
          <a:xfrm>
            <a:off x="1927658" y="2921291"/>
            <a:ext cx="7736970" cy="1384995"/>
          </a:xfrm>
          <a:prstGeom prst="rect">
            <a:avLst/>
          </a:prstGeom>
          <a:noFill/>
        </p:spPr>
        <p:txBody>
          <a:bodyPr wrap="square" rtlCol="0">
            <a:spAutoFit/>
          </a:bodyPr>
          <a:lstStyle/>
          <a:p>
            <a:r>
              <a:rPr lang="en-US" sz="2800" b="1" dirty="0" smtClean="0"/>
              <a:t>Provider Referral = </a:t>
            </a:r>
            <a:r>
              <a:rPr lang="en-US" sz="2800" dirty="0" smtClean="0"/>
              <a:t>A counsellor or other health care provider will call or visit your partner and inform them that they need to test for HIV.</a:t>
            </a:r>
            <a:endParaRPr lang="en-US" sz="2800" b="1" dirty="0"/>
          </a:p>
        </p:txBody>
      </p:sp>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84083" y="4845216"/>
            <a:ext cx="1239890" cy="1775775"/>
          </a:xfrm>
          <a:prstGeom prst="rect">
            <a:avLst/>
          </a:prstGeom>
        </p:spPr>
      </p:pic>
      <p:sp>
        <p:nvSpPr>
          <p:cNvPr id="13" name="TextBox 12"/>
          <p:cNvSpPr txBox="1"/>
          <p:nvPr/>
        </p:nvSpPr>
        <p:spPr>
          <a:xfrm>
            <a:off x="3827479" y="4651128"/>
            <a:ext cx="8196055" cy="1815882"/>
          </a:xfrm>
          <a:prstGeom prst="rect">
            <a:avLst/>
          </a:prstGeom>
          <a:noFill/>
        </p:spPr>
        <p:txBody>
          <a:bodyPr wrap="square" rtlCol="0">
            <a:spAutoFit/>
          </a:bodyPr>
          <a:lstStyle/>
          <a:p>
            <a:r>
              <a:rPr lang="en-US" sz="2800" b="1" dirty="0" smtClean="0"/>
              <a:t>Contract Referral = </a:t>
            </a:r>
            <a:r>
              <a:rPr lang="en-US" sz="2800" dirty="0" smtClean="0"/>
              <a:t>You and the counsellor will work together to notify your partner.  You will have 30 days to tell your partner.  After which, the counsellor will contact your partner after getting your permission.</a:t>
            </a:r>
            <a:endParaRPr lang="en-US" sz="2800" b="1"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857" y="1100219"/>
            <a:ext cx="1835997" cy="1737360"/>
          </a:xfrm>
          <a:prstGeom prst="rect">
            <a:avLst/>
          </a:prstGeom>
        </p:spPr>
      </p:pic>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0297" y="4981392"/>
            <a:ext cx="1737360" cy="1737360"/>
          </a:xfrm>
          <a:prstGeom prst="rect">
            <a:avLst/>
          </a:prstGeom>
        </p:spPr>
      </p:pic>
      <p:sp>
        <p:nvSpPr>
          <p:cNvPr id="11" name="Plus 10"/>
          <p:cNvSpPr/>
          <p:nvPr/>
        </p:nvSpPr>
        <p:spPr>
          <a:xfrm>
            <a:off x="1491888" y="5275852"/>
            <a:ext cx="871539" cy="914505"/>
          </a:xfrm>
          <a:prstGeom prst="mathPlus">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7305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E0157BD60F1E145A43C0F2A51CF75C7" ma:contentTypeVersion="19" ma:contentTypeDescription="Create a new document." ma:contentTypeScope="" ma:versionID="e7e8b06de8e6c8f23a2f31088b67769c">
  <xsd:schema xmlns:xsd="http://www.w3.org/2001/XMLSchema" xmlns:xs="http://www.w3.org/2001/XMLSchema" xmlns:p="http://schemas.microsoft.com/office/2006/metadata/properties" xmlns:ns2="d9430eef-9f8d-443d-897b-9afda802e8b4" xmlns:ns3="250929fa-9806-4449-af20-7947085fa170" targetNamespace="http://schemas.microsoft.com/office/2006/metadata/properties" ma:root="true" ma:fieldsID="8ac6a07edcc6e99d27994b0d0bca8a2f" ns2:_="" ns3:_="">
    <xsd:import namespace="d9430eef-9f8d-443d-897b-9afda802e8b4"/>
    <xsd:import namespace="250929fa-9806-4449-af20-7947085fa17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AutoKeyPoints" minOccurs="0"/>
                <xsd:element ref="ns2:MediaServiceKeyPoints" minOccurs="0"/>
                <xsd:element ref="ns2:MediaServiceLocation" minOccurs="0"/>
                <xsd:element ref="ns2:Note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430eef-9f8d-443d-897b-9afda802e8b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Notes" ma:index="18" nillable="true" ma:displayName="Notes" ma:format="Dropdown" ma:internalName="Notes">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d8752f36-f899-4024-97aa-312620fde4b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50929fa-9806-4449-af20-7947085fa170"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d8963c6f-ee03-4b2a-8221-928f9d265193}" ma:internalName="TaxCatchAll" ma:showField="CatchAllData" ma:web="250929fa-9806-4449-af20-7947085fa17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250929fa-9806-4449-af20-7947085fa170" xsi:nil="true"/>
    <lcf76f155ced4ddcb4097134ff3c332f xmlns="d9430eef-9f8d-443d-897b-9afda802e8b4">
      <Terms xmlns="http://schemas.microsoft.com/office/infopath/2007/PartnerControls"/>
    </lcf76f155ced4ddcb4097134ff3c332f>
    <Notes xmlns="d9430eef-9f8d-443d-897b-9afda802e8b4" xsi:nil="true"/>
  </documentManagement>
</p:properties>
</file>

<file path=customXml/itemProps1.xml><?xml version="1.0" encoding="utf-8"?>
<ds:datastoreItem xmlns:ds="http://schemas.openxmlformats.org/officeDocument/2006/customXml" ds:itemID="{E2377088-2478-49DD-98F0-F87177ACFB38}"/>
</file>

<file path=customXml/itemProps2.xml><?xml version="1.0" encoding="utf-8"?>
<ds:datastoreItem xmlns:ds="http://schemas.openxmlformats.org/officeDocument/2006/customXml" ds:itemID="{69147E10-D9B7-4F44-A58D-1C4C5C64201B}"/>
</file>

<file path=customXml/itemProps3.xml><?xml version="1.0" encoding="utf-8"?>
<ds:datastoreItem xmlns:ds="http://schemas.openxmlformats.org/officeDocument/2006/customXml" ds:itemID="{C7CF606E-C26C-4D3B-BB46-8EBD53414868}"/>
</file>

<file path=docProps/app.xml><?xml version="1.0" encoding="utf-8"?>
<Properties xmlns="http://schemas.openxmlformats.org/officeDocument/2006/extended-properties" xmlns:vt="http://schemas.openxmlformats.org/officeDocument/2006/docPropsVTypes">
  <TotalTime>173</TotalTime>
  <Words>361</Words>
  <Application>Microsoft Office PowerPoint</Application>
  <PresentationFormat>Widescreen</PresentationFormat>
  <Paragraphs>25</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Times New Roman</vt:lpstr>
      <vt:lpstr>Office Theme</vt:lpstr>
      <vt:lpstr>PowerPoint Presentation</vt:lpstr>
      <vt:lpstr>Options for Notifying Your Partner about HIV</vt:lpstr>
    </vt:vector>
  </TitlesOfParts>
  <Company>Centers for Disease Control and Prevention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Options for Notifying Your Partner about HIV</dc:title>
  <dc:creator>Medley, Amy (CDC/CGH/DGHA)</dc:creator>
  <cp:lastModifiedBy>MOH COAG User</cp:lastModifiedBy>
  <cp:revision>9</cp:revision>
  <dcterms:created xsi:type="dcterms:W3CDTF">2016-08-22T19:59:15Z</dcterms:created>
  <dcterms:modified xsi:type="dcterms:W3CDTF">2024-01-22T07:51:12Z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0x010100FE0157BD60F1E145A43C0F2A51CF75C7</vt:lpwstr>
  </property>
</Properties>
</file>