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95" r:id="rId3"/>
    <p:sldId id="347" r:id="rId4"/>
    <p:sldId id="359" r:id="rId5"/>
    <p:sldId id="343" r:id="rId6"/>
    <p:sldId id="361" r:id="rId7"/>
    <p:sldId id="348" r:id="rId8"/>
    <p:sldId id="357" r:id="rId9"/>
    <p:sldId id="360" r:id="rId10"/>
    <p:sldId id="358" r:id="rId11"/>
    <p:sldId id="269" r:id="rId12"/>
    <p:sldId id="341" r:id="rId13"/>
    <p:sldId id="271" r:id="rId14"/>
    <p:sldId id="272" r:id="rId15"/>
    <p:sldId id="344" r:id="rId16"/>
    <p:sldId id="277" r:id="rId17"/>
    <p:sldId id="339" r:id="rId18"/>
    <p:sldId id="362" r:id="rId19"/>
    <p:sldId id="283" r:id="rId20"/>
    <p:sldId id="309" r:id="rId21"/>
    <p:sldId id="291" r:id="rId22"/>
    <p:sldId id="354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Andrea Schaaf" initials="AS [28]" lastIdx="1" clrIdx="28">
    <p:extLst/>
  </p:cmAuthor>
  <p:cmAuthor id="1" name="Andrea Schaaf" initials="AS" lastIdx="1" clrIdx="0">
    <p:extLst/>
  </p:cmAuthor>
  <p:cmAuthor id="30" name="Andrea Schaaf" initials="AS [29]" lastIdx="1" clrIdx="29">
    <p:extLst/>
  </p:cmAuthor>
  <p:cmAuthor id="2" name="Andrea Schaaf" initials="AS [2]" lastIdx="1" clrIdx="1">
    <p:extLst/>
  </p:cmAuthor>
  <p:cmAuthor id="31" name="Andrea Schaaf" initials="AS [30]" lastIdx="1" clrIdx="30">
    <p:extLst/>
  </p:cmAuthor>
  <p:cmAuthor id="3" name="Andrea Schaaf" initials="AS [3]" lastIdx="1" clrIdx="2">
    <p:extLst/>
  </p:cmAuthor>
  <p:cmAuthor id="32" name="Reidy, William" initials="RW" lastIdx="1" clrIdx="31">
    <p:extLst>
      <p:ext uri="{19B8F6BF-5375-455C-9EA6-DF929625EA0E}">
        <p15:presenceInfo xmlns:p15="http://schemas.microsoft.com/office/powerpoint/2012/main" userId="S-1-5-21-2268474175-859333071-1483869524-7148" providerId="AD"/>
      </p:ext>
    </p:extLst>
  </p:cmAuthor>
  <p:cmAuthor id="4" name="Andrea Schaaf" initials="AS [4]" lastIdx="1" clrIdx="3">
    <p:extLst/>
  </p:cmAuthor>
  <p:cmAuthor id="5" name="Andrea Schaaf" initials="AS [5]" lastIdx="1" clrIdx="4">
    <p:extLst/>
  </p:cmAuthor>
  <p:cmAuthor id="6" name="Andrea Schaaf" initials="AS [6]" lastIdx="1" clrIdx="5">
    <p:extLst/>
  </p:cmAuthor>
  <p:cmAuthor id="7" name="Andrea Schaaf" initials="AS [7]" lastIdx="2" clrIdx="6">
    <p:extLst/>
  </p:cmAuthor>
  <p:cmAuthor id="8" name="Andrea Schaaf" initials="AS [8]" lastIdx="0" clrIdx="7">
    <p:extLst/>
  </p:cmAuthor>
  <p:cmAuthor id="9" name="Andrea Schaaf" initials="AS [9]" lastIdx="1" clrIdx="8">
    <p:extLst/>
  </p:cmAuthor>
  <p:cmAuthor id="10" name="Andrea Schaaf" initials="AS [10]" lastIdx="1" clrIdx="9">
    <p:extLst/>
  </p:cmAuthor>
  <p:cmAuthor id="11" name="Andrea Schaaf" initials="AS [11]" lastIdx="1" clrIdx="10">
    <p:extLst/>
  </p:cmAuthor>
  <p:cmAuthor id="12" name="Andrea Schaaf" initials="AS [12]" lastIdx="1" clrIdx="11">
    <p:extLst/>
  </p:cmAuthor>
  <p:cmAuthor id="13" name="Andrea Schaaf" initials="AS [13]" lastIdx="1" clrIdx="12">
    <p:extLst/>
  </p:cmAuthor>
  <p:cmAuthor id="14" name="Andrea Schaaf" initials="AS [14]" lastIdx="1" clrIdx="13">
    <p:extLst/>
  </p:cmAuthor>
  <p:cmAuthor id="15" name="Andrea Schaaf" initials="AS [15]" lastIdx="1" clrIdx="14">
    <p:extLst/>
  </p:cmAuthor>
  <p:cmAuthor id="16" name="Andrea Schaaf" initials="AS [16]" lastIdx="1" clrIdx="15">
    <p:extLst/>
  </p:cmAuthor>
  <p:cmAuthor id="17" name="Andrea Schaaf" initials="AS [17]" lastIdx="1" clrIdx="16">
    <p:extLst/>
  </p:cmAuthor>
  <p:cmAuthor id="18" name="Andrea Schaaf" initials="AS [18]" lastIdx="1" clrIdx="17">
    <p:extLst/>
  </p:cmAuthor>
  <p:cmAuthor id="19" name="Andrea Schaaf" initials="AS [19]" lastIdx="1" clrIdx="18">
    <p:extLst/>
  </p:cmAuthor>
  <p:cmAuthor id="20" name="Andrea Schaaf" initials="AS [19] [2]" lastIdx="1" clrIdx="19">
    <p:extLst/>
  </p:cmAuthor>
  <p:cmAuthor id="21" name="Andrea Schaaf" initials="AS [20]" lastIdx="1" clrIdx="20">
    <p:extLst/>
  </p:cmAuthor>
  <p:cmAuthor id="22" name="Andrea Schaaf" initials="AS [21]" lastIdx="1" clrIdx="21">
    <p:extLst/>
  </p:cmAuthor>
  <p:cmAuthor id="23" name="Andrea Schaaf" initials="AS [22]" lastIdx="1" clrIdx="22">
    <p:extLst/>
  </p:cmAuthor>
  <p:cmAuthor id="24" name="Andrea Schaaf" initials="AS [23]" lastIdx="1" clrIdx="23">
    <p:extLst/>
  </p:cmAuthor>
  <p:cmAuthor id="25" name="Andrea Schaaf" initials="AS [24]" lastIdx="1" clrIdx="24">
    <p:extLst/>
  </p:cmAuthor>
  <p:cmAuthor id="26" name="Andrea Schaaf" initials="AS [25]" lastIdx="1" clrIdx="25">
    <p:extLst/>
  </p:cmAuthor>
  <p:cmAuthor id="27" name="Andrea Schaaf" initials="AS [26]" lastIdx="1" clrIdx="26">
    <p:extLst/>
  </p:cmAuthor>
  <p:cmAuthor id="28" name="Andrea Schaaf" initials="AS [27]" lastIdx="1" clrIdx="27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FF"/>
    <a:srgbClr val="1E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12" autoAdjust="0"/>
    <p:restoredTop sz="91555" autoAdjust="0"/>
  </p:normalViewPr>
  <p:slideViewPr>
    <p:cSldViewPr snapToGrid="0" snapToObjects="1">
      <p:cViewPr varScale="1">
        <p:scale>
          <a:sx n="67" d="100"/>
          <a:sy n="67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0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5954F-6882-3541-B900-E15262FE6A71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DD62-9D58-F644-B6F8-53B9D66B1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44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1BE4-3E51-7E4C-9AEA-69BCD220FBB7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3F30F-0E2B-A347-8E89-8FE821C0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7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4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215FE8-EAAA-499B-B49C-65F6778C3AF0}" type="slidenum">
              <a:rPr lang="en-US" altLang="en-US" sz="1200">
                <a:latin typeface="Calibri" pitchFamily="34" charset="0"/>
              </a:rPr>
              <a:pPr/>
              <a:t>17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8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B5694-A799-4FC2-8220-D2A0810DD00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71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B5694-A799-4FC2-8220-D2A0810DD00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3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B5694-A799-4FC2-8220-D2A0810DD00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3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8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4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215FE8-EAAA-499B-B49C-65F6778C3AF0}" type="slidenum">
              <a:rPr lang="en-US" altLang="en-US" sz="1200">
                <a:latin typeface="Calibri" pitchFamily="34" charset="0"/>
              </a:rPr>
              <a:pPr/>
              <a:t>13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215FE8-EAAA-499B-B49C-65F6778C3AF0}" type="slidenum">
              <a:rPr lang="en-US" altLang="en-US" sz="1200">
                <a:latin typeface="Calibri" pitchFamily="34" charset="0"/>
              </a:rPr>
              <a:pPr/>
              <a:t>14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B215FE8-EAAA-499B-B49C-65F6778C3AF0}" type="slidenum">
              <a:rPr lang="en-US" altLang="en-US" sz="1200">
                <a:latin typeface="Calibri" pitchFamily="34" charset="0"/>
              </a:rPr>
              <a:pPr/>
              <a:t>16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C35-76D4-2E49-8D4F-E8BAAF667785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752B-E93C-4540-B3BF-982038303B83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8380-887B-FD43-8606-BA6E4FB9E8C9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78F4-D03D-CC49-8C5B-23B879110986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E2D8-DE92-914C-A51B-380C649B7302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4642-8B15-A743-99DA-0B758A231F7C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4F79-1CA7-B543-B9CA-13D92EEB0313}" type="datetime1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4089-B681-D849-81AE-EC555F7E31B7}" type="datetime1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AB29-B9ED-C34C-AE9A-378B466A8C8D}" type="datetime1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86DED-AACA-9C49-8927-11CD2D4F8331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9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22-13FD-A949-BCE6-517771C3E4B4}" type="datetime1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39E84-7F43-9C45-AF1B-04D3EBCBD259}" type="datetime1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9144000" cy="4001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sz="2800" dirty="0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Implementing Differentiated Services Delivery:</a:t>
            </a:r>
          </a:p>
          <a:p>
            <a:pPr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Differentiated Monitoring &amp; Evaluation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800" b="1" dirty="0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sz="2400" dirty="0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rPr>
              <a:t>William Reidy, PhD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Garamond" charset="0"/>
                <a:ea typeface="Garamond" charset="0"/>
                <a:cs typeface="Garamond" charset="0"/>
              </a:rPr>
              <a:t>ICAP at Columbia University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9th IAS Conference on HIV Science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| Paris, France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July 23, 2017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1400" dirty="0">
              <a:solidFill>
                <a:prstClr val="white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7" y="6082385"/>
            <a:ext cx="3245794" cy="652749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67" y="5958550"/>
            <a:ext cx="1874510" cy="7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2645"/>
            <a:ext cx="9144000" cy="8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1331089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Outline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496536"/>
            <a:ext cx="8584083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challenges: 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Changes in program design associated with DSDM may cause problems for existing M&amp;E systems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Existing M&amp;E systems may not capture the information needed to monitor and evaluate DSDM </a:t>
            </a:r>
          </a:p>
          <a:p>
            <a:pPr marL="0" indent="0">
              <a:spcBef>
                <a:spcPts val="1968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The solution: Differentiated M&amp;E?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Harmonizing and streamlining systems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Updating patient and program level data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Program assessment</a:t>
            </a:r>
            <a:endParaRPr lang="en-US" sz="27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Integrated M&amp;E Systems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45756" y="2806474"/>
            <a:ext cx="1314450" cy="132588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ART medical record</a:t>
            </a:r>
            <a:r>
              <a:rPr lang="en-US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398380" y="3631438"/>
            <a:ext cx="1761490" cy="668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ART register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3760206" y="3003845"/>
            <a:ext cx="638174" cy="465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3788780" y="3481479"/>
            <a:ext cx="609600" cy="484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50980" y="3003845"/>
            <a:ext cx="819150" cy="311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59870" y="3631438"/>
            <a:ext cx="810260" cy="3342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70130" y="2660424"/>
            <a:ext cx="1543050" cy="13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Standard indicators / reports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40981" y="5003216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effectLst/>
                <a:latin typeface="Arial" charset="0"/>
                <a:ea typeface="Arial" charset="0"/>
                <a:cs typeface="Arial" charset="0"/>
              </a:rPr>
              <a:t>CAG </a:t>
            </a:r>
            <a:r>
              <a:rPr lang="en-US" b="1" i="1" dirty="0">
                <a:effectLst/>
                <a:latin typeface="Arial" charset="0"/>
                <a:ea typeface="Arial" charset="0"/>
                <a:cs typeface="Arial" charset="0"/>
              </a:rPr>
              <a:t>data 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398380" y="4884153"/>
            <a:ext cx="1761490" cy="823879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CAG </a:t>
            </a: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register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12581" y="5288966"/>
            <a:ext cx="685799" cy="412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150980" y="5288966"/>
            <a:ext cx="685800" cy="4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795303" y="4898408"/>
            <a:ext cx="190500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CAG </a:t>
            </a: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reports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398380" y="2623594"/>
            <a:ext cx="1761490" cy="823879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CAG register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102981" y="4132355"/>
            <a:ext cx="0" cy="8331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474829" y="2818539"/>
            <a:ext cx="1314450" cy="13258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ART medical record</a:t>
            </a:r>
            <a:r>
              <a:rPr lang="en-US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514" name="TextBox 106513"/>
          <p:cNvSpPr txBox="1"/>
          <p:nvPr/>
        </p:nvSpPr>
        <p:spPr>
          <a:xfrm>
            <a:off x="2602375" y="2459713"/>
            <a:ext cx="139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updated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7747" y="307875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1. Mainstream HIV care &amp;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M&amp;E</a:t>
            </a:r>
          </a:p>
          <a:p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0037" y="502244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2. DSD model M&amp;E</a:t>
            </a:r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7004854" y="2685976"/>
            <a:ext cx="1543050" cy="1309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indicators / reports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idx="1"/>
          </p:nvPr>
        </p:nvSpPr>
        <p:spPr>
          <a:xfrm>
            <a:off x="347241" y="1299258"/>
            <a:ext cx="8322197" cy="95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ncorporate all information into one record </a:t>
            </a:r>
            <a:br>
              <a:rPr lang="en-US" sz="27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(paper or electronic)</a:t>
            </a:r>
          </a:p>
          <a:p>
            <a:endParaRPr lang="en-US" sz="2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748" y="3092611"/>
            <a:ext cx="1981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Integrated HIV care &amp;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M&amp;E</a:t>
            </a:r>
          </a:p>
          <a:p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6" grpId="0"/>
      <p:bldP spid="49" grpId="0" animBg="1"/>
      <p:bldP spid="52" grpId="0" animBg="1"/>
      <p:bldP spid="106514" grpId="0"/>
      <p:bldP spid="55" grpId="0"/>
      <p:bldP spid="5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Integrated M&amp;E Systems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398380" y="3631438"/>
            <a:ext cx="1761490" cy="6685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ART </a:t>
            </a: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patient-level database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stCxn id="16" idx="0"/>
            <a:endCxn id="49" idx="2"/>
          </p:cNvCxnSpPr>
          <p:nvPr/>
        </p:nvCxnSpPr>
        <p:spPr>
          <a:xfrm flipV="1">
            <a:off x="5279125" y="3447473"/>
            <a:ext cx="0" cy="183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3788780" y="3481479"/>
            <a:ext cx="609600" cy="484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159870" y="3631438"/>
            <a:ext cx="810260" cy="3342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70130" y="2660424"/>
            <a:ext cx="1543050" cy="13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Standard indicators / reports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340981" y="5003216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effectLst/>
                <a:latin typeface="Arial" charset="0"/>
                <a:ea typeface="Arial" charset="0"/>
                <a:cs typeface="Arial" charset="0"/>
              </a:rPr>
              <a:t>CAG </a:t>
            </a:r>
            <a:r>
              <a:rPr lang="en-US" b="1" i="1" dirty="0">
                <a:effectLst/>
                <a:latin typeface="Arial" charset="0"/>
                <a:ea typeface="Arial" charset="0"/>
                <a:cs typeface="Arial" charset="0"/>
              </a:rPr>
              <a:t>data 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4398380" y="2623594"/>
            <a:ext cx="1761490" cy="823879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CAG register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102981" y="4132355"/>
            <a:ext cx="0" cy="8331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474829" y="2818539"/>
            <a:ext cx="1314450" cy="13258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ART medical record</a:t>
            </a:r>
            <a:r>
              <a:rPr lang="en-US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514" name="TextBox 106513"/>
          <p:cNvSpPr txBox="1"/>
          <p:nvPr/>
        </p:nvSpPr>
        <p:spPr>
          <a:xfrm>
            <a:off x="2602375" y="2459713"/>
            <a:ext cx="139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updated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1602" y="309261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Integrated HIV care &amp; </a:t>
            </a:r>
            <a:r>
              <a:rPr lang="en-US" b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tx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M&amp;E</a:t>
            </a:r>
          </a:p>
          <a:p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7004854" y="2685976"/>
            <a:ext cx="1543050" cy="1309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All </a:t>
            </a: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indicators / reports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Content Placeholder 6"/>
          <p:cNvSpPr>
            <a:spLocks noGrp="1"/>
          </p:cNvSpPr>
          <p:nvPr>
            <p:ph idx="1"/>
          </p:nvPr>
        </p:nvSpPr>
        <p:spPr>
          <a:xfrm>
            <a:off x="347241" y="1299258"/>
            <a:ext cx="8322197" cy="957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ncorporate all information into one record </a:t>
            </a:r>
            <a:br>
              <a:rPr lang="en-US" sz="27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(paper or electronic)</a:t>
            </a:r>
          </a:p>
          <a:p>
            <a:endParaRPr lang="en-US" sz="27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9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4"/>
          <p:cNvSpPr>
            <a:spLocks noGrp="1"/>
          </p:cNvSpPr>
          <p:nvPr>
            <p:ph idx="1"/>
          </p:nvPr>
        </p:nvSpPr>
        <p:spPr>
          <a:xfrm>
            <a:off x="457200" y="175067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Adapted patient ART medical record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Adapted pharmacy tools and systems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tools to document DSD services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Garamond" charset="0"/>
                <a:cs typeface="Garamond" charset="0"/>
              </a:rPr>
              <a:t>Patient-Level Tools to Document DSD</a:t>
            </a:r>
            <a:endParaRPr lang="en-US" dirty="0"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354842" y="1326226"/>
            <a:ext cx="8543502" cy="483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Updating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atient ART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edical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ecord:</a:t>
            </a:r>
            <a:br>
              <a:rPr lang="en-US" sz="3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Is the patient eligible for specific DSD models?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0517" y="5937406"/>
            <a:ext cx="314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Source: Kenya MOH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779" y="3908119"/>
            <a:ext cx="4320132" cy="2092881"/>
          </a:xfrm>
          <a:prstGeom prst="rect">
            <a:avLst/>
          </a:prstGeom>
          <a:solidFill>
            <a:schemeClr val="bg1"/>
          </a:solidFill>
          <a:ln w="920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□Eligible   □Not eligible</a:t>
            </a:r>
          </a:p>
          <a:p>
            <a:endParaRPr lang="en-US" sz="26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□In DSDM □Not in DSDM</a:t>
            </a:r>
          </a:p>
          <a:p>
            <a:endParaRPr lang="en-US" sz="2600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DSD Model: _________</a:t>
            </a:r>
            <a:endParaRPr lang="en-US" sz="2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New Tools – </a:t>
            </a:r>
            <a:r>
              <a:rPr lang="en-US" dirty="0"/>
              <a:t>Documentation of </a:t>
            </a:r>
            <a:r>
              <a:rPr lang="en-US" dirty="0" smtClean="0"/>
              <a:t>services in community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67200" y="1524000"/>
            <a:ext cx="4445000" cy="50209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276600" cy="436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1371596" y="6017063"/>
            <a:ext cx="3131127" cy="644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(Source: Swaziland MOH)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3117185"/>
            <a:ext cx="164869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TB screening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73782" y="3517295"/>
            <a:ext cx="0" cy="179399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91545" y="3631563"/>
            <a:ext cx="2514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Last menstrual period</a:t>
            </a:r>
            <a:endParaRPr lang="en-US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48745" y="4031673"/>
            <a:ext cx="0" cy="12796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1144" y="4124181"/>
            <a:ext cx="288867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Adherence and pill count</a:t>
            </a:r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158345" y="4524291"/>
            <a:ext cx="0" cy="4494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43254" y="4524291"/>
            <a:ext cx="0" cy="4494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4842" y="2495088"/>
            <a:ext cx="456507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Patient self assessments recorded: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53804" y="6021684"/>
            <a:ext cx="1933576" cy="40011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ART distributed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87380" y="6197048"/>
            <a:ext cx="1313595" cy="246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7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085892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New Tools: Registries of CAG/club patients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700" b="1" dirty="0" smtClean="0">
                <a:latin typeface="Arial" charset="0"/>
                <a:ea typeface="Arial" charset="0"/>
                <a:cs typeface="Arial" charset="0"/>
              </a:rPr>
              <a:t>Clinic register</a:t>
            </a: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 of patients in CAGs (Source: MSF) 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2438400"/>
            <a:ext cx="8840233" cy="19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4430011"/>
            <a:ext cx="8610600" cy="25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4"/>
          <p:cNvSpPr>
            <a:spLocks noGrp="1"/>
          </p:cNvSpPr>
          <p:nvPr>
            <p:ph idx="1"/>
          </p:nvPr>
        </p:nvSpPr>
        <p:spPr>
          <a:xfrm>
            <a:off x="542356" y="1750675"/>
            <a:ext cx="804275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program-level indicators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New systems for aggregation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4091" y="89443"/>
            <a:ext cx="848424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  <a:ea typeface="Garamond" charset="0"/>
                <a:cs typeface="Garamond" charset="0"/>
              </a:rPr>
              <a:t>Program-Level Tools to Document DSD</a:t>
            </a:r>
            <a:endParaRPr lang="en-US" dirty="0">
              <a:solidFill>
                <a:srgbClr val="000000"/>
              </a:solidFill>
              <a:latin typeface="+mn-lt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Illustrative DSD performance indicator cascade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Cohort of patients newly-eligible for DSD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26448" y="1337310"/>
            <a:ext cx="580072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numCol="2" rtlCol="0">
            <a:spAutoFit/>
          </a:bodyPr>
          <a:lstStyle/>
          <a:p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Additional 12 mo. outcomes: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#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care, maintains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DSD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model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classification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#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In care, switched to entirely clinic-based ART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 smtClean="0">
                <a:latin typeface="Arial" charset="0"/>
                <a:ea typeface="Arial" charset="0"/>
                <a:cs typeface="Arial" charset="0"/>
              </a:rPr>
            </a:b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#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Lost to follow-up or stopped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ART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# Dead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4002" y="2185987"/>
            <a:ext cx="1828800" cy="3829049"/>
          </a:xfrm>
          <a:prstGeom prst="rect">
            <a:avLst/>
          </a:prstGeom>
          <a:solidFill>
            <a:srgbClr val="253B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5889" y="4554538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 newly classified as eligible for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DSD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5" y="2643851"/>
            <a:ext cx="959977" cy="959977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1163680" y="3042875"/>
            <a:ext cx="653911" cy="65391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916380" y="3500437"/>
            <a:ext cx="1828800" cy="25145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73835" y="4870471"/>
            <a:ext cx="1884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 virally suppressed at 12 mos.</a:t>
            </a:r>
          </a:p>
        </p:txBody>
      </p:sp>
      <p:sp>
        <p:nvSpPr>
          <p:cNvPr id="107" name="Down Arrow 106"/>
          <p:cNvSpPr/>
          <p:nvPr/>
        </p:nvSpPr>
        <p:spPr>
          <a:xfrm>
            <a:off x="7473810" y="4003393"/>
            <a:ext cx="740867" cy="719077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696553" y="2714625"/>
            <a:ext cx="1828800" cy="3300412"/>
          </a:xfrm>
          <a:prstGeom prst="rect">
            <a:avLst/>
          </a:prstGeom>
          <a:solidFill>
            <a:srgbClr val="6897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58463" y="4862314"/>
            <a:ext cx="1903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initiating DSD </a:t>
            </a:r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</a:t>
            </a:r>
          </a:p>
        </p:txBody>
      </p:sp>
      <p:grpSp>
        <p:nvGrpSpPr>
          <p:cNvPr id="1032" name="Group 1031"/>
          <p:cNvGrpSpPr/>
          <p:nvPr/>
        </p:nvGrpSpPr>
        <p:grpSpPr>
          <a:xfrm>
            <a:off x="3218310" y="3367148"/>
            <a:ext cx="767115" cy="776590"/>
            <a:chOff x="3033114" y="3286125"/>
            <a:chExt cx="1157281" cy="1171575"/>
          </a:xfrm>
        </p:grpSpPr>
        <p:sp>
          <p:nvSpPr>
            <p:cNvPr id="118" name="Oval 117"/>
            <p:cNvSpPr/>
            <p:nvPr/>
          </p:nvSpPr>
          <p:spPr>
            <a:xfrm>
              <a:off x="3033114" y="3286125"/>
              <a:ext cx="500058" cy="50005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690337" y="3286125"/>
              <a:ext cx="500058" cy="50005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033114" y="3957642"/>
              <a:ext cx="500058" cy="50005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690337" y="3957642"/>
              <a:ext cx="500058" cy="50005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4812254" y="3100387"/>
            <a:ext cx="1828800" cy="29146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235920" y="3628483"/>
            <a:ext cx="1034938" cy="1082413"/>
            <a:chOff x="4900613" y="3043238"/>
            <a:chExt cx="1557337" cy="1628775"/>
          </a:xfrm>
        </p:grpSpPr>
        <p:sp>
          <p:nvSpPr>
            <p:cNvPr id="110" name="Rounded Rectangle 109"/>
            <p:cNvSpPr/>
            <p:nvPr/>
          </p:nvSpPr>
          <p:spPr>
            <a:xfrm>
              <a:off x="5014912" y="3043238"/>
              <a:ext cx="371475" cy="16023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472112" y="3400426"/>
              <a:ext cx="371475" cy="11715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5929312" y="3843337"/>
              <a:ext cx="371475" cy="637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900613" y="4286251"/>
              <a:ext cx="1557337" cy="3857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805203" y="4870471"/>
            <a:ext cx="1821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 received a VL test at 12 mos.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264045" y="1414272"/>
            <a:ext cx="0" cy="45963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16200000">
            <a:off x="274510" y="2531179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>
            <a:off x="274510" y="4128427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>
            <a:off x="274510" y="3729115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>
            <a:off x="274510" y="3329803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6200000">
            <a:off x="274510" y="2930491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>
            <a:off x="274510" y="2131867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6200000">
            <a:off x="274510" y="2331523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6200000">
            <a:off x="274510" y="3928771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6200000">
            <a:off x="274510" y="3529459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6200000">
            <a:off x="274510" y="3130147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6200000">
            <a:off x="274510" y="2730835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>
            <a:off x="274510" y="1932211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>
            <a:off x="274510" y="1732555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6200000">
            <a:off x="274510" y="1333243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>
            <a:off x="274510" y="1532899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>
            <a:off x="274510" y="4927051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>
            <a:off x="274510" y="5725675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>
            <a:off x="274510" y="5326363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>
            <a:off x="274510" y="4527739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16200000">
            <a:off x="274510" y="4727395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189449" y="6010391"/>
            <a:ext cx="8808250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6200000">
            <a:off x="274510" y="5526019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6200000">
            <a:off x="274510" y="5126707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6200000">
            <a:off x="274510" y="4328083"/>
            <a:ext cx="0" cy="17012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96" grpId="0"/>
      <p:bldP spid="106" grpId="0" animBg="1"/>
      <p:bldP spid="94" grpId="0" animBg="1"/>
      <p:bldP spid="99" grpId="0"/>
      <p:bldP spid="107" grpId="0" animBg="1"/>
      <p:bldP spid="92" grpId="0" animBg="1"/>
      <p:bldP spid="92" grpId="1" animBg="1"/>
      <p:bldP spid="97" grpId="0"/>
      <p:bldP spid="93" grpId="0" animBg="1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Tools and Systems to Generate Aggregate Reports for DSD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136" y="1600200"/>
            <a:ext cx="8371390" cy="4525963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Standard ART registers cannot calculate DSD indicator cascade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Eligibility classification, DSD model, and services not documented 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Timeframe oriented around ART initiation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ew systems for aggregation of relevant data may be necessary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Electronic database systems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Paper-based tools: DSD ART registers, facility reports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1331089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Background/Context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44" y="1496536"/>
            <a:ext cx="8788400" cy="4525963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Countries are rapidly adopting diverse differentiated service delivery models (DSDM)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eligibility criteria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and DSD models vary</a:t>
            </a:r>
            <a:endParaRPr lang="en-US" sz="27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Monitoring and evaluation systems (tools, reporting, databases) are often not tailored to these new models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New </a:t>
            </a:r>
            <a:r>
              <a:rPr lang="en-US" sz="24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data elements may be needed </a:t>
            </a:r>
          </a:p>
          <a:p>
            <a:pPr lvl="1"/>
            <a:r>
              <a:rPr lang="en-US" sz="24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Some current data no longer applicable at </a:t>
            </a:r>
            <a:r>
              <a:rPr lang="en-US" sz="2400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visits</a:t>
            </a:r>
          </a:p>
          <a:p>
            <a:pPr lvl="1"/>
            <a:r>
              <a:rPr lang="en-US" sz="2400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Data may be collected in the community, by patients</a:t>
            </a:r>
            <a:endParaRPr lang="en-US" sz="2400" dirty="0">
              <a:solidFill>
                <a:srgbClr val="7F7F7F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Flexible </a:t>
            </a:r>
            <a:r>
              <a:rPr lang="en-US" sz="24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DSDM </a:t>
            </a:r>
            <a:r>
              <a:rPr lang="en-US" sz="2400" i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vs. </a:t>
            </a:r>
            <a:r>
              <a:rPr lang="en-US" sz="24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standardized M&amp;E </a:t>
            </a:r>
            <a:r>
              <a:rPr lang="en-US" sz="2300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3236" y="1583497"/>
            <a:ext cx="8659091" cy="45259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Evaluations of impact of DSD model on patient outcomes </a:t>
            </a: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Plan ahead to ensure necessary routine data will be available 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Periodic assessments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facility adoption of DSD 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Surveys of patient and provider satisfaction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Provider-patient load and productivity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Cost-effectiveness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a typeface="Garamond" charset="0"/>
                <a:cs typeface="Garamond" charset="0"/>
              </a:rPr>
              <a:t>Measuring Impact</a:t>
            </a:r>
            <a:endParaRPr lang="en-US" dirty="0">
              <a:solidFill>
                <a:srgbClr val="000000"/>
              </a:solidFill>
              <a:ea typeface="Garamond" charset="0"/>
              <a:cs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5" y="-37753"/>
            <a:ext cx="9144000" cy="1331089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9975" y="1088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Measuring Performance of DSDM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73" y="1528821"/>
            <a:ext cx="8763000" cy="4908550"/>
          </a:xfrm>
        </p:spPr>
        <p:txBody>
          <a:bodyPr>
            <a:noAutofit/>
          </a:bodyPr>
          <a:lstStyle/>
          <a:p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DSDM may require changes to M&amp;E systems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M&amp;E systems should be tailored to context 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Patient-level tools and methods for aggregation may need to be adapted</a:t>
            </a:r>
          </a:p>
          <a:p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DSDM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may be monitored using a unique cascade of indicators </a:t>
            </a:r>
            <a:endParaRPr lang="en-US" sz="27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ART medical record is the optimal “home” of all patient-related </a:t>
            </a: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information</a:t>
            </a:r>
          </a:p>
          <a:p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Plan ahead; measure performance of DSDM using various approaches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9144000" cy="1331089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Summary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Additional Resources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6" y="1670519"/>
            <a:ext cx="3268808" cy="4195678"/>
          </a:xfrm>
          <a:prstGeom prst="rect">
            <a:avLst/>
          </a:prstGeom>
          <a:ln w="38100" cmpd="sng">
            <a:noFill/>
          </a:ln>
        </p:spPr>
      </p:pic>
      <p:sp>
        <p:nvSpPr>
          <p:cNvPr id="7" name="Rectangle 6"/>
          <p:cNvSpPr/>
          <p:nvPr/>
        </p:nvSpPr>
        <p:spPr>
          <a:xfrm>
            <a:off x="3834885" y="1698907"/>
            <a:ext cx="5129944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Learn more about ICAP’s </a:t>
            </a:r>
            <a:r>
              <a:rPr lang="en-US" sz="2800" dirty="0" smtClean="0">
                <a:solidFill>
                  <a:schemeClr val="bg1"/>
                </a:solidFill>
              </a:rPr>
              <a:t>CQUIN learning network for differentiated </a:t>
            </a:r>
            <a:r>
              <a:rPr lang="en-US" sz="2800" dirty="0">
                <a:solidFill>
                  <a:schemeClr val="bg1"/>
                </a:solidFill>
              </a:rPr>
              <a:t>service delivery at</a:t>
            </a:r>
            <a:r>
              <a:rPr lang="en-US" sz="2800" dirty="0" smtClean="0">
                <a:solidFill>
                  <a:schemeClr val="bg1"/>
                </a:solidFill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</a:rPr>
              <a:t>cquin.icap.columbia.edu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Download the </a:t>
            </a:r>
            <a:r>
              <a:rPr lang="en-US" sz="2800" i="1" dirty="0" smtClean="0">
                <a:solidFill>
                  <a:schemeClr val="bg1"/>
                </a:solidFill>
              </a:rPr>
              <a:t>ICAP Approach to DSD </a:t>
            </a:r>
            <a:r>
              <a:rPr lang="en-US" sz="2800" dirty="0" smtClean="0">
                <a:solidFill>
                  <a:schemeClr val="bg1"/>
                </a:solidFill>
              </a:rPr>
              <a:t>at: </a:t>
            </a:r>
            <a:r>
              <a:rPr lang="en-US" sz="2800" dirty="0" err="1" smtClean="0">
                <a:solidFill>
                  <a:schemeClr val="bg1"/>
                </a:solidFill>
              </a:rPr>
              <a:t>bit.ly</a:t>
            </a:r>
            <a:r>
              <a:rPr lang="en-US" sz="2800" dirty="0">
                <a:solidFill>
                  <a:schemeClr val="bg1"/>
                </a:solidFill>
              </a:rPr>
              <a:t>/ICAPDSD</a:t>
            </a:r>
          </a:p>
        </p:txBody>
      </p:sp>
    </p:spTree>
    <p:extLst>
      <p:ext uri="{BB962C8B-B14F-4D97-AF65-F5344CB8AC3E}">
        <p14:creationId xmlns:p14="http://schemas.microsoft.com/office/powerpoint/2010/main" val="10349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Bill &amp; Melinda Gates </a:t>
            </a:r>
            <a:r>
              <a:rPr lang="en-US" dirty="0" smtClean="0"/>
              <a:t>Foundation</a:t>
            </a:r>
          </a:p>
          <a:p>
            <a:r>
              <a:rPr lang="en-US" dirty="0" smtClean="0"/>
              <a:t>Swaziland Ministry of Health</a:t>
            </a:r>
          </a:p>
          <a:p>
            <a:r>
              <a:rPr lang="en-US" dirty="0" smtClean="0"/>
              <a:t>Kenya Ministry of </a:t>
            </a:r>
            <a:r>
              <a:rPr lang="en-US" dirty="0"/>
              <a:t>Health</a:t>
            </a:r>
          </a:p>
          <a:p>
            <a:r>
              <a:rPr lang="en-US" dirty="0" smtClean="0"/>
              <a:t>ICAP colleagues</a:t>
            </a:r>
          </a:p>
          <a:p>
            <a:r>
              <a:rPr lang="en-US" dirty="0" smtClean="0"/>
              <a:t>Other </a:t>
            </a:r>
            <a:r>
              <a:rPr lang="en-US" dirty="0"/>
              <a:t>CQUIN members who provided </a:t>
            </a:r>
            <a:r>
              <a:rPr lang="en-US" dirty="0" smtClean="0"/>
              <a:t>input on our approach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9144000" cy="1331089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Acknowledgements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22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1331089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Outline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496536"/>
            <a:ext cx="8584083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challenges: 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Changes in program design associated with DSDM may cause problems for existing M&amp;E systems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Existing M&amp;E systems may not capture the information needed to monitor and evaluate DSDM </a:t>
            </a:r>
          </a:p>
          <a:p>
            <a:pPr marL="0" indent="0">
              <a:spcBef>
                <a:spcPts val="1968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solution: Differentiated M&amp;E?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Harmonizing and streamlining systems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Updating patient and program level data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Performance assessment</a:t>
            </a:r>
            <a:endParaRPr lang="en-US" sz="27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6611970" y="3623954"/>
            <a:ext cx="1606995" cy="922305"/>
          </a:xfrm>
          <a:prstGeom prst="rect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6" name="Rectangle 125"/>
          <p:cNvSpPr/>
          <p:nvPr/>
        </p:nvSpPr>
        <p:spPr>
          <a:xfrm rot="10800000">
            <a:off x="6518430" y="3410952"/>
            <a:ext cx="2604304" cy="1246823"/>
          </a:xfrm>
          <a:prstGeom prst="rect">
            <a:avLst/>
          </a:prstGeom>
          <a:gradFill flip="none" rotWithShape="1">
            <a:gsLst>
              <a:gs pos="73000">
                <a:srgbClr val="FFFFFF">
                  <a:alpha val="25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15199" y="3993805"/>
            <a:ext cx="2357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24-month retention on DSD model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Pentagon 50"/>
          <p:cNvSpPr/>
          <p:nvPr/>
        </p:nvSpPr>
        <p:spPr>
          <a:xfrm rot="5400000">
            <a:off x="4827756" y="2023511"/>
            <a:ext cx="1197980" cy="1922697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24-month retention on ART</a:t>
            </a:r>
            <a:b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Pentagon 54"/>
          <p:cNvSpPr/>
          <p:nvPr/>
        </p:nvSpPr>
        <p:spPr>
          <a:xfrm rot="5400000">
            <a:off x="7215872" y="2056935"/>
            <a:ext cx="1197980" cy="1855850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36-month retention on ART</a:t>
            </a:r>
            <a:b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(optional)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Pentagon 51"/>
          <p:cNvSpPr/>
          <p:nvPr/>
        </p:nvSpPr>
        <p:spPr>
          <a:xfrm rot="5400000">
            <a:off x="2423951" y="2276857"/>
            <a:ext cx="1197980" cy="1971597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12-month retention on ART</a:t>
            </a:r>
            <a:b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219647" y="3623954"/>
            <a:ext cx="1606995" cy="922305"/>
          </a:xfrm>
          <a:prstGeom prst="rect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>
          <a:xfrm rot="10800000">
            <a:off x="4115474" y="3410951"/>
            <a:ext cx="2062042" cy="1246823"/>
          </a:xfrm>
          <a:prstGeom prst="rect">
            <a:avLst/>
          </a:prstGeom>
          <a:gradFill flip="none" rotWithShape="1">
            <a:gsLst>
              <a:gs pos="73000">
                <a:srgbClr val="FFFFFF">
                  <a:alpha val="25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Mismatch between Existing Indicators and Some DSD Models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854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Retention on ART by Month from ART Initiation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Pentagon 53"/>
          <p:cNvSpPr/>
          <p:nvPr/>
        </p:nvSpPr>
        <p:spPr>
          <a:xfrm rot="5400000">
            <a:off x="23145" y="2697981"/>
            <a:ext cx="1197984" cy="1035934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ART Initiation</a:t>
            </a:r>
            <a:b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19827" y="3623954"/>
            <a:ext cx="1610945" cy="650335"/>
          </a:xfrm>
          <a:prstGeom prst="rect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 rot="10800000">
            <a:off x="1715654" y="3410952"/>
            <a:ext cx="1764737" cy="1246823"/>
          </a:xfrm>
          <a:prstGeom prst="rect">
            <a:avLst/>
          </a:prstGeom>
          <a:gradFill flip="none" rotWithShape="1">
            <a:gsLst>
              <a:gs pos="73000">
                <a:srgbClr val="FFFFFF">
                  <a:alpha val="25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451" name="TextBox 104450"/>
          <p:cNvSpPr txBox="1"/>
          <p:nvPr/>
        </p:nvSpPr>
        <p:spPr>
          <a:xfrm>
            <a:off x="1620455" y="3993805"/>
            <a:ext cx="20361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First eligible for DSD models*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12243" y="3993805"/>
            <a:ext cx="235737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12-month retention on DSD model</a:t>
            </a:r>
            <a:endParaRPr lang="en-US" b="1" i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4455" name="Group 104454"/>
          <p:cNvGrpSpPr/>
          <p:nvPr/>
        </p:nvGrpSpPr>
        <p:grpSpPr>
          <a:xfrm>
            <a:off x="623777" y="3520765"/>
            <a:ext cx="8317420" cy="200632"/>
            <a:chOff x="623777" y="3924802"/>
            <a:chExt cx="8317420" cy="20063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25030" y="4029909"/>
              <a:ext cx="817172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49" name="Straight Connector 104448"/>
            <p:cNvCxnSpPr/>
            <p:nvPr/>
          </p:nvCxnSpPr>
          <p:spPr>
            <a:xfrm>
              <a:off x="461689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1964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41896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81827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21758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01620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1655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21930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61861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01792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41724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21586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01276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41552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81483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1414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61345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41208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21242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61517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1448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41380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81311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761173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22102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2377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02308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42240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82171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62033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42068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2343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2274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62205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02136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81999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011049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210705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410361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610017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811393" y="3955313"/>
              <a:ext cx="0" cy="17012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454" name="Triangle 104453"/>
            <p:cNvSpPr/>
            <p:nvPr/>
          </p:nvSpPr>
          <p:spPr>
            <a:xfrm rot="19800000">
              <a:off x="8732852" y="3924802"/>
              <a:ext cx="208345" cy="17960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V="1">
            <a:off x="625032" y="3288290"/>
            <a:ext cx="0" cy="659756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421608" y="3265544"/>
            <a:ext cx="0" cy="35111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811025" y="3265543"/>
            <a:ext cx="0" cy="351113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019106" y="3265544"/>
            <a:ext cx="0" cy="35111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456" name="Rectangle 104455"/>
          <p:cNvSpPr/>
          <p:nvPr/>
        </p:nvSpPr>
        <p:spPr>
          <a:xfrm>
            <a:off x="127591" y="1754372"/>
            <a:ext cx="8899451" cy="372139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73152" y="49248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Retention on DSD Model by Month from ART Initiation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02018" y="5500524"/>
            <a:ext cx="894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* timing of eligibility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differs based on model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3019106" y="3265544"/>
            <a:ext cx="0" cy="351112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421608" y="3265544"/>
            <a:ext cx="0" cy="351112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7811025" y="3265543"/>
            <a:ext cx="0" cy="351113"/>
          </a:xfrm>
          <a:prstGeom prst="line">
            <a:avLst/>
          </a:prstGeom>
          <a:ln w="571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1813554" y="3643133"/>
            <a:ext cx="0" cy="35111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217834" y="3645408"/>
            <a:ext cx="0" cy="35111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6610742" y="3645408"/>
            <a:ext cx="0" cy="351112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17639 0.0004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7639 0.0004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17639 0.00047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7" grpId="0"/>
      <p:bldP spid="51" grpId="0" animBg="1"/>
      <p:bldP spid="55" grpId="0" animBg="1"/>
      <p:bldP spid="52" grpId="0" animBg="1"/>
      <p:bldP spid="114" grpId="0" animBg="1"/>
      <p:bldP spid="46" grpId="0" animBg="1"/>
      <p:bldP spid="104451" grpId="0"/>
      <p:bldP spid="116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Parallel M&amp;E Systems are Proliferating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581" y="225326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Traditional  M&amp;E</a:t>
            </a:r>
          </a:p>
          <a:p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8" y="4820570"/>
            <a:ext cx="183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DSDM   M&amp;E</a:t>
            </a:r>
            <a:endParaRPr lang="en-US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2123955" y="1841157"/>
            <a:ext cx="6553200" cy="1817226"/>
          </a:xfrm>
          <a:prstGeom prst="frame">
            <a:avLst>
              <a:gd name="adj1" fmla="val 30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409706" y="2051988"/>
            <a:ext cx="1314450" cy="132588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ART medical record</a:t>
            </a:r>
            <a:r>
              <a:rPr lang="en-US" dirty="0">
                <a:solidFill>
                  <a:srgbClr val="FFFFFF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401065" y="2380650"/>
            <a:ext cx="1761490" cy="668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ART register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6" idx="1"/>
          </p:cNvCxnSpPr>
          <p:nvPr/>
        </p:nvCxnSpPr>
        <p:spPr>
          <a:xfrm>
            <a:off x="3724156" y="2714928"/>
            <a:ext cx="67690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 flipV="1">
            <a:off x="6162555" y="2702863"/>
            <a:ext cx="810260" cy="120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81705" y="2080499"/>
            <a:ext cx="1543050" cy="13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Standard </a:t>
            </a: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indicators and </a:t>
            </a: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reports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247781" y="4895215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effectLst/>
                <a:latin typeface="Arial" charset="0"/>
                <a:ea typeface="Arial" charset="0"/>
                <a:cs typeface="Arial" charset="0"/>
              </a:rPr>
              <a:t>CAG data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409955" y="4794674"/>
            <a:ext cx="1761490" cy="823879"/>
          </a:xfrm>
          <a:prstGeom prst="rect">
            <a:avLst/>
          </a:pr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CAG </a:t>
            </a: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register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724156" y="5229648"/>
            <a:ext cx="685799" cy="412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162555" y="5225520"/>
            <a:ext cx="685800" cy="41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6772154" y="4820570"/>
            <a:ext cx="1905001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Arial" charset="0"/>
                <a:ea typeface="Arial" charset="0"/>
                <a:cs typeface="Arial" charset="0"/>
              </a:rPr>
              <a:t>CAG </a:t>
            </a:r>
            <a:r>
              <a:rPr lang="en-US" b="1" dirty="0">
                <a:effectLst/>
                <a:latin typeface="Arial" charset="0"/>
                <a:ea typeface="Arial" charset="0"/>
                <a:cs typeface="Arial" charset="0"/>
              </a:rPr>
              <a:t>reports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2123956" y="4548187"/>
            <a:ext cx="6553200" cy="1285454"/>
          </a:xfrm>
          <a:prstGeom prst="frame">
            <a:avLst>
              <a:gd name="adj1" fmla="val 63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 animBg="1"/>
      <p:bldP spid="7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-660" r="27420"/>
          <a:stretch/>
        </p:blipFill>
        <p:spPr>
          <a:xfrm>
            <a:off x="3595441" y="3276013"/>
            <a:ext cx="1099695" cy="1286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Rationale for integrated M&amp;E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9699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As ART models diversify and additional patients move to DSD models, ensure information is accessible to HCW</a:t>
            </a:r>
            <a:endParaRPr lang="en-US" sz="2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538" y="3164125"/>
            <a:ext cx="2410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Clinic-based ART</a:t>
            </a:r>
          </a:p>
        </p:txBody>
      </p:sp>
      <p:pic>
        <p:nvPicPr>
          <p:cNvPr id="9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8" y="4562706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55" y="4473154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4" y="3809072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26" y="3805364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56" y="4210991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55" y="5221426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11" y="4850218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1" y="5138182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40565" y="3164125"/>
            <a:ext cx="1070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CAG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14439" y="3164125"/>
            <a:ext cx="1972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Fast-track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800" y="5622080"/>
            <a:ext cx="2958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Community pick up</a:t>
            </a:r>
          </a:p>
        </p:txBody>
      </p:sp>
      <p:pic>
        <p:nvPicPr>
          <p:cNvPr id="26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70" y="4538062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" y="4386681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99" y="4607018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28" y="4106505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30" y="3777507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12" y="3793534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67" y="4434757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237" y="4210991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51" y="5537645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02" y="5879121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37" y="3979503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33" y="5844686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15" y="4489540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98" y="5425723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10" y="4549877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wr2205\AppData\Local\Microsoft\Windows\Temporary Internet Files\Content.IE5\HZN7A8R5\paw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19" y="3592366"/>
            <a:ext cx="42459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97" y="3607363"/>
            <a:ext cx="869507" cy="8695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5" y="3647369"/>
            <a:ext cx="869507" cy="86950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205113" y="3842343"/>
            <a:ext cx="451154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ight Arrow 51"/>
          <p:cNvSpPr/>
          <p:nvPr/>
        </p:nvSpPr>
        <p:spPr>
          <a:xfrm rot="10800000">
            <a:off x="7163632" y="4120349"/>
            <a:ext cx="451154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-660" r="27420"/>
          <a:stretch/>
        </p:blipFill>
        <p:spPr>
          <a:xfrm>
            <a:off x="2840957" y="5123268"/>
            <a:ext cx="1099695" cy="12866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112" y="5664822"/>
            <a:ext cx="608246" cy="60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Documentation is Insufficiently Streamlined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633" y="1600201"/>
            <a:ext cx="370536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b="1" u="sng" dirty="0" smtClean="0">
                <a:latin typeface="Arial" charset="0"/>
                <a:ea typeface="Arial" charset="0"/>
                <a:cs typeface="Arial" charset="0"/>
              </a:rPr>
              <a:t>Standard ART visit: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Weight / height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WHO stage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Pregnancy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OIs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TB status and treatment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Adherence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Side effects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Lab test &amp; results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ART refill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Next appointment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64620" y="1519178"/>
            <a:ext cx="3032077" cy="1934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u="sng" dirty="0" smtClean="0">
                <a:latin typeface="Arial" charset="0"/>
                <a:ea typeface="Arial" charset="0"/>
                <a:cs typeface="Arial" charset="0"/>
              </a:rPr>
              <a:t>Fast-track visit:</a:t>
            </a: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TB screening</a:t>
            </a: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ART refill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64619" y="3116484"/>
            <a:ext cx="4163633" cy="287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b="1" u="sng" dirty="0" smtClean="0">
                <a:latin typeface="Arial" charset="0"/>
                <a:ea typeface="Arial" charset="0"/>
                <a:cs typeface="Arial" charset="0"/>
              </a:rPr>
              <a:t>CAG “visit”:</a:t>
            </a: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Adherence self-assessment</a:t>
            </a: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TB screening self assessment</a:t>
            </a:r>
          </a:p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ART refill</a:t>
            </a:r>
          </a:p>
        </p:txBody>
      </p:sp>
    </p:spTree>
    <p:extLst>
      <p:ext uri="{BB962C8B-B14F-4D97-AF65-F5344CB8AC3E}">
        <p14:creationId xmlns:p14="http://schemas.microsoft.com/office/powerpoint/2010/main" val="31976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9144000" cy="1331089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Outline</a:t>
            </a:r>
            <a:endParaRPr lang="en-US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599" y="1496536"/>
            <a:ext cx="8584083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challenges: 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latin typeface="Arial" charset="0"/>
                <a:ea typeface="Arial" charset="0"/>
                <a:cs typeface="Arial" charset="0"/>
              </a:rPr>
              <a:t>Changes in program design associated with DSDM may cause problems for existing M&amp;E systems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Existing M&amp;E systems may not capture the information needed to monitor and evaluate DSDM </a:t>
            </a:r>
          </a:p>
          <a:p>
            <a:pPr marL="0" indent="0">
              <a:spcBef>
                <a:spcPts val="1968"/>
              </a:spcBef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solution: Differentiated M&amp;E?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Harmonizing and streamlining systems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Updating patient and </a:t>
            </a:r>
            <a:r>
              <a:rPr lang="en-US" sz="27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rogram</a:t>
            </a: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level data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Performance assessment</a:t>
            </a:r>
            <a:endParaRPr lang="en-US" sz="27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09285" y="1145894"/>
            <a:ext cx="8148577" cy="3935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9285" y="2338087"/>
            <a:ext cx="8148577" cy="3935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9285" y="3900670"/>
            <a:ext cx="8148577" cy="3935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017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Illustrative DSDM Treatment Indicators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CQUIN: The HIV Learning Network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4785" y="1717065"/>
            <a:ext cx="428655" cy="46498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60" y="1111169"/>
            <a:ext cx="14468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UPTAKE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1008" y="1516285"/>
            <a:ext cx="493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newly eligible patients receiving </a:t>
            </a:r>
            <a:r>
              <a:rPr lang="en-US" sz="2400" dirty="0" smtClean="0"/>
              <a:t>DSDM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7160" y="2291788"/>
            <a:ext cx="1794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COVERAGE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4906" y="2722765"/>
            <a:ext cx="347240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/>
              <a:t>percentage of all eligible 	    patients receiving DSDM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7159" y="3842794"/>
            <a:ext cx="4097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</a:rPr>
              <a:t>QUALITY &amp; OUTCOMES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4159" y="2708477"/>
            <a:ext cx="2604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of sites </a:t>
            </a:r>
            <a:endParaRPr lang="en-US" sz="2400" dirty="0" smtClean="0"/>
          </a:p>
          <a:p>
            <a:r>
              <a:rPr lang="en-US" sz="2400" dirty="0" smtClean="0"/>
              <a:t>offering DSDM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4572548" y="2869440"/>
            <a:ext cx="252422" cy="25242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04304" y="2869440"/>
            <a:ext cx="252422" cy="25242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548" y="3208411"/>
            <a:ext cx="252422" cy="25242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04304" y="3208411"/>
            <a:ext cx="252422" cy="25242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38">
            <a:off x="1083886" y="1608075"/>
            <a:ext cx="528103" cy="5424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4" y="2824223"/>
            <a:ext cx="613458" cy="6134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74158" y="4256771"/>
            <a:ext cx="716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of patients retained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percentage maintaining </a:t>
            </a:r>
            <a:r>
              <a:rPr lang="en-US" sz="2400" dirty="0" smtClean="0"/>
              <a:t>DSDM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574158" y="5127586"/>
            <a:ext cx="4722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percentage receiving VL test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percentage suppressed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960207" y="5301205"/>
            <a:ext cx="625523" cy="654217"/>
            <a:chOff x="4900613" y="3043238"/>
            <a:chExt cx="1557337" cy="1628775"/>
          </a:xfrm>
        </p:grpSpPr>
        <p:sp>
          <p:nvSpPr>
            <p:cNvPr id="35" name="Rounded Rectangle 34"/>
            <p:cNvSpPr/>
            <p:nvPr/>
          </p:nvSpPr>
          <p:spPr>
            <a:xfrm>
              <a:off x="5014912" y="3043238"/>
              <a:ext cx="371475" cy="16023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472112" y="3400426"/>
              <a:ext cx="371475" cy="11715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929312" y="3843337"/>
              <a:ext cx="371475" cy="63747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00613" y="4286251"/>
              <a:ext cx="1557337" cy="385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8" y="4427637"/>
            <a:ext cx="503387" cy="503387"/>
          </a:xfrm>
          <a:prstGeom prst="rect">
            <a:avLst/>
          </a:prstGeom>
        </p:spPr>
      </p:pic>
      <p:sp>
        <p:nvSpPr>
          <p:cNvPr id="44" name="Right Arrow 43"/>
          <p:cNvSpPr/>
          <p:nvPr/>
        </p:nvSpPr>
        <p:spPr>
          <a:xfrm>
            <a:off x="1284789" y="4768770"/>
            <a:ext cx="340194" cy="300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9008</TotalTime>
  <Words>1020</Words>
  <Application>Microsoft Office PowerPoint</Application>
  <PresentationFormat>On-screen Show (4:3)</PresentationFormat>
  <Paragraphs>234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Garamond</vt:lpstr>
      <vt:lpstr>Office Theme</vt:lpstr>
      <vt:lpstr>PowerPoint Presentation</vt:lpstr>
      <vt:lpstr>Background/Context</vt:lpstr>
      <vt:lpstr>Outline</vt:lpstr>
      <vt:lpstr>Mismatch between Existing Indicators and Some DSD Models</vt:lpstr>
      <vt:lpstr>Parallel M&amp;E Systems are Proliferating</vt:lpstr>
      <vt:lpstr>Rationale for integrated M&amp;E</vt:lpstr>
      <vt:lpstr>Documentation is Insufficiently Streamlined</vt:lpstr>
      <vt:lpstr>Outline</vt:lpstr>
      <vt:lpstr>Illustrative DSDM Treatment Indicators </vt:lpstr>
      <vt:lpstr>Outline</vt:lpstr>
      <vt:lpstr>Integrated M&amp;E Systems</vt:lpstr>
      <vt:lpstr>Integrated M&amp;E Systems</vt:lpstr>
      <vt:lpstr>Patient-Level Tools to Document DSD</vt:lpstr>
      <vt:lpstr>Updating Patient ART Medical Record: Is the patient eligible for specific DSD models?</vt:lpstr>
      <vt:lpstr>New Tools – Documentation of services in community  </vt:lpstr>
      <vt:lpstr>New Tools: Registries of CAG/club patients </vt:lpstr>
      <vt:lpstr>Program-Level Tools to Document DSD</vt:lpstr>
      <vt:lpstr>Illustrative DSD performance indicator cascade Cohort of patients newly-eligible for DSD</vt:lpstr>
      <vt:lpstr>Tools and Systems to Generate Aggregate Reports for DSD</vt:lpstr>
      <vt:lpstr>Measuring Impact</vt:lpstr>
      <vt:lpstr>Summary</vt:lpstr>
      <vt:lpstr>Additional 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Rabkin</dc:creator>
  <cp:lastModifiedBy>Reidy, William</cp:lastModifiedBy>
  <cp:revision>225</cp:revision>
  <dcterms:created xsi:type="dcterms:W3CDTF">2016-04-25T19:48:03Z</dcterms:created>
  <dcterms:modified xsi:type="dcterms:W3CDTF">2017-07-23T08:01:55Z</dcterms:modified>
</cp:coreProperties>
</file>