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notesMasterIdLst>
    <p:notesMasterId r:id="rId16"/>
  </p:notesMasterIdLst>
  <p:handoutMasterIdLst>
    <p:handoutMasterId r:id="rId17"/>
  </p:handoutMasterIdLst>
  <p:sldIdLst>
    <p:sldId id="260" r:id="rId6"/>
    <p:sldId id="290" r:id="rId7"/>
    <p:sldId id="293" r:id="rId8"/>
    <p:sldId id="294" r:id="rId9"/>
    <p:sldId id="295" r:id="rId10"/>
    <p:sldId id="296" r:id="rId11"/>
    <p:sldId id="285" r:id="rId12"/>
    <p:sldId id="289" r:id="rId13"/>
    <p:sldId id="29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EFF"/>
    <a:srgbClr val="001642"/>
    <a:srgbClr val="EA5329"/>
    <a:srgbClr val="3D4823"/>
    <a:srgbClr val="233413"/>
    <a:srgbClr val="718648"/>
    <a:srgbClr val="17220F"/>
    <a:srgbClr val="84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94" autoAdjust="0"/>
  </p:normalViewPr>
  <p:slideViewPr>
    <p:cSldViewPr snapToObjects="1">
      <p:cViewPr varScale="1">
        <p:scale>
          <a:sx n="56" d="100"/>
          <a:sy n="56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1C16-E2D5-C84F-BB27-AE2950A5F36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5C2E-DF67-DC48-8BE8-E976EE2ED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8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6C4A8-B765-154D-8D04-7205DD7CB4FE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A991-3853-F746-9C59-A7A68DCD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3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/>
              <a:t>Utilization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baseline="0" dirty="0"/>
              <a:t>treatment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25% are </a:t>
            </a:r>
            <a:r>
              <a:rPr lang="en-US" baseline="0" dirty="0" err="1"/>
              <a:t>pos</a:t>
            </a:r>
            <a:r>
              <a:rPr lang="en-US" baseline="0" dirty="0"/>
              <a:t> but not linked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Further 55% not retained retained in care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Leaving only 20% of those surveyed in care</a:t>
            </a:r>
          </a:p>
          <a:p>
            <a:pPr marL="0" indent="0">
              <a:buFont typeface="Arial"/>
              <a:buNone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Prevention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70% obtained condoms within past year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14 % participated in prevention program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6% had ever used </a:t>
            </a:r>
            <a:r>
              <a:rPr lang="en-US" baseline="0" dirty="0" err="1"/>
              <a:t>PrEP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A991-3853-F746-9C59-A7A68DCD8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Call</a:t>
            </a:r>
            <a:r>
              <a:rPr lang="en-US" baseline="0" dirty="0"/>
              <a:t> out Service Delivery Location figures in JIAS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A991-3853-F746-9C59-A7A68DCD8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6.3% and 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6.3% and 2% respectively.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is important to note that from our quick review the national investment is largely focused on the prevention of HIV amongst sex workers. These </a:t>
            </a:r>
            <a:r>
              <a:rPr lang="en-US" baseline="0" dirty="0" err="1"/>
              <a:t>programmes</a:t>
            </a:r>
            <a:r>
              <a:rPr lang="en-US" baseline="0" dirty="0"/>
              <a:t> vary in terms of focus, scope, approach and the extent to which sex workers are engaged/implemented</a:t>
            </a:r>
            <a:endParaRPr lang="en-GB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366F2-1B82-8E43-B983-045388936D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4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Make the point that there</a:t>
            </a:r>
            <a:r>
              <a:rPr lang="en-US" baseline="0" dirty="0"/>
              <a:t> are many organizations with a lot of experience and some of it has been condensed into tools like the MSMIT.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We need to figure out how to leverage this experience (the second panel will tackle that issue)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UNAIDS released: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A991-3853-F746-9C59-A7A68DCD8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MGF-Ppt-Cover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7/23/2017</a:t>
            </a:fld>
            <a:endParaRPr lang="en-US" dirty="0"/>
          </a:p>
        </p:txBody>
      </p:sp>
      <p:pic>
        <p:nvPicPr>
          <p:cNvPr id="9" name="Picture 8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7D7B3-236D-417B-BE17-9E923AA81DE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59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9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2DB8-AC80-4BC1-BFB9-56912655C0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SMGF-Ppt-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7/23/2017</a:t>
            </a:fld>
            <a:endParaRPr lang="en-US" dirty="0"/>
          </a:p>
        </p:txBody>
      </p:sp>
      <p:pic>
        <p:nvPicPr>
          <p:cNvPr id="7" name="Picture 6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MGF-Ppt-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7/23/2017</a:t>
            </a:fld>
            <a:endParaRPr lang="en-US" dirty="0"/>
          </a:p>
        </p:txBody>
      </p:sp>
      <p:pic>
        <p:nvPicPr>
          <p:cNvPr id="10" name="Picture 9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144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50740-7F3E-4AF4-ACF4-C34C7341C14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32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26D76-ED94-490F-8EDF-5F2C28AC96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54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600000"/>
            <a:ext cx="8064000" cy="566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152000"/>
            <a:ext cx="8064000" cy="5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E3EDB-D7EB-F14E-A6D1-748C03EC5ED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9999" y="1801476"/>
            <a:ext cx="8064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1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144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477C2-6991-4DE4-8EBE-36182A37E7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76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E21BD-476B-4AFE-8416-26B0B41071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26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26D76-ED94-490F-8EDF-5F2C28AC96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46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6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MSMGF-Ppt-Footer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2" r:id="rId5"/>
    <p:sldLayoutId id="2147483683" r:id="rId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MGF-Ppt-Foot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53714"/>
            <a:ext cx="9144000" cy="1004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5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612F1-D8FE-4BDF-B830-655A0F3B48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17220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MSMGF-Ppt-Footer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i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differentiated care – Innovating for Impact: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Civil Society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Ayala, </a:t>
            </a:r>
            <a:r>
              <a:rPr lang="en-US" dirty="0" err="1"/>
              <a:t>PsyD</a:t>
            </a:r>
            <a:endParaRPr lang="en-US" dirty="0"/>
          </a:p>
          <a:p>
            <a:r>
              <a:rPr lang="en-US" dirty="0"/>
              <a:t>Executive Director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D648-B2CD-5C4B-A814-CC4352D676D7}" type="datetime4">
              <a:rPr lang="en-US" smtClean="0"/>
              <a:pPr/>
              <a:t>July 23, 2017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society 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Differentiated care models require: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Smart investment, not divestment.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Thorough assessment, screening and diagnostics;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Safe spaces;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Interventions and services that are principled – </a:t>
            </a:r>
            <a:r>
              <a:rPr lang="en-US" sz="2200" i="1" dirty="0">
                <a:solidFill>
                  <a:srgbClr val="C00000"/>
                </a:solidFill>
              </a:rPr>
              <a:t>acceptable, accessible, evidence-informed, and rights-based;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Participatory approaches that center community; and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Particular attention to the specific needs of key populations.</a:t>
            </a:r>
          </a:p>
        </p:txBody>
      </p:sp>
    </p:spTree>
    <p:extLst>
      <p:ext uri="{BB962C8B-B14F-4D97-AF65-F5344CB8AC3E}">
        <p14:creationId xmlns:p14="http://schemas.microsoft.com/office/powerpoint/2010/main" val="367480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301228"/>
            <a:ext cx="8614610" cy="99417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 prevalence is disproportionately high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70" y="1500664"/>
            <a:ext cx="9180905" cy="4623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848" y="6298806"/>
            <a:ext cx="8410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									BEYRER, ET AL., LANCET, 2012</a:t>
            </a:r>
          </a:p>
        </p:txBody>
      </p:sp>
    </p:spTree>
    <p:extLst>
      <p:ext uri="{BB962C8B-B14F-4D97-AF65-F5344CB8AC3E}">
        <p14:creationId xmlns:p14="http://schemas.microsoft.com/office/powerpoint/2010/main" val="35319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9" y="533400"/>
            <a:ext cx="86868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Cascades reveal challenges</a:t>
            </a:r>
          </a:p>
        </p:txBody>
      </p:sp>
      <p:pic>
        <p:nvPicPr>
          <p:cNvPr id="6" name="Picture 5" descr="Screen Shot 2016-04-02 at 6.3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8853" y="6178551"/>
            <a:ext cx="3238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AYALA G., SANTOS G-M., JAIS, 2016.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819400"/>
            <a:ext cx="5791200" cy="175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3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304800"/>
            <a:ext cx="8991600" cy="1143000"/>
          </a:xfrm>
        </p:spPr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People are treated Matters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52400" y="1828800"/>
            <a:ext cx="9906000" cy="3899012"/>
            <a:chOff x="0" y="1618220"/>
            <a:chExt cx="9144000" cy="3609914"/>
          </a:xfrm>
        </p:grpSpPr>
        <p:pic>
          <p:nvPicPr>
            <p:cNvPr id="4" name="Picture 3" descr="Screen Shot 2016-04-02 at 6.50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28800"/>
              <a:ext cx="9144000" cy="35993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148064" y="3933056"/>
              <a:ext cx="3168352" cy="129507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3833" y="1618220"/>
              <a:ext cx="1224136" cy="72008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44208" y="5517232"/>
            <a:ext cx="2435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Makofane et al. 2014, MSMGF </a:t>
            </a:r>
          </a:p>
        </p:txBody>
      </p:sp>
    </p:spTree>
    <p:extLst>
      <p:ext uri="{BB962C8B-B14F-4D97-AF65-F5344CB8AC3E}">
        <p14:creationId xmlns:p14="http://schemas.microsoft.com/office/powerpoint/2010/main" val="26348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650" y="880867"/>
            <a:ext cx="8672231" cy="56693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inequity also matters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6650" y="3466325"/>
            <a:ext cx="2509166" cy="1092047"/>
          </a:xfrm>
        </p:spPr>
        <p:txBody>
          <a:bodyPr>
            <a:normAutofit lnSpcReduction="10000"/>
          </a:bodyPr>
          <a:lstStyle/>
          <a:p>
            <a:pPr marL="0" lvl="2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Fund raises and invests to support HIV, TB and Malaria programs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92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920"/>
              </a:lnSpc>
            </a:pP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920"/>
              </a:lnSpc>
            </a:pPr>
            <a:endParaRPr lang="en-GB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92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531" y="5766236"/>
            <a:ext cx="463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	Global Fund, 2016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360658"/>
            <a:ext cx="2736304" cy="209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 committed for programmes for men who have sex with men and transgender people* during the NFM (as of 31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July 2016)</a:t>
            </a:r>
          </a:p>
          <a:p>
            <a:pPr marL="914400" marR="0" lvl="2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350" y="2677180"/>
            <a:ext cx="288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$4 billion/year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340624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Investment in key populations programming approved during the NFM (by 31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July 2015)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686164"/>
            <a:ext cx="288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$254 million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667000"/>
            <a:ext cx="288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$82 million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2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can play Key roles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579756"/>
            <a:ext cx="8407400" cy="403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26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Accessing services through an LGBT-led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CBO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has a dramatically large and positive association with utilization of HIV prevention, testing and treatment.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reduction programs (OR 76.72; CI 58.18-102.34,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Condoms (OR 4.81; CI 4.09-5.68;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Lubricants (OR 5.77 CI 4.83-6.90;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HIV testing (OR 11.07; CI 8.67-14.23;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ART(OR 1.92; CI; 1.19-3.10; p=0.00)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											GMHR, 2014</a:t>
            </a:r>
          </a:p>
        </p:txBody>
      </p:sp>
    </p:spTree>
    <p:extLst>
      <p:ext uri="{BB962C8B-B14F-4D97-AF65-F5344CB8AC3E}">
        <p14:creationId xmlns:p14="http://schemas.microsoft.com/office/powerpoint/2010/main" val="278239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community play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5617"/>
            <a:ext cx="8382000" cy="46341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Communities: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Deliver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and tailor services</a:t>
            </a:r>
            <a:r>
              <a:rPr lang="en-US" b="0" dirty="0">
                <a:solidFill>
                  <a:schemeClr val="tx1"/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Provide safe spaces;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Link with friendly healthcare providers;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Drive demand for quality, evidence-informed and rights-based services; 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Monitor service implementation and document human rights abuses; and</a:t>
            </a:r>
          </a:p>
          <a:p>
            <a:pPr marL="514350" indent="-514350">
              <a:buAutoNum type="arabicPeriod"/>
            </a:pPr>
            <a:r>
              <a:rPr lang="en-US" sz="2400" b="0" dirty="0">
                <a:solidFill>
                  <a:schemeClr val="tx1"/>
                </a:solidFill>
              </a:rPr>
              <a:t>Mobilize for advocacy.</a:t>
            </a:r>
          </a:p>
          <a:p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6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1226" y="971706"/>
            <a:ext cx="1447800" cy="780894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/>
              <a:t>HIV-negative, low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971706"/>
            <a:ext cx="4315522" cy="1691268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/>
              <a:t>Community mobilization, education, </a:t>
            </a:r>
          </a:p>
          <a:p>
            <a:r>
              <a:rPr lang="en-US" dirty="0"/>
              <a:t>Social marketing, social media, ICT</a:t>
            </a:r>
          </a:p>
          <a:p>
            <a:r>
              <a:rPr lang="en-US" dirty="0"/>
              <a:t>Prevention counseling, condom &amp; lubricants</a:t>
            </a:r>
          </a:p>
          <a:p>
            <a:r>
              <a:rPr lang="en-US" dirty="0"/>
              <a:t>PrEP, PEP</a:t>
            </a:r>
          </a:p>
          <a:p>
            <a:r>
              <a:rPr lang="en-US" dirty="0"/>
              <a:t>Behavioral health, group support/safe</a:t>
            </a:r>
          </a:p>
          <a:p>
            <a:r>
              <a:rPr lang="en-US" dirty="0"/>
              <a:t>HIV, STI, Hepatitis, HPV screening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306" y="1863057"/>
            <a:ext cx="1435720" cy="799918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/>
              <a:t>HIV negative, high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3306" y="3799057"/>
            <a:ext cx="1426429" cy="88809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HIV-positive, virally suppressed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7296" y="2773430"/>
            <a:ext cx="1530504" cy="19137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Community</a:t>
            </a:r>
          </a:p>
          <a:p>
            <a:r>
              <a:rPr lang="en-US" dirty="0">
                <a:solidFill>
                  <a:schemeClr val="bg1"/>
                </a:solidFill>
              </a:rPr>
              <a:t>Peers</a:t>
            </a:r>
          </a:p>
          <a:p>
            <a:r>
              <a:rPr lang="en-US" dirty="0">
                <a:solidFill>
                  <a:schemeClr val="bg1"/>
                </a:solidFill>
              </a:rPr>
              <a:t>MH workers</a:t>
            </a:r>
          </a:p>
          <a:p>
            <a:r>
              <a:rPr lang="en-US" dirty="0">
                <a:solidFill>
                  <a:schemeClr val="bg1"/>
                </a:solidFill>
              </a:rPr>
              <a:t>Testing staff</a:t>
            </a:r>
          </a:p>
          <a:p>
            <a:r>
              <a:rPr lang="en-US" dirty="0">
                <a:solidFill>
                  <a:schemeClr val="bg1"/>
                </a:solidFill>
              </a:rPr>
              <a:t>Nurses</a:t>
            </a:r>
          </a:p>
          <a:p>
            <a:r>
              <a:rPr lang="en-US" dirty="0">
                <a:solidFill>
                  <a:schemeClr val="bg1"/>
                </a:solidFill>
              </a:rPr>
              <a:t>Doctors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3306" y="2773430"/>
            <a:ext cx="1426429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HIV-positive, newly diagnosed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824684"/>
            <a:ext cx="1405984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HIV-positive, unmanaged viral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1" y="971706"/>
            <a:ext cx="1252651" cy="1691268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/>
              <a:t>Primary prevention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8660" y="5858470"/>
            <a:ext cx="1431075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HIV-positive, opportunistic infections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773430"/>
            <a:ext cx="1209907" cy="40083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Care and treatment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7296" y="971705"/>
            <a:ext cx="1530504" cy="1691269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/>
              <a:t>Community</a:t>
            </a:r>
          </a:p>
          <a:p>
            <a:r>
              <a:rPr lang="en-US" dirty="0"/>
              <a:t>Peers</a:t>
            </a:r>
          </a:p>
          <a:p>
            <a:r>
              <a:rPr lang="en-US" dirty="0"/>
              <a:t>MH workers</a:t>
            </a:r>
          </a:p>
          <a:p>
            <a:r>
              <a:rPr lang="en-US" dirty="0"/>
              <a:t>Testing staff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08" y="4839552"/>
            <a:ext cx="4324814" cy="194224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Anti-retroviral treatment</a:t>
            </a:r>
          </a:p>
          <a:p>
            <a:r>
              <a:rPr lang="en-US" dirty="0">
                <a:solidFill>
                  <a:schemeClr val="bg1"/>
                </a:solidFill>
              </a:rPr>
              <a:t>Adherence counseling</a:t>
            </a:r>
          </a:p>
          <a:p>
            <a:r>
              <a:rPr lang="en-US" dirty="0">
                <a:solidFill>
                  <a:schemeClr val="bg1"/>
                </a:solidFill>
              </a:rPr>
              <a:t>Viral load testing and other diagnostics</a:t>
            </a:r>
          </a:p>
          <a:p>
            <a:r>
              <a:rPr lang="en-US" dirty="0">
                <a:solidFill>
                  <a:schemeClr val="bg1"/>
                </a:solidFill>
              </a:rPr>
              <a:t>Peer support</a:t>
            </a:r>
          </a:p>
          <a:p>
            <a:r>
              <a:rPr lang="en-US" dirty="0">
                <a:solidFill>
                  <a:schemeClr val="bg1"/>
                </a:solidFill>
              </a:rPr>
              <a:t>Case management services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1109" y="2773430"/>
            <a:ext cx="4324813" cy="19137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Anti-retroviral treatment</a:t>
            </a:r>
          </a:p>
          <a:p>
            <a:r>
              <a:rPr lang="en-US" dirty="0">
                <a:solidFill>
                  <a:schemeClr val="bg1"/>
                </a:solidFill>
              </a:rPr>
              <a:t>Adherence counseling</a:t>
            </a:r>
          </a:p>
          <a:p>
            <a:r>
              <a:rPr lang="en-US" dirty="0">
                <a:solidFill>
                  <a:schemeClr val="bg1"/>
                </a:solidFill>
              </a:rPr>
              <a:t>Viral load testing and other diagnostics</a:t>
            </a:r>
          </a:p>
          <a:p>
            <a:r>
              <a:rPr lang="en-US" dirty="0">
                <a:solidFill>
                  <a:schemeClr val="bg1"/>
                </a:solidFill>
              </a:rPr>
              <a:t>Peer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8446" y="4839552"/>
            <a:ext cx="1519354" cy="194224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Community</a:t>
            </a:r>
          </a:p>
          <a:p>
            <a:r>
              <a:rPr lang="en-US" dirty="0">
                <a:solidFill>
                  <a:schemeClr val="bg1"/>
                </a:solidFill>
              </a:rPr>
              <a:t>Peers</a:t>
            </a:r>
          </a:p>
          <a:p>
            <a:r>
              <a:rPr lang="en-US" dirty="0">
                <a:solidFill>
                  <a:schemeClr val="bg1"/>
                </a:solidFill>
              </a:rPr>
              <a:t>MH workers</a:t>
            </a:r>
          </a:p>
          <a:p>
            <a:r>
              <a:rPr lang="en-US" dirty="0">
                <a:solidFill>
                  <a:schemeClr val="bg1"/>
                </a:solidFill>
              </a:rPr>
              <a:t>Testing staff</a:t>
            </a:r>
          </a:p>
          <a:p>
            <a:r>
              <a:rPr lang="en-US" dirty="0">
                <a:solidFill>
                  <a:schemeClr val="bg1"/>
                </a:solidFill>
              </a:rPr>
              <a:t>Nurses</a:t>
            </a:r>
          </a:p>
          <a:p>
            <a:r>
              <a:rPr lang="en-US" dirty="0">
                <a:solidFill>
                  <a:schemeClr val="bg1"/>
                </a:solidFill>
              </a:rPr>
              <a:t>Doctors</a:t>
            </a:r>
          </a:p>
          <a:p>
            <a:r>
              <a:rPr lang="en-US" dirty="0">
                <a:solidFill>
                  <a:schemeClr val="bg1"/>
                </a:solidFill>
              </a:rPr>
              <a:t>Social 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23" y="934535"/>
            <a:ext cx="446276" cy="60162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700" b="1" dirty="0" smtClean="0"/>
              <a:t>Increase in </a:t>
            </a:r>
            <a:r>
              <a:rPr lang="en-US" sz="1700" b="1" dirty="0"/>
              <a:t>people power, while down-streaming &amp; task-shifting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19760"/>
            <a:ext cx="8229600" cy="1143000"/>
          </a:xfrm>
        </p:spPr>
        <p:txBody>
          <a:bodyPr/>
          <a:lstStyle/>
          <a:p>
            <a:r>
              <a:rPr lang="en-US" dirty="0"/>
              <a:t>Differentiated care</a:t>
            </a:r>
          </a:p>
        </p:txBody>
      </p:sp>
    </p:spTree>
    <p:extLst>
      <p:ext uri="{BB962C8B-B14F-4D97-AF65-F5344CB8AC3E}">
        <p14:creationId xmlns:p14="http://schemas.microsoft.com/office/powerpoint/2010/main" val="50978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MGF Theme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MSMGF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E8199D58BFE4B9A3B019107577CB9" ma:contentTypeVersion="5" ma:contentTypeDescription="Create a new document." ma:contentTypeScope="" ma:versionID="1fca3317809341eb6860fc5ceb80426e">
  <xsd:schema xmlns:xsd="http://www.w3.org/2001/XMLSchema" xmlns:xs="http://www.w3.org/2001/XMLSchema" xmlns:p="http://schemas.microsoft.com/office/2006/metadata/properties" xmlns:ns2="6c8a75bf-2057-4e9e-91f9-2970f3dfb2e2" xmlns:ns3="1911e339-ee6f-40e7-aac0-241de102e70f" targetNamespace="http://schemas.microsoft.com/office/2006/metadata/properties" ma:root="true" ma:fieldsID="a58f7433a1625a75b5e1878fef56dcde" ns2:_="" ns3:_="">
    <xsd:import namespace="6c8a75bf-2057-4e9e-91f9-2970f3dfb2e2"/>
    <xsd:import namespace="1911e339-ee6f-40e7-aac0-241de102e7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a75bf-2057-4e9e-91f9-2970f3dfb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1e339-ee6f-40e7-aac0-241de102e7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9811FB-ADD8-430D-90D2-87C495D9D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a75bf-2057-4e9e-91f9-2970f3dfb2e2"/>
    <ds:schemaRef ds:uri="1911e339-ee6f-40e7-aac0-241de10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23964-AA87-43AC-B28D-6BE68C4D8F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7A686-98CF-4B5C-9AE1-F4B10487B403}">
  <ds:schemaRefs>
    <ds:schemaRef ds:uri="http://purl.org/dc/elements/1.1/"/>
    <ds:schemaRef ds:uri="http://schemas.microsoft.com/office/2006/metadata/properties"/>
    <ds:schemaRef ds:uri="1911e339-ee6f-40e7-aac0-241de102e70f"/>
    <ds:schemaRef ds:uri="http://purl.org/dc/terms/"/>
    <ds:schemaRef ds:uri="6c8a75bf-2057-4e9e-91f9-2970f3dfb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MSMGF-Ppt-Template</Template>
  <TotalTime>377</TotalTime>
  <Words>577</Words>
  <Application>Microsoft Office PowerPoint</Application>
  <PresentationFormat>On-screen Show (4:3)</PresentationFormat>
  <Paragraphs>114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2_Office Theme</vt:lpstr>
      <vt:lpstr> differentiated care – Innovating for Impact: Civil Society View</vt:lpstr>
      <vt:lpstr>Civil society view</vt:lpstr>
      <vt:lpstr>HIV prevalence is disproportionately high</vt:lpstr>
      <vt:lpstr>Cascades reveal challenges</vt:lpstr>
      <vt:lpstr>how People are treated Matters</vt:lpstr>
      <vt:lpstr>Funding inequity also matters</vt:lpstr>
      <vt:lpstr>Community can play Key roles</vt:lpstr>
      <vt:lpstr>Roles community play</vt:lpstr>
      <vt:lpstr>Differentiated care</vt:lpstr>
      <vt:lpstr> 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Ayala</dc:creator>
  <cp:lastModifiedBy>Saal</cp:lastModifiedBy>
  <cp:revision>43</cp:revision>
  <dcterms:created xsi:type="dcterms:W3CDTF">2016-12-07T00:44:40Z</dcterms:created>
  <dcterms:modified xsi:type="dcterms:W3CDTF">2017-07-23T07:39:59Z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0x010100C98E8199D58BFE4B9A3B019107577CB9</vt:lpwstr>
  </property>
</Properties>
</file>