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90" r:id="rId2"/>
    <p:sldMasterId id="2147483792" r:id="rId3"/>
    <p:sldMasterId id="2147483801" r:id="rId4"/>
    <p:sldMasterId id="2147483810" r:id="rId5"/>
  </p:sldMasterIdLst>
  <p:notesMasterIdLst>
    <p:notesMasterId r:id="rId22"/>
  </p:notesMasterIdLst>
  <p:handoutMasterIdLst>
    <p:handoutMasterId r:id="rId23"/>
  </p:handoutMasterIdLst>
  <p:sldIdLst>
    <p:sldId id="389" r:id="rId6"/>
    <p:sldId id="372" r:id="rId7"/>
    <p:sldId id="396" r:id="rId8"/>
    <p:sldId id="374" r:id="rId9"/>
    <p:sldId id="375" r:id="rId10"/>
    <p:sldId id="390" r:id="rId11"/>
    <p:sldId id="377" r:id="rId12"/>
    <p:sldId id="397" r:id="rId13"/>
    <p:sldId id="378" r:id="rId14"/>
    <p:sldId id="379" r:id="rId15"/>
    <p:sldId id="380" r:id="rId16"/>
    <p:sldId id="394" r:id="rId17"/>
    <p:sldId id="383" r:id="rId18"/>
    <p:sldId id="385" r:id="rId19"/>
    <p:sldId id="386" r:id="rId20"/>
    <p:sldId id="3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yaradzi Pasipamire" initials="MP" lastIdx="1" clrIdx="0">
    <p:extLst>
      <p:ext uri="{19B8F6BF-5375-455C-9EA6-DF929625EA0E}">
        <p15:presenceInfo xmlns:p15="http://schemas.microsoft.com/office/powerpoint/2012/main" userId="Munyaradzi Pasipam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/>
              <a:t>NCDs</a:t>
            </a:r>
            <a:r>
              <a:rPr lang="en-US" sz="1400" b="1" i="1" baseline="0" dirty="0"/>
              <a:t> among HIV</a:t>
            </a:r>
            <a:r>
              <a:rPr lang="en-US" sz="1400" b="1" i="1" baseline="30000" dirty="0"/>
              <a:t>+</a:t>
            </a:r>
            <a:r>
              <a:rPr lang="en-US" sz="1400" b="1" i="1" baseline="0" dirty="0"/>
              <a:t> </a:t>
            </a:r>
            <a:r>
              <a:rPr lang="en-US" sz="1400" b="1" i="1" baseline="0" dirty="0" smtClean="0"/>
              <a:t>clients </a:t>
            </a:r>
            <a:r>
              <a:rPr lang="en-US" sz="1400" b="1" i="1" baseline="0" dirty="0"/>
              <a:t>in Swaziland </a:t>
            </a:r>
            <a:endParaRPr lang="en-US" sz="1400" b="1" i="1" dirty="0"/>
          </a:p>
        </c:rich>
      </c:tx>
      <c:layout>
        <c:manualLayout>
          <c:xMode val="edge"/>
          <c:yMode val="edge"/>
          <c:x val="0.13008568781843449"/>
          <c:y val="2.626778246139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Sheet1!$F$16</c:f>
              <c:strCache>
                <c:ptCount val="1"/>
                <c:pt idx="0">
                  <c:v>Normal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Sheet1!$D$17:$D$21</c:f>
              <c:strCache>
                <c:ptCount val="5"/>
                <c:pt idx="0">
                  <c:v>BMI </c:v>
                </c:pt>
                <c:pt idx="1">
                  <c:v>BP</c:v>
                </c:pt>
                <c:pt idx="2">
                  <c:v>Depression </c:v>
                </c:pt>
                <c:pt idx="3">
                  <c:v>Diabetis </c:v>
                </c:pt>
                <c:pt idx="4">
                  <c:v>Cervical cancer </c:v>
                </c:pt>
              </c:strCache>
            </c:strRef>
          </c:cat>
          <c:val>
            <c:numRef>
              <c:f>Sheet1!$F$17:$F$21</c:f>
              <c:numCache>
                <c:formatCode>General</c:formatCode>
                <c:ptCount val="5"/>
                <c:pt idx="0">
                  <c:v>12960</c:v>
                </c:pt>
                <c:pt idx="1">
                  <c:v>13113</c:v>
                </c:pt>
                <c:pt idx="2">
                  <c:v>11811</c:v>
                </c:pt>
                <c:pt idx="3">
                  <c:v>8967</c:v>
                </c:pt>
                <c:pt idx="4">
                  <c:v>1359</c:v>
                </c:pt>
              </c:numCache>
            </c:numRef>
          </c:val>
        </c:ser>
        <c:ser>
          <c:idx val="1"/>
          <c:order val="1"/>
          <c:tx>
            <c:strRef>
              <c:f>Sheet1!$G$16</c:f>
              <c:strCache>
                <c:ptCount val="1"/>
                <c:pt idx="0">
                  <c:v>abnormal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Sheet1!$D$17:$D$21</c:f>
              <c:strCache>
                <c:ptCount val="5"/>
                <c:pt idx="0">
                  <c:v>BMI </c:v>
                </c:pt>
                <c:pt idx="1">
                  <c:v>BP</c:v>
                </c:pt>
                <c:pt idx="2">
                  <c:v>Depression </c:v>
                </c:pt>
                <c:pt idx="3">
                  <c:v>Diabetis </c:v>
                </c:pt>
                <c:pt idx="4">
                  <c:v>Cervical cancer </c:v>
                </c:pt>
              </c:strCache>
            </c:strRef>
          </c:cat>
          <c:val>
            <c:numRef>
              <c:f>Sheet1!$G$17:$G$21</c:f>
              <c:numCache>
                <c:formatCode>General</c:formatCode>
                <c:ptCount val="5"/>
                <c:pt idx="0">
                  <c:v>6900</c:v>
                </c:pt>
                <c:pt idx="1">
                  <c:v>968</c:v>
                </c:pt>
                <c:pt idx="2">
                  <c:v>70</c:v>
                </c:pt>
                <c:pt idx="3">
                  <c:v>33</c:v>
                </c:pt>
                <c:pt idx="4">
                  <c:v>185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159768"/>
        <c:axId val="197160160"/>
      </c:barChart>
      <c:catAx>
        <c:axId val="19715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60160"/>
        <c:crosses val="autoZero"/>
        <c:auto val="1"/>
        <c:lblAlgn val="ctr"/>
        <c:lblOffset val="100"/>
        <c:noMultiLvlLbl val="0"/>
      </c:catAx>
      <c:valAx>
        <c:axId val="1971601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5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1">
                <a:effectLst/>
              </a:rPr>
              <a:t>19860 clients had recorded BMI  &amp; 21 % were &gt; 50 years                  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13725490196081E-2"/>
          <c:y val="0.16577893185473799"/>
          <c:w val="0.67667245638412843"/>
          <c:h val="0.802115993314238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Sheet1!$C$4:$C$6</c:f>
              <c:strCache>
                <c:ptCount val="3"/>
                <c:pt idx="0">
                  <c:v>obese </c:v>
                </c:pt>
                <c:pt idx="1">
                  <c:v>overweight </c:v>
                </c:pt>
                <c:pt idx="2">
                  <c:v>normal or underweight 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2460</c:v>
                </c:pt>
                <c:pt idx="1">
                  <c:v>4260</c:v>
                </c:pt>
                <c:pt idx="2">
                  <c:v>12960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28029952138339"/>
          <c:y val="0.40605266840973253"/>
          <c:w val="0.27871970047861666"/>
          <c:h val="0.362429294720220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03B7-9CBC-4328-834E-15C6749765B9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98F5-780A-4FF7-BF61-67E5E8BA715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34" y="1588"/>
            <a:ext cx="13258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C68C-0912-4987-B691-698A6C428A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224C-475A-45D0-ACA9-ECACEA9C9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6224C-475A-45D0-ACA9-ECACEA9C95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519-7FEB-40DF-95E6-D107F0465DEB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85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B8D5A6-2301-774E-B9A1-A47AE40C57AD}" type="slidenum">
              <a:rPr lang="en-US" sz="1200">
                <a:latin typeface="Calibri" charset="0"/>
              </a:rPr>
              <a:pPr/>
              <a:t>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2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3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DCD447-CE66-D846-A8B6-46FAEE9831A2}" type="slidenum">
              <a:rPr lang="en-US" sz="1200">
                <a:latin typeface="Calibri" charset="0"/>
              </a:rPr>
              <a:pPr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8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05AC-290B-7A4D-998F-1773A53ECF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693" y="2196190"/>
            <a:ext cx="8915399" cy="158218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317" y="4408179"/>
            <a:ext cx="4896775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2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3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40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03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2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76" y="5349449"/>
            <a:ext cx="3181024" cy="1472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682" y="6447072"/>
            <a:ext cx="474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</a:rPr>
              <a:t>#AIDS2016 | @AIDS_conference</a:t>
            </a:r>
            <a:endParaRPr lang="en-US" sz="1400" dirty="0">
              <a:solidFill>
                <a:srgbClr val="EF412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17" y="6445302"/>
            <a:ext cx="450220" cy="3376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C0699E8-8ABE-4CEA-8A49-EFFD4243B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5FB89-6704-42EC-AB8D-BE035383D9E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577618" cy="8596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0641"/>
            <a:ext cx="7581332" cy="4315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6" y="6492875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Getting to Zero {Time to act now}…….</a:t>
            </a:r>
          </a:p>
        </p:txBody>
      </p:sp>
    </p:spTree>
    <p:extLst>
      <p:ext uri="{BB962C8B-B14F-4D97-AF65-F5344CB8AC3E}">
        <p14:creationId xmlns:p14="http://schemas.microsoft.com/office/powerpoint/2010/main" val="296341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462AEA-7B47-4720-A855-F3BC2D189930}" type="datetimeFigureOut">
              <a:rPr lang="en-US" smtClean="0">
                <a:solidFill>
                  <a:prstClr val="black"/>
                </a:solidFill>
              </a:rPr>
              <a:pPr/>
              <a:t>7/23/2017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55879BB-0E0B-4EE3-BBD9-E45234CFCC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0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1F4388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8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1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2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57761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581332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Getting to Zero {Time to act now}…….</a:t>
            </a:r>
          </a:p>
        </p:txBody>
      </p:sp>
    </p:spTree>
    <p:extLst>
      <p:ext uri="{BB962C8B-B14F-4D97-AF65-F5344CB8AC3E}">
        <p14:creationId xmlns:p14="http://schemas.microsoft.com/office/powerpoint/2010/main" val="2587980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6AFEC0-C8F2-42E2-85DE-F717D6FD773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224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4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71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1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ECAB979-708B-46E4-AB5F-9D0EC562ABC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248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B981-17CB-1E42-AB13-38F67572C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32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3F0-3239-2E46-A8E9-63C6F007C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2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D-3603-5945-A988-5BEED08C86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81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A031-A399-B346-92B1-613616CFC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57761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581332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EBC-9A7F-FE43-A9E6-0E40D17760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60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F4A-C424-004D-B794-E80E0DEB1F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41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C423-5C02-914F-9953-86E519F1B3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53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9F6-3F14-CA44-AB86-355EDD175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6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84E-D4EC-EE4A-ACB9-01D255138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63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9710-5427-EE49-9ED1-7DF0AA1C9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22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3BA7-AE86-F046-BD10-4B37D389DD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863" y="1990926"/>
            <a:ext cx="8284547" cy="339195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Getting to Zero {Time to act now}…….</a:t>
            </a:r>
          </a:p>
        </p:txBody>
      </p:sp>
    </p:spTree>
    <p:extLst>
      <p:ext uri="{BB962C8B-B14F-4D97-AF65-F5344CB8AC3E}">
        <p14:creationId xmlns:p14="http://schemas.microsoft.com/office/powerpoint/2010/main" val="12559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527" y="6202083"/>
            <a:ext cx="1146283" cy="370396"/>
          </a:xfrm>
          <a:prstGeom prst="rect">
            <a:avLst/>
          </a:prstGeom>
        </p:spPr>
        <p:txBody>
          <a:bodyPr/>
          <a:lstStyle/>
          <a:p>
            <a:pPr defTabSz="457200"/>
            <a:fld id="{3BC7B4B2-75F4-4199-B5C9-D4FAA97A880A}" type="datetimeFigureOut">
              <a:rPr lang="en-US" smtClean="0">
                <a:solidFill>
                  <a:prstClr val="black"/>
                </a:solidFill>
              </a:rPr>
              <a:pPr defTabSz="457200"/>
              <a:t>7/23/2017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205" y="6410559"/>
            <a:ext cx="76199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2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45719" cy="685799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4864" y="276501"/>
            <a:ext cx="8284547" cy="863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864" y="1757890"/>
            <a:ext cx="8238946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40194" y="1"/>
            <a:ext cx="51806" cy="68579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" y="-2"/>
            <a:ext cx="1610097" cy="11397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75" y="-5"/>
            <a:ext cx="45719" cy="6858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8" y="-2"/>
            <a:ext cx="47108" cy="6857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81" y="67310"/>
            <a:ext cx="1076325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8744" y="6566356"/>
            <a:ext cx="22154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800" i="1" dirty="0">
                <a:ln w="12700">
                  <a:solidFill>
                    <a:srgbClr val="A53010"/>
                  </a:solidFill>
                  <a:prstDash val="solid"/>
                </a:ln>
                <a:pattFill prst="pct50">
                  <a:fgClr>
                    <a:srgbClr val="A53010"/>
                  </a:fgClr>
                  <a:bgClr>
                    <a:srgbClr val="A53010">
                      <a:lumMod val="20000"/>
                      <a:lumOff val="80000"/>
                    </a:srgbClr>
                  </a:bgClr>
                </a:pattFill>
                <a:latin typeface="Times New Roman" panose="02020603050405020304"/>
              </a:rPr>
              <a:t>Getting to Zero {Time to act now}…….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1875" b="26823" l="11933" r="93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1569" r="5791" b="72971"/>
          <a:stretch/>
        </p:blipFill>
        <p:spPr bwMode="auto">
          <a:xfrm>
            <a:off x="111294" y="1139729"/>
            <a:ext cx="12080706" cy="4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61" r:id="rId18"/>
    <p:sldLayoutId id="2147483822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2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4388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0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aramond" panose="02020404030301010803" pitchFamily="18" charset="0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4582"/>
          </a:solidFill>
          <a:latin typeface="Garamond" panose="02020404030301010803" pitchFamily="18" charset="0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4582"/>
          </a:solidFill>
          <a:latin typeface="Garamond" panose="02020404030301010803" pitchFamily="18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4582"/>
          </a:solidFill>
          <a:latin typeface="Garamond" panose="02020404030301010803" pitchFamily="18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4582"/>
          </a:solidFill>
          <a:latin typeface="Garamond" panose="02020404030301010803" pitchFamily="18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4582"/>
          </a:solidFill>
          <a:latin typeface="Garamond" panose="02020404030301010803" pitchFamily="18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723D7-7FD7-3D45-82E3-CD1B593A90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CQUIN: The HIV Learning Network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9D8DCF-AFC1-C846-B61B-5E8B28D6F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hyperlink" Target="http://www.msh.org/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jpeg"/><Relationship Id="rId1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5" y="5893831"/>
            <a:ext cx="1874510" cy="7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" y="1"/>
            <a:ext cx="12191998" cy="471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8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</a:p>
          <a:p>
            <a:pPr algn="ctr" defTabSz="457200"/>
            <a:r>
              <a:rPr lang="en-US" sz="3200" b="1" dirty="0">
                <a:solidFill>
                  <a:srgbClr val="FFFF00"/>
                </a:solidFill>
                <a:latin typeface="Garamond"/>
                <a:cs typeface="Garamond"/>
              </a:rPr>
              <a:t>The CQUIN Learning Network:</a:t>
            </a:r>
            <a:br>
              <a:rPr lang="en-US" sz="3200" b="1" dirty="0">
                <a:solidFill>
                  <a:srgbClr val="FFFF00"/>
                </a:solidFill>
                <a:latin typeface="Garamond"/>
                <a:cs typeface="Garamond"/>
              </a:rPr>
            </a:br>
            <a:r>
              <a:rPr lang="en-US" sz="2400" dirty="0">
                <a:solidFill>
                  <a:srgbClr val="FFFF00"/>
                </a:solidFill>
                <a:latin typeface="Garamond"/>
                <a:cs typeface="Garamond"/>
              </a:rPr>
              <a:t>Partnering to Advance Differentiated Care</a:t>
            </a:r>
          </a:p>
          <a:p>
            <a:pPr algn="ctr" defTabSz="457200"/>
            <a:endParaRPr lang="en-US" sz="3200" dirty="0">
              <a:solidFill>
                <a:prstClr val="white">
                  <a:lumMod val="95000"/>
                </a:prstClr>
              </a:solidFill>
              <a:latin typeface="Garamond"/>
              <a:cs typeface="Garamond"/>
            </a:endParaRPr>
          </a:p>
          <a:p>
            <a:pPr algn="ctr" defTabSz="457200"/>
            <a:r>
              <a:rPr lang="en-US" sz="3200" dirty="0">
                <a:solidFill>
                  <a:prstClr val="white"/>
                </a:solidFill>
                <a:latin typeface="Garamond"/>
                <a:cs typeface="Garamond"/>
              </a:rPr>
              <a:t>Differentiated Care for People with HIV &amp; NCDs </a:t>
            </a:r>
          </a:p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Garamond"/>
                <a:cs typeface="Garamond"/>
              </a:rPr>
              <a:t>Dr. </a:t>
            </a:r>
            <a:r>
              <a:rPr lang="en-US" sz="2400" dirty="0" err="1" smtClean="0">
                <a:solidFill>
                  <a:prstClr val="white"/>
                </a:solidFill>
                <a:latin typeface="Garamond"/>
                <a:cs typeface="Garamond"/>
              </a:rPr>
              <a:t>Nomthandazo</a:t>
            </a:r>
            <a:r>
              <a:rPr lang="en-US" sz="2400" dirty="0" smtClean="0">
                <a:solidFill>
                  <a:prstClr val="white"/>
                </a:solidFill>
                <a:latin typeface="Garamond"/>
                <a:cs typeface="Garamond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Garamond"/>
                <a:cs typeface="Garamond"/>
              </a:rPr>
              <a:t>Lukhele</a:t>
            </a:r>
            <a:r>
              <a:rPr lang="en-US" sz="2400" dirty="0">
                <a:solidFill>
                  <a:prstClr val="white"/>
                </a:solidFill>
                <a:latin typeface="Garamond"/>
                <a:cs typeface="Garamond"/>
              </a:rPr>
              <a:t> </a:t>
            </a:r>
          </a:p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Garamond"/>
                <a:cs typeface="Garamond"/>
              </a:rPr>
              <a:t>ART Coordinator, MOH Swaziland </a:t>
            </a:r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Garamond"/>
                <a:cs typeface="Garamond"/>
              </a:rPr>
              <a:t> </a:t>
            </a:r>
            <a:endParaRPr lang="en-US" sz="2400" dirty="0">
              <a:solidFill>
                <a:prstClr val="white"/>
              </a:solidFill>
              <a:latin typeface="Garamond"/>
              <a:cs typeface="Garamond"/>
            </a:endParaRPr>
          </a:p>
          <a:p>
            <a:pPr algn="ctr" defTabSz="457200"/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</a:p>
          <a:p>
            <a:pPr algn="ctr" defTabSz="457200"/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IAS Satellite Meeting, July 23, 2017</a:t>
            </a:r>
          </a:p>
          <a:p>
            <a:pPr algn="ctr" defTabSz="457200"/>
            <a:endParaRPr lang="en-US" sz="24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 defTabSz="457200"/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4915060"/>
            <a:ext cx="12191999" cy="589134"/>
            <a:chOff x="117446" y="4293136"/>
            <a:chExt cx="8909108" cy="589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15" y="4295163"/>
              <a:ext cx="863887" cy="5757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953" y="4295163"/>
              <a:ext cx="912564" cy="5818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19" y="4298561"/>
              <a:ext cx="847288" cy="5784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654" y="4295996"/>
              <a:ext cx="843713" cy="5850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107" y="4298662"/>
              <a:ext cx="826098" cy="5836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33" y="4307983"/>
              <a:ext cx="822121" cy="569036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50" y="4298561"/>
              <a:ext cx="843779" cy="58370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46" y="4295163"/>
              <a:ext cx="933765" cy="5728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9" y="4293136"/>
              <a:ext cx="879083" cy="585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7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>
          <a:xfrm>
            <a:off x="2576484" y="134713"/>
            <a:ext cx="7577618" cy="8596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HEART Study Phase One: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CVDRF Screening Results </a:t>
            </a:r>
            <a:r>
              <a:rPr lang="en-US" sz="3100" dirty="0">
                <a:latin typeface="+mn-lt"/>
              </a:rPr>
              <a:t>(N=1,826)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71929" y="1991651"/>
          <a:ext cx="8643671" cy="3466400"/>
        </p:xfrm>
        <a:graphic>
          <a:graphicData uri="http://schemas.openxmlformats.org/drawingml/2006/table">
            <a:tbl>
              <a:tblPr/>
              <a:tblGrid>
                <a:gridCol w="2823896"/>
                <a:gridCol w="1090613"/>
                <a:gridCol w="985837"/>
                <a:gridCol w="863600"/>
                <a:gridCol w="939800"/>
                <a:gridCol w="909638"/>
                <a:gridCol w="1030287"/>
              </a:tblGrid>
              <a:tr h="37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 (years)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Characteristic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40-49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50-59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60+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Female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3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Total, n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1,826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1,121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462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238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701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1,125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 least 1 CVD risk factor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39%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47%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55%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3272">
                <a:tc>
                  <a:txBody>
                    <a:bodyPr/>
                    <a:lstStyle/>
                    <a:p>
                      <a:pPr marL="576263" marR="0" lvl="0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Hypertension </a:t>
                      </a:r>
                    </a:p>
                    <a:p>
                      <a:pPr marL="576263" marR="0" lvl="0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(BP &gt; 140/90 mmHg)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720">
                <a:tc>
                  <a:txBody>
                    <a:bodyPr/>
                    <a:lstStyle/>
                    <a:p>
                      <a:pPr marL="558800" marR="0" lvl="0" indent="-322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Hypercholesterolemia </a:t>
                      </a:r>
                    </a:p>
                    <a:p>
                      <a:pPr marL="558800" marR="0" lvl="0" indent="-322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(non-fasting TC &gt; 6.2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mmol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/L, POC)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8% 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3272">
                <a:tc>
                  <a:txBody>
                    <a:bodyPr/>
                    <a:lstStyle/>
                    <a:p>
                      <a:pPr marL="5715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Diabetes </a:t>
                      </a:r>
                    </a:p>
                    <a:p>
                      <a:pPr marL="5715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(HbA1c &gt; 6.5%, POC)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72">
                <a:tc>
                  <a:txBody>
                    <a:bodyPr/>
                    <a:lstStyle/>
                    <a:p>
                      <a:pPr marL="5715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Smoking in past year </a:t>
                      </a:r>
                    </a:p>
                    <a:p>
                      <a:pPr marL="5715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(self-report)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2901" y="1498202"/>
            <a:ext cx="466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Rabkin et al. CROI 2017, abstract #637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36394" y="6168981"/>
            <a:ext cx="2907406" cy="55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28" y="5772968"/>
            <a:ext cx="1409112" cy="5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080" y="242489"/>
            <a:ext cx="7577618" cy="1026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Pilot Program for HIV/NCD Management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6" y="1600200"/>
            <a:ext cx="10020373" cy="46196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Goal:</a:t>
            </a:r>
          </a:p>
          <a:p>
            <a:pPr marL="0" indent="0">
              <a:buNone/>
            </a:pPr>
            <a:r>
              <a:rPr lang="en-US" sz="1900" dirty="0" smtClean="0"/>
              <a:t>To determine prevalence of NCDs in HIV settings and to determine feasibility of integrating NCD clinical management in HIV settings, 2014- 2015</a:t>
            </a:r>
          </a:p>
          <a:p>
            <a:pPr marL="0" indent="0">
              <a:buNone/>
            </a:pPr>
            <a:r>
              <a:rPr lang="en-US" sz="2400" b="1" dirty="0" smtClean="0"/>
              <a:t>Methods</a:t>
            </a:r>
            <a:r>
              <a:rPr lang="en-US" sz="2400" b="1" dirty="0" smtClean="0"/>
              <a:t>:</a:t>
            </a:r>
          </a:p>
          <a:p>
            <a:r>
              <a:rPr lang="en-US" dirty="0" smtClean="0"/>
              <a:t>Pilot in 6 Hospitals and Health centers</a:t>
            </a:r>
          </a:p>
          <a:p>
            <a:r>
              <a:rPr lang="en-US" dirty="0" smtClean="0"/>
              <a:t>Developed Integrated HIV/NCD management guidelines with algorithms</a:t>
            </a:r>
          </a:p>
          <a:p>
            <a:r>
              <a:rPr lang="en-US" dirty="0"/>
              <a:t>Trained HIV clinic health workers on;  </a:t>
            </a:r>
          </a:p>
          <a:p>
            <a:pPr lvl="1"/>
            <a:r>
              <a:rPr lang="en-US" dirty="0"/>
              <a:t>NCD diagnosis and management</a:t>
            </a:r>
          </a:p>
          <a:p>
            <a:r>
              <a:rPr lang="en-US" dirty="0" smtClean="0"/>
              <a:t>NCD-related indicators incorporated into the national </a:t>
            </a:r>
            <a:r>
              <a:rPr lang="en-US" sz="1600" dirty="0" smtClean="0"/>
              <a:t>HIV</a:t>
            </a:r>
            <a:r>
              <a:rPr lang="en-US" dirty="0" smtClean="0"/>
              <a:t> medical records system, </a:t>
            </a:r>
          </a:p>
          <a:p>
            <a:pPr lvl="2"/>
            <a:r>
              <a:rPr lang="en-US" dirty="0" smtClean="0"/>
              <a:t>electronic and paper system</a:t>
            </a:r>
          </a:p>
          <a:p>
            <a:r>
              <a:rPr lang="en-US" dirty="0" smtClean="0"/>
              <a:t>Developed Facility based SOPs  </a:t>
            </a:r>
          </a:p>
          <a:p>
            <a:pPr lvl="1"/>
            <a:r>
              <a:rPr lang="en-US" dirty="0" smtClean="0"/>
              <a:t>Revised Patient flow</a:t>
            </a:r>
          </a:p>
          <a:p>
            <a:pPr lvl="1"/>
            <a:r>
              <a:rPr lang="en-US" dirty="0" smtClean="0"/>
              <a:t>Synchronized  ART and NCD refill dates</a:t>
            </a:r>
          </a:p>
          <a:p>
            <a:r>
              <a:rPr lang="en-US" dirty="0" smtClean="0"/>
              <a:t>Analyzed  HMIS data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772968"/>
            <a:ext cx="1409112" cy="5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 Screening </a:t>
            </a:r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1191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3141388"/>
              </p:ext>
            </p:extLst>
          </p:nvPr>
        </p:nvGraphicFramePr>
        <p:xfrm>
          <a:off x="838200" y="1617663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518617" y="5387034"/>
            <a:ext cx="5313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Obesity among those &gt; 50 years was at 22%</a:t>
            </a:r>
          </a:p>
        </p:txBody>
      </p:sp>
    </p:spTree>
    <p:extLst>
      <p:ext uri="{BB962C8B-B14F-4D97-AF65-F5344CB8AC3E}">
        <p14:creationId xmlns:p14="http://schemas.microsoft.com/office/powerpoint/2010/main" val="3142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and NCDs: Overlapping </a:t>
            </a:r>
            <a:r>
              <a:rPr lang="en-US" dirty="0"/>
              <a:t>E</a:t>
            </a:r>
            <a:r>
              <a:rPr lang="en-US" dirty="0" smtClean="0"/>
              <a:t>pidemics</a:t>
            </a:r>
          </a:p>
          <a:p>
            <a:r>
              <a:rPr lang="en-US" dirty="0" smtClean="0"/>
              <a:t>Integrating NCD services into HIV Programs in Swaziland: Lessons Learned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Differentiated Service Delivery: Challenges and Opportunities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220788" y="6492874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50" y="237333"/>
            <a:ext cx="7577618" cy="996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DSD for HIV &amp; NCD  Challenges and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600201"/>
            <a:ext cx="1012279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high prevalence of NCDs amongst PLHIV in Swaziland poses potential challenges for DSDM;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HIV care is streamlined but NCD care is not, </a:t>
            </a:r>
            <a:endParaRPr lang="en-US" sz="24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benefits of DSD both for patients and for the health system will be attenuated</a:t>
            </a:r>
          </a:p>
          <a:p>
            <a:r>
              <a:rPr lang="en-US" sz="2400" dirty="0"/>
              <a:t>If the presence of NCDs or NCD risk factors is an exclusion criteria for DSDM, scale-up will be limited</a:t>
            </a:r>
          </a:p>
          <a:p>
            <a:r>
              <a:rPr lang="en-US" sz="2400" dirty="0" smtClean="0"/>
              <a:t>Key </a:t>
            </a:r>
            <a:r>
              <a:rPr lang="en-US" sz="2400" dirty="0"/>
              <a:t>questions </a:t>
            </a:r>
            <a:endParaRPr lang="en-US" sz="2400" dirty="0" smtClean="0"/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can we “differentiate” care for people with both HIV and NCDs? 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we leverage the lessons of HIV to develop systems and strategies to differentiate services for chronic NCDs such as hypertension and diabetes?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DSDM for People with HIV and NCDs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6" y="1600201"/>
            <a:ext cx="9843692" cy="4756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Next steps and way forward: </a:t>
            </a:r>
          </a:p>
          <a:p>
            <a:pPr lvl="1"/>
            <a:r>
              <a:rPr lang="en-US" sz="2000" dirty="0" smtClean="0"/>
              <a:t>NCD/HIV  screening and management is standard of care: Chapter in National HIV management guidelines </a:t>
            </a:r>
          </a:p>
          <a:p>
            <a:pPr lvl="2"/>
            <a:r>
              <a:rPr lang="en-US" sz="1800" dirty="0" smtClean="0"/>
              <a:t> HTN, Diabetes, Depression &amp; cervical cancer</a:t>
            </a:r>
          </a:p>
          <a:p>
            <a:pPr lvl="2"/>
            <a:r>
              <a:rPr lang="en-US" sz="1800" dirty="0" smtClean="0"/>
              <a:t>More clients will be diagnosed</a:t>
            </a:r>
          </a:p>
          <a:p>
            <a:pPr lvl="1"/>
            <a:r>
              <a:rPr lang="en-US" sz="2000" dirty="0" smtClean="0"/>
              <a:t>Scale up DSDM  for clients with both NCD and HIV : all models applicable</a:t>
            </a:r>
          </a:p>
          <a:p>
            <a:pPr lvl="1"/>
            <a:r>
              <a:rPr lang="en-US" sz="2000" dirty="0" smtClean="0"/>
              <a:t>Treatment clubs and CAGS members encouraged to support each other to do monitoring test e.g. VL, Cervical cancer, TB screening and BP</a:t>
            </a:r>
          </a:p>
          <a:p>
            <a:pPr lvl="1"/>
            <a:r>
              <a:rPr lang="en-US" sz="2000" dirty="0" smtClean="0"/>
              <a:t>Pilot study of home-based BP monitoring supported - CQUIN </a:t>
            </a:r>
          </a:p>
          <a:p>
            <a:pPr lvl="1"/>
            <a:r>
              <a:rPr lang="en-US" sz="2000" dirty="0" smtClean="0"/>
              <a:t>Learning from other countries (MSF Kenya models) - CQUIN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769" y="482836"/>
            <a:ext cx="5923052" cy="857250"/>
          </a:xfrm>
        </p:spPr>
        <p:txBody>
          <a:bodyPr/>
          <a:lstStyle/>
          <a:p>
            <a:r>
              <a:rPr lang="en-US" dirty="0"/>
              <a:t>Acknowledgments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80" y="3579701"/>
            <a:ext cx="1466213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93" y="4364150"/>
            <a:ext cx="647999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090" y="2736082"/>
            <a:ext cx="1015072" cy="434378"/>
          </a:xfrm>
          <a:prstGeom prst="rect">
            <a:avLst/>
          </a:prstGeom>
        </p:spPr>
      </p:pic>
      <p:pic>
        <p:nvPicPr>
          <p:cNvPr id="1037" name="Picture 20" descr="PEPFAR-Swaziland-2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08" y="2571689"/>
            <a:ext cx="640637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1" descr="CDC-Logo-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66" y="2724352"/>
            <a:ext cx="8715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2" descr="horizontal-usaid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4" y="2781821"/>
            <a:ext cx="112871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URC -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5" y="3625453"/>
            <a:ext cx="1414463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54" y="3578271"/>
            <a:ext cx="871538" cy="4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22" y="3653242"/>
            <a:ext cx="86439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59" descr="https://sites.google.com/a/msh.org/msh-logos/home/m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55" y="3677523"/>
            <a:ext cx="714375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71" y="4423568"/>
            <a:ext cx="669350" cy="6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24" y="4451800"/>
            <a:ext cx="564356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17" y="4499708"/>
            <a:ext cx="64293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1" y="1652116"/>
            <a:ext cx="2215991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0" y="2066453"/>
            <a:ext cx="169181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</a:t>
            </a:r>
            <a:r>
              <a:rPr lang="en-GB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524000" y="2305479"/>
            <a:ext cx="234680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altLang="en-US" sz="825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524001" y="2823691"/>
            <a:ext cx="21063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524001" y="3238028"/>
            <a:ext cx="25872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524001" y="3580928"/>
            <a:ext cx="35490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524001" y="38334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0" y="4216722"/>
            <a:ext cx="152349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524000" y="4623916"/>
            <a:ext cx="855042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24000" y="5038253"/>
            <a:ext cx="3789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524000" y="5254196"/>
            <a:ext cx="1523494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GB" altLang="en-US" sz="825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25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	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524001" y="5931222"/>
            <a:ext cx="1119537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	            </a:t>
            </a:r>
            <a:endParaRPr lang="en-GB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014" y="1830641"/>
            <a:ext cx="8438179" cy="431533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HIV and NCDs: Overlapping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pidemics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Integrating NCD services into HIV Programs in Swaziland: Lessons Learned</a:t>
            </a:r>
          </a:p>
          <a:p>
            <a:r>
              <a:rPr lang="en-US" dirty="0" smtClean="0"/>
              <a:t>Differentiated </a:t>
            </a:r>
            <a:r>
              <a:rPr lang="en-US" dirty="0"/>
              <a:t>S</a:t>
            </a:r>
            <a:r>
              <a:rPr lang="en-US" dirty="0" smtClean="0"/>
              <a:t>ervice Delivery: Challenges and 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and NCDs: Co-Located Epidemics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46" y="1417639"/>
            <a:ext cx="7641382" cy="48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and NCDs in Swaziland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81" y="1572370"/>
            <a:ext cx="5789082" cy="4856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4417" y="6281492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WHO Country Profile 2014</a:t>
            </a:r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4" y="1694454"/>
            <a:ext cx="376558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7594" y="6105797"/>
            <a:ext cx="418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Population of  about 1.2 Million.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DALYs amongst Swaziland Adults (50-69 years)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683" y="1137007"/>
            <a:ext cx="6161726" cy="521934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051316" y="5355516"/>
            <a:ext cx="175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www.healthdata.org</a:t>
            </a:r>
          </a:p>
        </p:txBody>
      </p:sp>
    </p:spTree>
    <p:extLst>
      <p:ext uri="{BB962C8B-B14F-4D97-AF65-F5344CB8AC3E}">
        <p14:creationId xmlns:p14="http://schemas.microsoft.com/office/powerpoint/2010/main" val="25068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Metabolic Complications in HIV</a:t>
            </a:r>
          </a:p>
        </p:txBody>
      </p:sp>
      <p:sp>
        <p:nvSpPr>
          <p:cNvPr id="8" name="Oval 7"/>
          <p:cNvSpPr/>
          <p:nvPr/>
        </p:nvSpPr>
        <p:spPr>
          <a:xfrm>
            <a:off x="2803526" y="1508126"/>
            <a:ext cx="2378075" cy="3014663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Freeform 8"/>
          <p:cNvSpPr/>
          <p:nvPr/>
        </p:nvSpPr>
        <p:spPr>
          <a:xfrm>
            <a:off x="2640414" y="1717590"/>
            <a:ext cx="2537241" cy="625319"/>
          </a:xfrm>
          <a:custGeom>
            <a:avLst/>
            <a:gdLst>
              <a:gd name="connsiteX0" fmla="*/ 0 w 2313251"/>
              <a:gd name="connsiteY0" fmla="*/ 0 h 413601"/>
              <a:gd name="connsiteX1" fmla="*/ 2313251 w 2313251"/>
              <a:gd name="connsiteY1" fmla="*/ 0 h 413601"/>
              <a:gd name="connsiteX2" fmla="*/ 2313251 w 2313251"/>
              <a:gd name="connsiteY2" fmla="*/ 413601 h 413601"/>
              <a:gd name="connsiteX3" fmla="*/ 0 w 2313251"/>
              <a:gd name="connsiteY3" fmla="*/ 413601 h 413601"/>
              <a:gd name="connsiteX4" fmla="*/ 0 w 2313251"/>
              <a:gd name="connsiteY4" fmla="*/ 0 h 41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251" h="413601">
                <a:moveTo>
                  <a:pt x="0" y="0"/>
                </a:moveTo>
                <a:lnTo>
                  <a:pt x="2313251" y="0"/>
                </a:lnTo>
                <a:lnTo>
                  <a:pt x="2313251" y="413601"/>
                </a:lnTo>
                <a:lnTo>
                  <a:pt x="0" y="4136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Aging</a:t>
            </a:r>
          </a:p>
        </p:txBody>
      </p:sp>
      <p:sp>
        <p:nvSpPr>
          <p:cNvPr id="10" name="Oval 9"/>
          <p:cNvSpPr/>
          <p:nvPr/>
        </p:nvSpPr>
        <p:spPr>
          <a:xfrm>
            <a:off x="3635376" y="2341563"/>
            <a:ext cx="2384425" cy="3014662"/>
          </a:xfrm>
          <a:prstGeom prst="ellipse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alpha val="50000"/>
              <a:hueOff val="-2483469"/>
              <a:satOff val="9953"/>
              <a:lumOff val="2157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Freeform 10"/>
          <p:cNvSpPr/>
          <p:nvPr/>
        </p:nvSpPr>
        <p:spPr>
          <a:xfrm>
            <a:off x="3824565" y="2377574"/>
            <a:ext cx="2274767" cy="2196629"/>
          </a:xfrm>
          <a:custGeom>
            <a:avLst/>
            <a:gdLst>
              <a:gd name="connsiteX0" fmla="*/ 0 w 2073949"/>
              <a:gd name="connsiteY0" fmla="*/ 0 h 1452904"/>
              <a:gd name="connsiteX1" fmla="*/ 2073949 w 2073949"/>
              <a:gd name="connsiteY1" fmla="*/ 0 h 1452904"/>
              <a:gd name="connsiteX2" fmla="*/ 2073949 w 2073949"/>
              <a:gd name="connsiteY2" fmla="*/ 1452904 h 1452904"/>
              <a:gd name="connsiteX3" fmla="*/ 0 w 2073949"/>
              <a:gd name="connsiteY3" fmla="*/ 1452904 h 1452904"/>
              <a:gd name="connsiteX4" fmla="*/ 0 w 2073949"/>
              <a:gd name="connsiteY4" fmla="*/ 0 h 145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49" h="1452904">
                <a:moveTo>
                  <a:pt x="0" y="0"/>
                </a:moveTo>
                <a:lnTo>
                  <a:pt x="2073949" y="0"/>
                </a:lnTo>
                <a:lnTo>
                  <a:pt x="2073949" y="1452904"/>
                </a:lnTo>
                <a:lnTo>
                  <a:pt x="0" y="14529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Genetics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3317876" y="3689351"/>
            <a:ext cx="2320925" cy="2860927"/>
          </a:xfrm>
          <a:prstGeom prst="ellipse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Freeform 12"/>
          <p:cNvSpPr/>
          <p:nvPr/>
        </p:nvSpPr>
        <p:spPr>
          <a:xfrm>
            <a:off x="3759493" y="4731311"/>
            <a:ext cx="2274767" cy="747248"/>
          </a:xfrm>
          <a:custGeom>
            <a:avLst/>
            <a:gdLst>
              <a:gd name="connsiteX0" fmla="*/ 0 w 2073949"/>
              <a:gd name="connsiteY0" fmla="*/ 0 h 494248"/>
              <a:gd name="connsiteX1" fmla="*/ 2073949 w 2073949"/>
              <a:gd name="connsiteY1" fmla="*/ 0 h 494248"/>
              <a:gd name="connsiteX2" fmla="*/ 2073949 w 2073949"/>
              <a:gd name="connsiteY2" fmla="*/ 494248 h 494248"/>
              <a:gd name="connsiteX3" fmla="*/ 0 w 2073949"/>
              <a:gd name="connsiteY3" fmla="*/ 494248 h 494248"/>
              <a:gd name="connsiteX4" fmla="*/ 0 w 2073949"/>
              <a:gd name="connsiteY4" fmla="*/ 0 h 49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49" h="494248">
                <a:moveTo>
                  <a:pt x="0" y="0"/>
                </a:moveTo>
                <a:lnTo>
                  <a:pt x="2073949" y="0"/>
                </a:lnTo>
                <a:lnTo>
                  <a:pt x="2073949" y="494248"/>
                </a:lnTo>
                <a:lnTo>
                  <a:pt x="0" y="49424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889000">
              <a:lnSpc>
                <a:spcPct val="90000"/>
              </a:lnSpc>
              <a:defRPr/>
            </a:pPr>
            <a:r>
              <a:rPr lang="en-US" sz="2000" dirty="0"/>
              <a:t>Some</a:t>
            </a:r>
          </a:p>
          <a:p>
            <a:pPr algn="ctr" defTabSz="889000">
              <a:lnSpc>
                <a:spcPct val="90000"/>
              </a:lnSpc>
              <a:defRPr/>
            </a:pPr>
            <a:r>
              <a:rPr lang="en-US" sz="2000" dirty="0"/>
              <a:t>ARVs</a:t>
            </a:r>
          </a:p>
        </p:txBody>
      </p:sp>
      <p:sp>
        <p:nvSpPr>
          <p:cNvPr id="14" name="Oval 13"/>
          <p:cNvSpPr/>
          <p:nvPr/>
        </p:nvSpPr>
        <p:spPr>
          <a:xfrm>
            <a:off x="2057400" y="3689351"/>
            <a:ext cx="2419350" cy="2860926"/>
          </a:xfrm>
          <a:prstGeom prst="ellipse">
            <a:avLst/>
          </a:prstGeom>
          <a:solidFill>
            <a:schemeClr val="accent5">
              <a:hueOff val="-7450407"/>
              <a:satOff val="29858"/>
              <a:lumOff val="6471"/>
            </a:schemeClr>
          </a:solidFill>
          <a:ln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alpha val="50000"/>
              <a:hueOff val="-7450407"/>
              <a:satOff val="29858"/>
              <a:lumOff val="6471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Oval 15"/>
          <p:cNvSpPr/>
          <p:nvPr/>
        </p:nvSpPr>
        <p:spPr>
          <a:xfrm>
            <a:off x="1754344" y="2182813"/>
            <a:ext cx="2404906" cy="30146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Freeform 14"/>
          <p:cNvSpPr/>
          <p:nvPr/>
        </p:nvSpPr>
        <p:spPr>
          <a:xfrm>
            <a:off x="1883990" y="3220463"/>
            <a:ext cx="2274767" cy="938641"/>
          </a:xfrm>
          <a:custGeom>
            <a:avLst/>
            <a:gdLst>
              <a:gd name="connsiteX0" fmla="*/ 0 w 2073949"/>
              <a:gd name="connsiteY0" fmla="*/ 0 h 620840"/>
              <a:gd name="connsiteX1" fmla="*/ 2073949 w 2073949"/>
              <a:gd name="connsiteY1" fmla="*/ 0 h 620840"/>
              <a:gd name="connsiteX2" fmla="*/ 2073949 w 2073949"/>
              <a:gd name="connsiteY2" fmla="*/ 620840 h 620840"/>
              <a:gd name="connsiteX3" fmla="*/ 0 w 2073949"/>
              <a:gd name="connsiteY3" fmla="*/ 620840 h 620840"/>
              <a:gd name="connsiteX4" fmla="*/ 0 w 2073949"/>
              <a:gd name="connsiteY4" fmla="*/ 0 h 62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49" h="620840">
                <a:moveTo>
                  <a:pt x="0" y="0"/>
                </a:moveTo>
                <a:lnTo>
                  <a:pt x="2073949" y="0"/>
                </a:lnTo>
                <a:lnTo>
                  <a:pt x="2073949" y="620840"/>
                </a:lnTo>
                <a:lnTo>
                  <a:pt x="0" y="620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/>
              <a:t>Chronic immune activation and inflammation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74557" y="5263318"/>
            <a:ext cx="1304556" cy="744811"/>
          </a:xfrm>
          <a:custGeom>
            <a:avLst/>
            <a:gdLst>
              <a:gd name="connsiteX0" fmla="*/ 0 w 1189389"/>
              <a:gd name="connsiteY0" fmla="*/ 0 h 492636"/>
              <a:gd name="connsiteX1" fmla="*/ 1189389 w 1189389"/>
              <a:gd name="connsiteY1" fmla="*/ 0 h 492636"/>
              <a:gd name="connsiteX2" fmla="*/ 1189389 w 1189389"/>
              <a:gd name="connsiteY2" fmla="*/ 492636 h 492636"/>
              <a:gd name="connsiteX3" fmla="*/ 0 w 1189389"/>
              <a:gd name="connsiteY3" fmla="*/ 492636 h 492636"/>
              <a:gd name="connsiteX4" fmla="*/ 0 w 1189389"/>
              <a:gd name="connsiteY4" fmla="*/ 0 h 4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89" h="492636">
                <a:moveTo>
                  <a:pt x="0" y="0"/>
                </a:moveTo>
                <a:lnTo>
                  <a:pt x="1189389" y="0"/>
                </a:lnTo>
                <a:lnTo>
                  <a:pt x="1189389" y="492636"/>
                </a:lnTo>
                <a:lnTo>
                  <a:pt x="0" y="4926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/>
              <a:t>Lifestyle factors</a:t>
            </a:r>
          </a:p>
        </p:txBody>
      </p:sp>
      <p:sp>
        <p:nvSpPr>
          <p:cNvPr id="99340" name="TextBox 4"/>
          <p:cNvSpPr txBox="1">
            <a:spLocks noChangeArrowheads="1"/>
          </p:cNvSpPr>
          <p:nvPr/>
        </p:nvSpPr>
        <p:spPr bwMode="auto">
          <a:xfrm>
            <a:off x="7032468" y="2719855"/>
            <a:ext cx="3513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Metabolic </a:t>
            </a:r>
            <a:r>
              <a:rPr lang="en-US" dirty="0" smtClean="0"/>
              <a:t>complications </a:t>
            </a:r>
            <a:r>
              <a:rPr lang="en-US" dirty="0"/>
              <a:t>NCD risk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NCD </a:t>
            </a:r>
            <a:r>
              <a:rPr lang="en-US" dirty="0"/>
              <a:t>amongst PLWH</a:t>
            </a:r>
          </a:p>
          <a:p>
            <a:r>
              <a:rPr lang="en-US" dirty="0" smtClean="0"/>
              <a:t>Non</a:t>
            </a:r>
            <a:r>
              <a:rPr lang="en-US" dirty="0" smtClean="0">
                <a:sym typeface="Wingdings" charset="0"/>
              </a:rPr>
              <a:t>-AIDS </a:t>
            </a:r>
            <a:r>
              <a:rPr lang="en-US" dirty="0">
                <a:sym typeface="Wingdings" charset="0"/>
              </a:rPr>
              <a:t>morbidity and mortality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108700" y="3505200"/>
            <a:ext cx="914400" cy="762000"/>
          </a:xfrm>
          <a:prstGeom prst="right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67349" y="606230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and NCDs: Overlapping </a:t>
            </a:r>
            <a:r>
              <a:rPr lang="en-US" dirty="0"/>
              <a:t>E</a:t>
            </a:r>
            <a:r>
              <a:rPr lang="en-US" dirty="0" smtClean="0"/>
              <a:t>pidemics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Integrating NCD services into HIV Programs in Swaziland: Lessons Learned</a:t>
            </a:r>
          </a:p>
          <a:p>
            <a:r>
              <a:rPr lang="en-US" dirty="0" smtClean="0"/>
              <a:t>Differentiated Service Delivery: Challenges and 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HIV and NCD in Swaziland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</a:t>
            </a:r>
            <a:r>
              <a:rPr lang="en-US" dirty="0" smtClean="0"/>
              <a:t>1.2 Million </a:t>
            </a:r>
            <a:r>
              <a:rPr lang="en-US" dirty="0"/>
              <a:t>people</a:t>
            </a:r>
          </a:p>
          <a:p>
            <a:r>
              <a:rPr lang="en-US" dirty="0"/>
              <a:t>HIV prevalence 26%</a:t>
            </a:r>
          </a:p>
          <a:p>
            <a:r>
              <a:rPr lang="en-US" dirty="0"/>
              <a:t>Incidence : 2.38 (18-49 years, SHIMS 2011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ART Coverage at 77% </a:t>
            </a:r>
          </a:p>
          <a:p>
            <a:pPr lvl="1"/>
            <a:r>
              <a:rPr lang="en-US" dirty="0" smtClean="0"/>
              <a:t>9%  are 50</a:t>
            </a:r>
            <a:r>
              <a:rPr lang="en-US" dirty="0"/>
              <a:t>+ year </a:t>
            </a:r>
            <a:r>
              <a:rPr lang="en-US" dirty="0" smtClean="0"/>
              <a:t>old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(HMIS, June, </a:t>
            </a:r>
            <a:r>
              <a:rPr lang="en-US" dirty="0" smtClean="0"/>
              <a:t>2017).</a:t>
            </a:r>
          </a:p>
          <a:p>
            <a:r>
              <a:rPr lang="en-US" dirty="0" smtClean="0"/>
              <a:t>Good retention and viral suppression rates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90243" y="644842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1" y="1600201"/>
            <a:ext cx="39166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1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is an ongoing NIH-funded study to explore the feasibility and acceptability of integrating cardiovascular disease risk factor (CVDRF) screening and management into a busy urban HIV clinic in Swaziland </a:t>
            </a:r>
          </a:p>
          <a:p>
            <a:r>
              <a:rPr lang="en-US" dirty="0" smtClean="0"/>
              <a:t>In Phase 1, ART patients </a:t>
            </a:r>
            <a:r>
              <a:rPr lang="en-US" u="sng" dirty="0" smtClean="0"/>
              <a:t>&gt;</a:t>
            </a:r>
            <a:r>
              <a:rPr lang="en-US" dirty="0" smtClean="0"/>
              <a:t> 40 years were screened for hypertension, diabetes, high cholesterol and tobacco use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39% of patients had at least one CVD risk factor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35321" y="6145976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ark Blue PowerPoint Template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Banner w/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ue Banner w/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Achieving the 90-90-90 targets and Ending AIDS_HIV Partner Coordination Forum</Template>
  <TotalTime>2468</TotalTime>
  <Words>772</Words>
  <Application>Microsoft Office PowerPoint</Application>
  <PresentationFormat>Widescreen</PresentationFormat>
  <Paragraphs>171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MS Mincho</vt:lpstr>
      <vt:lpstr>MS PGothic</vt:lpstr>
      <vt:lpstr>MS PGothic</vt:lpstr>
      <vt:lpstr>Albany AMT</vt:lpstr>
      <vt:lpstr>Arial</vt:lpstr>
      <vt:lpstr>Calibri</vt:lpstr>
      <vt:lpstr>Garamond</vt:lpstr>
      <vt:lpstr>Times New Roman</vt:lpstr>
      <vt:lpstr>Wingdings</vt:lpstr>
      <vt:lpstr>Wingdings 3</vt:lpstr>
      <vt:lpstr>Wisp</vt:lpstr>
      <vt:lpstr>Dark Blue PowerPoint Template_2017</vt:lpstr>
      <vt:lpstr>Blue Banner w/ Logo</vt:lpstr>
      <vt:lpstr>1_Blue Banner w/ Logo</vt:lpstr>
      <vt:lpstr>Office Theme</vt:lpstr>
      <vt:lpstr>PowerPoint Presentation</vt:lpstr>
      <vt:lpstr>Outline</vt:lpstr>
      <vt:lpstr>HIV and NCDs: Co-Located Epidemics</vt:lpstr>
      <vt:lpstr>HIV and NCDs in Swaziland</vt:lpstr>
      <vt:lpstr>DALYs amongst Swaziland Adults (50-69 years)</vt:lpstr>
      <vt:lpstr>Metabolic Complications in HIV</vt:lpstr>
      <vt:lpstr>Outline</vt:lpstr>
      <vt:lpstr> HIV and NCD in Swaziland</vt:lpstr>
      <vt:lpstr>The HEART Study</vt:lpstr>
      <vt:lpstr>HEART Study Phase One: CVDRF Screening Results (N=1,826)</vt:lpstr>
      <vt:lpstr>National Pilot Program for HIV/NCD Management  </vt:lpstr>
      <vt:lpstr>Pilot Screening Results</vt:lpstr>
      <vt:lpstr>Outline</vt:lpstr>
      <vt:lpstr>DSD for HIV &amp; NCD  Challenges and Opportunities </vt:lpstr>
      <vt:lpstr>DSDM for People with HIV and NCDs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Swaziland experience  CommART</dc:title>
  <dc:creator>Windows User</dc:creator>
  <cp:lastModifiedBy>Saal</cp:lastModifiedBy>
  <cp:revision>183</cp:revision>
  <dcterms:created xsi:type="dcterms:W3CDTF">2016-07-15T04:54:52Z</dcterms:created>
  <dcterms:modified xsi:type="dcterms:W3CDTF">2017-07-23T12:47:02Z</dcterms:modified>
</cp:coreProperties>
</file>