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8" r:id="rId3"/>
    <p:sldId id="269" r:id="rId4"/>
    <p:sldId id="264" r:id="rId5"/>
    <p:sldId id="268" r:id="rId6"/>
    <p:sldId id="263" r:id="rId7"/>
    <p:sldId id="271" r:id="rId8"/>
    <p:sldId id="270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7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3737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017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353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0429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01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2521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52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389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90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507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897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B6BE7-0D6B-204A-A72D-610EC0BE66B6}" type="datetimeFigureOut">
              <a:rPr lang="fr-FR" smtClean="0"/>
              <a:pPr/>
              <a:t>23/07/2017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FEE86-AF66-3D4E-B7D6-C4DD11AC1E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520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09600" y="557893"/>
            <a:ext cx="7772400" cy="3328307"/>
          </a:xfrm>
          <a:solidFill>
            <a:schemeClr val="accent5">
              <a:lumMod val="20000"/>
              <a:lumOff val="80000"/>
            </a:schemeClr>
          </a:solidFill>
          <a:ln w="38100" cmpd="sng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>Satellite </a:t>
            </a:r>
            <a:r>
              <a:rPr lang="en-US" b="1" i="1" dirty="0"/>
              <a:t>Session </a:t>
            </a:r>
            <a:br>
              <a:rPr lang="en-US" b="1" i="1" dirty="0"/>
            </a:br>
            <a:r>
              <a:rPr lang="en-US" i="1" dirty="0" smtClean="0"/>
              <a:t>HIV </a:t>
            </a:r>
            <a:r>
              <a:rPr lang="en-US" i="1" dirty="0"/>
              <a:t>Self-Testing: Evidence for Action: Key Findings from the HIV </a:t>
            </a:r>
            <a:r>
              <a:rPr lang="en-US" b="1" i="1" dirty="0"/>
              <a:t>S</a:t>
            </a:r>
            <a:r>
              <a:rPr lang="en-US" i="1" dirty="0"/>
              <a:t>elf-</a:t>
            </a:r>
            <a:r>
              <a:rPr lang="en-US" b="1" i="1" dirty="0"/>
              <a:t>T</a:t>
            </a:r>
            <a:r>
              <a:rPr lang="en-US" i="1" dirty="0"/>
              <a:t>esting </a:t>
            </a:r>
            <a:r>
              <a:rPr lang="en-US" b="1" i="1" dirty="0"/>
              <a:t>A</a:t>
            </a:r>
            <a:r>
              <a:rPr lang="en-US" i="1" dirty="0"/>
              <a:t>f</a:t>
            </a:r>
            <a:r>
              <a:rPr lang="en-US" b="1" i="1" dirty="0"/>
              <a:t>r</a:t>
            </a:r>
            <a:r>
              <a:rPr lang="en-US" i="1" dirty="0"/>
              <a:t>ica (STAR) Project in Malawi, Zambia and </a:t>
            </a:r>
            <a:r>
              <a:rPr lang="en-US" i="1" dirty="0" smtClean="0"/>
              <a:t>Zimbabwe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17171" y="4550230"/>
            <a:ext cx="6400800" cy="1752600"/>
          </a:xfrm>
        </p:spPr>
        <p:txBody>
          <a:bodyPr/>
          <a:lstStyle/>
          <a:p>
            <a:r>
              <a:rPr lang="fr-FR" dirty="0">
                <a:solidFill>
                  <a:srgbClr val="5F5F5F"/>
                </a:solidFill>
              </a:rPr>
              <a:t>Prof. Anne-Claude Crémieux</a:t>
            </a:r>
          </a:p>
          <a:p>
            <a:r>
              <a:rPr lang="fr-FR" dirty="0">
                <a:solidFill>
                  <a:srgbClr val="5F5F5F"/>
                </a:solidFill>
              </a:rPr>
              <a:t>Hôpital Saint-Louis</a:t>
            </a:r>
          </a:p>
          <a:p>
            <a:r>
              <a:rPr lang="fr-FR" dirty="0">
                <a:solidFill>
                  <a:srgbClr val="5F5F5F"/>
                </a:solidFill>
              </a:rPr>
              <a:t>Université Paris 7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6618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3895" y="173790"/>
            <a:ext cx="8472905" cy="748632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/>
              <a:t>France: concentrated  HIV epidemic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3896" y="1077858"/>
            <a:ext cx="8472905" cy="5320632"/>
          </a:xfrm>
          <a:ln>
            <a:solidFill>
              <a:schemeClr val="accent4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latin typeface="+mj-lt"/>
              </a:rPr>
              <a:t>Key populations</a:t>
            </a:r>
          </a:p>
          <a:p>
            <a:pPr lvl="1">
              <a:buFont typeface="Wingdings" charset="2"/>
              <a:buChar char="Ø"/>
            </a:pPr>
            <a:r>
              <a:rPr lang="en-US" sz="3200" dirty="0" smtClean="0"/>
              <a:t>MSMs</a:t>
            </a:r>
          </a:p>
          <a:p>
            <a:pPr lvl="1">
              <a:buFont typeface="Wingdings" charset="2"/>
              <a:buChar char="Ø"/>
            </a:pPr>
            <a:r>
              <a:rPr lang="en-US" sz="3200" dirty="0" smtClean="0"/>
              <a:t>Individuals from sub-Saharan Africa</a:t>
            </a:r>
          </a:p>
          <a:p>
            <a:pPr marL="457200" lvl="1" indent="0">
              <a:buNone/>
            </a:pPr>
            <a:endParaRPr lang="en-US" sz="3200" dirty="0" smtClean="0"/>
          </a:p>
          <a:p>
            <a:pPr marL="342900" lvl="1" indent="-342900">
              <a:buFont typeface="Arial"/>
              <a:buChar char="•"/>
            </a:pPr>
            <a:r>
              <a:rPr lang="en-US" sz="3200" b="1" dirty="0" smtClean="0">
                <a:latin typeface="+mj-lt"/>
              </a:rPr>
              <a:t>Metropolitan Paris region:</a:t>
            </a:r>
            <a:r>
              <a:rPr lang="en-US" sz="3200" dirty="0" smtClean="0">
                <a:latin typeface="+mj-lt"/>
              </a:rPr>
              <a:t> 42% of France’s new HIV diagnoses</a:t>
            </a:r>
          </a:p>
          <a:p>
            <a:pPr marL="0" lvl="1" indent="0">
              <a:buNone/>
            </a:pPr>
            <a:endParaRPr lang="en-US" sz="3200" dirty="0" smtClean="0">
              <a:latin typeface="+mj-lt"/>
            </a:endParaRPr>
          </a:p>
          <a:p>
            <a:pPr marL="342900" lvl="1" indent="-342900">
              <a:buFont typeface="Arial"/>
              <a:buChar char="•"/>
            </a:pPr>
            <a:r>
              <a:rPr lang="en-US" sz="3200" b="1" dirty="0" smtClean="0">
                <a:latin typeface="+mj-lt"/>
              </a:rPr>
              <a:t>Undiagnosed HIV infections </a:t>
            </a:r>
          </a:p>
          <a:p>
            <a:pPr marL="857250" lvl="2" indent="-457200">
              <a:buFont typeface="Wingdings" charset="2"/>
              <a:buChar char="Ø"/>
            </a:pPr>
            <a:r>
              <a:rPr lang="en-US" sz="3200" b="1" dirty="0" smtClean="0"/>
              <a:t>16% </a:t>
            </a:r>
            <a:r>
              <a:rPr lang="en-US" sz="3200" dirty="0" smtClean="0"/>
              <a:t>of people living with </a:t>
            </a:r>
            <a:r>
              <a:rPr lang="en-US" sz="3200" dirty="0" smtClean="0"/>
              <a:t>HIV unaware of their infections</a:t>
            </a:r>
            <a:endParaRPr lang="en-US" sz="3200" dirty="0" smtClean="0"/>
          </a:p>
          <a:p>
            <a:pPr marL="857250" lvl="2" indent="-457200">
              <a:buFont typeface="Wingdings" charset="2"/>
              <a:buChar char="Ø"/>
            </a:pPr>
            <a:r>
              <a:rPr lang="en-US" sz="3200" dirty="0"/>
              <a:t>A</a:t>
            </a:r>
            <a:r>
              <a:rPr lang="en-US" sz="3200" dirty="0" smtClean="0"/>
              <a:t>lmost exclusively in high-risk populations</a:t>
            </a:r>
          </a:p>
          <a:p>
            <a:pPr marL="857250" lvl="2" indent="-457200">
              <a:buFont typeface="Wingdings" charset="2"/>
              <a:buChar char="Ø"/>
            </a:pPr>
            <a:r>
              <a:rPr lang="en-US" sz="3200" dirty="0" smtClean="0"/>
              <a:t>Tested 3 to 5 years before but never retested ++</a:t>
            </a:r>
          </a:p>
          <a:p>
            <a:pPr marL="400050" lvl="2" indent="0">
              <a:buNone/>
            </a:pPr>
            <a:endParaRPr lang="en-US" sz="3200" dirty="0" smtClean="0"/>
          </a:p>
          <a:p>
            <a:pPr marL="400050" lvl="2" indent="0">
              <a:buNone/>
            </a:pPr>
            <a:r>
              <a:rPr lang="en-US" sz="3200" dirty="0" smtClean="0"/>
              <a:t>				Encourage key populations to be retested</a:t>
            </a:r>
          </a:p>
          <a:p>
            <a:pPr marL="857250" lvl="2" indent="-457200">
              <a:buFont typeface="Wingdings" charset="2"/>
              <a:buChar char="Ø"/>
            </a:pPr>
            <a:endParaRPr lang="en-US" sz="3200" dirty="0" smtClean="0"/>
          </a:p>
          <a:p>
            <a:pPr marL="742950" lvl="2" indent="-342900"/>
            <a:endParaRPr lang="en-US" sz="3200" dirty="0" smtClean="0"/>
          </a:p>
          <a:p>
            <a:pPr marL="400050" lvl="2" indent="0">
              <a:buNone/>
            </a:pPr>
            <a:endParaRPr lang="en-US" sz="3200" b="1" dirty="0" smtClean="0"/>
          </a:p>
          <a:p>
            <a:pPr lvl="1"/>
            <a:endParaRPr lang="en-US" sz="3200" dirty="0"/>
          </a:p>
        </p:txBody>
      </p:sp>
      <p:sp>
        <p:nvSpPr>
          <p:cNvPr id="4" name="Flèche vers la droite 3"/>
          <p:cNvSpPr/>
          <p:nvPr/>
        </p:nvSpPr>
        <p:spPr>
          <a:xfrm>
            <a:off x="933276" y="5505298"/>
            <a:ext cx="978408" cy="524163"/>
          </a:xfrm>
          <a:prstGeom prst="rightArrow">
            <a:avLst>
              <a:gd name="adj1" fmla="val 50000"/>
              <a:gd name="adj2" fmla="val 4457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911684" y="6229684"/>
            <a:ext cx="133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13896" y="6398490"/>
            <a:ext cx="8759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(Crémieux, D’Almeida, </a:t>
            </a:r>
            <a:r>
              <a:rPr lang="fr-FR" sz="1600" dirty="0" err="1"/>
              <a:t>L</a:t>
            </a:r>
            <a:r>
              <a:rPr lang="fr-FR" sz="1600" dirty="0" err="1" smtClean="0"/>
              <a:t>ert</a:t>
            </a:r>
            <a:r>
              <a:rPr lang="fr-FR" sz="1600" dirty="0" smtClean="0"/>
              <a:t>, </a:t>
            </a:r>
            <a:r>
              <a:rPr lang="fr-FR" sz="1600" dirty="0" err="1" smtClean="0"/>
              <a:t>Semaille</a:t>
            </a:r>
            <a:r>
              <a:rPr lang="fr-FR" sz="1600" dirty="0" smtClean="0"/>
              <a:t> </a:t>
            </a:r>
            <a:r>
              <a:rPr lang="fr-FR" sz="1600" i="1" dirty="0" smtClean="0"/>
              <a:t>et al</a:t>
            </a:r>
            <a:r>
              <a:rPr lang="fr-FR" sz="1600" dirty="0" smtClean="0"/>
              <a:t>, </a:t>
            </a:r>
            <a:r>
              <a:rPr lang="fr-FR" sz="1600" i="1" dirty="0" smtClean="0"/>
              <a:t>Archives of </a:t>
            </a:r>
            <a:r>
              <a:rPr lang="fr-FR" sz="1600" i="1" dirty="0" err="1" smtClean="0"/>
              <a:t>Internal</a:t>
            </a:r>
            <a:r>
              <a:rPr lang="fr-FR" sz="1600" i="1" dirty="0" smtClean="0"/>
              <a:t> Med </a:t>
            </a:r>
            <a:r>
              <a:rPr lang="fr-FR" sz="1600" dirty="0" smtClean="0"/>
              <a:t>2012, </a:t>
            </a:r>
            <a:r>
              <a:rPr lang="fr-FR" sz="1600" i="1" dirty="0" err="1"/>
              <a:t>P</a:t>
            </a:r>
            <a:r>
              <a:rPr lang="fr-FR" sz="1600" i="1" dirty="0" err="1" smtClean="0"/>
              <a:t>los</a:t>
            </a:r>
            <a:r>
              <a:rPr lang="fr-FR" sz="1600" i="1" dirty="0" smtClean="0"/>
              <a:t> One </a:t>
            </a:r>
            <a:r>
              <a:rPr lang="fr-FR" sz="1600" dirty="0" smtClean="0"/>
              <a:t>2013,  </a:t>
            </a:r>
            <a:r>
              <a:rPr lang="fr-FR" sz="1600" i="1" dirty="0" smtClean="0"/>
              <a:t>AIDS </a:t>
            </a:r>
            <a:r>
              <a:rPr lang="fr-FR" sz="1600" dirty="0" smtClean="0"/>
              <a:t>2012</a:t>
            </a:r>
            <a:r>
              <a:rPr lang="fr-FR" dirty="0" smtClean="0"/>
              <a:t>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5065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86" y="268539"/>
            <a:ext cx="9010836" cy="1014829"/>
          </a:xfrm>
          <a:solidFill>
            <a:schemeClr val="accent5">
              <a:lumMod val="20000"/>
              <a:lumOff val="80000"/>
            </a:schemeClr>
          </a:solidFill>
          <a:ln w="38100" cmpd="sng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800" b="1" dirty="0"/>
              <a:t>Is </a:t>
            </a:r>
            <a:r>
              <a:rPr lang="en-US" sz="2800" b="1" dirty="0" smtClean="0"/>
              <a:t>self-testing </a:t>
            </a:r>
            <a:r>
              <a:rPr lang="en-US" sz="2800" b="1" dirty="0"/>
              <a:t>able to reduce the number of undiagnosed </a:t>
            </a:r>
            <a:r>
              <a:rPr lang="en-US" sz="2800" b="1" dirty="0" smtClean="0"/>
              <a:t>infections </a:t>
            </a:r>
            <a:r>
              <a:rPr lang="en-US" sz="2800" b="1" dirty="0"/>
              <a:t>by encouraging </a:t>
            </a:r>
            <a:r>
              <a:rPr lang="en-US" sz="2800" b="1" dirty="0" smtClean="0"/>
              <a:t>key  populations </a:t>
            </a:r>
            <a:r>
              <a:rPr lang="en-US" sz="2800" b="1" dirty="0"/>
              <a:t>to repeat </a:t>
            </a:r>
            <a:r>
              <a:rPr lang="en-US" sz="2800" b="1" dirty="0" smtClean="0"/>
              <a:t>tests?</a:t>
            </a:r>
            <a:endParaRPr lang="fr-FR" sz="2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86" y="1417638"/>
            <a:ext cx="9010835" cy="5209116"/>
          </a:xfrm>
          <a:ln w="38100" cmpd="sng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fr-FR" sz="3000" b="1" dirty="0"/>
              <a:t>2013: </a:t>
            </a:r>
            <a:r>
              <a:rPr lang="en-US" sz="3000" dirty="0"/>
              <a:t>French Ministry of </a:t>
            </a:r>
            <a:r>
              <a:rPr lang="en-US" sz="3000" dirty="0" smtClean="0"/>
              <a:t>Health legalized HIV </a:t>
            </a:r>
            <a:r>
              <a:rPr lang="en-US" sz="3000" dirty="0"/>
              <a:t>self-testing </a:t>
            </a:r>
            <a:endParaRPr lang="en-US" sz="3000" dirty="0" smtClean="0"/>
          </a:p>
          <a:p>
            <a:r>
              <a:rPr lang="en-US" sz="3000" b="1" dirty="0"/>
              <a:t>September 2015</a:t>
            </a:r>
            <a:r>
              <a:rPr lang="en-US" sz="3000" dirty="0"/>
              <a:t>: </a:t>
            </a:r>
            <a:r>
              <a:rPr lang="en-US" sz="3000" dirty="0" smtClean="0"/>
              <a:t>whole</a:t>
            </a:r>
            <a:r>
              <a:rPr lang="en-US" sz="3000" dirty="0"/>
              <a:t>-blood </a:t>
            </a:r>
            <a:r>
              <a:rPr lang="en-US" sz="3000" dirty="0" smtClean="0"/>
              <a:t>rapid</a:t>
            </a:r>
          </a:p>
          <a:p>
            <a:pPr marL="0" indent="0">
              <a:buNone/>
            </a:pPr>
            <a:r>
              <a:rPr lang="en-US" sz="3000" dirty="0" smtClean="0"/>
              <a:t>	self- </a:t>
            </a:r>
            <a:r>
              <a:rPr lang="en-US" sz="3000" dirty="0"/>
              <a:t>HIV test was available in </a:t>
            </a:r>
            <a:r>
              <a:rPr lang="en-US" sz="3000" dirty="0" smtClean="0"/>
              <a:t>pharmacies</a:t>
            </a:r>
            <a:endParaRPr lang="en-US" sz="3000" dirty="0"/>
          </a:p>
          <a:p>
            <a:r>
              <a:rPr lang="en-US" sz="3000" b="1" dirty="0" smtClean="0"/>
              <a:t>140,000 </a:t>
            </a:r>
            <a:r>
              <a:rPr lang="en-US" sz="3000" b="1" dirty="0"/>
              <a:t>tests </a:t>
            </a:r>
            <a:r>
              <a:rPr lang="en-US" sz="3000" dirty="0"/>
              <a:t>have been sold in French </a:t>
            </a:r>
            <a:r>
              <a:rPr lang="en-US" sz="3000" dirty="0" smtClean="0"/>
              <a:t>pharmacies </a:t>
            </a:r>
          </a:p>
          <a:p>
            <a:r>
              <a:rPr lang="en-US" sz="3000" b="1" dirty="0" smtClean="0"/>
              <a:t>2017 joint initiative </a:t>
            </a:r>
            <a:r>
              <a:rPr lang="en-US" sz="3000" dirty="0" smtClean="0"/>
              <a:t>of the President of Metropolitan Paris </a:t>
            </a:r>
            <a:r>
              <a:rPr lang="en-US" sz="3000" dirty="0" err="1" smtClean="0"/>
              <a:t>Région</a:t>
            </a:r>
            <a:r>
              <a:rPr lang="en-US" sz="3000" dirty="0" smtClean="0"/>
              <a:t>, </a:t>
            </a:r>
            <a:r>
              <a:rPr lang="en-US" sz="3000" dirty="0" err="1" smtClean="0"/>
              <a:t>Valérie</a:t>
            </a:r>
            <a:r>
              <a:rPr lang="en-US" sz="3000" dirty="0" smtClean="0"/>
              <a:t> </a:t>
            </a:r>
            <a:r>
              <a:rPr lang="en-US" sz="3000" dirty="0" err="1" smtClean="0"/>
              <a:t>Pecresse</a:t>
            </a:r>
            <a:r>
              <a:rPr lang="en-US" sz="3000" dirty="0" smtClean="0"/>
              <a:t>, and the Mayor of Paris, Anne Hidalgo, for free or low-cost HIV self-tests. </a:t>
            </a:r>
          </a:p>
          <a:p>
            <a:r>
              <a:rPr lang="en-US" sz="3000" dirty="0"/>
              <a:t>French Center for Disease Control (“Santé </a:t>
            </a:r>
            <a:r>
              <a:rPr lang="en-US" sz="3000" dirty="0" err="1"/>
              <a:t>Publique</a:t>
            </a:r>
            <a:r>
              <a:rPr lang="en-US" sz="3000" dirty="0"/>
              <a:t> France”): </a:t>
            </a:r>
            <a:r>
              <a:rPr lang="en-US" sz="3000" b="1" dirty="0"/>
              <a:t>REMIND study </a:t>
            </a:r>
            <a:r>
              <a:rPr lang="en-US" sz="3000" dirty="0"/>
              <a:t>(ongoing)</a:t>
            </a:r>
          </a:p>
          <a:p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7019"/>
          <a:stretch/>
        </p:blipFill>
        <p:spPr>
          <a:xfrm>
            <a:off x="7222877" y="1944915"/>
            <a:ext cx="1208175" cy="1750583"/>
          </a:xfrm>
          <a:prstGeom prst="rect">
            <a:avLst/>
          </a:prstGeom>
          <a:ln>
            <a:solidFill>
              <a:srgbClr val="1F497D"/>
            </a:solidFill>
          </a:ln>
        </p:spPr>
      </p:pic>
    </p:spTree>
    <p:extLst>
      <p:ext uri="{BB962C8B-B14F-4D97-AF65-F5344CB8AC3E}">
        <p14:creationId xmlns:p14="http://schemas.microsoft.com/office/powerpoint/2010/main" val="3854871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 w="38100" cmpd="sng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dirty="0"/>
              <a:t>HIV </a:t>
            </a:r>
            <a:r>
              <a:rPr lang="en-US" b="1" dirty="0" smtClean="0"/>
              <a:t>S</a:t>
            </a:r>
            <a:r>
              <a:rPr lang="en-US" dirty="0" smtClean="0"/>
              <a:t>elf-</a:t>
            </a:r>
            <a:r>
              <a:rPr lang="en-US" b="1" dirty="0" smtClean="0"/>
              <a:t>T</a:t>
            </a:r>
            <a:r>
              <a:rPr lang="en-US" dirty="0" smtClean="0"/>
              <a:t>esting in </a:t>
            </a:r>
            <a:r>
              <a:rPr lang="en-US" b="1" dirty="0"/>
              <a:t>A</a:t>
            </a:r>
            <a:r>
              <a:rPr lang="en-US" dirty="0"/>
              <a:t>f</a:t>
            </a:r>
            <a:r>
              <a:rPr lang="en-US" b="1" dirty="0"/>
              <a:t>r</a:t>
            </a:r>
            <a:r>
              <a:rPr lang="en-US" dirty="0"/>
              <a:t>ica, the </a:t>
            </a:r>
            <a:r>
              <a:rPr lang="en-US" b="1" dirty="0"/>
              <a:t>STAR</a:t>
            </a:r>
            <a:r>
              <a:rPr lang="en-US" dirty="0"/>
              <a:t> Project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 w="38100" cmpd="sng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n-US" dirty="0" smtClean="0"/>
              <a:t>In Southern Africa, the </a:t>
            </a:r>
            <a:r>
              <a:rPr lang="en-US" b="1" dirty="0"/>
              <a:t>epidemic is generalized </a:t>
            </a:r>
            <a:r>
              <a:rPr lang="en-US" dirty="0"/>
              <a:t>and HIV </a:t>
            </a:r>
            <a:r>
              <a:rPr lang="en-US" dirty="0" smtClean="0"/>
              <a:t>still affects up </a:t>
            </a:r>
            <a:r>
              <a:rPr lang="en-US" dirty="0"/>
              <a:t>to 20% of the adult </a:t>
            </a:r>
            <a:r>
              <a:rPr lang="en-US" dirty="0" smtClean="0"/>
              <a:t>population.</a:t>
            </a:r>
            <a:r>
              <a:rPr lang="fr-FR" dirty="0" smtClean="0"/>
              <a:t> </a:t>
            </a:r>
          </a:p>
          <a:p>
            <a:r>
              <a:rPr lang="en-US" b="1" dirty="0"/>
              <a:t>40% </a:t>
            </a:r>
            <a:r>
              <a:rPr lang="en-US" dirty="0"/>
              <a:t>of people living with HIV are </a:t>
            </a:r>
            <a:r>
              <a:rPr lang="en-US" b="1" dirty="0"/>
              <a:t>not aware of their </a:t>
            </a:r>
            <a:r>
              <a:rPr lang="en-US" b="1" dirty="0" smtClean="0"/>
              <a:t>infections. </a:t>
            </a:r>
          </a:p>
          <a:p>
            <a:r>
              <a:rPr lang="en-US" dirty="0" smtClean="0"/>
              <a:t>HIV-screening </a:t>
            </a:r>
            <a:r>
              <a:rPr lang="en-US" dirty="0"/>
              <a:t>rate is still insufficient </a:t>
            </a:r>
            <a:r>
              <a:rPr lang="en-US" dirty="0" smtClean="0"/>
              <a:t>for men.</a:t>
            </a:r>
            <a:r>
              <a:rPr lang="fr-FR" dirty="0" smtClean="0"/>
              <a:t> </a:t>
            </a:r>
          </a:p>
          <a:p>
            <a:r>
              <a:rPr lang="en-US" dirty="0" smtClean="0"/>
              <a:t>The epidemic also disproportionally affects adolescent </a:t>
            </a:r>
            <a:r>
              <a:rPr lang="en-US" dirty="0"/>
              <a:t>girls and young women, sex-workers, and MSM.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8334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14" y="1057729"/>
            <a:ext cx="8686334" cy="3151414"/>
          </a:xfrm>
          <a:prstGeom prst="rect">
            <a:avLst/>
          </a:prstGeom>
          <a:ln>
            <a:solidFill>
              <a:srgbClr val="8064A2"/>
            </a:solidFill>
          </a:ln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7600" y="5018314"/>
            <a:ext cx="4356100" cy="546100"/>
          </a:xfrm>
          <a:prstGeom prst="rect">
            <a:avLst/>
          </a:prstGeom>
          <a:ln>
            <a:solidFill>
              <a:srgbClr val="8064A2"/>
            </a:solidFill>
          </a:ln>
        </p:spPr>
      </p:pic>
      <p:sp>
        <p:nvSpPr>
          <p:cNvPr id="2" name="ZoneTexte 1"/>
          <p:cNvSpPr txBox="1"/>
          <p:nvPr/>
        </p:nvSpPr>
        <p:spPr>
          <a:xfrm>
            <a:off x="1630947" y="6336632"/>
            <a:ext cx="5417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People want to be tested at the moment they are ready 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9589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 w="38100" cmpd="sng">
            <a:solidFill>
              <a:schemeClr val="accent1"/>
            </a:solidFill>
          </a:ln>
        </p:spPr>
        <p:txBody>
          <a:bodyPr/>
          <a:lstStyle/>
          <a:p>
            <a:r>
              <a:rPr lang="fr-FR" dirty="0" smtClean="0"/>
              <a:t>Satellite Session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 w="38100" cmpd="sng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dirty="0"/>
              <a:t>R</a:t>
            </a:r>
            <a:r>
              <a:rPr lang="en-US" b="1" dirty="0" smtClean="0"/>
              <a:t>esults </a:t>
            </a:r>
            <a:r>
              <a:rPr lang="en-US" b="1" dirty="0"/>
              <a:t>on the public health impact and cost-effectiveness of HIV Self-Testing. </a:t>
            </a:r>
            <a:endParaRPr lang="fr-FR" b="1" dirty="0"/>
          </a:p>
          <a:p>
            <a:pPr marL="400050" lvl="1" indent="0" algn="just">
              <a:buNone/>
            </a:pPr>
            <a:r>
              <a:rPr lang="fr-FR" dirty="0" smtClean="0"/>
              <a:t>(</a:t>
            </a:r>
            <a:r>
              <a:rPr lang="en-US" dirty="0"/>
              <a:t>London School of Hygiene and Tropical Medicine, University College London, Liverpool School of Tropical Medicine, and Population Services </a:t>
            </a:r>
            <a:r>
              <a:rPr lang="en-US" dirty="0" smtClean="0"/>
              <a:t>International, Malawi</a:t>
            </a:r>
            <a:r>
              <a:rPr lang="en-US" dirty="0"/>
              <a:t>, Liverpool </a:t>
            </a:r>
            <a:r>
              <a:rPr lang="en-US" dirty="0" err="1"/>
              <a:t>Wellcome</a:t>
            </a:r>
            <a:r>
              <a:rPr lang="en-US" dirty="0"/>
              <a:t> Trust, ZAMBART, CESSHAR </a:t>
            </a:r>
            <a:r>
              <a:rPr lang="en-US" dirty="0" smtClean="0"/>
              <a:t>Zimbabwe)</a:t>
            </a:r>
          </a:p>
          <a:p>
            <a:pPr algn="just"/>
            <a:r>
              <a:rPr lang="en-US" b="1" dirty="0" smtClean="0"/>
              <a:t>Discussion </a:t>
            </a:r>
            <a:r>
              <a:rPr lang="en-US" b="1" dirty="0"/>
              <a:t>with </a:t>
            </a:r>
            <a:r>
              <a:rPr lang="en-US" b="1" dirty="0" smtClean="0"/>
              <a:t>panelists on the remaining </a:t>
            </a:r>
            <a:r>
              <a:rPr lang="en-US" b="1" dirty="0"/>
              <a:t>research questions </a:t>
            </a:r>
            <a:r>
              <a:rPr lang="en-US" dirty="0"/>
              <a:t>that will be addressed during the next phase of the </a:t>
            </a:r>
            <a:r>
              <a:rPr lang="en-US" b="1" dirty="0" smtClean="0"/>
              <a:t>STAR</a:t>
            </a:r>
            <a:r>
              <a:rPr lang="en-US" dirty="0" smtClean="0"/>
              <a:t> Project, extension to</a:t>
            </a:r>
            <a:r>
              <a:rPr lang="fr-FR" dirty="0" smtClean="0"/>
              <a:t> </a:t>
            </a:r>
            <a:r>
              <a:rPr lang="en-US" dirty="0"/>
              <a:t>South Africa, Lesotho and Swaziland</a:t>
            </a:r>
            <a:r>
              <a:rPr lang="fr-FR" dirty="0"/>
              <a:t> </a:t>
            </a:r>
            <a:endParaRPr lang="fr-FR" dirty="0" smtClean="0"/>
          </a:p>
          <a:p>
            <a:pPr algn="just"/>
            <a:r>
              <a:rPr lang="en-US" b="1" dirty="0" smtClean="0"/>
              <a:t>Official launch of </a:t>
            </a:r>
            <a:r>
              <a:rPr lang="en-US" b="1" dirty="0"/>
              <a:t>the next </a:t>
            </a:r>
            <a:r>
              <a:rPr lang="en-US" b="1" dirty="0" smtClean="0"/>
              <a:t>STAR phase </a:t>
            </a:r>
            <a:r>
              <a:rPr lang="en-US" dirty="0" smtClean="0"/>
              <a:t>with </a:t>
            </a:r>
            <a:r>
              <a:rPr lang="en-US" dirty="0"/>
              <a:t>UNITAID, PSI, Society for Family Health and the South African Ministry of Health’s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8334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614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7019"/>
          <a:stretch/>
        </p:blipFill>
        <p:spPr>
          <a:xfrm>
            <a:off x="2558143" y="114300"/>
            <a:ext cx="4566556" cy="66167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59869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321</Words>
  <Application>Microsoft Macintosh PowerPoint</Application>
  <PresentationFormat>Présentation à l'écran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 Satellite Session  HIV Self-Testing: Evidence for Action: Key Findings from the HIV Self-Testing Africa (STAR) Project in Malawi, Zambia and Zimbabwe  </vt:lpstr>
      <vt:lpstr>France: concentrated  HIV epidemic</vt:lpstr>
      <vt:lpstr>Is self-testing able to reduce the number of undiagnosed infections by encouraging key  populations to repeat tests?</vt:lpstr>
      <vt:lpstr>HIV Self-Testing in Africa, the STAR Project </vt:lpstr>
      <vt:lpstr>Présentation PowerPoint</vt:lpstr>
      <vt:lpstr>Satellite Session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Satellite Session  “HIV Self-Testing: Evidence for Action: Key Findings from the HIV Self-Testing Africa (STAR) Project in Malawi, Zambia and Zimbabwe”</dc:title>
  <dc:creator>Anne-Claude Cremieux</dc:creator>
  <cp:lastModifiedBy>Anne-Claude Cremieux</cp:lastModifiedBy>
  <cp:revision>42</cp:revision>
  <cp:lastPrinted>2017-07-19T18:19:17Z</cp:lastPrinted>
  <dcterms:created xsi:type="dcterms:W3CDTF">2017-07-16T06:58:22Z</dcterms:created>
  <dcterms:modified xsi:type="dcterms:W3CDTF">2017-07-23T08:15:01Z</dcterms:modified>
</cp:coreProperties>
</file>