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74" r:id="rId7"/>
    <p:sldId id="271" r:id="rId8"/>
    <p:sldId id="272" r:id="rId9"/>
    <p:sldId id="259" r:id="rId10"/>
    <p:sldId id="275" r:id="rId11"/>
    <p:sldId id="276" r:id="rId12"/>
    <p:sldId id="278" r:id="rId13"/>
    <p:sldId id="279" r:id="rId14"/>
    <p:sldId id="273" r:id="rId15"/>
    <p:sldId id="265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Bygrave" initials="HB" lastIdx="3" clrIdx="0"/>
  <p:cmAuthor id="2" name="Helen Bygrave" initials="HB [2]" lastIdx="3" clrIdx="1"/>
  <p:cmAuthor id="3" name="Decent MAM" initials="DEM" lastIdx="4" clrIdx="2"/>
  <p:cmAuthor id="4" name="chelseaamorroni@gmail.com" initials="c" lastIdx="5" clrIdx="3">
    <p:extLst>
      <p:ext uri="{19B8F6BF-5375-455C-9EA6-DF929625EA0E}">
        <p15:presenceInfo xmlns:p15="http://schemas.microsoft.com/office/powerpoint/2012/main" userId="chelseaamorroni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DA"/>
    <a:srgbClr val="939598"/>
    <a:srgbClr val="E3000F"/>
    <a:srgbClr val="13A89E"/>
    <a:srgbClr val="FE8946"/>
    <a:srgbClr val="F6D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4D6CF-399A-495A-9656-33C27377D097}" v="15" dt="2019-12-01T11:38:39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9" autoAdjust="0"/>
    <p:restoredTop sz="86401" autoAdjust="0"/>
  </p:normalViewPr>
  <p:slideViewPr>
    <p:cSldViewPr>
      <p:cViewPr varScale="1">
        <p:scale>
          <a:sx n="109" d="100"/>
          <a:sy n="109" d="100"/>
        </p:scale>
        <p:origin x="10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1795F-F661-1649-9AE8-67D068644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1F4B5-846D-8843-8CBD-CF05B7C06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51B2-C45E-A045-8529-C8AF8724B41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62C99-2986-BD48-85DB-E991D7696F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35CC-7CC6-714E-B7DE-9D03604B6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5943-04B8-404C-8404-12BC33710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54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6CCF-C3C3-46E7-84DF-E8CB721655D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CE72-F3A6-4DC2-AB02-758BC3D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000" dirty="0"/>
              <a:t>Depot injection</a:t>
            </a:r>
            <a:r>
              <a:rPr lang="en-ZA" sz="2000" dirty="0"/>
              <a:t> is the most common method</a:t>
            </a:r>
          </a:p>
          <a:p>
            <a:pPr lvl="1"/>
            <a:r>
              <a:rPr lang="en-ZA" sz="2000" dirty="0"/>
              <a:t>IUD very rarely used 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Of 49 (8%) of adolescent females using contraception 41 (83%) are using depot.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E8B3939F-6CB5-6642-B0E5-BAE28FEB1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235" y="0"/>
            <a:ext cx="2866765" cy="126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F6544-13A9-1344-A38E-17237817E0C0}"/>
              </a:ext>
            </a:extLst>
          </p:cNvPr>
          <p:cNvSpPr txBox="1"/>
          <p:nvPr userDrawn="1"/>
        </p:nvSpPr>
        <p:spPr>
          <a:xfrm>
            <a:off x="5940152" y="6505599"/>
            <a:ext cx="3096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www.differentiatedservicedelivery.org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0195635E-562C-454D-A8CF-8FC54757A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7" t="31549" r="11960" b="27542"/>
          <a:stretch/>
        </p:blipFill>
        <p:spPr bwMode="auto">
          <a:xfrm>
            <a:off x="6347251" y="5696346"/>
            <a:ext cx="2664296" cy="64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AC540-308E-1944-9988-4543EF9AF053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7EF9E-C4FE-4746-81FF-13051CE2AE1D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0B09E-75CD-6841-A621-5D4A6CCC6B75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DCB9-E437-2A49-976A-F090F4B704BF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55395-E5D8-5742-8B12-BEFC00806FF9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1DE3-616E-5546-8CD0-9A0D571FA298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DD44-0834-4B4C-9695-4F1286B17E24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C92F4-A937-B64B-9962-C88F88A26FEC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38059"/>
            <a:ext cx="7992888" cy="2167373"/>
          </a:xfrm>
        </p:spPr>
        <p:txBody>
          <a:bodyPr>
            <a:normAutofit fontScale="90000"/>
          </a:bodyPr>
          <a:lstStyle/>
          <a:p>
            <a:r>
              <a:rPr lang="en-ZA" sz="3600" dirty="0"/>
              <a:t>Operational successes and challenges of contraceptive provision in DSD models for stable clients </a:t>
            </a:r>
            <a:br>
              <a:rPr lang="en-ZA" sz="3600" dirty="0"/>
            </a:br>
            <a:r>
              <a:rPr lang="en-ZA" sz="3600" dirty="0"/>
              <a:t>Experience from MSF </a:t>
            </a:r>
            <a:br>
              <a:rPr lang="en-ZA" sz="28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390256"/>
            <a:ext cx="6400800" cy="1198984"/>
          </a:xfrm>
        </p:spPr>
        <p:txBody>
          <a:bodyPr>
            <a:noAutofit/>
          </a:bodyPr>
          <a:lstStyle/>
          <a:p>
            <a:r>
              <a:rPr lang="en-ZA" sz="2000" i="1" dirty="0"/>
              <a:t>Leveraging differentiated ART delivery models to facilitate contraceptive care and TPT completion </a:t>
            </a:r>
            <a:r>
              <a:rPr lang="en-GB" sz="2000" dirty="0"/>
              <a:t>ICASA 2019 satellite</a:t>
            </a:r>
          </a:p>
          <a:p>
            <a:r>
              <a:rPr lang="en-GB" sz="2000" dirty="0"/>
              <a:t>Arthur Mboya</a:t>
            </a:r>
          </a:p>
          <a:p>
            <a:r>
              <a:rPr lang="en-GB" sz="2000" dirty="0"/>
              <a:t>MSF, Kenya</a:t>
            </a:r>
            <a:br>
              <a:rPr lang="en-GB" sz="2000" dirty="0"/>
            </a:br>
            <a:r>
              <a:rPr lang="en-GB" sz="2000" dirty="0"/>
              <a:t>4 December 2019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1688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27784" y="3021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88640"/>
            <a:ext cx="1813896" cy="11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3B1C8A-5EEF-B44A-9862-C336F5A2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Model Description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69960-FFEE-EC46-999F-DBD04EB4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464496" cy="4525963"/>
          </a:xfrm>
        </p:spPr>
        <p:txBody>
          <a:bodyPr>
            <a:noAutofit/>
          </a:bodyPr>
          <a:lstStyle/>
          <a:p>
            <a:r>
              <a:rPr lang="en-GB" sz="2000" dirty="0"/>
              <a:t>Groups breastfeeding women and their exposed infants meet at a booked time at the facility (3-6 pairs)</a:t>
            </a:r>
          </a:p>
          <a:p>
            <a:r>
              <a:rPr lang="en-GB" sz="2000" dirty="0"/>
              <a:t>Post delivery they meet every month for six months and then three monthly </a:t>
            </a:r>
          </a:p>
          <a:p>
            <a:r>
              <a:rPr lang="en-GB" sz="2000" dirty="0"/>
              <a:t>At each visit the following is provided </a:t>
            </a:r>
          </a:p>
          <a:p>
            <a:pPr lvl="1"/>
            <a:r>
              <a:rPr lang="en-GB" sz="2000" dirty="0"/>
              <a:t>Clinical follow up </a:t>
            </a:r>
          </a:p>
          <a:p>
            <a:pPr lvl="1"/>
            <a:r>
              <a:rPr lang="en-GB" sz="2000" dirty="0"/>
              <a:t>ART refills </a:t>
            </a:r>
          </a:p>
          <a:p>
            <a:pPr lvl="1"/>
            <a:r>
              <a:rPr lang="en-GB" sz="2000" dirty="0"/>
              <a:t>Follow up of exposed infant including vaccination</a:t>
            </a:r>
          </a:p>
          <a:p>
            <a:pPr lvl="1"/>
            <a:r>
              <a:rPr lang="en-GB" sz="2000" dirty="0"/>
              <a:t>Contraceptive care</a:t>
            </a:r>
          </a:p>
        </p:txBody>
      </p:sp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3E5C3B7-8965-4672-996D-D49179750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12" y="1280805"/>
            <a:ext cx="4038600" cy="2692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2BCAF-4741-4B59-8964-951D77BD6E9D}"/>
              </a:ext>
            </a:extLst>
          </p:cNvPr>
          <p:cNvSpPr txBox="1"/>
          <p:nvPr/>
        </p:nvSpPr>
        <p:spPr>
          <a:xfrm>
            <a:off x="4579268" y="4049777"/>
            <a:ext cx="4316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Almost all women use injectables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Oral contraception is rarely prescribed but refill duration aligned with ART refill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Implants and IUDs are available but only offered at 18 or 22 week visit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183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F999-D0B0-2C4F-8C6C-CA6773E9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3F57-2E09-2442-A93C-20CA3922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Female members in DSD models for stable clients are asking for integration of contraceptive care</a:t>
            </a:r>
          </a:p>
          <a:p>
            <a:r>
              <a:rPr lang="en-US" dirty="0"/>
              <a:t>It has been feasible to integrate a question on FP in the screening tool used in community-based models </a:t>
            </a:r>
          </a:p>
          <a:p>
            <a:r>
              <a:rPr lang="en-US" dirty="0"/>
              <a:t>FP uptake is possible both for stable adults and specific populations </a:t>
            </a:r>
          </a:p>
          <a:p>
            <a:r>
              <a:rPr lang="en-US" dirty="0"/>
              <a:t>Policies to allow extended refills of oral contraception are essential to support integration of FP and DSD </a:t>
            </a:r>
          </a:p>
          <a:p>
            <a:r>
              <a:rPr lang="en-US" dirty="0"/>
              <a:t>Injectable duration that aligns with duration of ART refills facilitates integration of FP into DSD models</a:t>
            </a:r>
          </a:p>
          <a:p>
            <a:r>
              <a:rPr lang="en-US" dirty="0"/>
              <a:t>The way oral contraception is packaged can impact on ease of integration for HCW - packs of 3 or 6 months to align with ARVs  </a:t>
            </a:r>
          </a:p>
        </p:txBody>
      </p:sp>
    </p:spTree>
    <p:extLst>
      <p:ext uri="{BB962C8B-B14F-4D97-AF65-F5344CB8AC3E}">
        <p14:creationId xmlns:p14="http://schemas.microsoft.com/office/powerpoint/2010/main" val="77886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A643-88C2-0241-9DF9-1C10106A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33B9-CD32-3248-9A7F-2DE076F8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Limited uptake of LARC in all settings </a:t>
            </a:r>
          </a:p>
          <a:p>
            <a:pPr lvl="1"/>
            <a:r>
              <a:rPr lang="en-US" dirty="0"/>
              <a:t>HCW’s explanation and preferences versus client acceptance</a:t>
            </a:r>
          </a:p>
          <a:p>
            <a:pPr lvl="1"/>
            <a:r>
              <a:rPr lang="en-US" dirty="0"/>
              <a:t>Lack of commodities </a:t>
            </a:r>
          </a:p>
          <a:p>
            <a:pPr lvl="1"/>
            <a:r>
              <a:rPr lang="en-US" dirty="0"/>
              <a:t>Lack of training of HCW on how to insert </a:t>
            </a:r>
            <a:r>
              <a:rPr lang="en-US"/>
              <a:t>implant and </a:t>
            </a:r>
            <a:r>
              <a:rPr lang="en-US" dirty="0"/>
              <a:t>IUD </a:t>
            </a:r>
          </a:p>
          <a:p>
            <a:r>
              <a:rPr lang="en-US" dirty="0"/>
              <a:t>Lack of acceptance of community delivery of injectable and oral contraceptives </a:t>
            </a:r>
          </a:p>
        </p:txBody>
      </p:sp>
    </p:spTree>
    <p:extLst>
      <p:ext uri="{BB962C8B-B14F-4D97-AF65-F5344CB8AC3E}">
        <p14:creationId xmlns:p14="http://schemas.microsoft.com/office/powerpoint/2010/main" val="319102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AFC1-F7F3-DF41-AE0E-D98EB58F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9110335-EE26-45B3-83C2-9E8602138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83E-2D94-3640-86DB-8670981C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MSF and DSD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3B38-5873-C34F-BFE8-7364B02C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MSF has supported implementation of DSD models (fast track, clubs, community ART groups, community distribution points) in projects across East, West and Southern Africa</a:t>
            </a:r>
          </a:p>
          <a:p>
            <a:r>
              <a:rPr lang="en-US" dirty="0"/>
              <a:t>Family planning has been integrated into three examples of DSD for </a:t>
            </a:r>
          </a:p>
          <a:p>
            <a:pPr lvl="2"/>
            <a:r>
              <a:rPr lang="en-US" dirty="0"/>
              <a:t>Clinically stable clients</a:t>
            </a:r>
          </a:p>
          <a:p>
            <a:pPr lvl="2"/>
            <a:r>
              <a:rPr lang="en-US" dirty="0"/>
              <a:t>Adolescents</a:t>
            </a:r>
          </a:p>
          <a:p>
            <a:pPr lvl="2"/>
            <a:r>
              <a:rPr lang="en-US" dirty="0"/>
              <a:t>Post partum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9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6C235DC-7221-4B06-9A64-AD56AFE13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9175004" cy="518381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3B1C8A-5EEF-B44A-9862-C336F5A28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9175004" cy="17281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Example 1: Integration of contraceptive care into community adherence groups (CAGs)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err="1">
                <a:solidFill>
                  <a:schemeClr val="bg1"/>
                </a:solidFill>
              </a:rPr>
              <a:t>Ndhiwa</a:t>
            </a:r>
            <a:r>
              <a:rPr lang="en-US" sz="3200" b="1" dirty="0">
                <a:solidFill>
                  <a:schemeClr val="bg1"/>
                </a:solidFill>
              </a:rPr>
              <a:t>, Kenya</a:t>
            </a:r>
          </a:p>
        </p:txBody>
      </p:sp>
    </p:spTree>
    <p:extLst>
      <p:ext uri="{BB962C8B-B14F-4D97-AF65-F5344CB8AC3E}">
        <p14:creationId xmlns:p14="http://schemas.microsoft.com/office/powerpoint/2010/main" val="17825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F2D4-F871-6B47-A6E2-5B2FCB24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Description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D7408-9F42-B644-80C5-7FCBB83B6F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7012"/>
            <a:ext cx="4783193" cy="361020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539AB9-4D4D-7741-A23A-47C18B9B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96" y="2422583"/>
            <a:ext cx="3394720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600" dirty="0"/>
              <a:t>STEP 1: CAG meeting in the community before collection of ART by the group representative </a:t>
            </a:r>
            <a:br>
              <a:rPr lang="en-ZA" sz="1600" dirty="0"/>
            </a:br>
            <a:endParaRPr lang="en-ZA" sz="1600" dirty="0"/>
          </a:p>
          <a:p>
            <a:pPr marL="0" indent="0">
              <a:buNone/>
            </a:pPr>
            <a:r>
              <a:rPr lang="en-ZA" sz="1600" dirty="0"/>
              <a:t>STEP 2: CAG Representative reports to the health facility and receives 3mth ART refills for the group</a:t>
            </a:r>
            <a:br>
              <a:rPr lang="en-ZA" sz="1600" dirty="0"/>
            </a:br>
            <a:endParaRPr lang="en-ZA" sz="1600" dirty="0"/>
          </a:p>
          <a:p>
            <a:pPr marL="0" indent="0">
              <a:buNone/>
            </a:pPr>
            <a:r>
              <a:rPr lang="en-ZA" sz="1600" dirty="0"/>
              <a:t>STEP 3: CAG meeting after ART collection in the community where ART is distributed by representative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315CF-ECA1-7C4E-B44D-F9E8A7BC87F2}"/>
              </a:ext>
            </a:extLst>
          </p:cNvPr>
          <p:cNvSpPr txBox="1"/>
          <p:nvPr/>
        </p:nvSpPr>
        <p:spPr>
          <a:xfrm>
            <a:off x="467544" y="1429126"/>
            <a:ext cx="78488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Groups of between 4-10 clinically stable clients meet on a 3-monthly basis. The following 3 steps are repeated: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96510-3E77-A045-BDAA-B672E76F31F8}"/>
              </a:ext>
            </a:extLst>
          </p:cNvPr>
          <p:cNvSpPr txBox="1"/>
          <p:nvPr/>
        </p:nvSpPr>
        <p:spPr>
          <a:xfrm>
            <a:off x="611560" y="5877272"/>
            <a:ext cx="784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Ndhiwa, 632 clients are part of a CAG (5% of the on ART cohort)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3B1C8A-5EEF-B44A-9862-C336F5A2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Contraceptive care in CAGs, </a:t>
            </a:r>
            <a:r>
              <a:rPr lang="en-US" dirty="0" err="1"/>
              <a:t>Ndihwa</a:t>
            </a:r>
            <a:r>
              <a:rPr lang="en-US" dirty="0"/>
              <a:t>, Kenya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69960-FFEE-EC46-999F-DBD04EB4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" y="1556792"/>
            <a:ext cx="8229600" cy="4713387"/>
          </a:xfrm>
        </p:spPr>
        <p:txBody>
          <a:bodyPr>
            <a:noAutofit/>
          </a:bodyPr>
          <a:lstStyle/>
          <a:p>
            <a:r>
              <a:rPr lang="en-GB" sz="2400" dirty="0"/>
              <a:t>Female CAG members asked for FP to be integrated into the model</a:t>
            </a:r>
          </a:p>
          <a:p>
            <a:r>
              <a:rPr lang="en-GB" sz="2400" dirty="0"/>
              <a:t>FP options offered include: implants (</a:t>
            </a:r>
            <a:r>
              <a:rPr lang="en-GB" sz="2400" dirty="0" err="1"/>
              <a:t>implanon</a:t>
            </a:r>
            <a:r>
              <a:rPr lang="en-GB" sz="2400" dirty="0"/>
              <a:t> NXT/</a:t>
            </a:r>
            <a:r>
              <a:rPr lang="en-GB" sz="2400" dirty="0" err="1"/>
              <a:t>jadelle</a:t>
            </a:r>
            <a:r>
              <a:rPr lang="en-GB" sz="2400" dirty="0"/>
              <a:t>), DMPA (three monthly) and oral contraceptives</a:t>
            </a:r>
          </a:p>
          <a:p>
            <a:r>
              <a:rPr lang="en-GB" sz="2400" dirty="0"/>
              <a:t>CAG members requiring injectable or oral contraception, are selected to attend the clinic to collect the ART for the group as well as their contraception</a:t>
            </a:r>
          </a:p>
          <a:p>
            <a:r>
              <a:rPr lang="en-GB" sz="2400" dirty="0"/>
              <a:t>Where more than one member requires contraception, they attend the clinic together.</a:t>
            </a:r>
          </a:p>
          <a:p>
            <a:r>
              <a:rPr lang="en-GB" sz="2400" dirty="0"/>
              <a:t>Oral contraception has to be personally collected but refill length is aligned with ART refill length</a:t>
            </a:r>
          </a:p>
        </p:txBody>
      </p:sp>
    </p:spTree>
    <p:extLst>
      <p:ext uri="{BB962C8B-B14F-4D97-AF65-F5344CB8AC3E}">
        <p14:creationId xmlns:p14="http://schemas.microsoft.com/office/powerpoint/2010/main" val="245450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36B9-0245-C540-B537-8ECC0635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56" y="100820"/>
            <a:ext cx="7427168" cy="1143000"/>
          </a:xfrm>
        </p:spPr>
        <p:txBody>
          <a:bodyPr>
            <a:normAutofit/>
          </a:bodyPr>
          <a:lstStyle/>
          <a:p>
            <a:r>
              <a:rPr lang="en-ZA" sz="3200" dirty="0"/>
              <a:t>Contraceptive care in CAGs: </a:t>
            </a:r>
            <a:br>
              <a:rPr lang="en-ZA" sz="3200" dirty="0"/>
            </a:br>
            <a:r>
              <a:rPr lang="en-ZA" sz="3200" dirty="0"/>
              <a:t>The building blocks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8F9FD-37DF-9045-84E2-C9F8D705050B}"/>
              </a:ext>
            </a:extLst>
          </p:cNvPr>
          <p:cNvSpPr txBox="1"/>
          <p:nvPr/>
        </p:nvSpPr>
        <p:spPr>
          <a:xfrm>
            <a:off x="1658149" y="1335995"/>
            <a:ext cx="1622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IUD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8B8800-B903-6A49-B4F8-FDB44FA53C73}"/>
              </a:ext>
            </a:extLst>
          </p:cNvPr>
          <p:cNvGrpSpPr/>
          <p:nvPr/>
        </p:nvGrpSpPr>
        <p:grpSpPr>
          <a:xfrm>
            <a:off x="181590" y="1643775"/>
            <a:ext cx="8638882" cy="4672494"/>
            <a:chOff x="289037" y="1672352"/>
            <a:chExt cx="7990058" cy="4320480"/>
          </a:xfrm>
        </p:grpSpPr>
        <p:pic>
          <p:nvPicPr>
            <p:cNvPr id="20" name="Picture 19" descr="Screen Shot 2019-02-21 at 08.01.37.png">
              <a:extLst>
                <a:ext uri="{FF2B5EF4-FFF2-40B4-BE49-F238E27FC236}">
                  <a16:creationId xmlns:a16="http://schemas.microsoft.com/office/drawing/2014/main" id="{0C8BE894-CBB0-3E4F-9540-60260C13D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7339"/>
            <a:stretch/>
          </p:blipFill>
          <p:spPr>
            <a:xfrm>
              <a:off x="289037" y="1672352"/>
              <a:ext cx="1229252" cy="4320480"/>
            </a:xfrm>
            <a:prstGeom prst="rect">
              <a:avLst/>
            </a:prstGeom>
          </p:spPr>
        </p:pic>
        <p:pic>
          <p:nvPicPr>
            <p:cNvPr id="21" name="Picture 20" descr="Screen Shot 2019-02-21 at 08.01.45.png">
              <a:extLst>
                <a:ext uri="{FF2B5EF4-FFF2-40B4-BE49-F238E27FC236}">
                  <a16:creationId xmlns:a16="http://schemas.microsoft.com/office/drawing/2014/main" id="{0D50AF08-75A2-5249-B44E-AE13714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096"/>
            <a:stretch/>
          </p:blipFill>
          <p:spPr>
            <a:xfrm>
              <a:off x="1539641" y="1700808"/>
              <a:ext cx="1664207" cy="4262398"/>
            </a:xfrm>
            <a:prstGeom prst="rect">
              <a:avLst/>
            </a:prstGeom>
          </p:spPr>
        </p:pic>
        <p:pic>
          <p:nvPicPr>
            <p:cNvPr id="37" name="Picture 36" descr="Screen Shot 2019-02-21 at 08.01.45.png">
              <a:extLst>
                <a:ext uri="{FF2B5EF4-FFF2-40B4-BE49-F238E27FC236}">
                  <a16:creationId xmlns:a16="http://schemas.microsoft.com/office/drawing/2014/main" id="{74049F00-8276-A046-8E6E-31BFBB19E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096"/>
            <a:stretch/>
          </p:blipFill>
          <p:spPr>
            <a:xfrm>
              <a:off x="3239852" y="1712074"/>
              <a:ext cx="1664207" cy="4262398"/>
            </a:xfrm>
            <a:prstGeom prst="rect">
              <a:avLst/>
            </a:prstGeom>
          </p:spPr>
        </p:pic>
        <p:pic>
          <p:nvPicPr>
            <p:cNvPr id="38" name="Picture 37" descr="Screen Shot 2019-02-21 at 08.01.45.png">
              <a:extLst>
                <a:ext uri="{FF2B5EF4-FFF2-40B4-BE49-F238E27FC236}">
                  <a16:creationId xmlns:a16="http://schemas.microsoft.com/office/drawing/2014/main" id="{AD43E2C3-FAFE-5C4C-B4B8-FEAE102AE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096"/>
            <a:stretch/>
          </p:blipFill>
          <p:spPr>
            <a:xfrm>
              <a:off x="4927370" y="1712074"/>
              <a:ext cx="1664207" cy="4262398"/>
            </a:xfrm>
            <a:prstGeom prst="rect">
              <a:avLst/>
            </a:prstGeom>
          </p:spPr>
        </p:pic>
        <p:pic>
          <p:nvPicPr>
            <p:cNvPr id="39" name="Picture 38" descr="Screen Shot 2019-02-21 at 08.01.45.png">
              <a:extLst>
                <a:ext uri="{FF2B5EF4-FFF2-40B4-BE49-F238E27FC236}">
                  <a16:creationId xmlns:a16="http://schemas.microsoft.com/office/drawing/2014/main" id="{BD7AB061-3707-AA42-9C8E-E8D12A521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096"/>
            <a:stretch/>
          </p:blipFill>
          <p:spPr>
            <a:xfrm>
              <a:off x="6614888" y="1700808"/>
              <a:ext cx="1664207" cy="4262398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276FDFF-892D-4540-A911-0AFA80EBAD8D}"/>
              </a:ext>
            </a:extLst>
          </p:cNvPr>
          <p:cNvSpPr txBox="1"/>
          <p:nvPr/>
        </p:nvSpPr>
        <p:spPr>
          <a:xfrm>
            <a:off x="3483574" y="1305969"/>
            <a:ext cx="1644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Implant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229996-A0B4-7641-99C6-84F76F574A11}"/>
              </a:ext>
            </a:extLst>
          </p:cNvPr>
          <p:cNvSpPr txBox="1"/>
          <p:nvPr/>
        </p:nvSpPr>
        <p:spPr>
          <a:xfrm>
            <a:off x="5295822" y="1327866"/>
            <a:ext cx="1680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Oral pills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505429-34B0-E34E-90D2-AC2357052994}"/>
              </a:ext>
            </a:extLst>
          </p:cNvPr>
          <p:cNvSpPr txBox="1"/>
          <p:nvPr/>
        </p:nvSpPr>
        <p:spPr>
          <a:xfrm>
            <a:off x="7164324" y="1304236"/>
            <a:ext cx="166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Injectable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4E4FBA-98B1-F043-86EB-4892CFC789DF}"/>
              </a:ext>
            </a:extLst>
          </p:cNvPr>
          <p:cNvSpPr txBox="1"/>
          <p:nvPr/>
        </p:nvSpPr>
        <p:spPr>
          <a:xfrm>
            <a:off x="3471272" y="1805171"/>
            <a:ext cx="1700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Prior to entry into club or at any time contraception need assesse</a:t>
            </a:r>
            <a:r>
              <a:rPr lang="en-GB" sz="1400" dirty="0"/>
              <a:t>d</a:t>
            </a:r>
            <a:r>
              <a:rPr lang="en-GB" dirty="0"/>
              <a:t> </a:t>
            </a:r>
          </a:p>
          <a:p>
            <a:endParaRPr lang="en-ZA" sz="1400" dirty="0">
              <a:latin typeface="Arial"/>
              <a:cs typeface="Arial"/>
            </a:endParaRPr>
          </a:p>
          <a:p>
            <a:endParaRPr lang="en-ZA" sz="1400" dirty="0">
              <a:latin typeface="Arial"/>
              <a:cs typeface="Arial"/>
            </a:endParaRP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78D442-E740-FB44-902B-2620A647E364}"/>
              </a:ext>
            </a:extLst>
          </p:cNvPr>
          <p:cNvSpPr txBox="1"/>
          <p:nvPr/>
        </p:nvSpPr>
        <p:spPr>
          <a:xfrm>
            <a:off x="3475241" y="3045771"/>
            <a:ext cx="160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/>
                <a:cs typeface="Arial"/>
              </a:rPr>
              <a:t>Same facility as ART delivered </a:t>
            </a:r>
          </a:p>
          <a:p>
            <a:endParaRPr lang="en-ZA" sz="1400" dirty="0">
              <a:latin typeface="Arial"/>
              <a:cs typeface="Arial"/>
            </a:endParaRP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5EAD3A-3B8D-1649-9399-1198E247DA26}"/>
              </a:ext>
            </a:extLst>
          </p:cNvPr>
          <p:cNvSpPr txBox="1"/>
          <p:nvPr/>
        </p:nvSpPr>
        <p:spPr>
          <a:xfrm>
            <a:off x="3471272" y="4375324"/>
            <a:ext cx="160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/>
                <a:cs typeface="Arial"/>
              </a:rPr>
              <a:t>Nurse or midwife </a:t>
            </a: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61B572-72C5-CB42-8774-EF175DF06D37}"/>
              </a:ext>
            </a:extLst>
          </p:cNvPr>
          <p:cNvSpPr txBox="1"/>
          <p:nvPr/>
        </p:nvSpPr>
        <p:spPr>
          <a:xfrm>
            <a:off x="3415156" y="5473308"/>
            <a:ext cx="178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Jadelle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Implanon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NXT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BF80A5-C644-6844-98D9-3B5CB5238F82}"/>
              </a:ext>
            </a:extLst>
          </p:cNvPr>
          <p:cNvSpPr txBox="1"/>
          <p:nvPr/>
        </p:nvSpPr>
        <p:spPr>
          <a:xfrm>
            <a:off x="5295823" y="2036002"/>
            <a:ext cx="1600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Every 3 months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1E616A-EAF7-154C-921D-714721D4F7D5}"/>
              </a:ext>
            </a:extLst>
          </p:cNvPr>
          <p:cNvSpPr txBox="1"/>
          <p:nvPr/>
        </p:nvSpPr>
        <p:spPr>
          <a:xfrm>
            <a:off x="5295823" y="2882608"/>
            <a:ext cx="1600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Collect ART and FP from clinic as nominated group member to collect </a:t>
            </a:r>
            <a:r>
              <a:rPr lang="en-GB" sz="1200" dirty="0"/>
              <a:t>ART</a:t>
            </a:r>
            <a:r>
              <a:rPr lang="en-GB" dirty="0"/>
              <a:t> </a:t>
            </a:r>
          </a:p>
          <a:p>
            <a:endParaRPr lang="en-ZA" sz="1400" dirty="0">
              <a:latin typeface="Arial"/>
              <a:cs typeface="Arial"/>
            </a:endParaRPr>
          </a:p>
          <a:p>
            <a:endParaRPr lang="en-ZA" sz="1400" dirty="0">
              <a:latin typeface="Arial"/>
              <a:cs typeface="Arial"/>
            </a:endParaRP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D52B1D-FE86-3A44-8298-FC04C269DACA}"/>
              </a:ext>
            </a:extLst>
          </p:cNvPr>
          <p:cNvSpPr txBox="1"/>
          <p:nvPr/>
        </p:nvSpPr>
        <p:spPr>
          <a:xfrm>
            <a:off x="5295822" y="4219517"/>
            <a:ext cx="1600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Doctor, CO, Nurse or midwife provides script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6DA3D6-DAC6-6C4E-AC3F-0F946A4636A7}"/>
              </a:ext>
            </a:extLst>
          </p:cNvPr>
          <p:cNvSpPr txBox="1"/>
          <p:nvPr/>
        </p:nvSpPr>
        <p:spPr>
          <a:xfrm>
            <a:off x="5295823" y="5257864"/>
            <a:ext cx="160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Combined and progestogen only</a:t>
            </a:r>
            <a:r>
              <a:rPr lang="en-GB" dirty="0"/>
              <a:t>  </a:t>
            </a: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7BFFD-9170-DB42-9EF8-0716615B2BBB}"/>
              </a:ext>
            </a:extLst>
          </p:cNvPr>
          <p:cNvSpPr txBox="1"/>
          <p:nvPr/>
        </p:nvSpPr>
        <p:spPr>
          <a:xfrm>
            <a:off x="7164324" y="1997022"/>
            <a:ext cx="151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Every 3 months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38ABF1-4F2E-BA4D-B5F4-84A506722C68}"/>
              </a:ext>
            </a:extLst>
          </p:cNvPr>
          <p:cNvSpPr txBox="1"/>
          <p:nvPr/>
        </p:nvSpPr>
        <p:spPr>
          <a:xfrm>
            <a:off x="7045512" y="2822022"/>
            <a:ext cx="18001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Given at Facility; group member in need nominated to collect ART for others  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111361-1FDD-7747-B7C7-E42A1562135A}"/>
              </a:ext>
            </a:extLst>
          </p:cNvPr>
          <p:cNvSpPr txBox="1"/>
          <p:nvPr/>
        </p:nvSpPr>
        <p:spPr>
          <a:xfrm>
            <a:off x="7119965" y="4375324"/>
            <a:ext cx="160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/>
                <a:cs typeface="Arial"/>
              </a:rPr>
              <a:t>Nurse or midwife</a:t>
            </a: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A88FAF-0BC4-7441-B942-C69F0676DA57}"/>
              </a:ext>
            </a:extLst>
          </p:cNvPr>
          <p:cNvSpPr txBox="1"/>
          <p:nvPr/>
        </p:nvSpPr>
        <p:spPr>
          <a:xfrm>
            <a:off x="7164324" y="5357813"/>
            <a:ext cx="160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/>
                <a:cs typeface="Arial"/>
              </a:rPr>
              <a:t>DMPA</a:t>
            </a: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7CC438-DAF4-4029-B157-6872EF4864BB}"/>
              </a:ext>
            </a:extLst>
          </p:cNvPr>
          <p:cNvSpPr txBox="1"/>
          <p:nvPr/>
        </p:nvSpPr>
        <p:spPr>
          <a:xfrm>
            <a:off x="1647306" y="4327239"/>
            <a:ext cx="160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Arial"/>
                <a:cs typeface="Arial"/>
              </a:rPr>
              <a:t>Not available </a:t>
            </a: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DDB1D6-70EC-40B4-A962-8D081AAB8685}"/>
              </a:ext>
            </a:extLst>
          </p:cNvPr>
          <p:cNvSpPr txBox="1"/>
          <p:nvPr/>
        </p:nvSpPr>
        <p:spPr>
          <a:xfrm>
            <a:off x="1612742" y="3282666"/>
            <a:ext cx="1600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Arial"/>
                <a:cs typeface="Arial"/>
              </a:rPr>
              <a:t>Not available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090441-7612-40DA-8FB6-F7A224C607CA}"/>
              </a:ext>
            </a:extLst>
          </p:cNvPr>
          <p:cNvSpPr txBox="1"/>
          <p:nvPr/>
        </p:nvSpPr>
        <p:spPr>
          <a:xfrm>
            <a:off x="1591405" y="2135522"/>
            <a:ext cx="1600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Arial"/>
                <a:cs typeface="Arial"/>
              </a:rPr>
              <a:t>Not available </a:t>
            </a:r>
          </a:p>
          <a:p>
            <a:endParaRPr lang="en-ZA" sz="1400" dirty="0">
              <a:latin typeface="Arial"/>
              <a:cs typeface="Arial"/>
            </a:endParaRPr>
          </a:p>
          <a:p>
            <a:endParaRPr lang="en-ZA" sz="1400" dirty="0">
              <a:latin typeface="Arial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31A56C-2864-4269-9A1E-B2E91792C46D}"/>
              </a:ext>
            </a:extLst>
          </p:cNvPr>
          <p:cNvSpPr txBox="1"/>
          <p:nvPr/>
        </p:nvSpPr>
        <p:spPr>
          <a:xfrm>
            <a:off x="1634223" y="5546049"/>
            <a:ext cx="1600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Arial"/>
                <a:cs typeface="Arial"/>
              </a:rPr>
              <a:t>Not available </a:t>
            </a:r>
          </a:p>
        </p:txBody>
      </p:sp>
    </p:spTree>
    <p:extLst>
      <p:ext uri="{BB962C8B-B14F-4D97-AF65-F5344CB8AC3E}">
        <p14:creationId xmlns:p14="http://schemas.microsoft.com/office/powerpoint/2010/main" val="3570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9797461E-1FAB-44C1-8730-AA0E5853F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" y="1412776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3B1C8A-5EEF-B44A-9862-C336F5A28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" y="1433053"/>
            <a:ext cx="9242693" cy="14700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Example 2: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Integration of contraceptive care into teen clubs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Chiradzulu</a:t>
            </a:r>
            <a:r>
              <a:rPr lang="en-US" sz="3200" dirty="0">
                <a:solidFill>
                  <a:schemeClr val="bg1"/>
                </a:solidFill>
              </a:rPr>
              <a:t>, Malawi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C6EF00-A78C-46F5-9C3A-E55D239B4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47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3B1C8A-5EEF-B44A-9862-C336F5A2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69960-FFEE-EC46-999F-DBD04EB4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Teen clubs are run for clinically stable adolescents</a:t>
            </a:r>
          </a:p>
          <a:p>
            <a:r>
              <a:rPr lang="en-GB" dirty="0"/>
              <a:t>Clinical review is planned to be moved to six monthly</a:t>
            </a:r>
          </a:p>
          <a:p>
            <a:r>
              <a:rPr lang="en-GB" dirty="0"/>
              <a:t>ART refills are two monthly </a:t>
            </a:r>
          </a:p>
          <a:p>
            <a:pPr fontAlgn="base"/>
            <a:r>
              <a:rPr lang="en-GB" dirty="0"/>
              <a:t>Prior to entry to the club, family planning needs are discussed. </a:t>
            </a:r>
          </a:p>
          <a:p>
            <a:pPr fontAlgn="base"/>
            <a:r>
              <a:rPr lang="en-GB" dirty="0"/>
              <a:t>Options available include oral contraceptives, injectables, implants and IUDs</a:t>
            </a:r>
          </a:p>
          <a:p>
            <a:pPr fontAlgn="base"/>
            <a:r>
              <a:rPr lang="en-GB" dirty="0"/>
              <a:t>Injectable or oral contraception is provided as a one stop service during the teen club meeting   </a:t>
            </a:r>
          </a:p>
          <a:p>
            <a:endParaRPr lang="en-GB" dirty="0"/>
          </a:p>
        </p:txBody>
      </p:sp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48C8D0EE-F470-4B3A-81E7-940757DA0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4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B15DE42-71EE-43F9-8E2B-21409AD5C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3566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3B1C8A-5EEF-B44A-9862-C336F5A28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28259"/>
            <a:ext cx="9144000" cy="1264637"/>
          </a:xfrm>
          <a:solidFill>
            <a:srgbClr val="FF00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Example 3: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Integration of contraceptive care into postnatal clubs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Khayelitsha, South Africa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C6EF00-A78C-46F5-9C3A-E55D239B4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4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DB79235008F47896FF7E4315529A4" ma:contentTypeVersion="11" ma:contentTypeDescription="Create a new document." ma:contentTypeScope="" ma:versionID="71878f06f0b4f695f512114f7f1aeac1">
  <xsd:schema xmlns:xsd="http://www.w3.org/2001/XMLSchema" xmlns:xs="http://www.w3.org/2001/XMLSchema" xmlns:p="http://schemas.microsoft.com/office/2006/metadata/properties" xmlns:ns3="f8a2f344-3245-4a91-8df7-0971d5463326" xmlns:ns4="71d96bb4-1295-42de-b660-e77f32922664" targetNamespace="http://schemas.microsoft.com/office/2006/metadata/properties" ma:root="true" ma:fieldsID="b046a55c93da9700d4d6c61a20ee70ee" ns3:_="" ns4:_="">
    <xsd:import namespace="f8a2f344-3245-4a91-8df7-0971d5463326"/>
    <xsd:import namespace="71d96bb4-1295-42de-b660-e77f329226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3:SharedWithDetails" minOccurs="0"/>
                <xsd:element ref="ns3:SharingHintHash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2f344-3245-4a91-8df7-0971d54633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6bb4-1295-42de-b660-e77f32922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29BBCD-B91A-47C4-A1EA-6790BF98BA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63EC6F-83AD-40D3-BBBF-E1C91F07B7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D8B464-ADBA-4158-BCB6-182E8A065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2f344-3245-4a91-8df7-0971d5463326"/>
    <ds:schemaRef ds:uri="71d96bb4-1295-42de-b660-e77f32922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642</Words>
  <Application>Microsoft Macintosh PowerPoint</Application>
  <PresentationFormat>On-screen Show (4:3)</PresentationFormat>
  <Paragraphs>86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Operational successes and challenges of contraceptive provision in DSD models for stable clients  Experience from MSF  </vt:lpstr>
      <vt:lpstr>Overview of MSF and DSD</vt:lpstr>
      <vt:lpstr>Example 1: Integration of contraceptive care into community adherence groups (CAGs) Ndhiwa, Kenya</vt:lpstr>
      <vt:lpstr>Model Description</vt:lpstr>
      <vt:lpstr>Contraceptive care in CAGs, Ndihwa, Kenya</vt:lpstr>
      <vt:lpstr>Contraceptive care in CAGs:  The building blocks</vt:lpstr>
      <vt:lpstr>Example 2:  Integration of contraceptive care into teen clubs Chiradzulu, Malawi </vt:lpstr>
      <vt:lpstr>Model Description</vt:lpstr>
      <vt:lpstr>Example 3:  Integration of contraceptive care into postnatal clubs  Khayelitsha, South Africa</vt:lpstr>
      <vt:lpstr>Model Description</vt:lpstr>
      <vt:lpstr>Early lessons</vt:lpstr>
      <vt:lpstr>Early challenges</vt:lpstr>
      <vt:lpstr>Thank you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140</cp:revision>
  <dcterms:created xsi:type="dcterms:W3CDTF">2015-07-06T08:16:27Z</dcterms:created>
  <dcterms:modified xsi:type="dcterms:W3CDTF">2019-12-03T06:40:07Z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0x010100B09DB79235008F47896FF7E4315529A4</vt:lpwstr>
  </property>
</Properties>
</file>