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61" r:id="rId4"/>
    <p:sldId id="293" r:id="rId5"/>
    <p:sldId id="262" r:id="rId6"/>
    <p:sldId id="263" r:id="rId7"/>
    <p:sldId id="292" r:id="rId8"/>
    <p:sldId id="272" r:id="rId9"/>
    <p:sldId id="273" r:id="rId10"/>
    <p:sldId id="291" r:id="rId11"/>
    <p:sldId id="266" r:id="rId12"/>
    <p:sldId id="267" r:id="rId13"/>
    <p:sldId id="290" r:id="rId14"/>
    <p:sldId id="268" r:id="rId15"/>
    <p:sldId id="269" r:id="rId16"/>
    <p:sldId id="284" r:id="rId17"/>
    <p:sldId id="270" r:id="rId18"/>
    <p:sldId id="271" r:id="rId19"/>
    <p:sldId id="285" r:id="rId20"/>
    <p:sldId id="264" r:id="rId21"/>
    <p:sldId id="265" r:id="rId22"/>
    <p:sldId id="286" r:id="rId23"/>
    <p:sldId id="282" r:id="rId24"/>
    <p:sldId id="283" r:id="rId25"/>
    <p:sldId id="287" r:id="rId26"/>
    <p:sldId id="274" r:id="rId27"/>
    <p:sldId id="275" r:id="rId28"/>
    <p:sldId id="288" r:id="rId29"/>
    <p:sldId id="276" r:id="rId30"/>
    <p:sldId id="294" r:id="rId31"/>
    <p:sldId id="295" r:id="rId32"/>
    <p:sldId id="278" r:id="rId33"/>
    <p:sldId id="279" r:id="rId34"/>
    <p:sldId id="289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Grimsrud" initials="A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quin.icap.columbia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differentiatedservicedelivery.org/Portals/0/adam/Content/mXiy8eBCNEGsAKW_Y5geoQ/File/ICAP_CQUIN_Kenya-ARV-Guidelines-2018-Final_20thAug2018%20(1)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ropbox.com/sh/ne5rynpf5v8j1ot/AACCPyjkywCIOn_5-hP2Yv94a/Posters/National%20Program%20Posters/Country%20Posters?dl=0&amp;subfolder_nav_tracking=1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differentiatedservicedelivery.org/Portals/0/adam/Content/czdf_F8uhEeRJhUpB3GVhg/File/2016%20Malawi%20Clinical%20HIV%20Guideline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ropbox.com/sh/ne5rynpf5v8j1ot/AACCPyjkywCIOn_5-hP2Yv94a/Posters/National%20Program%20Posters/Country%20Posters?dl=0&amp;subfolder_nav_tracking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ifferentiatedservicedelivery.org/Portals/0/adam/Content/mk4zWJijDE6PguKQUWXCsQ/File/Gui%C3%A3o%20dos%20Modelos%20Diferenciados%20de%20Servi%C3%A7o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ropbox.com/sh/ne5rynpf5v8j1ot/AACCPyjkywCIOn_5-hP2Yv94a/Posters/National%20Program%20Posters/Country%20Posters?dl=0&amp;subfolder_nav_tracking=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ifferentiatedservicedelivery.org/Portals/0/adam/Content/36uT92g1vU6AocmZLJroug/File/Adolescent%20(SHORT)_WEB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ropbox.com/sh/ne5rynpf5v8j1ot/AACCPyjkywCIOn_5-hP2Yv94a/Posters/National%20Program%20Posters/Country%20Posters?dl=0&amp;subfolder_nav_tracking=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ifferentiatedservicedelivery.org/Portals/0/adam/Content/nKMF99s69UqVMa9DJQp96A/File/SDM_Tanzania_Mapping%20Report_FINAL_June2017_%20with%20Signature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bc9i0vbgv22cnfj/AACqZdHZfukfvJ-JFIBWuYZ3a/4.%20Wednesday_Session%209/Session%209?dl=0&amp;preview=1.+Rutaihwa_CQUIN+Session+9_Final.pdf&amp;subfolder_nav_tracking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ifferentiatedservicedelivery.org/Portals/0/adam/Content/HvpzRP5yUUSdpCe2m0KMdQ/File/CONSOLIDATED%20GUIDELINES%20FOR%20PREVENTION%20AND%20TREATMENT%20OF%20HIV%20IN%20UGANDA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ropbox.com/sh/ne5rynpf5v8j1ot/AACCPyjkywCIOn_5-hP2Yv94a/Posters/National%20Program%20Posters/Country%20Posters?dl=0&amp;subfolder_nav_tracking=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differentiatedservicedelivery.org/Portals/0/adam/Content/fLl-2LVqM0izU06VDY6DqQ/File/Zambia%20Consolidated%20Guidelines%20for%20Treatment%20and%20Prevention%20of%20HIV%20Infection%202018-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ropbox.com/sh/ne5rynpf5v8j1ot/AACCPyjkywCIOn_5-hP2Yv94a/Posters/National%20Program%20Posters/Country%20Posters?dl=0&amp;subfolder_nav_tracking=1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ropbox.com/sh/ne5rynpf5v8j1ot/AACCPyjkywCIOn_5-hP2Yv94a/Posters/National%20Program%20Posters/Country%20Posters?dl=0&amp;subfolder_nav_tracking=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idrz.org/toolkits/commart-toolkit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differentiatedservicedelivery.org/Portals/0/adam/Content/JAOEkYYIREyKQ6R637vBmA/File/Zimbabwe_OSDM_webrevised_2017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ropbox.com/sh/ne5rynpf5v8j1ot/AACCPyjkywCIOn_5-hP2Yv94a/Posters/National%20Program%20Posters/Country%20Posters?dl=0&amp;subfolder_nav_tracking=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quin.icap.columbia.edu/" TargetMode="External"/><Relationship Id="rId2" Type="http://schemas.openxmlformats.org/officeDocument/2006/relationships/hyperlink" Target="https://www.dropbox.com/sh/ne5rynpf5v8j1ot/AABwn2u8lNMnttPjm3n6bZ5ta?dl=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sd@iasociety.org" TargetMode="External"/><Relationship Id="rId4" Type="http://schemas.openxmlformats.org/officeDocument/2006/relationships/hyperlink" Target="http://www.differentiatedservicedelivery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ifferentiatedservicedelivery.org/Portals/0/adam/Content/EMEKxy0oE0Wmyv19nqIhEQ/File/Swaziland%20Policy%20Guideline%202016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ropbox.com/sh/ne5rynpf5v8j1ot/AACCPyjkywCIOn_5-hP2Yv94a/Posters/National%20Program%20Posters/Country%20Posters?dl=0&amp;subfolder_nav_tracking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nlinelibrary.wiley.com/doi/10.1002/jia2.25183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ropbox.com/sh/ne5rynpf5v8j1ot/AACCPyjkywCIOn_5-hP2Yv94a/Posters/National%20Program%20Posters/Country%20Posters?dl=0&amp;subfolder_nav_tracking=1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rgbClr val="022169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2" y="-12263"/>
            <a:ext cx="707903" cy="64648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3609" y="980728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Update on country scale up of differentiated service delivery in the 11 CQUIN countries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43608" y="3573016"/>
            <a:ext cx="682584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Details from the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hlinkClick r:id="rId3"/>
              </a:rPr>
              <a:t>CQUIN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Annual Meeting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November 2018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97" y="5606380"/>
            <a:ext cx="1760389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5949280"/>
            <a:ext cx="3423412" cy="3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Ethiopia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376" y="1331640"/>
            <a:ext cx="8388424" cy="4794523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Diversification of DSD model, including the launch of UHEW-led CAGs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Qualitative research study exploring client and provider reaction to Appointment Spacing will be conducted in 2019 with support from CQUIN</a:t>
            </a:r>
          </a:p>
          <a:p>
            <a:pPr lvl="1"/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84328" b="4006"/>
          <a:stretch/>
        </p:blipFill>
        <p:spPr>
          <a:xfrm>
            <a:off x="70860" y="188640"/>
            <a:ext cx="1410807" cy="8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Kenya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76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Kenya Ministry of Health through the NASCOP provided </a:t>
            </a:r>
            <a:r>
              <a:rPr lang="en-US" dirty="0" smtClean="0">
                <a:hlinkClick r:id="rId2"/>
              </a:rPr>
              <a:t>guidance</a:t>
            </a:r>
            <a:r>
              <a:rPr lang="en-US" dirty="0" smtClean="0"/>
              <a:t> for the national implementation of DSD in July 2016. Prioritized populations: adult patients on ART, stable children and adolescents</a:t>
            </a:r>
          </a:p>
          <a:p>
            <a:r>
              <a:rPr lang="en-US" dirty="0" smtClean="0"/>
              <a:t>NASCOP invested in training HCP on DSD </a:t>
            </a:r>
          </a:p>
          <a:p>
            <a:r>
              <a:rPr lang="en-US" dirty="0" smtClean="0"/>
              <a:t>Community representatives are involved in design, implementation and monitoring of DSD</a:t>
            </a:r>
          </a:p>
          <a:p>
            <a:r>
              <a:rPr lang="en-US" dirty="0" smtClean="0"/>
              <a:t>Kenya recommend a four DSD models including Fast track, six-monthly appointments. Two group models include Facility ART Groups (FAG), Community ART Groups (CAGs)</a:t>
            </a:r>
          </a:p>
          <a:p>
            <a:r>
              <a:rPr lang="en-US" dirty="0" smtClean="0"/>
              <a:t>Kenya health management information system supports both paper and electronic tools to help measure DSD uptake. </a:t>
            </a: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2417"/>
          <a:stretch/>
        </p:blipFill>
        <p:spPr>
          <a:xfrm>
            <a:off x="14436" y="181798"/>
            <a:ext cx="1605236" cy="10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035" y="1484784"/>
            <a:ext cx="4403965" cy="4794523"/>
          </a:xfrm>
        </p:spPr>
        <p:txBody>
          <a:bodyPr>
            <a:noAutofit/>
          </a:bodyPr>
          <a:lstStyle/>
          <a:p>
            <a:r>
              <a:rPr lang="en-US" sz="2000" dirty="0" smtClean="0"/>
              <a:t>Kenya has 47 semi-autonomous counties, all of which have support for DSD. Two implementing partners (IP) support implementation of DSD at the health facility level.</a:t>
            </a:r>
          </a:p>
          <a:p>
            <a:r>
              <a:rPr lang="en-US" sz="2000" dirty="0" smtClean="0"/>
              <a:t>There are a total of 3,546 health facilities providing ART services, of these 1,464 (41%) offer at least one model of DSD</a:t>
            </a:r>
          </a:p>
          <a:p>
            <a:r>
              <a:rPr lang="en-US" sz="2000" dirty="0" smtClean="0"/>
              <a:t>A survey of 400 high-volume health facilities showed: 162,627 (14%) clients were found to be receiving ART services through a DSD model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" y="181798"/>
            <a:ext cx="9129564" cy="1097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89"/>
          <a:stretch/>
        </p:blipFill>
        <p:spPr>
          <a:xfrm>
            <a:off x="26676" y="1772817"/>
            <a:ext cx="4713359" cy="1908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71"/>
          <a:stretch/>
        </p:blipFill>
        <p:spPr>
          <a:xfrm>
            <a:off x="35496" y="4005064"/>
            <a:ext cx="4704539" cy="1978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868" y="6021288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Kenya </a:t>
            </a:r>
            <a:r>
              <a:rPr lang="en-US" sz="1600" dirty="0" smtClean="0">
                <a:latin typeface="Arial"/>
                <a:cs typeface="Arial"/>
                <a:hlinkClick r:id="rId5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7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Kenya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351754"/>
            <a:ext cx="8568952" cy="4794523"/>
          </a:xfrm>
        </p:spPr>
        <p:txBody>
          <a:bodyPr>
            <a:noAutofit/>
          </a:bodyPr>
          <a:lstStyle/>
          <a:p>
            <a:pPr marL="452438" lvl="1">
              <a:buFont typeface="Arial" panose="020B0604020202020204" pitchFamily="34" charset="0"/>
              <a:buChar char="•"/>
            </a:pPr>
            <a:r>
              <a:rPr lang="en-US" sz="2800" dirty="0"/>
              <a:t>DSD scale-up plan, models will be rolled out to all facilities providing ART in June 2019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sz="2800" dirty="0"/>
              <a:t>Scaling-up client-focused demand creation activities as well as national and facility level data collection and analysis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sz="2800" dirty="0"/>
              <a:t>Continuous mentorship to health care workers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sz="2800" dirty="0"/>
              <a:t>DSD costing study and a patient and provider satisfaction survey are planned to launch early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2417"/>
          <a:stretch/>
        </p:blipFill>
        <p:spPr>
          <a:xfrm>
            <a:off x="14436" y="181798"/>
            <a:ext cx="1605236" cy="10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76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Malawi introduced DSD in 2006 as part of the national strategy and has </a:t>
            </a:r>
            <a:r>
              <a:rPr lang="en-US" dirty="0" smtClean="0">
                <a:hlinkClick r:id="rId2"/>
              </a:rPr>
              <a:t>DSD with their national guidelines</a:t>
            </a:r>
            <a:endParaRPr lang="en-US" dirty="0" smtClean="0"/>
          </a:p>
          <a:p>
            <a:r>
              <a:rPr lang="en-US" dirty="0" smtClean="0"/>
              <a:t>Engagement with civil society and PLHIV community has been crucial to the success and scale-up of DSD in Malawi</a:t>
            </a:r>
          </a:p>
          <a:p>
            <a:r>
              <a:rPr lang="en-US" dirty="0" smtClean="0"/>
              <a:t>Malawi offers five DSD models:</a:t>
            </a:r>
          </a:p>
          <a:p>
            <a:pPr lvl="1"/>
            <a:r>
              <a:rPr lang="en-US" dirty="0" smtClean="0"/>
              <a:t>3-Month ART refills</a:t>
            </a:r>
          </a:p>
          <a:p>
            <a:pPr lvl="1"/>
            <a:r>
              <a:rPr lang="en-US" dirty="0" smtClean="0"/>
              <a:t>Teen Club</a:t>
            </a:r>
          </a:p>
          <a:p>
            <a:pPr lvl="1"/>
            <a:r>
              <a:rPr lang="en-US" dirty="0" smtClean="0"/>
              <a:t>Extended-Hour ART refill</a:t>
            </a:r>
          </a:p>
          <a:p>
            <a:pPr lvl="1"/>
            <a:r>
              <a:rPr lang="en-US" dirty="0" smtClean="0"/>
              <a:t>Nurse-Led Community ART </a:t>
            </a:r>
            <a:r>
              <a:rPr lang="en-US" dirty="0"/>
              <a:t>Refill (newest to be adapted)</a:t>
            </a:r>
            <a:endParaRPr lang="en-GB" dirty="0"/>
          </a:p>
          <a:p>
            <a:pPr lvl="1"/>
            <a:r>
              <a:rPr lang="en-US" dirty="0" smtClean="0"/>
              <a:t>Drop-In Center (newest to be adapted)</a:t>
            </a:r>
          </a:p>
          <a:p>
            <a:pPr lvl="1"/>
            <a:r>
              <a:rPr lang="en-US" i="1" dirty="0" smtClean="0"/>
              <a:t>Fast Track (pilot project ongoing)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3049" b="-1472"/>
          <a:stretch/>
        </p:blipFill>
        <p:spPr>
          <a:xfrm>
            <a:off x="-54260" y="188640"/>
            <a:ext cx="1568423" cy="9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3" y="1412776"/>
            <a:ext cx="3616716" cy="4794523"/>
          </a:xfrm>
        </p:spPr>
        <p:txBody>
          <a:bodyPr>
            <a:noAutofit/>
          </a:bodyPr>
          <a:lstStyle/>
          <a:p>
            <a:r>
              <a:rPr lang="en-US" sz="1800" dirty="0" smtClean="0"/>
              <a:t>DSD is supported in all 28 districts</a:t>
            </a:r>
          </a:p>
          <a:p>
            <a:r>
              <a:rPr lang="en-US" sz="1800" dirty="0" smtClean="0"/>
              <a:t>6 of the 12 (50%) implementing partners (currently supporting ART services) are also supporting DSD implementation</a:t>
            </a:r>
          </a:p>
          <a:p>
            <a:r>
              <a:rPr lang="en-US" sz="1800" dirty="0" smtClean="0"/>
              <a:t>Total of 740 facilities in country provide ART services, all of which offer at least 1 DSD model</a:t>
            </a:r>
          </a:p>
          <a:p>
            <a:r>
              <a:rPr lang="en-US" sz="1800" dirty="0" smtClean="0"/>
              <a:t>The 3-month ART refill model has been widely implemented</a:t>
            </a:r>
          </a:p>
          <a:p>
            <a:r>
              <a:rPr lang="en-US" sz="1800" dirty="0" smtClean="0"/>
              <a:t>Fast Track Dispensing and CAGs are piloted at 5% and 10% of sites respectively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60" y="188640"/>
            <a:ext cx="9252520" cy="969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936"/>
            <a:ext cx="5441300" cy="273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916832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Models of DSD currently implemented, in pilot phase, and under consideration in Malawi, </a:t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Nov 2018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0526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Malawi </a:t>
            </a:r>
            <a:r>
              <a:rPr lang="en-US" sz="1600" dirty="0" smtClean="0">
                <a:latin typeface="Arial"/>
                <a:cs typeface="Arial"/>
                <a:hlinkClick r:id="rId4"/>
              </a:rPr>
              <a:t>poster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3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Scale </a:t>
            </a:r>
            <a:r>
              <a:rPr lang="en-US" dirty="0"/>
              <a:t>up of the Teen Club and Nurse-Led community ART Refill models will continue</a:t>
            </a:r>
          </a:p>
          <a:p>
            <a:r>
              <a:rPr lang="en-US" dirty="0"/>
              <a:t>Adaption of further extended refill intervals and fast-track model will be informed by the evaluation of pilot findings</a:t>
            </a:r>
          </a:p>
          <a:p>
            <a:r>
              <a:rPr lang="en-US" dirty="0"/>
              <a:t>Ongoing rapid deployment of electronic records systems to cover &gt;70% of the national ART patient cohort will be used to establish routine reporting on DSD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Next steps in Malawi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83049" b="-1472"/>
          <a:stretch/>
        </p:blipFill>
        <p:spPr>
          <a:xfrm>
            <a:off x="-54260" y="188640"/>
            <a:ext cx="1568423" cy="9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Mozambique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76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Mozambique piloted community-based services for PLHIV in 2008</a:t>
            </a:r>
          </a:p>
          <a:p>
            <a:r>
              <a:rPr lang="en-US" dirty="0" smtClean="0"/>
              <a:t>It currently offers both facility-based and community-based DSD models, with the national guidelines recognizing 3 models:</a:t>
            </a:r>
          </a:p>
          <a:p>
            <a:pPr lvl="1"/>
            <a:r>
              <a:rPr lang="en-US" dirty="0" smtClean="0"/>
              <a:t>Three-Month Drug Distribution</a:t>
            </a:r>
          </a:p>
          <a:p>
            <a:pPr lvl="1"/>
            <a:r>
              <a:rPr lang="en-US" dirty="0" smtClean="0"/>
              <a:t>Six-Month Clinical Visit Spacing</a:t>
            </a:r>
          </a:p>
          <a:p>
            <a:pPr lvl="1"/>
            <a:r>
              <a:rPr lang="en-US" dirty="0" smtClean="0"/>
              <a:t>Community Adherence Support Groups</a:t>
            </a:r>
          </a:p>
          <a:p>
            <a:pPr marL="361950" lvl="1">
              <a:buFont typeface="Arial" panose="020B0604020202020204" pitchFamily="34" charset="0"/>
              <a:buChar char="•"/>
            </a:pPr>
            <a:r>
              <a:rPr lang="en-US" dirty="0"/>
              <a:t>Services tailored for specific patient populations </a:t>
            </a:r>
            <a:r>
              <a:rPr lang="x-none" dirty="0"/>
              <a:t>–</a:t>
            </a:r>
            <a:r>
              <a:rPr lang="en-US" dirty="0"/>
              <a:t> the Family Approach and One-Stop models </a:t>
            </a:r>
            <a:r>
              <a:rPr lang="x-none" dirty="0"/>
              <a:t>–</a:t>
            </a:r>
            <a:r>
              <a:rPr lang="en-US" dirty="0"/>
              <a:t> offer customized opportunities for picking up ART </a:t>
            </a:r>
            <a:r>
              <a:rPr lang="en-US" dirty="0" smtClean="0"/>
              <a:t>refills</a:t>
            </a:r>
          </a:p>
          <a:p>
            <a:pPr marL="361950" lvl="1">
              <a:buFont typeface="Arial" panose="020B0604020202020204" pitchFamily="34" charset="0"/>
              <a:buChar char="•"/>
            </a:pPr>
            <a:r>
              <a:rPr lang="en-US" dirty="0" smtClean="0"/>
              <a:t>In 2018</a:t>
            </a:r>
            <a:r>
              <a:rPr lang="en-US" dirty="0"/>
              <a:t>, Ministry of Health in Mozambique released </a:t>
            </a:r>
            <a:r>
              <a:rPr lang="en-US" dirty="0">
                <a:hlinkClick r:id="rId2"/>
              </a:rPr>
              <a:t>guidance</a:t>
            </a:r>
            <a:r>
              <a:rPr lang="en-US" dirty="0"/>
              <a:t> on differentiated service delivery </a:t>
            </a:r>
            <a:r>
              <a:rPr lang="en-US" dirty="0" smtClean="0"/>
              <a:t>on </a:t>
            </a:r>
            <a:r>
              <a:rPr lang="en-US" dirty="0"/>
              <a:t>differentiated prevention and testing services and </a:t>
            </a:r>
            <a:r>
              <a:rPr lang="en-US" dirty="0" smtClean="0"/>
              <a:t>on </a:t>
            </a:r>
            <a:r>
              <a:rPr lang="en-US" dirty="0"/>
              <a:t>differentiated ART delivery including community ART groups and family-</a:t>
            </a:r>
            <a:r>
              <a:rPr lang="en-US" dirty="0" smtClean="0"/>
              <a:t>centered </a:t>
            </a:r>
            <a:r>
              <a:rPr lang="en-US" dirty="0"/>
              <a:t>approaches.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5528"/>
          <a:stretch/>
        </p:blipFill>
        <p:spPr>
          <a:xfrm>
            <a:off x="113075" y="188640"/>
            <a:ext cx="1290573" cy="10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3" y="1412777"/>
            <a:ext cx="8964488" cy="2592288"/>
          </a:xfrm>
        </p:spPr>
        <p:txBody>
          <a:bodyPr>
            <a:noAutofit/>
          </a:bodyPr>
          <a:lstStyle/>
          <a:p>
            <a:r>
              <a:rPr lang="en-US" sz="2000" dirty="0" smtClean="0"/>
              <a:t>As of October 2018, provision of DSD models is supported in all 11 provinces</a:t>
            </a:r>
          </a:p>
          <a:p>
            <a:r>
              <a:rPr lang="en-US" sz="2000" dirty="0" smtClean="0"/>
              <a:t>10 of 12 (83%) implementing partners supporting ART services also support DSD models and 1,377 of the 1,407 (98%) ART facilities in the country provide at least one DSD model</a:t>
            </a:r>
          </a:p>
          <a:p>
            <a:pPr lvl="1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3717032"/>
            <a:ext cx="322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ART services and DSD models by % among provinces, implementing partners and ART facilities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5" y="188640"/>
            <a:ext cx="8917850" cy="109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47214"/>
            <a:ext cx="5184576" cy="2458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22" y="6021288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Mozambique </a:t>
            </a:r>
            <a:r>
              <a:rPr lang="en-US" sz="1600" dirty="0" smtClean="0">
                <a:latin typeface="Arial"/>
                <a:cs typeface="Arial"/>
                <a:hlinkClick r:id="rId4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8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Mozambique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1" y="1412776"/>
            <a:ext cx="8640959" cy="4794523"/>
          </a:xfrm>
        </p:spPr>
        <p:txBody>
          <a:bodyPr>
            <a:no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In the next 6-12 months, Mozambique will conduct a phased implementation of outreach with ART initiation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Ministry will identify data on DSD models on EPTS 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Targets for DSD models will be established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Investment in mentorship in health facilities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Launching and dissemination of DSD model guidelines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800" dirty="0"/>
              <a:t>Establishment of minimum target for the number of stable patients enrolled in DSD model</a:t>
            </a:r>
          </a:p>
          <a:p>
            <a:pPr marL="285750" lvl="1"/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5528"/>
          <a:stretch/>
        </p:blipFill>
        <p:spPr>
          <a:xfrm>
            <a:off x="113075" y="188640"/>
            <a:ext cx="1290573" cy="10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Côte d’Ivoire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National implementation of DSD in Côte d’Ivoire began in April 2017</a:t>
            </a:r>
          </a:p>
          <a:p>
            <a:r>
              <a:rPr lang="en-GB" dirty="0" smtClean="0"/>
              <a:t>Recommended implementation </a:t>
            </a:r>
            <a:r>
              <a:rPr lang="x-none" dirty="0" smtClean="0"/>
              <a:t>–</a:t>
            </a:r>
            <a:r>
              <a:rPr lang="en-GB" dirty="0" smtClean="0"/>
              <a:t> Facility based models (Fast Track ART Refills and Facility Adherence Clubs)</a:t>
            </a:r>
          </a:p>
          <a:p>
            <a:r>
              <a:rPr lang="en-US" dirty="0" smtClean="0"/>
              <a:t>Côte d'Ivoire has 20 regions encompassing 86 districts which have successfully began the nation wide implementation and scale-up of DSD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4791"/>
          <a:stretch/>
        </p:blipFill>
        <p:spPr>
          <a:xfrm>
            <a:off x="251520" y="0"/>
            <a:ext cx="1618845" cy="12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 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482"/>
            <a:ext cx="8229600" cy="478768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South Africa national department of health (NDOH) introduced national adherence </a:t>
            </a:r>
            <a:r>
              <a:rPr lang="en-GB" dirty="0" smtClean="0">
                <a:hlinkClick r:id="rId2"/>
              </a:rPr>
              <a:t>guidelines</a:t>
            </a:r>
            <a:r>
              <a:rPr lang="en-GB" dirty="0" smtClean="0"/>
              <a:t> for chronic disease in 2015. It includes standard operating procedures for the set of nationally-implemented DSD models.</a:t>
            </a:r>
          </a:p>
          <a:p>
            <a:r>
              <a:rPr lang="en-GB" dirty="0" smtClean="0"/>
              <a:t>The following DSD models are offered:</a:t>
            </a:r>
          </a:p>
          <a:p>
            <a:pPr lvl="1"/>
            <a:r>
              <a:rPr lang="en-GB" dirty="0" smtClean="0"/>
              <a:t>Spaced and Fast Lane Appointments (SFLA)</a:t>
            </a:r>
          </a:p>
          <a:p>
            <a:pPr lvl="1"/>
            <a:r>
              <a:rPr lang="en-GB" dirty="0" smtClean="0"/>
              <a:t>Adherence Clubs (AC)</a:t>
            </a:r>
          </a:p>
          <a:p>
            <a:pPr lvl="1"/>
            <a:r>
              <a:rPr lang="en-GB" dirty="0" smtClean="0"/>
              <a:t>Central Chronic Medicine Dispensing and Distribution (CCMDD)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7551"/>
          <a:stretch/>
        </p:blipFill>
        <p:spPr>
          <a:xfrm>
            <a:off x="65670" y="188640"/>
            <a:ext cx="1121954" cy="9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57763"/>
            <a:ext cx="7427168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716016" cy="4794523"/>
          </a:xfrm>
        </p:spPr>
        <p:txBody>
          <a:bodyPr>
            <a:noAutofit/>
          </a:bodyPr>
          <a:lstStyle/>
          <a:p>
            <a:r>
              <a:rPr lang="en-US" sz="2000" dirty="0" smtClean="0"/>
              <a:t>South Africa successfully introduced DSD models for ART across all 9 provinces, with each approximately 4,000 health facilities providing ART enrolling at least 10% of eligible ART patients in DSD model. </a:t>
            </a:r>
          </a:p>
          <a:p>
            <a:r>
              <a:rPr lang="en-US" sz="2000" dirty="0" smtClean="0"/>
              <a:t>Facility-based and community based DSD options are common with 900,000 patients receiving SFLA and over 700,000 receiving ART refills in community settings via CCMDD.</a:t>
            </a:r>
          </a:p>
          <a:p>
            <a:r>
              <a:rPr lang="en-US" sz="2000" dirty="0" smtClean="0"/>
              <a:t>Nearly 275,000 patients are enrolled in ART adherence clubs, a slight majority of whom belong to facility-based clubs.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810238"/>
            <a:ext cx="439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patients enrolled in DSD models for ART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" y="188640"/>
            <a:ext cx="9012660" cy="932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60848"/>
            <a:ext cx="4162425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8" y="5652097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South Africa </a:t>
            </a:r>
            <a:r>
              <a:rPr lang="en-US" sz="1600" dirty="0" smtClean="0">
                <a:latin typeface="Arial"/>
                <a:cs typeface="Arial"/>
                <a:hlinkClick r:id="rId4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5760"/>
            <a:ext cx="7427168" cy="1143000"/>
          </a:xfrm>
        </p:spPr>
        <p:txBody>
          <a:bodyPr/>
          <a:lstStyle/>
          <a:p>
            <a:r>
              <a:rPr lang="en-US" dirty="0" smtClean="0"/>
              <a:t>Next steps in South Africa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332495"/>
            <a:ext cx="8424936" cy="4794523"/>
          </a:xfrm>
        </p:spPr>
        <p:txBody>
          <a:bodyPr>
            <a:noAutofit/>
          </a:bodyPr>
          <a:lstStyle/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US" sz="2800" dirty="0"/>
              <a:t>Design a standardized Advanced Clinical Care with a national training curriculum and plan to convene a national workshop on ACC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US" sz="2800" dirty="0"/>
              <a:t>Implement ACC approach in all 9 provinces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US" sz="2800" dirty="0"/>
              <a:t>Focus efforts on strengthening M&amp;E for DSD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7551"/>
          <a:stretch/>
        </p:blipFill>
        <p:spPr>
          <a:xfrm>
            <a:off x="65670" y="188640"/>
            <a:ext cx="1121954" cy="9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Tanzania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482"/>
            <a:ext cx="8229600" cy="511485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DSD incorporated into National HIV guidelines include:</a:t>
            </a:r>
          </a:p>
          <a:p>
            <a:pPr lvl="1"/>
            <a:r>
              <a:rPr lang="en-GB" dirty="0" smtClean="0"/>
              <a:t>Multi-month prescription extended to 3 months</a:t>
            </a:r>
          </a:p>
          <a:p>
            <a:pPr lvl="1"/>
            <a:r>
              <a:rPr lang="en-GB" dirty="0" smtClean="0"/>
              <a:t>Block appointment</a:t>
            </a:r>
          </a:p>
          <a:p>
            <a:pPr lvl="1"/>
            <a:r>
              <a:rPr lang="en-GB" dirty="0" smtClean="0"/>
              <a:t>Decentralisation to the low facility level at the community</a:t>
            </a:r>
          </a:p>
          <a:p>
            <a:pPr lvl="1"/>
            <a:r>
              <a:rPr lang="en-GB" dirty="0" smtClean="0"/>
              <a:t>Integration of services</a:t>
            </a:r>
          </a:p>
          <a:p>
            <a:pPr lvl="1"/>
            <a:r>
              <a:rPr lang="en-GB" dirty="0" smtClean="0"/>
              <a:t>ART Refill: Fast track refill /Family and treatment support refill / Community based individuals ART delivery through mobile outreach by HCW/ Facility based HCW managed groups e.g. Teen clubs, Youth Clubs and adult groups</a:t>
            </a:r>
          </a:p>
          <a:p>
            <a:pPr lvl="1"/>
            <a:r>
              <a:rPr lang="en-GB" dirty="0" smtClean="0"/>
              <a:t>DSD Operational Manual and Job Aids</a:t>
            </a:r>
          </a:p>
          <a:p>
            <a:pPr lvl="1"/>
            <a:r>
              <a:rPr lang="en-GB" dirty="0" smtClean="0"/>
              <a:t>Revised CTC2 Card with some DSD variables</a:t>
            </a:r>
          </a:p>
          <a:p>
            <a:pPr lvl="1"/>
            <a:r>
              <a:rPr lang="en-GB" dirty="0" smtClean="0"/>
              <a:t>Standard training package developed</a:t>
            </a:r>
          </a:p>
          <a:p>
            <a:pPr lvl="1"/>
            <a:r>
              <a:rPr lang="en-GB" dirty="0" smtClean="0"/>
              <a:t>Draft National Implementation plan developed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dirty="0"/>
              <a:t>Tanzanian Ministry of Health, Community Development, Gender, Elderly and Children (</a:t>
            </a:r>
            <a:r>
              <a:rPr lang="en-US" dirty="0" err="1"/>
              <a:t>MoHCDGEC</a:t>
            </a:r>
            <a:r>
              <a:rPr lang="en-US" dirty="0"/>
              <a:t>) and International Training and Education Centre for Health (I-TECH) </a:t>
            </a:r>
            <a:r>
              <a:rPr lang="en-US" dirty="0" smtClean="0"/>
              <a:t>released </a:t>
            </a:r>
            <a:r>
              <a:rPr lang="en-US" i="1" dirty="0" smtClean="0">
                <a:hlinkClick r:id="rId2"/>
              </a:rPr>
              <a:t>HIV </a:t>
            </a:r>
            <a:r>
              <a:rPr lang="en-US" i="1" dirty="0">
                <a:hlinkClick r:id="rId2"/>
              </a:rPr>
              <a:t>Service Delivery Models</a:t>
            </a:r>
            <a:r>
              <a:rPr lang="en-US" i="1" dirty="0"/>
              <a:t>: Mapping HIV Service Delivery Strategies in Tanzania</a:t>
            </a:r>
            <a:r>
              <a:rPr lang="en-US" dirty="0"/>
              <a:t> in </a:t>
            </a:r>
            <a:r>
              <a:rPr lang="en-US" dirty="0" smtClean="0"/>
              <a:t>2017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7" y="300244"/>
            <a:ext cx="1031425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57763"/>
            <a:ext cx="7427168" cy="1143000"/>
          </a:xfrm>
        </p:spPr>
        <p:txBody>
          <a:bodyPr/>
          <a:lstStyle/>
          <a:p>
            <a:r>
              <a:rPr lang="en-US" dirty="0" smtClean="0"/>
              <a:t>Tanzania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8424936" cy="4794523"/>
          </a:xfrm>
        </p:spPr>
        <p:txBody>
          <a:bodyPr>
            <a:noAutofit/>
          </a:bodyPr>
          <a:lstStyle/>
          <a:p>
            <a:r>
              <a:rPr lang="en-US" dirty="0" smtClean="0"/>
              <a:t>Very low health facility and patient coverage with no data base/ tools to capture information on DSD implementation</a:t>
            </a:r>
          </a:p>
          <a:p>
            <a:pPr lvl="1"/>
            <a:r>
              <a:rPr lang="en-US" sz="2000" dirty="0"/>
              <a:t>Training coverage: reaching HCWs in all </a:t>
            </a:r>
            <a:r>
              <a:rPr lang="en-US" sz="2000" dirty="0" smtClean="0"/>
              <a:t>facilities </a:t>
            </a:r>
            <a:r>
              <a:rPr lang="en-US" sz="2000" dirty="0"/>
              <a:t>for rapid scale-up </a:t>
            </a:r>
            <a:r>
              <a:rPr lang="en-US" sz="2000" dirty="0" smtClean="0"/>
              <a:t>of DSD </a:t>
            </a:r>
            <a:r>
              <a:rPr lang="en-US" sz="2000" dirty="0"/>
              <a:t>models and tracking of those trained</a:t>
            </a:r>
          </a:p>
          <a:p>
            <a:pPr lvl="1"/>
            <a:r>
              <a:rPr lang="en-US" sz="2000" dirty="0" smtClean="0"/>
              <a:t>Unavailability </a:t>
            </a:r>
            <a:r>
              <a:rPr lang="en-US" sz="2000" dirty="0"/>
              <a:t>of all DSD variables in M&amp;E recording and </a:t>
            </a:r>
            <a:r>
              <a:rPr lang="en-US" sz="2000" dirty="0" smtClean="0"/>
              <a:t>reporting </a:t>
            </a:r>
            <a:r>
              <a:rPr lang="en-US" sz="2000" dirty="0"/>
              <a:t>tools</a:t>
            </a:r>
          </a:p>
          <a:p>
            <a:pPr lvl="1"/>
            <a:r>
              <a:rPr lang="en-US" sz="2000" dirty="0" smtClean="0"/>
              <a:t>Lack </a:t>
            </a:r>
            <a:r>
              <a:rPr lang="en-US" sz="2000" dirty="0"/>
              <a:t>of targets and </a:t>
            </a:r>
            <a:r>
              <a:rPr lang="en-US" sz="2000" dirty="0" smtClean="0"/>
              <a:t>routine </a:t>
            </a:r>
            <a:r>
              <a:rPr lang="en-US" sz="2000" dirty="0"/>
              <a:t>monitoring of DSD </a:t>
            </a:r>
            <a:r>
              <a:rPr lang="en-US" sz="2000" dirty="0" smtClean="0"/>
              <a:t>indicators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7" y="300244"/>
            <a:ext cx="1031425" cy="680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8" y="5652097"/>
            <a:ext cx="5433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Tanzania </a:t>
            </a:r>
            <a:r>
              <a:rPr lang="en-US" sz="1600" dirty="0" smtClean="0">
                <a:latin typeface="Arial"/>
                <a:cs typeface="Arial"/>
                <a:hlinkClick r:id="rId3"/>
              </a:rPr>
              <a:t>presentation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96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689" y="188640"/>
            <a:ext cx="7427168" cy="1143000"/>
          </a:xfrm>
        </p:spPr>
        <p:txBody>
          <a:bodyPr/>
          <a:lstStyle/>
          <a:p>
            <a:r>
              <a:rPr lang="en-US" dirty="0" smtClean="0"/>
              <a:t>Next steps in Tanzania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7" y="1412776"/>
            <a:ext cx="8672905" cy="4794523"/>
          </a:xfrm>
        </p:spPr>
        <p:txBody>
          <a:bodyPr>
            <a:no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Finalize revision of M&amp;E tools and Electronic Data Base to capture all information relating to DSD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Set up the country targets &amp; finalize indicators for DSD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Finalize National DSD Implementation Plan to include targets, </a:t>
            </a:r>
            <a:r>
              <a:rPr lang="en-US" sz="2000" dirty="0" smtClean="0"/>
              <a:t>indicators and </a:t>
            </a:r>
            <a:r>
              <a:rPr lang="en-US" sz="2000" dirty="0"/>
              <a:t>M&amp;E plan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Integrate DSD in Continuous Quality Improvement (CQI) initiatives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Continue rollout and scale up of DSD implementation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Strengthen tracking of HCWs trained on DSD at all levels using TranSMART Database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Strengthen use of data for decision making at R/CHMT and Facility levels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Strengthen demand creation and ART literacy at community level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/>
              <a:t>Strengthen supportive supervision and mentoring on DSD at facility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7" y="300244"/>
            <a:ext cx="1031425" cy="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Uganda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876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DSD was first adopted for national implementation in Uganda in 2016</a:t>
            </a:r>
          </a:p>
          <a:p>
            <a:r>
              <a:rPr lang="en-US" dirty="0" smtClean="0"/>
              <a:t>Under Uganda’s </a:t>
            </a:r>
            <a:r>
              <a:rPr lang="en-US" dirty="0" smtClean="0">
                <a:hlinkClick r:id="rId2"/>
              </a:rPr>
              <a:t>National Guidelines </a:t>
            </a:r>
            <a:r>
              <a:rPr lang="en-US" dirty="0" smtClean="0"/>
              <a:t>for DSD models, five nationally-endorsed models of DSD have been adopted and all PLHIV in the country are eligible for at least one model </a:t>
            </a:r>
          </a:p>
          <a:p>
            <a:pPr lvl="1"/>
            <a:r>
              <a:rPr lang="en-US" dirty="0" smtClean="0"/>
              <a:t>Facility Based Individual Management model (FBIM) (a.k.a. Comprehensive Clinical Evaluation)</a:t>
            </a:r>
          </a:p>
          <a:p>
            <a:pPr lvl="1"/>
            <a:r>
              <a:rPr lang="en-US" dirty="0" smtClean="0"/>
              <a:t>Facility Based Group (FBG)</a:t>
            </a:r>
          </a:p>
          <a:p>
            <a:pPr lvl="1"/>
            <a:r>
              <a:rPr lang="en-US" dirty="0" smtClean="0"/>
              <a:t>Fast Track Drug Refill (FTDR)</a:t>
            </a:r>
          </a:p>
          <a:p>
            <a:pPr lvl="1"/>
            <a:r>
              <a:rPr lang="en-US" dirty="0" smtClean="0"/>
              <a:t>Community Client Led ART delivery (CCLAD)</a:t>
            </a:r>
          </a:p>
          <a:p>
            <a:pPr lvl="1"/>
            <a:r>
              <a:rPr lang="en-US" dirty="0" smtClean="0"/>
              <a:t>Community Drug Distribution Points (CDDP)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3951"/>
          <a:stretch/>
        </p:blipFill>
        <p:spPr>
          <a:xfrm>
            <a:off x="0" y="236486"/>
            <a:ext cx="1467556" cy="10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1048" y="1628800"/>
            <a:ext cx="4972952" cy="4794523"/>
          </a:xfrm>
        </p:spPr>
        <p:txBody>
          <a:bodyPr>
            <a:noAutofit/>
          </a:bodyPr>
          <a:lstStyle/>
          <a:p>
            <a:r>
              <a:rPr lang="en-US" sz="1800" dirty="0" smtClean="0"/>
              <a:t>DSD is currently available in 82 (64%) of the 128 districts in Uganda where ART </a:t>
            </a:r>
            <a:r>
              <a:rPr lang="en-US" sz="1800" dirty="0"/>
              <a:t>i</a:t>
            </a:r>
            <a:r>
              <a:rPr lang="en-US" sz="1800" dirty="0" smtClean="0"/>
              <a:t>s </a:t>
            </a:r>
            <a:r>
              <a:rPr lang="en-US" sz="1800" dirty="0"/>
              <a:t>o</a:t>
            </a:r>
            <a:r>
              <a:rPr lang="en-US" sz="1800" dirty="0" smtClean="0"/>
              <a:t>ffered and 19 (95%) of the 20 implementing partners who support ART services, are supporting DSD</a:t>
            </a:r>
          </a:p>
          <a:p>
            <a:r>
              <a:rPr lang="en-US" sz="1800" dirty="0" smtClean="0"/>
              <a:t>Overall facility uptake of DSD currently stands at 40% (734/1,832 facilities)</a:t>
            </a:r>
          </a:p>
          <a:p>
            <a:r>
              <a:rPr lang="en-US" sz="1800" dirty="0" smtClean="0"/>
              <a:t>Of the 1,140,550 PLHIV receiving ART in Uganda, 580,104 (51%) are enrolled in a DSD model</a:t>
            </a:r>
          </a:p>
          <a:p>
            <a:r>
              <a:rPr lang="en-US" sz="1800" dirty="0" smtClean="0"/>
              <a:t>Of all DSD clients, most (338,100; 58%) are enrolled in FBIM</a:t>
            </a:r>
          </a:p>
          <a:p>
            <a:r>
              <a:rPr lang="en-US" sz="1800" dirty="0" smtClean="0"/>
              <a:t>The model with second-highest uptake is FDTR, in which 140,955 (24%) of DSD clients are enrolled</a:t>
            </a:r>
          </a:p>
          <a:p>
            <a:pPr lvl="1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86"/>
            <a:ext cx="9144000" cy="1000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9" y="2276873"/>
            <a:ext cx="3974839" cy="2160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509120"/>
            <a:ext cx="439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 uptake by DSD model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8" y="5652097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Uganda </a:t>
            </a:r>
            <a:r>
              <a:rPr lang="en-US" sz="1600" dirty="0" smtClean="0">
                <a:latin typeface="Arial"/>
                <a:cs typeface="Arial"/>
                <a:hlinkClick r:id="rId4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9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Uganda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379486"/>
            <a:ext cx="8532441" cy="4794523"/>
          </a:xfrm>
        </p:spPr>
        <p:txBody>
          <a:bodyPr>
            <a:noAutofit/>
          </a:bodyPr>
          <a:lstStyle/>
          <a:p>
            <a:pPr marL="452438" lvl="1">
              <a:buFont typeface="Arial" panose="020B0604020202020204" pitchFamily="34" charset="0"/>
              <a:buChar char="•"/>
            </a:pPr>
            <a:r>
              <a:rPr lang="en-US" dirty="0"/>
              <a:t>Pilot community-based care and treatment </a:t>
            </a:r>
            <a:r>
              <a:rPr lang="en-US" dirty="0" err="1"/>
              <a:t>programme</a:t>
            </a:r>
            <a:r>
              <a:rPr lang="en-US" dirty="0"/>
              <a:t> 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dirty="0"/>
              <a:t>Develop a national toolkit for DSD for key populations and adolescent girls and young women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dirty="0"/>
              <a:t>Assessment of the costs and outcomes of DSD models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dirty="0"/>
              <a:t>Study on the use of quality improvement models to maximize impact and efficiency of DSD implementation </a:t>
            </a:r>
          </a:p>
          <a:p>
            <a:pPr lvl="1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3951"/>
          <a:stretch/>
        </p:blipFill>
        <p:spPr>
          <a:xfrm>
            <a:off x="0" y="236486"/>
            <a:ext cx="1467556" cy="10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876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Zambian Ministry of Health (</a:t>
            </a:r>
            <a:r>
              <a:rPr lang="en-US" dirty="0" err="1"/>
              <a:t>MoH</a:t>
            </a:r>
            <a:r>
              <a:rPr lang="en-US" dirty="0"/>
              <a:t>) updated their </a:t>
            </a:r>
            <a:r>
              <a:rPr lang="en-US" dirty="0">
                <a:hlinkClick r:id="rId2"/>
              </a:rPr>
              <a:t>Consolidated Guidelines for Treatment and Prevention of HIV Infection</a:t>
            </a:r>
            <a:r>
              <a:rPr lang="en-US" dirty="0"/>
              <a:t> in 2018 expanding on guidelines for differentiated service delivery for clinically stable clients and for people living with advanced HIV disease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nine main DSD models for ART are available in Zambia:</a:t>
            </a:r>
          </a:p>
          <a:p>
            <a:pPr lvl="1"/>
            <a:r>
              <a:rPr lang="en-US" sz="2900" dirty="0" smtClean="0"/>
              <a:t>Facility-based models</a:t>
            </a:r>
            <a:r>
              <a:rPr lang="en-US" sz="2900" dirty="0"/>
              <a:t> </a:t>
            </a:r>
            <a:r>
              <a:rPr lang="en-US" sz="2900" dirty="0" smtClean="0"/>
              <a:t>(Fast Track, Multi-Month Scripting, Urban/Rural Adherence (UAG) group)</a:t>
            </a:r>
          </a:p>
          <a:p>
            <a:pPr marL="762000" lvl="2" indent="-361950"/>
            <a:r>
              <a:rPr lang="en-US" sz="2900" dirty="0"/>
              <a:t>Community-based </a:t>
            </a:r>
            <a:r>
              <a:rPr lang="en-US" sz="2900" dirty="0" smtClean="0"/>
              <a:t>models (Community Adherence Groups/Clubs (CAG), Chronic Centralized Medicines Dispensing &amp; Distribution (CCMDD), Community (Retail) Pharmacy, Health Post (HP) Model Dispensation)</a:t>
            </a:r>
          </a:p>
          <a:p>
            <a:pPr marL="762000" lvl="2" indent="-361950"/>
            <a:r>
              <a:rPr lang="en-US" sz="2900" dirty="0"/>
              <a:t>Outreach </a:t>
            </a:r>
            <a:r>
              <a:rPr lang="en-US" sz="2900" dirty="0" smtClean="0"/>
              <a:t>models (Mobile ART Distribution Model, Home ART Delivery)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marL="90488" lvl="1" indent="0">
              <a:buNone/>
            </a:pPr>
            <a:r>
              <a:rPr lang="en-US" i="1" dirty="0" smtClean="0"/>
              <a:t>Scholars (Adolescent) model </a:t>
            </a:r>
            <a:r>
              <a:rPr lang="x-none" i="1" dirty="0" smtClean="0"/>
              <a:t>–</a:t>
            </a:r>
            <a:r>
              <a:rPr lang="en-US" i="1" dirty="0" smtClean="0"/>
              <a:t> specialty adherence group model for adolescents and young adults</a:t>
            </a:r>
            <a:endParaRPr lang="en-US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Zambia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7143"/>
          <a:stretch/>
        </p:blipFill>
        <p:spPr>
          <a:xfrm>
            <a:off x="148680" y="218754"/>
            <a:ext cx="1110952" cy="10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3" y="1723626"/>
            <a:ext cx="4603225" cy="19186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007" y="1502067"/>
            <a:ext cx="4038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As of end of June 2018, 856 out of 1,733 (49%) health facilities in Côte d'Ivoire were implementing DSD services.</a:t>
            </a:r>
          </a:p>
          <a:p>
            <a:r>
              <a:rPr lang="en-US" sz="2200" dirty="0" smtClean="0"/>
              <a:t>Out of 236,422 ART clients, 41,071 (17%) </a:t>
            </a:r>
            <a:r>
              <a:rPr lang="en-US" sz="2200" dirty="0"/>
              <a:t>patients </a:t>
            </a:r>
            <a:r>
              <a:rPr lang="en-US" sz="2200" dirty="0" smtClean="0"/>
              <a:t>were eligible </a:t>
            </a:r>
            <a:r>
              <a:rPr lang="en-US" sz="2200" dirty="0"/>
              <a:t>to be enrolled in a DSD model and </a:t>
            </a:r>
            <a:r>
              <a:rPr lang="en-US" sz="2200" dirty="0" smtClean="0"/>
              <a:t>of these, 30,518 (74%) had been enrolled in either the facility fast track or adherence club DSD models of care.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coverage of DSD for ART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77968"/>
            <a:ext cx="4603225" cy="1915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8610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 coverage of DSD of ART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95" y="260025"/>
            <a:ext cx="8692809" cy="10002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3" y="6116177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Côte D’Ivoire </a:t>
            </a:r>
            <a:r>
              <a:rPr lang="en-US" sz="1600" dirty="0" smtClean="0">
                <a:latin typeface="Arial"/>
                <a:cs typeface="Arial"/>
                <a:hlinkClick r:id="rId5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2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5754" y="1484784"/>
            <a:ext cx="4608511" cy="4794523"/>
          </a:xfrm>
        </p:spPr>
        <p:txBody>
          <a:bodyPr>
            <a:noAutofit/>
          </a:bodyPr>
          <a:lstStyle/>
          <a:p>
            <a:r>
              <a:rPr lang="en-US" sz="1600" dirty="0" smtClean="0"/>
              <a:t>As of October 2018, DSD is supported in all 10 provinces and provided by 7 (88%) of the 8 implementing partners </a:t>
            </a:r>
          </a:p>
          <a:p>
            <a:r>
              <a:rPr lang="en-US" sz="1600" dirty="0" smtClean="0"/>
              <a:t>2,961 facilities provide ART and, of those, 303 (10%) offer at least one DSD model</a:t>
            </a:r>
          </a:p>
          <a:p>
            <a:r>
              <a:rPr lang="en-US" sz="1600" dirty="0" smtClean="0"/>
              <a:t>Most commonly-offered model is the HP Model Dispensation, at 224 facilities, followed distantly by the CAG model at 75 facilities and the UAG model at 46 facilities</a:t>
            </a:r>
          </a:p>
          <a:p>
            <a:r>
              <a:rPr lang="en-US" sz="1600" dirty="0" smtClean="0"/>
              <a:t>Uptake of HP model dispensation far outpaces the uptake of all other models, with 61,002 clients currently enrolled</a:t>
            </a:r>
          </a:p>
          <a:p>
            <a:r>
              <a:rPr lang="en-US" sz="1600" dirty="0" smtClean="0"/>
              <a:t>CAG model comes second with 17,081 clients enrolled, and third most enrolled model is Fast-Track with 6,128 clients</a:t>
            </a:r>
          </a:p>
          <a:p>
            <a:r>
              <a:rPr lang="en-US" sz="1600" dirty="0" smtClean="0"/>
              <a:t>Next steps:</a:t>
            </a:r>
          </a:p>
          <a:p>
            <a:pPr lvl="1"/>
            <a:r>
              <a:rPr lang="en-US" sz="1600" dirty="0" smtClean="0"/>
              <a:t>Rapid and systematic scale-up of the DSD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nationwide</a:t>
            </a:r>
          </a:p>
          <a:p>
            <a:pPr lvl="1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8680" y="4723083"/>
            <a:ext cx="190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update of DSD, October 2018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0" y="218754"/>
            <a:ext cx="8640960" cy="1026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" y="2219637"/>
            <a:ext cx="4418330" cy="2437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472308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update of DSD, October 2018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296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Zambia </a:t>
            </a:r>
            <a:r>
              <a:rPr lang="en-US" sz="1600" dirty="0" smtClean="0">
                <a:latin typeface="Arial"/>
                <a:cs typeface="Arial"/>
                <a:hlinkClick r:id="rId4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Zambia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1" y="1484784"/>
            <a:ext cx="8496944" cy="4794523"/>
          </a:xfrm>
        </p:spPr>
        <p:txBody>
          <a:bodyPr>
            <a:noAutofit/>
          </a:bodyPr>
          <a:lstStyle/>
          <a:p>
            <a:pPr marL="355600" lvl="1">
              <a:buFont typeface="Arial" panose="020B0604020202020204" pitchFamily="34" charset="0"/>
              <a:buChar char="•"/>
            </a:pPr>
            <a:r>
              <a:rPr lang="en-US" dirty="0"/>
              <a:t>Rapid and systematic scale-up of the DSD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nationwide</a:t>
            </a:r>
          </a:p>
          <a:p>
            <a:pPr marL="355600" lvl="1">
              <a:buFont typeface="Arial" panose="020B0604020202020204" pitchFamily="34" charset="0"/>
              <a:buChar char="•"/>
            </a:pPr>
            <a:r>
              <a:rPr lang="en-US" dirty="0" smtClean="0"/>
              <a:t>Putting to use the lessons learned from many years of IP-implemented standalone models and through the leadership of the DSD Task Force, Zambia is looking forward to a rapid and systematic scale-up on the DSD program </a:t>
            </a:r>
          </a:p>
          <a:p>
            <a:pPr marL="355600" lvl="1">
              <a:buFont typeface="Arial" panose="020B0604020202020204" pitchFamily="34" charset="0"/>
              <a:buChar char="•"/>
            </a:pPr>
            <a:r>
              <a:rPr lang="en-US" dirty="0" smtClean="0"/>
              <a:t>Check out the </a:t>
            </a:r>
            <a:r>
              <a:rPr lang="en-US" dirty="0" smtClean="0">
                <a:hlinkClick r:id="rId2"/>
              </a:rPr>
              <a:t>CIDRZ CommART Toolkit website</a:t>
            </a:r>
            <a:endParaRPr lang="en-US" dirty="0"/>
          </a:p>
          <a:p>
            <a:pPr lvl="1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7143"/>
          <a:stretch/>
        </p:blipFill>
        <p:spPr>
          <a:xfrm>
            <a:off x="148680" y="218754"/>
            <a:ext cx="1110952" cy="10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Zimbabwe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876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DSD was first offered in Zimbabwe in 2009 when Ministry of Health and Child Care (MOHCC) launched the Outreach model nationwide</a:t>
            </a:r>
          </a:p>
          <a:p>
            <a:r>
              <a:rPr lang="en-US" dirty="0" smtClean="0"/>
              <a:t>Zimbabwe </a:t>
            </a:r>
            <a:r>
              <a:rPr lang="en-US" dirty="0"/>
              <a:t>Ministry of Health and Child Care (</a:t>
            </a:r>
            <a:r>
              <a:rPr lang="en-US" dirty="0" err="1"/>
              <a:t>MoHCC</a:t>
            </a:r>
            <a:r>
              <a:rPr lang="en-US" dirty="0"/>
              <a:t>) released </a:t>
            </a:r>
            <a:r>
              <a:rPr lang="en-US" i="1" dirty="0" smtClean="0">
                <a:hlinkClick r:id="rId2"/>
              </a:rPr>
              <a:t>Operational </a:t>
            </a:r>
            <a:r>
              <a:rPr lang="en-US" i="1" dirty="0">
                <a:hlinkClick r:id="rId2"/>
              </a:rPr>
              <a:t>and Service Delivery Manual for the Prevention, Care and Treatment of HIV in Zimbabwe (OSDM)</a:t>
            </a:r>
            <a:r>
              <a:rPr lang="en-US" dirty="0"/>
              <a:t> in February 2017. </a:t>
            </a:r>
            <a:endParaRPr lang="en-US" dirty="0" smtClean="0"/>
          </a:p>
          <a:p>
            <a:r>
              <a:rPr lang="en-US" dirty="0" smtClean="0"/>
              <a:t>Implementing partners began piloting the community ART refill group (CARG) model</a:t>
            </a:r>
          </a:p>
          <a:p>
            <a:r>
              <a:rPr lang="en-US" dirty="0" smtClean="0"/>
              <a:t>Currently, Zimbabwe’s national models of DSD for ART include the Fast Track Refill, Facility Club Refill, CARG and Outreach models. Additionally, Family Refill model and </a:t>
            </a:r>
            <a:r>
              <a:rPr lang="en-US" dirty="0" err="1" smtClean="0"/>
              <a:t>Zvandiri</a:t>
            </a:r>
            <a:r>
              <a:rPr lang="en-US" dirty="0" smtClean="0"/>
              <a:t> Model. </a:t>
            </a:r>
          </a:p>
          <a:p>
            <a:r>
              <a:rPr lang="en-US" dirty="0" smtClean="0"/>
              <a:t>Currently piloting Out of Facility Community ART Distribution (OFCAD) in one district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7492"/>
          <a:stretch/>
        </p:blipFill>
        <p:spPr>
          <a:xfrm>
            <a:off x="240968" y="260648"/>
            <a:ext cx="109067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5754" y="1484784"/>
            <a:ext cx="4608511" cy="4794523"/>
          </a:xfrm>
        </p:spPr>
        <p:txBody>
          <a:bodyPr>
            <a:noAutofit/>
          </a:bodyPr>
          <a:lstStyle/>
          <a:p>
            <a:r>
              <a:rPr lang="en-US" sz="2400" dirty="0" smtClean="0"/>
              <a:t>DSD is supported in all 65 districts in Zimbabwe’s 10 provinces</a:t>
            </a:r>
          </a:p>
          <a:p>
            <a:r>
              <a:rPr lang="en-US" sz="2400" dirty="0" smtClean="0"/>
              <a:t>Of 20 implementing partners supporting ART services, 8 are also supporting DSD</a:t>
            </a:r>
          </a:p>
          <a:p>
            <a:r>
              <a:rPr lang="en-US" sz="2400" dirty="0" smtClean="0"/>
              <a:t>1,601 health facilities in the country provide ART and, of those, 901 (56%) have been capacitated to provide at least one DSD model </a:t>
            </a:r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428684"/>
            <a:ext cx="429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Zvandiri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68" y="260648"/>
            <a:ext cx="8720008" cy="936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1" y="2204864"/>
            <a:ext cx="4429961" cy="2120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74" y="5453828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Zimbabwe </a:t>
            </a:r>
            <a:r>
              <a:rPr lang="en-US" sz="1600" dirty="0" smtClean="0">
                <a:latin typeface="Arial"/>
                <a:cs typeface="Arial"/>
                <a:hlinkClick r:id="rId4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7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Zimbabwe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9" y="1484784"/>
            <a:ext cx="8424936" cy="4794523"/>
          </a:xfrm>
        </p:spPr>
        <p:txBody>
          <a:bodyPr>
            <a:noAutofit/>
          </a:bodyPr>
          <a:lstStyle/>
          <a:p>
            <a:pPr marL="355600" lvl="1">
              <a:buFont typeface="Arial" panose="020B0604020202020204" pitchFamily="34" charset="0"/>
              <a:buChar char="•"/>
            </a:pPr>
            <a:r>
              <a:rPr lang="en-US" sz="2000" dirty="0"/>
              <a:t>Continuing to build on progress already made, with additional focus on aspects of scale-up that have proven challenging (pace of developing M&amp;E tools, acceptability of the Fast Track Refill model among HCW)</a:t>
            </a:r>
          </a:p>
          <a:p>
            <a:pPr marL="355600" lvl="1">
              <a:buFont typeface="Arial" panose="020B0604020202020204" pitchFamily="34" charset="0"/>
              <a:buChar char="•"/>
            </a:pPr>
            <a:r>
              <a:rPr lang="en-US" sz="2000" dirty="0"/>
              <a:t>Adoption of an intermittent data review process to allow for the collection of DSD data while national M&amp;E system is still in development</a:t>
            </a:r>
          </a:p>
          <a:p>
            <a:pPr marL="355600" lvl="1">
              <a:buFont typeface="Arial" panose="020B0604020202020204" pitchFamily="34" charset="0"/>
              <a:buChar char="•"/>
            </a:pPr>
            <a:r>
              <a:rPr lang="en-US" sz="2000" dirty="0"/>
              <a:t>Best practice sharing meetings and exchange visits to encourage buy-in among HCW</a:t>
            </a:r>
          </a:p>
          <a:p>
            <a:pPr marL="355600" lvl="1">
              <a:buFont typeface="Arial" panose="020B0604020202020204" pitchFamily="34" charset="0"/>
              <a:buChar char="•"/>
            </a:pPr>
            <a:r>
              <a:rPr lang="en-US" sz="2000" dirty="0"/>
              <a:t>Ensure consistent implementation of DSD nationwide</a:t>
            </a:r>
          </a:p>
          <a:p>
            <a:pPr lvl="1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7492"/>
          <a:stretch/>
        </p:blipFill>
        <p:spPr>
          <a:xfrm>
            <a:off x="240968" y="260648"/>
            <a:ext cx="109067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details: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 the </a:t>
            </a:r>
            <a:r>
              <a:rPr lang="en-US" dirty="0" err="1" smtClean="0"/>
              <a:t>dropbox</a:t>
            </a:r>
            <a:r>
              <a:rPr lang="en-US" dirty="0" smtClean="0"/>
              <a:t> from the CQUIN Annual meeting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r>
              <a:rPr lang="en-US" dirty="0" smtClean="0"/>
              <a:t>Visit </a:t>
            </a:r>
            <a:r>
              <a:rPr lang="en-US" dirty="0" err="1" smtClean="0">
                <a:hlinkClick r:id="rId3"/>
              </a:rPr>
              <a:t>cquin.columbia.edu</a:t>
            </a:r>
            <a:endParaRPr lang="en-US" dirty="0" smtClean="0"/>
          </a:p>
          <a:p>
            <a:r>
              <a:rPr lang="en-US" dirty="0" smtClean="0"/>
              <a:t>Visit </a:t>
            </a:r>
            <a:r>
              <a:rPr lang="en-US" dirty="0" smtClean="0">
                <a:hlinkClick r:id="rId4"/>
              </a:rPr>
              <a:t>www.differentiatedservicedelivery.org</a:t>
            </a:r>
            <a:r>
              <a:rPr lang="en-US" dirty="0" smtClean="0"/>
              <a:t> and sign up for our quarterly newsletter</a:t>
            </a:r>
          </a:p>
          <a:p>
            <a:r>
              <a:rPr lang="en-US" dirty="0" smtClean="0"/>
              <a:t>Email us at </a:t>
            </a:r>
            <a:r>
              <a:rPr lang="en-US" dirty="0" smtClean="0">
                <a:hlinkClick r:id="rId5"/>
              </a:rPr>
              <a:t>dsd@iasociety.org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3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39" y="145962"/>
            <a:ext cx="7427168" cy="1143000"/>
          </a:xfrm>
        </p:spPr>
        <p:txBody>
          <a:bodyPr/>
          <a:lstStyle/>
          <a:p>
            <a:r>
              <a:rPr lang="en-US" dirty="0" smtClean="0"/>
              <a:t>Next steps for </a:t>
            </a:r>
            <a:r>
              <a:rPr lang="en-GB" dirty="0"/>
              <a:t>Côte d’Ivoire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402880"/>
            <a:ext cx="8424936" cy="4525963"/>
          </a:xfrm>
        </p:spPr>
        <p:txBody>
          <a:bodyPr>
            <a:noAutofit/>
          </a:bodyPr>
          <a:lstStyle/>
          <a:p>
            <a:pPr marL="538163" lvl="1">
              <a:buFont typeface="Arial" panose="020B0604020202020204" pitchFamily="34" charset="0"/>
              <a:buChar char="•"/>
            </a:pPr>
            <a:r>
              <a:rPr lang="en-US" sz="2500" dirty="0" smtClean="0"/>
              <a:t>The National AIDS Control Program (PNLS) </a:t>
            </a:r>
            <a:r>
              <a:rPr lang="en-US" sz="2500" dirty="0"/>
              <a:t>is leading a review on the implementation of DSD and in the coming months will be considering expansion to other models (</a:t>
            </a:r>
            <a:r>
              <a:rPr lang="en-US" sz="2500" dirty="0" smtClean="0"/>
              <a:t>community-based</a:t>
            </a:r>
            <a:r>
              <a:rPr lang="en-US" sz="2500" dirty="0"/>
              <a:t>) </a:t>
            </a:r>
          </a:p>
          <a:p>
            <a:pPr marL="538163" lvl="1">
              <a:buFont typeface="Arial" panose="020B0604020202020204" pitchFamily="34" charset="0"/>
              <a:buChar char="•"/>
            </a:pPr>
            <a:r>
              <a:rPr lang="en-US" sz="2500" dirty="0"/>
              <a:t>National training of trainers</a:t>
            </a:r>
          </a:p>
          <a:p>
            <a:pPr marL="538163" lvl="1">
              <a:buFont typeface="Arial" panose="020B0604020202020204" pitchFamily="34" charset="0"/>
              <a:buChar char="•"/>
            </a:pPr>
            <a:r>
              <a:rPr lang="en-US" sz="2500" dirty="0"/>
              <a:t>Development of a DSD implementation strategy and national scale-up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4791"/>
          <a:stretch/>
        </p:blipFill>
        <p:spPr>
          <a:xfrm>
            <a:off x="225595" y="260025"/>
            <a:ext cx="1322069" cy="10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Eswatini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646"/>
            <a:ext cx="8229600" cy="4787682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Eswatini</a:t>
            </a:r>
            <a:r>
              <a:rPr lang="en-GB" dirty="0" smtClean="0"/>
              <a:t> National AIDS Programme launched DSD in 2014. MoH launched the </a:t>
            </a:r>
            <a:r>
              <a:rPr lang="en-GB" dirty="0" smtClean="0">
                <a:hlinkClick r:id="rId2"/>
              </a:rPr>
              <a:t>National Policy Guidelines for Community-Centered Models of ART Service (CommART) Delivery </a:t>
            </a:r>
            <a:r>
              <a:rPr lang="en-GB" dirty="0" smtClean="0"/>
              <a:t>in June 2016</a:t>
            </a:r>
          </a:p>
          <a:p>
            <a:r>
              <a:rPr lang="en-GB" dirty="0" smtClean="0"/>
              <a:t>73% of nurses and 83% of expert Clients from ART units have been trained to implement DSD treatment models</a:t>
            </a:r>
          </a:p>
          <a:p>
            <a:r>
              <a:rPr lang="en-GB" dirty="0" smtClean="0"/>
              <a:t>HIV in </a:t>
            </a:r>
            <a:r>
              <a:rPr lang="en-GB" dirty="0" err="1" smtClean="0"/>
              <a:t>Eswatini</a:t>
            </a:r>
            <a:r>
              <a:rPr lang="en-GB" dirty="0" smtClean="0"/>
              <a:t> - 85% (174,103) PLHIV are on ART and 91% were virally suppressed in 2017</a:t>
            </a:r>
          </a:p>
          <a:p>
            <a:r>
              <a:rPr lang="en-US" dirty="0" err="1" smtClean="0"/>
              <a:t>Eswatini</a:t>
            </a:r>
            <a:r>
              <a:rPr lang="en-US" dirty="0" smtClean="0"/>
              <a:t> offers both facility-based (Fast Track, Teen Clubs, Facility Treatment Clubs for Adults) and community-based (Community-based ART Groups and Outreach Models) DSD treatment models</a:t>
            </a: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87813"/>
          <a:stretch/>
        </p:blipFill>
        <p:spPr>
          <a:xfrm>
            <a:off x="179512" y="116632"/>
            <a:ext cx="146735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481"/>
            <a:ext cx="4495800" cy="4794523"/>
          </a:xfrm>
        </p:spPr>
        <p:txBody>
          <a:bodyPr>
            <a:noAutofit/>
          </a:bodyPr>
          <a:lstStyle/>
          <a:p>
            <a:r>
              <a:rPr lang="en-US" sz="2000" dirty="0"/>
              <a:t>DSD models are currently available in 4 regions. </a:t>
            </a:r>
            <a:r>
              <a:rPr lang="en-US" sz="2000" dirty="0" err="1"/>
              <a:t>Eswatini</a:t>
            </a:r>
            <a:r>
              <a:rPr lang="en-US" sz="2000" dirty="0"/>
              <a:t> has 153 ART facilities eligible to provided DSD and 123 of these (80%) offer DSD. All 123 facilities </a:t>
            </a:r>
            <a:r>
              <a:rPr lang="en-US" sz="2000" dirty="0" smtClean="0"/>
              <a:t>have enrolled </a:t>
            </a:r>
            <a:r>
              <a:rPr lang="en-US" sz="2000" dirty="0"/>
              <a:t>at least 10% of DSD-eligible clients on </a:t>
            </a:r>
            <a:r>
              <a:rPr lang="en-US" sz="2000" dirty="0" smtClean="0"/>
              <a:t>DSD models. </a:t>
            </a:r>
            <a:endParaRPr lang="en-US" sz="2000" dirty="0"/>
          </a:p>
          <a:p>
            <a:r>
              <a:rPr lang="en-US" sz="2000" dirty="0" smtClean="0"/>
              <a:t>Some facilities offer more than one DSD model, with more facilities offering </a:t>
            </a:r>
            <a:r>
              <a:rPr lang="en-US" sz="2000" dirty="0"/>
              <a:t>facility-based than community-based </a:t>
            </a:r>
            <a:r>
              <a:rPr lang="en-US" sz="2000" dirty="0" smtClean="0"/>
              <a:t>models</a:t>
            </a:r>
          </a:p>
          <a:p>
            <a:r>
              <a:rPr lang="en-US" sz="2000" dirty="0" smtClean="0"/>
              <a:t>Out of an estimated 134,906 clients eligible for DSD in the country, 20,889 (15.5%) are enrolled in DSD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92" y="198884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uptake of DSD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988840"/>
            <a:ext cx="190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uptake of DSD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" y="181799"/>
            <a:ext cx="9101546" cy="870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333599"/>
            <a:ext cx="4698048" cy="2389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184" y="5615974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</a:t>
            </a:r>
            <a:r>
              <a:rPr lang="en-US" sz="1600" dirty="0" err="1" smtClean="0">
                <a:latin typeface="Arial"/>
                <a:cs typeface="Arial"/>
              </a:rPr>
              <a:t>Eswatini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  <a:hlinkClick r:id="rId4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3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</a:t>
            </a:r>
            <a:r>
              <a:rPr lang="en-US" dirty="0" err="1" smtClean="0"/>
              <a:t>Eswatini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331640"/>
            <a:ext cx="8256755" cy="4794523"/>
          </a:xfrm>
        </p:spPr>
        <p:txBody>
          <a:bodyPr>
            <a:noAutofit/>
          </a:bodyPr>
          <a:lstStyle/>
          <a:p>
            <a:pPr marL="452438" lvl="1">
              <a:buFont typeface="Arial" panose="020B0604020202020204" pitchFamily="34" charset="0"/>
              <a:buChar char="•"/>
            </a:pPr>
            <a:r>
              <a:rPr lang="en-US" sz="2800" dirty="0" err="1"/>
              <a:t>Eswatini</a:t>
            </a:r>
            <a:r>
              <a:rPr lang="en-US" sz="2800" dirty="0"/>
              <a:t> will pilot a QI project in 3 high-volume ART clinics to increase the proportion of eligible ART clients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sz="2800" dirty="0"/>
              <a:t>Conduct an in-country learning exchange to sites with high patient coverage of DSD</a:t>
            </a:r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sz="2800" dirty="0"/>
              <a:t>Survey patients and health worker satisfaction with regards to DSD implementation and models offered  </a:t>
            </a:r>
            <a:endParaRPr lang="en-US" sz="2800" dirty="0" smtClean="0"/>
          </a:p>
          <a:p>
            <a:pPr marL="452438"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New </a:t>
            </a:r>
            <a:r>
              <a:rPr lang="en-US" sz="2000" i="1" dirty="0"/>
              <a:t>publication in JIAS - </a:t>
            </a:r>
            <a:r>
              <a:rPr lang="en-US" sz="2000" i="1" dirty="0">
                <a:hlinkClick r:id="rId2"/>
              </a:rPr>
              <a:t>Retention on ART and predictors of disengagement from care in several alternative community‐centred ART refill models in rural Swaziland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7813"/>
          <a:stretch/>
        </p:blipFill>
        <p:spPr>
          <a:xfrm>
            <a:off x="6388" y="181799"/>
            <a:ext cx="1109228" cy="8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Ethiopia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18722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Ethiopia's Federal Ministry of Health (FMOH) launched national DSD in October 2017 with a focus on a single facility-based DSD model for stable patients</a:t>
            </a:r>
          </a:p>
          <a:p>
            <a:r>
              <a:rPr lang="en-US" dirty="0" smtClean="0"/>
              <a:t>FMOH decided to prioritize one model, Appointment Spacing, piloting in six hospitals, then taking it to scale nationwide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4328" b="4006"/>
          <a:stretch/>
        </p:blipFill>
        <p:spPr>
          <a:xfrm>
            <a:off x="70860" y="188640"/>
            <a:ext cx="1410807" cy="883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23602"/>
            <a:ext cx="7632848" cy="2913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92494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in appointment spacing pilot project at 6 hospitals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1029" y="1412776"/>
            <a:ext cx="4442971" cy="4794523"/>
          </a:xfrm>
        </p:spPr>
        <p:txBody>
          <a:bodyPr>
            <a:noAutofit/>
          </a:bodyPr>
          <a:lstStyle/>
          <a:p>
            <a:r>
              <a:rPr lang="en-US" sz="1800" dirty="0" smtClean="0"/>
              <a:t>By October 2017, almost 7,200 patients had enrolled in DSD at 6 hospitals</a:t>
            </a:r>
          </a:p>
          <a:p>
            <a:r>
              <a:rPr lang="en-US" sz="1800" dirty="0" smtClean="0"/>
              <a:t>By October 2018, Appointment </a:t>
            </a:r>
            <a:r>
              <a:rPr lang="en-US" sz="1800" dirty="0"/>
              <a:t>S</a:t>
            </a:r>
            <a:r>
              <a:rPr lang="en-US" sz="1800" dirty="0" smtClean="0"/>
              <a:t>pacing was offered at 1,210 health facilities in all 11 provinces</a:t>
            </a:r>
          </a:p>
          <a:p>
            <a:r>
              <a:rPr lang="en-US" sz="1800" dirty="0" smtClean="0"/>
              <a:t>More than 117,000 patients </a:t>
            </a:r>
            <a:r>
              <a:rPr lang="x-none" sz="1800" dirty="0" smtClean="0"/>
              <a:t>–</a:t>
            </a:r>
            <a:r>
              <a:rPr lang="en-US" sz="1800" dirty="0" smtClean="0"/>
              <a:t> 26% of all patients on ART in Ethiopia </a:t>
            </a:r>
            <a:r>
              <a:rPr lang="x-none" sz="1800" dirty="0" smtClean="0"/>
              <a:t>–</a:t>
            </a:r>
            <a:r>
              <a:rPr lang="en-US" sz="1800" dirty="0" smtClean="0"/>
              <a:t> had transitioned to the appointment spacing model as of October 2018</a:t>
            </a:r>
          </a:p>
          <a:p>
            <a:r>
              <a:rPr lang="en-US" sz="1800" dirty="0" smtClean="0"/>
              <a:t>In September 2018, pilot of a second DSD model was launched (Community ART Groups (CAGs)).</a:t>
            </a:r>
          </a:p>
          <a:p>
            <a:r>
              <a:rPr lang="en-US" sz="1800" dirty="0" smtClean="0"/>
              <a:t>Ethiopia is unique amongst CQUIN network countries in its choice to launch a single DSD model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" y="188640"/>
            <a:ext cx="9002279" cy="920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4" y="1898932"/>
            <a:ext cx="4506895" cy="1696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09" y="3810037"/>
            <a:ext cx="4567920" cy="1733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184" y="5615974"/>
            <a:ext cx="485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more details, download the Ethiopia </a:t>
            </a:r>
            <a:r>
              <a:rPr lang="en-US" sz="1600" dirty="0" smtClean="0">
                <a:latin typeface="Arial"/>
                <a:cs typeface="Arial"/>
                <a:hlinkClick r:id="rId5"/>
              </a:rPr>
              <a:t>poster</a:t>
            </a:r>
            <a:endParaRPr lang="en-US" sz="16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9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2694</Words>
  <Application>Microsoft Office PowerPoint</Application>
  <PresentationFormat>On-screen Show (4:3)</PresentationFormat>
  <Paragraphs>206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Office Theme</vt:lpstr>
      <vt:lpstr>PowerPoint Presentation</vt:lpstr>
      <vt:lpstr>Côte d’Ivoire</vt:lpstr>
      <vt:lpstr>PowerPoint Presentation</vt:lpstr>
      <vt:lpstr>Next steps for Côte d’Ivoire</vt:lpstr>
      <vt:lpstr>Eswatini</vt:lpstr>
      <vt:lpstr>PowerPoint Presentation</vt:lpstr>
      <vt:lpstr>Next steps for Eswatini</vt:lpstr>
      <vt:lpstr>Ethiopia</vt:lpstr>
      <vt:lpstr>PowerPoint Presentation</vt:lpstr>
      <vt:lpstr>Next steps for Ethiopia</vt:lpstr>
      <vt:lpstr>Kenya</vt:lpstr>
      <vt:lpstr>PowerPoint Presentation</vt:lpstr>
      <vt:lpstr>Next steps for Kenya</vt:lpstr>
      <vt:lpstr>Malawi</vt:lpstr>
      <vt:lpstr>PowerPoint Presentation</vt:lpstr>
      <vt:lpstr>PowerPoint Presentation</vt:lpstr>
      <vt:lpstr>Mozambique</vt:lpstr>
      <vt:lpstr>PowerPoint Presentation</vt:lpstr>
      <vt:lpstr>Next steps in Mozambique</vt:lpstr>
      <vt:lpstr>South Africa</vt:lpstr>
      <vt:lpstr>PowerPoint Presentation</vt:lpstr>
      <vt:lpstr>Next steps in South Africa</vt:lpstr>
      <vt:lpstr>Tanzania</vt:lpstr>
      <vt:lpstr>Tanzania</vt:lpstr>
      <vt:lpstr>Next steps in Tanzania</vt:lpstr>
      <vt:lpstr>Uganda</vt:lpstr>
      <vt:lpstr>PowerPoint Presentation</vt:lpstr>
      <vt:lpstr>Next steps in Uganda</vt:lpstr>
      <vt:lpstr>PowerPoint Presentation</vt:lpstr>
      <vt:lpstr>PowerPoint Presentation</vt:lpstr>
      <vt:lpstr>Next steps for Zambia</vt:lpstr>
      <vt:lpstr>Zimbabwe</vt:lpstr>
      <vt:lpstr>PowerPoint Presentation</vt:lpstr>
      <vt:lpstr>Next steps in Zimbabwe</vt:lpstr>
      <vt:lpstr>For more details: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Lina Golob</cp:lastModifiedBy>
  <cp:revision>90</cp:revision>
  <dcterms:created xsi:type="dcterms:W3CDTF">2015-07-06T08:16:27Z</dcterms:created>
  <dcterms:modified xsi:type="dcterms:W3CDTF">2019-03-22T14:23:44Z</dcterms:modified>
</cp:coreProperties>
</file>