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7.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49.xml" ContentType="application/vnd.openxmlformats-officedocument.presentationml.notesSlide+xml"/>
  <Override PartName="/ppt/slideLayouts/slideLayout15.xml" ContentType="application/vnd.openxmlformats-officedocument.presentationml.slideLayout+xml"/>
  <Override PartName="/ppt/notesSlides/notesSlide14.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21.xml" ContentType="application/vnd.openxmlformats-officedocument.presentationml.slideLayout+xml"/>
  <Override PartName="/ppt/notesSlides/notesSlide10.xml" ContentType="application/vnd.openxmlformats-officedocument.presentationml.notesSlide+xml"/>
  <Override PartName="/ppt/slideLayouts/slideLayout22.xml" ContentType="application/vnd.openxmlformats-officedocument.presentationml.slideLayout+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90"/>
  </p:notesMasterIdLst>
  <p:sldIdLst>
    <p:sldId id="256" r:id="rId2"/>
    <p:sldId id="258" r:id="rId3"/>
    <p:sldId id="260" r:id="rId4"/>
    <p:sldId id="263" r:id="rId5"/>
    <p:sldId id="264" r:id="rId6"/>
    <p:sldId id="267" r:id="rId7"/>
    <p:sldId id="368" r:id="rId8"/>
    <p:sldId id="269" r:id="rId9"/>
    <p:sldId id="294" r:id="rId10"/>
    <p:sldId id="335" r:id="rId11"/>
    <p:sldId id="270" r:id="rId12"/>
    <p:sldId id="271" r:id="rId13"/>
    <p:sldId id="281" r:id="rId14"/>
    <p:sldId id="282" r:id="rId15"/>
    <p:sldId id="353" r:id="rId16"/>
    <p:sldId id="274" r:id="rId17"/>
    <p:sldId id="283" r:id="rId18"/>
    <p:sldId id="284" r:id="rId19"/>
    <p:sldId id="286" r:id="rId20"/>
    <p:sldId id="275" r:id="rId21"/>
    <p:sldId id="287" r:id="rId22"/>
    <p:sldId id="291" r:id="rId23"/>
    <p:sldId id="288" r:id="rId24"/>
    <p:sldId id="337" r:id="rId25"/>
    <p:sldId id="336" r:id="rId26"/>
    <p:sldId id="292" r:id="rId27"/>
    <p:sldId id="357" r:id="rId28"/>
    <p:sldId id="341" r:id="rId29"/>
    <p:sldId id="293" r:id="rId30"/>
    <p:sldId id="332" r:id="rId31"/>
    <p:sldId id="278" r:id="rId32"/>
    <p:sldId id="295" r:id="rId33"/>
    <p:sldId id="354" r:id="rId34"/>
    <p:sldId id="296" r:id="rId35"/>
    <p:sldId id="297" r:id="rId36"/>
    <p:sldId id="299" r:id="rId37"/>
    <p:sldId id="298" r:id="rId38"/>
    <p:sldId id="308" r:id="rId39"/>
    <p:sldId id="359" r:id="rId40"/>
    <p:sldId id="360" r:id="rId41"/>
    <p:sldId id="361" r:id="rId42"/>
    <p:sldId id="302" r:id="rId43"/>
    <p:sldId id="362" r:id="rId44"/>
    <p:sldId id="363" r:id="rId45"/>
    <p:sldId id="307" r:id="rId46"/>
    <p:sldId id="365" r:id="rId47"/>
    <p:sldId id="313" r:id="rId48"/>
    <p:sldId id="280" r:id="rId49"/>
    <p:sldId id="309" r:id="rId50"/>
    <p:sldId id="310" r:id="rId51"/>
    <p:sldId id="311" r:id="rId52"/>
    <p:sldId id="312" r:id="rId53"/>
    <p:sldId id="317" r:id="rId54"/>
    <p:sldId id="279" r:id="rId55"/>
    <p:sldId id="314" r:id="rId56"/>
    <p:sldId id="315" r:id="rId57"/>
    <p:sldId id="318" r:id="rId58"/>
    <p:sldId id="367" r:id="rId59"/>
    <p:sldId id="316" r:id="rId60"/>
    <p:sldId id="319" r:id="rId61"/>
    <p:sldId id="366" r:id="rId62"/>
    <p:sldId id="330" r:id="rId63"/>
    <p:sldId id="339" r:id="rId64"/>
    <p:sldId id="276" r:id="rId65"/>
    <p:sldId id="333" r:id="rId66"/>
    <p:sldId id="326" r:id="rId67"/>
    <p:sldId id="327" r:id="rId68"/>
    <p:sldId id="342" r:id="rId69"/>
    <p:sldId id="328" r:id="rId70"/>
    <p:sldId id="329" r:id="rId71"/>
    <p:sldId id="344" r:id="rId72"/>
    <p:sldId id="345" r:id="rId73"/>
    <p:sldId id="343" r:id="rId74"/>
    <p:sldId id="331" r:id="rId75"/>
    <p:sldId id="378" r:id="rId76"/>
    <p:sldId id="346" r:id="rId77"/>
    <p:sldId id="347" r:id="rId78"/>
    <p:sldId id="348" r:id="rId79"/>
    <p:sldId id="349" r:id="rId80"/>
    <p:sldId id="350" r:id="rId81"/>
    <p:sldId id="371" r:id="rId82"/>
    <p:sldId id="372" r:id="rId83"/>
    <p:sldId id="377" r:id="rId84"/>
    <p:sldId id="373" r:id="rId85"/>
    <p:sldId id="376" r:id="rId86"/>
    <p:sldId id="369" r:id="rId87"/>
    <p:sldId id="351" r:id="rId88"/>
    <p:sldId id="352"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9778C7-200D-FA49-BF7F-4FBD3587253F}">
          <p14:sldIdLst>
            <p14:sldId id="256"/>
          </p14:sldIdLst>
        </p14:section>
        <p14:section name="Introduction and overview" id="{90AC605F-BB0C-9F49-A744-484AC0B794D5}">
          <p14:sldIdLst>
            <p14:sldId id="258"/>
            <p14:sldId id="260"/>
            <p14:sldId id="263"/>
            <p14:sldId id="264"/>
          </p14:sldIdLst>
        </p14:section>
        <p14:section name="Before preparaedness training" id="{460BD8D3-4675-B143-A8AD-018D688E7AB6}">
          <p14:sldIdLst>
            <p14:sldId id="267"/>
            <p14:sldId id="368"/>
            <p14:sldId id="269"/>
          </p14:sldIdLst>
        </p14:section>
        <p14:section name="Entrance" id="{608DC597-6061-2F45-8B7D-ADBD78A48E8A}">
          <p14:sldIdLst>
            <p14:sldId id="294"/>
            <p14:sldId id="335"/>
            <p14:sldId id="270"/>
            <p14:sldId id="271"/>
            <p14:sldId id="281"/>
            <p14:sldId id="282"/>
            <p14:sldId id="353"/>
            <p14:sldId id="274"/>
            <p14:sldId id="283"/>
            <p14:sldId id="284"/>
            <p14:sldId id="286"/>
            <p14:sldId id="275"/>
            <p14:sldId id="287"/>
            <p14:sldId id="291"/>
            <p14:sldId id="288"/>
            <p14:sldId id="337"/>
            <p14:sldId id="336"/>
            <p14:sldId id="292"/>
            <p14:sldId id="357"/>
            <p14:sldId id="341"/>
            <p14:sldId id="293"/>
            <p14:sldId id="332"/>
            <p14:sldId id="278"/>
            <p14:sldId id="295"/>
            <p14:sldId id="354"/>
            <p14:sldId id="296"/>
            <p14:sldId id="297"/>
            <p14:sldId id="299"/>
            <p14:sldId id="298"/>
            <p14:sldId id="308"/>
            <p14:sldId id="359"/>
            <p14:sldId id="360"/>
            <p14:sldId id="361"/>
            <p14:sldId id="302"/>
            <p14:sldId id="362"/>
            <p14:sldId id="363"/>
            <p14:sldId id="307"/>
            <p14:sldId id="365"/>
            <p14:sldId id="313"/>
            <p14:sldId id="280"/>
            <p14:sldId id="309"/>
            <p14:sldId id="310"/>
            <p14:sldId id="311"/>
            <p14:sldId id="312"/>
            <p14:sldId id="317"/>
            <p14:sldId id="279"/>
            <p14:sldId id="314"/>
            <p14:sldId id="315"/>
            <p14:sldId id="318"/>
            <p14:sldId id="367"/>
            <p14:sldId id="316"/>
            <p14:sldId id="319"/>
            <p14:sldId id="366"/>
            <p14:sldId id="330"/>
            <p14:sldId id="339"/>
            <p14:sldId id="276"/>
            <p14:sldId id="333"/>
            <p14:sldId id="326"/>
            <p14:sldId id="327"/>
            <p14:sldId id="342"/>
            <p14:sldId id="328"/>
            <p14:sldId id="329"/>
            <p14:sldId id="344"/>
            <p14:sldId id="345"/>
            <p14:sldId id="343"/>
            <p14:sldId id="331"/>
            <p14:sldId id="378"/>
            <p14:sldId id="346"/>
            <p14:sldId id="347"/>
            <p14:sldId id="348"/>
            <p14:sldId id="349"/>
            <p14:sldId id="350"/>
            <p14:sldId id="371"/>
            <p14:sldId id="372"/>
            <p14:sldId id="377"/>
            <p14:sldId id="373"/>
            <p14:sldId id="376"/>
            <p14:sldId id="369"/>
            <p14:sldId id="351"/>
            <p14:sldId id="35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Elphick" initials="JE" lastIdx="6" clrIdx="0">
    <p:extLst>
      <p:ext uri="{19B8F6BF-5375-455C-9EA6-DF929625EA0E}">
        <p15:presenceInfo xmlns:p15="http://schemas.microsoft.com/office/powerpoint/2012/main" userId="4a8ce76f3b84de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BCE"/>
    <a:srgbClr val="45999F"/>
    <a:srgbClr val="F0904A"/>
    <a:srgbClr val="F9E8A0"/>
    <a:srgbClr val="FDDF58"/>
    <a:srgbClr val="F05E44"/>
    <a:srgbClr val="F0B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18"/>
    <p:restoredTop sz="60742" autoAdjust="0"/>
  </p:normalViewPr>
  <p:slideViewPr>
    <p:cSldViewPr snapToGrid="0" snapToObjects="1">
      <p:cViewPr varScale="1">
        <p:scale>
          <a:sx n="65" d="100"/>
          <a:sy n="65"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9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 Id="rId98"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75BF6-738E-43E9-87CA-DE88C29D65F3}" type="doc">
      <dgm:prSet loTypeId="urn:microsoft.com/office/officeart/2005/8/layout/process5" loCatId="process" qsTypeId="urn:microsoft.com/office/officeart/2005/8/quickstyle/simple3" qsCatId="simple" csTypeId="urn:microsoft.com/office/officeart/2005/8/colors/accent2_5" csCatId="accent2" phldr="1"/>
      <dgm:spPr/>
      <dgm:t>
        <a:bodyPr/>
        <a:lstStyle/>
        <a:p>
          <a:endParaRPr lang="en-ZA"/>
        </a:p>
      </dgm:t>
    </dgm:pt>
    <dgm:pt modelId="{682992E5-0313-466E-9A92-6FCEACC928BB}">
      <dgm:prSet phldrT="[Text]" custT="1"/>
      <dgm:spPr/>
      <dgm:t>
        <a:bodyPr/>
        <a:lstStyle/>
        <a:p>
          <a:pPr>
            <a:lnSpc>
              <a:spcPct val="100000"/>
            </a:lnSpc>
          </a:pPr>
          <a:r>
            <a:rPr lang="en-ZA" sz="1800" dirty="0">
              <a:latin typeface="+mn-lt"/>
              <a:cs typeface="Arial" panose="020B0604020202020204" pitchFamily="34" charset="0"/>
            </a:rPr>
            <a:t>Assessed and managed within separate designated area</a:t>
          </a:r>
        </a:p>
      </dgm:t>
    </dgm:pt>
    <dgm:pt modelId="{38899A3B-A2A8-4FEA-965A-198BA77E0F46}" type="parTrans" cxnId="{872CE7D0-7CB5-4A41-934B-4629D147189F}">
      <dgm:prSet/>
      <dgm:spPr/>
      <dgm:t>
        <a:bodyPr/>
        <a:lstStyle/>
        <a:p>
          <a:pPr>
            <a:lnSpc>
              <a:spcPct val="100000"/>
            </a:lnSpc>
          </a:pPr>
          <a:endParaRPr lang="en-ZA" sz="2800">
            <a:solidFill>
              <a:schemeClr val="bg1"/>
            </a:solidFill>
            <a:latin typeface="+mn-lt"/>
          </a:endParaRPr>
        </a:p>
      </dgm:t>
    </dgm:pt>
    <dgm:pt modelId="{E95EB41E-93BA-4F3A-BBAB-52B1B3B07528}" type="sibTrans" cxnId="{872CE7D0-7CB5-4A41-934B-4629D147189F}">
      <dgm:prSet custT="1"/>
      <dgm:spPr/>
      <dgm:t>
        <a:bodyPr/>
        <a:lstStyle/>
        <a:p>
          <a:pPr>
            <a:lnSpc>
              <a:spcPct val="100000"/>
            </a:lnSpc>
          </a:pPr>
          <a:endParaRPr lang="en-ZA" sz="2400">
            <a:solidFill>
              <a:schemeClr val="bg1"/>
            </a:solidFill>
            <a:latin typeface="+mn-lt"/>
          </a:endParaRPr>
        </a:p>
      </dgm:t>
    </dgm:pt>
    <dgm:pt modelId="{C5673272-A6BB-47E7-9484-FAFDEBBF62E1}">
      <dgm:prSet phldrT="[Text]" custT="1"/>
      <dgm:spPr/>
      <dgm:t>
        <a:bodyPr spcFirstLastPara="0" vert="horz" wrap="square" lIns="45720" tIns="45720" rIns="45720" bIns="45720" numCol="1" spcCol="1270" anchor="ctr" anchorCtr="0"/>
        <a:lstStyle/>
        <a:p>
          <a:pPr>
            <a:lnSpc>
              <a:spcPct val="100000"/>
            </a:lnSpc>
            <a:buFont typeface="Arial" panose="020B0604020202020204" pitchFamily="34" charset="0"/>
            <a:buChar char="•"/>
          </a:pPr>
          <a:r>
            <a:rPr lang="en-ZA" sz="1800" b="1" kern="1200" dirty="0">
              <a:latin typeface="+mn-lt"/>
              <a:ea typeface="+mn-ea"/>
              <a:cs typeface="Arial" panose="020B0604020202020204" pitchFamily="34" charset="0"/>
            </a:rPr>
            <a:t>ART clinical/rescript: </a:t>
          </a:r>
          <a:r>
            <a:rPr lang="en-ZA" sz="1800" kern="1200" dirty="0">
              <a:latin typeface="+mn-lt"/>
              <a:ea typeface="+mn-ea"/>
              <a:cs typeface="Arial" panose="020B0604020202020204" pitchFamily="34" charset="0"/>
            </a:rPr>
            <a:t>Clinician see patient with patient with folder</a:t>
          </a:r>
        </a:p>
      </dgm:t>
    </dgm:pt>
    <dgm:pt modelId="{EA4ADF93-675D-4387-B3FB-C485B01DCAE4}" type="parTrans" cxnId="{FB9E7DE6-B2FD-4AE1-B9A8-B700AF5392F1}">
      <dgm:prSet/>
      <dgm:spPr/>
      <dgm:t>
        <a:bodyPr/>
        <a:lstStyle/>
        <a:p>
          <a:pPr>
            <a:lnSpc>
              <a:spcPct val="100000"/>
            </a:lnSpc>
          </a:pPr>
          <a:endParaRPr lang="en-ZA" sz="2800">
            <a:solidFill>
              <a:schemeClr val="bg1"/>
            </a:solidFill>
            <a:latin typeface="+mn-lt"/>
          </a:endParaRPr>
        </a:p>
      </dgm:t>
    </dgm:pt>
    <dgm:pt modelId="{FEF63352-8F1F-43F8-9603-4F30F19745F2}" type="sibTrans" cxnId="{FB9E7DE6-B2FD-4AE1-B9A8-B700AF5392F1}">
      <dgm:prSet custT="1"/>
      <dgm:spPr/>
      <dgm:t>
        <a:bodyPr/>
        <a:lstStyle/>
        <a:p>
          <a:pPr>
            <a:lnSpc>
              <a:spcPct val="100000"/>
            </a:lnSpc>
          </a:pPr>
          <a:endParaRPr lang="en-ZA" sz="2400">
            <a:solidFill>
              <a:schemeClr val="bg1"/>
            </a:solidFill>
            <a:latin typeface="+mn-lt"/>
          </a:endParaRPr>
        </a:p>
      </dgm:t>
    </dgm:pt>
    <dgm:pt modelId="{AB5A83E2-1CD4-496F-A388-F289F46095D7}">
      <dgm:prSet custT="1"/>
      <dgm:spPr/>
      <dgm:t>
        <a:bodyPr spcFirstLastPara="0" vert="horz" wrap="square" lIns="45720" tIns="45720" rIns="45720" bIns="45720" numCol="1" spcCol="1270" anchor="ctr" anchorCtr="0"/>
        <a:lstStyle/>
        <a:p>
          <a:pPr marL="0" lvl="0" indent="0" algn="ctr" defTabSz="533400">
            <a:lnSpc>
              <a:spcPct val="100000"/>
            </a:lnSpc>
            <a:spcBef>
              <a:spcPct val="0"/>
            </a:spcBef>
            <a:spcAft>
              <a:spcPct val="35000"/>
            </a:spcAft>
            <a:buNone/>
          </a:pPr>
          <a:r>
            <a:rPr lang="en-ZA" sz="1800" kern="1200" dirty="0">
              <a:latin typeface="+mn-lt"/>
              <a:ea typeface="+mn-ea"/>
              <a:cs typeface="Arial" panose="020B0604020202020204" pitchFamily="34" charset="0"/>
            </a:rPr>
            <a:t>Severity of symptoms/need for COVID-19 testing</a:t>
          </a:r>
        </a:p>
      </dgm:t>
    </dgm:pt>
    <dgm:pt modelId="{9F30BAEA-0892-460B-8BCA-E2C8110CE4A8}" type="parTrans" cxnId="{0D38656B-3BF4-4520-81B6-E820B8E5E3FF}">
      <dgm:prSet/>
      <dgm:spPr/>
      <dgm:t>
        <a:bodyPr/>
        <a:lstStyle/>
        <a:p>
          <a:pPr>
            <a:lnSpc>
              <a:spcPct val="100000"/>
            </a:lnSpc>
          </a:pPr>
          <a:endParaRPr lang="en-ZA" sz="2800">
            <a:solidFill>
              <a:schemeClr val="bg1"/>
            </a:solidFill>
            <a:latin typeface="+mn-lt"/>
          </a:endParaRPr>
        </a:p>
      </dgm:t>
    </dgm:pt>
    <dgm:pt modelId="{C066CE24-9B32-4AFF-9E92-1005671DB79F}" type="sibTrans" cxnId="{0D38656B-3BF4-4520-81B6-E820B8E5E3FF}">
      <dgm:prSet custT="1"/>
      <dgm:spPr/>
      <dgm:t>
        <a:bodyPr/>
        <a:lstStyle/>
        <a:p>
          <a:pPr>
            <a:lnSpc>
              <a:spcPct val="100000"/>
            </a:lnSpc>
          </a:pPr>
          <a:endParaRPr lang="en-ZA" sz="2400">
            <a:solidFill>
              <a:schemeClr val="bg1"/>
            </a:solidFill>
            <a:latin typeface="+mn-lt"/>
          </a:endParaRPr>
        </a:p>
      </dgm:t>
    </dgm:pt>
    <dgm:pt modelId="{5C92959B-42F8-4972-A7BE-D82C07C399E3}">
      <dgm:prSet custT="1"/>
      <dgm:spPr/>
      <dgm:t>
        <a:bodyPr spcFirstLastPara="0" vert="horz" wrap="square" lIns="45720" tIns="45720" rIns="45720" bIns="45720" numCol="1" spcCol="1270" anchor="ctr" anchorCtr="0"/>
        <a:lstStyle/>
        <a:p>
          <a:pPr marL="0" lvl="0" indent="0" algn="ctr" defTabSz="533400">
            <a:lnSpc>
              <a:spcPct val="100000"/>
            </a:lnSpc>
            <a:spcBef>
              <a:spcPct val="0"/>
            </a:spcBef>
            <a:spcAft>
              <a:spcPct val="35000"/>
            </a:spcAft>
            <a:buNone/>
          </a:pPr>
          <a:r>
            <a:rPr lang="en-ZA" sz="1800" kern="1200" dirty="0">
              <a:latin typeface="+mn-lt"/>
              <a:ea typeface="+mn-ea"/>
              <a:cs typeface="Arial" panose="020B0604020202020204" pitchFamily="34" charset="0"/>
            </a:rPr>
            <a:t>If coughing Investigate for TB</a:t>
          </a:r>
        </a:p>
      </dgm:t>
    </dgm:pt>
    <dgm:pt modelId="{A54919B7-0349-481B-B25E-54FA22BF231D}" type="parTrans" cxnId="{05A3F597-2C27-472E-B896-A7807930701B}">
      <dgm:prSet/>
      <dgm:spPr/>
      <dgm:t>
        <a:bodyPr/>
        <a:lstStyle/>
        <a:p>
          <a:pPr>
            <a:lnSpc>
              <a:spcPct val="100000"/>
            </a:lnSpc>
          </a:pPr>
          <a:endParaRPr lang="en-ZA" sz="2800">
            <a:solidFill>
              <a:schemeClr val="bg1"/>
            </a:solidFill>
            <a:latin typeface="+mn-lt"/>
          </a:endParaRPr>
        </a:p>
      </dgm:t>
    </dgm:pt>
    <dgm:pt modelId="{A63BD703-1078-4CA2-BF17-0E50F14CAA60}" type="sibTrans" cxnId="{05A3F597-2C27-472E-B896-A7807930701B}">
      <dgm:prSet custT="1"/>
      <dgm:spPr/>
      <dgm:t>
        <a:bodyPr/>
        <a:lstStyle/>
        <a:p>
          <a:pPr>
            <a:lnSpc>
              <a:spcPct val="100000"/>
            </a:lnSpc>
          </a:pPr>
          <a:endParaRPr lang="en-ZA" sz="2400">
            <a:solidFill>
              <a:schemeClr val="bg1"/>
            </a:solidFill>
            <a:latin typeface="+mn-lt"/>
          </a:endParaRPr>
        </a:p>
      </dgm:t>
    </dgm:pt>
    <dgm:pt modelId="{31437215-CC72-4526-99B5-85557E2F436E}">
      <dgm:prSet custT="1"/>
      <dgm:spPr/>
      <dgm:t>
        <a:bodyPr spcFirstLastPara="0" vert="horz" wrap="square" lIns="45720" tIns="45720" rIns="45720" bIns="45720" numCol="1" spcCol="1270" anchor="ctr" anchorCtr="0"/>
        <a:lstStyle/>
        <a:p>
          <a:pPr>
            <a:lnSpc>
              <a:spcPct val="100000"/>
            </a:lnSpc>
          </a:pPr>
          <a:r>
            <a:rPr lang="en-ZA" sz="1800" b="1" kern="1200" dirty="0">
              <a:latin typeface="+mn-lt"/>
              <a:ea typeface="+mn-ea"/>
              <a:cs typeface="Arial" panose="020B0604020202020204" pitchFamily="34" charset="0"/>
            </a:rPr>
            <a:t>ART</a:t>
          </a:r>
          <a:r>
            <a:rPr lang="en-ZA" sz="1200" b="1" kern="1200" dirty="0">
              <a:latin typeface="+mn-lt"/>
            </a:rPr>
            <a:t> </a:t>
          </a:r>
          <a:r>
            <a:rPr lang="en-ZA" sz="1800" b="1" kern="1200" dirty="0">
              <a:latin typeface="+mn-lt"/>
              <a:ea typeface="+mn-ea"/>
              <a:cs typeface="Arial" panose="020B0604020202020204" pitchFamily="34" charset="0"/>
            </a:rPr>
            <a:t>refill only</a:t>
          </a:r>
          <a:r>
            <a:rPr lang="en-ZA" sz="1800" kern="1200" dirty="0">
              <a:latin typeface="+mn-lt"/>
              <a:ea typeface="+mn-ea"/>
              <a:cs typeface="Arial" panose="020B0604020202020204" pitchFamily="34" charset="0"/>
            </a:rPr>
            <a:t>: Lay HCW working in this area collects ART refill and brings it to ART patient</a:t>
          </a:r>
          <a:endParaRPr lang="en-ZA" sz="1200" kern="1200" dirty="0">
            <a:latin typeface="+mn-lt"/>
          </a:endParaRPr>
        </a:p>
      </dgm:t>
    </dgm:pt>
    <dgm:pt modelId="{6B59AEE4-605F-4425-B821-D30B4F635777}" type="parTrans" cxnId="{2E7B858E-9443-4511-A18C-8AF30787D979}">
      <dgm:prSet/>
      <dgm:spPr/>
      <dgm:t>
        <a:bodyPr/>
        <a:lstStyle/>
        <a:p>
          <a:pPr>
            <a:lnSpc>
              <a:spcPct val="100000"/>
            </a:lnSpc>
          </a:pPr>
          <a:endParaRPr lang="en-ZA" sz="2800">
            <a:solidFill>
              <a:schemeClr val="bg1"/>
            </a:solidFill>
            <a:latin typeface="+mn-lt"/>
          </a:endParaRPr>
        </a:p>
      </dgm:t>
    </dgm:pt>
    <dgm:pt modelId="{E4A9B7BE-3702-40AE-A07A-00A86191458C}" type="sibTrans" cxnId="{2E7B858E-9443-4511-A18C-8AF30787D979}">
      <dgm:prSet custT="1"/>
      <dgm:spPr/>
      <dgm:t>
        <a:bodyPr/>
        <a:lstStyle/>
        <a:p>
          <a:pPr>
            <a:lnSpc>
              <a:spcPct val="100000"/>
            </a:lnSpc>
          </a:pPr>
          <a:endParaRPr lang="en-ZA" sz="2400">
            <a:solidFill>
              <a:schemeClr val="bg1"/>
            </a:solidFill>
            <a:latin typeface="+mn-lt"/>
          </a:endParaRPr>
        </a:p>
      </dgm:t>
    </dgm:pt>
    <dgm:pt modelId="{51870BBB-D836-4FE4-8FE8-ECA05E15C5F0}">
      <dgm:prSet custT="1"/>
      <dgm:spPr/>
      <dgm:t>
        <a:bodyPr spcFirstLastPara="0" vert="horz" wrap="square" lIns="45720" tIns="45720" rIns="45720" bIns="45720" numCol="1" spcCol="1270" anchor="ctr" anchorCtr="0"/>
        <a:lstStyle/>
        <a:p>
          <a:pPr marL="0" lvl="0" indent="0" algn="ctr" defTabSz="533400">
            <a:lnSpc>
              <a:spcPct val="100000"/>
            </a:lnSpc>
            <a:spcBef>
              <a:spcPct val="0"/>
            </a:spcBef>
            <a:spcAft>
              <a:spcPct val="35000"/>
            </a:spcAft>
            <a:buFont typeface="Arial" panose="020B0604020202020204" pitchFamily="34" charset="0"/>
            <a:buNone/>
          </a:pPr>
          <a:r>
            <a:rPr lang="en-ZA" sz="1800" kern="1200" dirty="0">
              <a:latin typeface="+mn-lt"/>
              <a:ea typeface="+mn-ea"/>
              <a:cs typeface="Arial" panose="020B0604020202020204" pitchFamily="34" charset="0"/>
            </a:rPr>
            <a:t>Patient counselled to isolate, contact facility by telephone/come back to facility if condition deteriorates.</a:t>
          </a:r>
        </a:p>
      </dgm:t>
    </dgm:pt>
    <dgm:pt modelId="{B242F468-D96B-471F-AE10-23345E63CF69}" type="parTrans" cxnId="{CF694E3E-CD24-4B84-A60C-F7201782DF39}">
      <dgm:prSet/>
      <dgm:spPr/>
      <dgm:t>
        <a:bodyPr/>
        <a:lstStyle/>
        <a:p>
          <a:pPr>
            <a:lnSpc>
              <a:spcPct val="100000"/>
            </a:lnSpc>
          </a:pPr>
          <a:endParaRPr lang="en-ZA" sz="2800">
            <a:solidFill>
              <a:schemeClr val="bg1"/>
            </a:solidFill>
            <a:latin typeface="+mn-lt"/>
          </a:endParaRPr>
        </a:p>
      </dgm:t>
    </dgm:pt>
    <dgm:pt modelId="{49F297AC-A279-46C7-A3B8-673457B2C530}" type="sibTrans" cxnId="{CF694E3E-CD24-4B84-A60C-F7201782DF39}">
      <dgm:prSet custT="1"/>
      <dgm:spPr/>
      <dgm:t>
        <a:bodyPr/>
        <a:lstStyle/>
        <a:p>
          <a:pPr>
            <a:lnSpc>
              <a:spcPct val="100000"/>
            </a:lnSpc>
          </a:pPr>
          <a:endParaRPr lang="en-ZA" sz="2400">
            <a:solidFill>
              <a:schemeClr val="bg1"/>
            </a:solidFill>
            <a:latin typeface="+mn-lt"/>
          </a:endParaRPr>
        </a:p>
      </dgm:t>
    </dgm:pt>
    <dgm:pt modelId="{201E17D7-84B3-4AAE-AACE-5FA459606428}">
      <dgm:prSet custT="1"/>
      <dgm:spPr/>
      <dgm:t>
        <a:bodyPr/>
        <a:lstStyle/>
        <a:p>
          <a:pPr marL="0" lvl="0" indent="0" algn="ctr" defTabSz="533400">
            <a:lnSpc>
              <a:spcPct val="100000"/>
            </a:lnSpc>
            <a:spcBef>
              <a:spcPct val="0"/>
            </a:spcBef>
            <a:spcAft>
              <a:spcPct val="35000"/>
            </a:spcAft>
            <a:buFont typeface="Arial" panose="020B0604020202020204" pitchFamily="34" charset="0"/>
            <a:buNone/>
          </a:pPr>
          <a:r>
            <a:rPr lang="en-ZA" sz="1800" kern="1200">
              <a:latin typeface="+mn-lt"/>
              <a:ea typeface="+mn-ea"/>
              <a:cs typeface="Arial" panose="020B0604020202020204" pitchFamily="34" charset="0"/>
            </a:rPr>
            <a:t>Patient contacted to return if TB diagnosed for TB management</a:t>
          </a:r>
          <a:endParaRPr lang="en-ZA" sz="1800" kern="1200" dirty="0">
            <a:latin typeface="+mn-lt"/>
            <a:ea typeface="+mn-ea"/>
            <a:cs typeface="Arial" panose="020B0604020202020204" pitchFamily="34" charset="0"/>
          </a:endParaRPr>
        </a:p>
      </dgm:t>
    </dgm:pt>
    <dgm:pt modelId="{C5E003C6-46F2-43A7-80E6-31DB863CCDD5}" type="parTrans" cxnId="{2888F5D9-7C47-4246-B1F4-E9F9E330D1F2}">
      <dgm:prSet/>
      <dgm:spPr/>
      <dgm:t>
        <a:bodyPr/>
        <a:lstStyle/>
        <a:p>
          <a:pPr>
            <a:lnSpc>
              <a:spcPct val="100000"/>
            </a:lnSpc>
          </a:pPr>
          <a:endParaRPr lang="en-ZA" sz="2800">
            <a:solidFill>
              <a:schemeClr val="bg1"/>
            </a:solidFill>
            <a:latin typeface="+mn-lt"/>
          </a:endParaRPr>
        </a:p>
      </dgm:t>
    </dgm:pt>
    <dgm:pt modelId="{3F187BC2-F70E-499B-9F93-CE8AE2996A9A}" type="sibTrans" cxnId="{2888F5D9-7C47-4246-B1F4-E9F9E330D1F2}">
      <dgm:prSet/>
      <dgm:spPr/>
      <dgm:t>
        <a:bodyPr/>
        <a:lstStyle/>
        <a:p>
          <a:pPr>
            <a:lnSpc>
              <a:spcPct val="100000"/>
            </a:lnSpc>
          </a:pPr>
          <a:endParaRPr lang="en-ZA" sz="2800">
            <a:solidFill>
              <a:schemeClr val="bg1"/>
            </a:solidFill>
            <a:latin typeface="+mn-lt"/>
          </a:endParaRPr>
        </a:p>
      </dgm:t>
    </dgm:pt>
    <dgm:pt modelId="{B53419DF-688C-4268-BE60-BE2514F52367}">
      <dgm:prSet custT="1"/>
      <dgm:spPr/>
      <dgm:t>
        <a:bodyPr spcFirstLastPara="0" vert="horz" wrap="square" lIns="45720" tIns="45720" rIns="45720" bIns="45720" numCol="1" spcCol="1270" anchor="ctr" anchorCtr="0"/>
        <a:lstStyle/>
        <a:p>
          <a:pPr marL="0" lvl="0" indent="0" algn="ctr" defTabSz="533400">
            <a:lnSpc>
              <a:spcPct val="100000"/>
            </a:lnSpc>
            <a:spcBef>
              <a:spcPct val="0"/>
            </a:spcBef>
            <a:spcAft>
              <a:spcPct val="35000"/>
            </a:spcAft>
            <a:buNone/>
          </a:pPr>
          <a:r>
            <a:rPr lang="en-ZA" sz="1800" dirty="0">
              <a:latin typeface="+mn-lt"/>
              <a:cs typeface="Arial" panose="020B0604020202020204" pitchFamily="34" charset="0"/>
            </a:rPr>
            <a:t>PLHIV 1.5m apart + surgical mask</a:t>
          </a:r>
          <a:endParaRPr lang="en-ZA" sz="1800" kern="1200" dirty="0">
            <a:latin typeface="+mn-lt"/>
            <a:ea typeface="+mn-ea"/>
            <a:cs typeface="Arial" panose="020B0604020202020204" pitchFamily="34" charset="0"/>
          </a:endParaRPr>
        </a:p>
      </dgm:t>
    </dgm:pt>
    <dgm:pt modelId="{405EB237-4A96-4787-927C-97911D662DC0}" type="sibTrans" cxnId="{75995C95-121C-4A05-B15C-5625D4CEF2A0}">
      <dgm:prSet custT="1"/>
      <dgm:spPr/>
      <dgm:t>
        <a:bodyPr/>
        <a:lstStyle/>
        <a:p>
          <a:pPr>
            <a:lnSpc>
              <a:spcPct val="100000"/>
            </a:lnSpc>
          </a:pPr>
          <a:endParaRPr lang="en-ZA" sz="2400">
            <a:solidFill>
              <a:schemeClr val="bg1"/>
            </a:solidFill>
            <a:latin typeface="+mn-lt"/>
          </a:endParaRPr>
        </a:p>
      </dgm:t>
    </dgm:pt>
    <dgm:pt modelId="{25101B12-F3A2-4AF0-8ED4-6CF3F33A46E1}" type="parTrans" cxnId="{75995C95-121C-4A05-B15C-5625D4CEF2A0}">
      <dgm:prSet/>
      <dgm:spPr/>
      <dgm:t>
        <a:bodyPr/>
        <a:lstStyle/>
        <a:p>
          <a:pPr>
            <a:lnSpc>
              <a:spcPct val="100000"/>
            </a:lnSpc>
          </a:pPr>
          <a:endParaRPr lang="en-ZA" sz="2800">
            <a:solidFill>
              <a:schemeClr val="bg1"/>
            </a:solidFill>
            <a:latin typeface="+mn-lt"/>
          </a:endParaRPr>
        </a:p>
      </dgm:t>
    </dgm:pt>
    <dgm:pt modelId="{25AE0E08-2CE5-4ADC-9949-03DFA4F14CE9}" type="pres">
      <dgm:prSet presAssocID="{26575BF6-738E-43E9-87CA-DE88C29D65F3}" presName="diagram" presStyleCnt="0">
        <dgm:presLayoutVars>
          <dgm:dir/>
          <dgm:resizeHandles val="exact"/>
        </dgm:presLayoutVars>
      </dgm:prSet>
      <dgm:spPr/>
    </dgm:pt>
    <dgm:pt modelId="{E52A7A01-2536-4DDD-AF99-FB2A924BF328}" type="pres">
      <dgm:prSet presAssocID="{682992E5-0313-466E-9A92-6FCEACC928BB}" presName="node" presStyleLbl="node1" presStyleIdx="0" presStyleCnt="8" custScaleX="145204" custScaleY="166666">
        <dgm:presLayoutVars>
          <dgm:bulletEnabled val="1"/>
        </dgm:presLayoutVars>
      </dgm:prSet>
      <dgm:spPr/>
    </dgm:pt>
    <dgm:pt modelId="{F875927B-68CB-498C-BA43-6E526269C4A0}" type="pres">
      <dgm:prSet presAssocID="{E95EB41E-93BA-4F3A-BBAB-52B1B3B07528}" presName="sibTrans" presStyleLbl="sibTrans2D1" presStyleIdx="0" presStyleCnt="7"/>
      <dgm:spPr/>
    </dgm:pt>
    <dgm:pt modelId="{50ED61F1-265A-40D0-B464-87E07F5DD638}" type="pres">
      <dgm:prSet presAssocID="{E95EB41E-93BA-4F3A-BBAB-52B1B3B07528}" presName="connectorText" presStyleLbl="sibTrans2D1" presStyleIdx="0" presStyleCnt="7"/>
      <dgm:spPr/>
    </dgm:pt>
    <dgm:pt modelId="{44158AF3-5576-40AA-BECF-192C02540D6B}" type="pres">
      <dgm:prSet presAssocID="{B53419DF-688C-4268-BE60-BE2514F52367}" presName="node" presStyleLbl="node1" presStyleIdx="1" presStyleCnt="8" custScaleY="152334">
        <dgm:presLayoutVars>
          <dgm:bulletEnabled val="1"/>
        </dgm:presLayoutVars>
      </dgm:prSet>
      <dgm:spPr>
        <a:xfrm>
          <a:off x="2204649" y="459817"/>
          <a:ext cx="1572181" cy="943308"/>
        </a:xfrm>
        <a:prstGeom prst="roundRect">
          <a:avLst>
            <a:gd name="adj" fmla="val 10000"/>
          </a:avLst>
        </a:prstGeom>
      </dgm:spPr>
    </dgm:pt>
    <dgm:pt modelId="{7EF2D815-1461-43D3-BFFC-726FAC0C3960}" type="pres">
      <dgm:prSet presAssocID="{405EB237-4A96-4787-927C-97911D662DC0}" presName="sibTrans" presStyleLbl="sibTrans2D1" presStyleIdx="1" presStyleCnt="7"/>
      <dgm:spPr/>
    </dgm:pt>
    <dgm:pt modelId="{D8982E36-127C-4BF7-8EEA-6298A50607A0}" type="pres">
      <dgm:prSet presAssocID="{405EB237-4A96-4787-927C-97911D662DC0}" presName="connectorText" presStyleLbl="sibTrans2D1" presStyleIdx="1" presStyleCnt="7"/>
      <dgm:spPr/>
    </dgm:pt>
    <dgm:pt modelId="{B77C1566-5DB6-47BD-9436-F50DF6F2FA83}" type="pres">
      <dgm:prSet presAssocID="{AB5A83E2-1CD4-496F-A388-F289F46095D7}" presName="node" presStyleLbl="node1" presStyleIdx="2" presStyleCnt="8" custScaleY="166666">
        <dgm:presLayoutVars>
          <dgm:bulletEnabled val="1"/>
        </dgm:presLayoutVars>
      </dgm:prSet>
      <dgm:spPr>
        <a:xfrm>
          <a:off x="2204649" y="774255"/>
          <a:ext cx="1572181" cy="943308"/>
        </a:xfrm>
        <a:prstGeom prst="roundRect">
          <a:avLst>
            <a:gd name="adj" fmla="val 10000"/>
          </a:avLst>
        </a:prstGeom>
      </dgm:spPr>
    </dgm:pt>
    <dgm:pt modelId="{BE4BED46-D78C-4558-A73B-7C43B9EFE2C1}" type="pres">
      <dgm:prSet presAssocID="{C066CE24-9B32-4AFF-9E92-1005671DB79F}" presName="sibTrans" presStyleLbl="sibTrans2D1" presStyleIdx="2" presStyleCnt="7"/>
      <dgm:spPr/>
    </dgm:pt>
    <dgm:pt modelId="{DDCC9E1D-CF15-4FA2-BC04-8CE9B18D7FF6}" type="pres">
      <dgm:prSet presAssocID="{C066CE24-9B32-4AFF-9E92-1005671DB79F}" presName="connectorText" presStyleLbl="sibTrans2D1" presStyleIdx="2" presStyleCnt="7"/>
      <dgm:spPr/>
    </dgm:pt>
    <dgm:pt modelId="{DC933067-0AF3-4030-B2BF-987837BA2131}" type="pres">
      <dgm:prSet presAssocID="{5C92959B-42F8-4972-A7BE-D82C07C399E3}" presName="node" presStyleLbl="node1" presStyleIdx="3" presStyleCnt="8" custScaleY="109577">
        <dgm:presLayoutVars>
          <dgm:bulletEnabled val="1"/>
        </dgm:presLayoutVars>
      </dgm:prSet>
      <dgm:spPr>
        <a:xfrm>
          <a:off x="4405702" y="774255"/>
          <a:ext cx="1572181" cy="943308"/>
        </a:xfrm>
        <a:prstGeom prst="roundRect">
          <a:avLst>
            <a:gd name="adj" fmla="val 10000"/>
          </a:avLst>
        </a:prstGeom>
      </dgm:spPr>
    </dgm:pt>
    <dgm:pt modelId="{D290CDBE-F73E-4E10-9170-6173F6F2C08D}" type="pres">
      <dgm:prSet presAssocID="{A63BD703-1078-4CA2-BF17-0E50F14CAA60}" presName="sibTrans" presStyleLbl="sibTrans2D1" presStyleIdx="3" presStyleCnt="7"/>
      <dgm:spPr/>
    </dgm:pt>
    <dgm:pt modelId="{BF4D85AB-417B-4A3E-B342-6B1A9B1554F1}" type="pres">
      <dgm:prSet presAssocID="{A63BD703-1078-4CA2-BF17-0E50F14CAA60}" presName="connectorText" presStyleLbl="sibTrans2D1" presStyleIdx="3" presStyleCnt="7"/>
      <dgm:spPr/>
    </dgm:pt>
    <dgm:pt modelId="{D88B90C6-F287-4095-8413-02D58E1F1967}" type="pres">
      <dgm:prSet presAssocID="{31437215-CC72-4526-99B5-85557E2F436E}" presName="node" presStyleLbl="node1" presStyleIdx="4" presStyleCnt="8" custScaleX="128480" custScaleY="224548">
        <dgm:presLayoutVars>
          <dgm:bulletEnabled val="1"/>
        </dgm:presLayoutVars>
      </dgm:prSet>
      <dgm:spPr>
        <a:xfrm>
          <a:off x="6606756" y="774255"/>
          <a:ext cx="1572181" cy="943308"/>
        </a:xfrm>
        <a:prstGeom prst="roundRect">
          <a:avLst>
            <a:gd name="adj" fmla="val 10000"/>
          </a:avLst>
        </a:prstGeom>
      </dgm:spPr>
    </dgm:pt>
    <dgm:pt modelId="{0849B2E9-60C5-44EE-AF5D-3AEA6DBD1168}" type="pres">
      <dgm:prSet presAssocID="{E4A9B7BE-3702-40AE-A07A-00A86191458C}" presName="sibTrans" presStyleLbl="sibTrans2D1" presStyleIdx="4" presStyleCnt="7" custLinFactNeighborX="-648" custLinFactNeighborY="29038"/>
      <dgm:spPr/>
    </dgm:pt>
    <dgm:pt modelId="{4A96177E-3A18-4C61-9761-C7AA1759988B}" type="pres">
      <dgm:prSet presAssocID="{E4A9B7BE-3702-40AE-A07A-00A86191458C}" presName="connectorText" presStyleLbl="sibTrans2D1" presStyleIdx="4" presStyleCnt="7"/>
      <dgm:spPr/>
    </dgm:pt>
    <dgm:pt modelId="{8D46CBAD-A834-453C-A31B-8636667D1783}" type="pres">
      <dgm:prSet presAssocID="{C5673272-A6BB-47E7-9484-FAFDEBBF62E1}" presName="node" presStyleLbl="node1" presStyleIdx="5" presStyleCnt="8" custScaleX="156450" custScaleY="161068">
        <dgm:presLayoutVars>
          <dgm:bulletEnabled val="1"/>
        </dgm:presLayoutVars>
      </dgm:prSet>
      <dgm:spPr>
        <a:xfrm>
          <a:off x="6606756" y="2346436"/>
          <a:ext cx="1572181" cy="943308"/>
        </a:xfrm>
        <a:prstGeom prst="roundRect">
          <a:avLst>
            <a:gd name="adj" fmla="val 10000"/>
          </a:avLst>
        </a:prstGeom>
      </dgm:spPr>
    </dgm:pt>
    <dgm:pt modelId="{71DC19EC-0C14-4422-A7E2-DA0FBA1C52F8}" type="pres">
      <dgm:prSet presAssocID="{FEF63352-8F1F-43F8-9603-4F30F19745F2}" presName="sibTrans" presStyleLbl="sibTrans2D1" presStyleIdx="5" presStyleCnt="7"/>
      <dgm:spPr/>
    </dgm:pt>
    <dgm:pt modelId="{B3183C06-B44F-4BC6-854E-5B1C81170257}" type="pres">
      <dgm:prSet presAssocID="{FEF63352-8F1F-43F8-9603-4F30F19745F2}" presName="connectorText" presStyleLbl="sibTrans2D1" presStyleIdx="5" presStyleCnt="7"/>
      <dgm:spPr/>
    </dgm:pt>
    <dgm:pt modelId="{0BF8E33A-41BA-4021-A4FE-EB2B79F8046E}" type="pres">
      <dgm:prSet presAssocID="{51870BBB-D836-4FE4-8FE8-ECA05E15C5F0}" presName="node" presStyleLbl="node1" presStyleIdx="6" presStyleCnt="8" custScaleX="259102" custScaleY="161068">
        <dgm:presLayoutVars>
          <dgm:bulletEnabled val="1"/>
        </dgm:presLayoutVars>
      </dgm:prSet>
      <dgm:spPr>
        <a:xfrm>
          <a:off x="4405702" y="2346436"/>
          <a:ext cx="1572181" cy="943308"/>
        </a:xfrm>
        <a:prstGeom prst="roundRect">
          <a:avLst>
            <a:gd name="adj" fmla="val 10000"/>
          </a:avLst>
        </a:prstGeom>
      </dgm:spPr>
    </dgm:pt>
    <dgm:pt modelId="{0CA5BA47-7DE3-495C-A3D4-A3AEEA97ED18}" type="pres">
      <dgm:prSet presAssocID="{49F297AC-A279-46C7-A3B8-673457B2C530}" presName="sibTrans" presStyleLbl="sibTrans2D1" presStyleIdx="6" presStyleCnt="7"/>
      <dgm:spPr/>
    </dgm:pt>
    <dgm:pt modelId="{35D1DC15-1348-4F6E-BD78-43A620683450}" type="pres">
      <dgm:prSet presAssocID="{49F297AC-A279-46C7-A3B8-673457B2C530}" presName="connectorText" presStyleLbl="sibTrans2D1" presStyleIdx="6" presStyleCnt="7"/>
      <dgm:spPr/>
    </dgm:pt>
    <dgm:pt modelId="{71BBEBA4-4CEB-4914-BC94-113669946A24}" type="pres">
      <dgm:prSet presAssocID="{201E17D7-84B3-4AAE-AACE-5FA459606428}" presName="node" presStyleLbl="node1" presStyleIdx="7" presStyleCnt="8" custScaleX="184683" custScaleY="161068">
        <dgm:presLayoutVars>
          <dgm:bulletEnabled val="1"/>
        </dgm:presLayoutVars>
      </dgm:prSet>
      <dgm:spPr/>
    </dgm:pt>
  </dgm:ptLst>
  <dgm:cxnLst>
    <dgm:cxn modelId="{E702B201-658F-49B4-A7AC-E555BB9628DE}" type="presOf" srcId="{C066CE24-9B32-4AFF-9E92-1005671DB79F}" destId="{BE4BED46-D78C-4558-A73B-7C43B9EFE2C1}" srcOrd="0" destOrd="0" presId="urn:microsoft.com/office/officeart/2005/8/layout/process5"/>
    <dgm:cxn modelId="{7B5C1003-2A0C-4E8E-9F65-A96EB48C2564}" type="presOf" srcId="{49F297AC-A279-46C7-A3B8-673457B2C530}" destId="{35D1DC15-1348-4F6E-BD78-43A620683450}" srcOrd="1" destOrd="0" presId="urn:microsoft.com/office/officeart/2005/8/layout/process5"/>
    <dgm:cxn modelId="{F7C7F718-FBA6-4A44-81FF-69060945136E}" type="presOf" srcId="{E95EB41E-93BA-4F3A-BBAB-52B1B3B07528}" destId="{50ED61F1-265A-40D0-B464-87E07F5DD638}" srcOrd="1" destOrd="0" presId="urn:microsoft.com/office/officeart/2005/8/layout/process5"/>
    <dgm:cxn modelId="{43295220-8DE8-4BA4-830F-1147994027F2}" type="presOf" srcId="{E95EB41E-93BA-4F3A-BBAB-52B1B3B07528}" destId="{F875927B-68CB-498C-BA43-6E526269C4A0}" srcOrd="0" destOrd="0" presId="urn:microsoft.com/office/officeart/2005/8/layout/process5"/>
    <dgm:cxn modelId="{6E4AE523-DD1C-44A3-92FF-0A1CA3385EF6}" type="presOf" srcId="{A63BD703-1078-4CA2-BF17-0E50F14CAA60}" destId="{BF4D85AB-417B-4A3E-B342-6B1A9B1554F1}" srcOrd="1" destOrd="0" presId="urn:microsoft.com/office/officeart/2005/8/layout/process5"/>
    <dgm:cxn modelId="{AD99082E-2555-402A-8610-B7786AA9FD7E}" type="presOf" srcId="{C066CE24-9B32-4AFF-9E92-1005671DB79F}" destId="{DDCC9E1D-CF15-4FA2-BC04-8CE9B18D7FF6}" srcOrd="1" destOrd="0" presId="urn:microsoft.com/office/officeart/2005/8/layout/process5"/>
    <dgm:cxn modelId="{CF694E3E-CD24-4B84-A60C-F7201782DF39}" srcId="{26575BF6-738E-43E9-87CA-DE88C29D65F3}" destId="{51870BBB-D836-4FE4-8FE8-ECA05E15C5F0}" srcOrd="6" destOrd="0" parTransId="{B242F468-D96B-471F-AE10-23345E63CF69}" sibTransId="{49F297AC-A279-46C7-A3B8-673457B2C530}"/>
    <dgm:cxn modelId="{01600055-EE29-42EC-85C3-612A8AD61994}" type="presOf" srcId="{49F297AC-A279-46C7-A3B8-673457B2C530}" destId="{0CA5BA47-7DE3-495C-A3D4-A3AEEA97ED18}" srcOrd="0" destOrd="0" presId="urn:microsoft.com/office/officeart/2005/8/layout/process5"/>
    <dgm:cxn modelId="{B23F2A55-7DA6-4131-8613-5248DF7E59AD}" type="presOf" srcId="{E4A9B7BE-3702-40AE-A07A-00A86191458C}" destId="{0849B2E9-60C5-44EE-AF5D-3AEA6DBD1168}" srcOrd="0" destOrd="0" presId="urn:microsoft.com/office/officeart/2005/8/layout/process5"/>
    <dgm:cxn modelId="{0D38656B-3BF4-4520-81B6-E820B8E5E3FF}" srcId="{26575BF6-738E-43E9-87CA-DE88C29D65F3}" destId="{AB5A83E2-1CD4-496F-A388-F289F46095D7}" srcOrd="2" destOrd="0" parTransId="{9F30BAEA-0892-460B-8BCA-E2C8110CE4A8}" sibTransId="{C066CE24-9B32-4AFF-9E92-1005671DB79F}"/>
    <dgm:cxn modelId="{A8F96972-8D6F-4340-BF70-3563F799F276}" type="presOf" srcId="{51870BBB-D836-4FE4-8FE8-ECA05E15C5F0}" destId="{0BF8E33A-41BA-4021-A4FE-EB2B79F8046E}" srcOrd="0" destOrd="0" presId="urn:microsoft.com/office/officeart/2005/8/layout/process5"/>
    <dgm:cxn modelId="{881CFB81-4E5B-47DE-8FF7-706F8706FD0A}" type="presOf" srcId="{B53419DF-688C-4268-BE60-BE2514F52367}" destId="{44158AF3-5576-40AA-BECF-192C02540D6B}" srcOrd="0" destOrd="0" presId="urn:microsoft.com/office/officeart/2005/8/layout/process5"/>
    <dgm:cxn modelId="{A4AFE185-351E-4145-926E-F199F3034040}" type="presOf" srcId="{405EB237-4A96-4787-927C-97911D662DC0}" destId="{D8982E36-127C-4BF7-8EEA-6298A50607A0}" srcOrd="1" destOrd="0" presId="urn:microsoft.com/office/officeart/2005/8/layout/process5"/>
    <dgm:cxn modelId="{C415EC86-C8A1-4356-A6FA-996AC6D02A83}" type="presOf" srcId="{405EB237-4A96-4787-927C-97911D662DC0}" destId="{7EF2D815-1461-43D3-BFFC-726FAC0C3960}" srcOrd="0" destOrd="0" presId="urn:microsoft.com/office/officeart/2005/8/layout/process5"/>
    <dgm:cxn modelId="{2E7B858E-9443-4511-A18C-8AF30787D979}" srcId="{26575BF6-738E-43E9-87CA-DE88C29D65F3}" destId="{31437215-CC72-4526-99B5-85557E2F436E}" srcOrd="4" destOrd="0" parTransId="{6B59AEE4-605F-4425-B821-D30B4F635777}" sibTransId="{E4A9B7BE-3702-40AE-A07A-00A86191458C}"/>
    <dgm:cxn modelId="{D6525393-65DE-4F07-BBB3-DDA09765511A}" type="presOf" srcId="{E4A9B7BE-3702-40AE-A07A-00A86191458C}" destId="{4A96177E-3A18-4C61-9761-C7AA1759988B}" srcOrd="1" destOrd="0" presId="urn:microsoft.com/office/officeart/2005/8/layout/process5"/>
    <dgm:cxn modelId="{75995C95-121C-4A05-B15C-5625D4CEF2A0}" srcId="{26575BF6-738E-43E9-87CA-DE88C29D65F3}" destId="{B53419DF-688C-4268-BE60-BE2514F52367}" srcOrd="1" destOrd="0" parTransId="{25101B12-F3A2-4AF0-8ED4-6CF3F33A46E1}" sibTransId="{405EB237-4A96-4787-927C-97911D662DC0}"/>
    <dgm:cxn modelId="{05A3F597-2C27-472E-B896-A7807930701B}" srcId="{26575BF6-738E-43E9-87CA-DE88C29D65F3}" destId="{5C92959B-42F8-4972-A7BE-D82C07C399E3}" srcOrd="3" destOrd="0" parTransId="{A54919B7-0349-481B-B25E-54FA22BF231D}" sibTransId="{A63BD703-1078-4CA2-BF17-0E50F14CAA60}"/>
    <dgm:cxn modelId="{8C6B249B-037B-4F6C-9ACA-6BFFE2FD979C}" type="presOf" srcId="{C5673272-A6BB-47E7-9484-FAFDEBBF62E1}" destId="{8D46CBAD-A834-453C-A31B-8636667D1783}" srcOrd="0" destOrd="0" presId="urn:microsoft.com/office/officeart/2005/8/layout/process5"/>
    <dgm:cxn modelId="{231BD6AB-51F3-46C9-BBD4-A90182D534DD}" type="presOf" srcId="{A63BD703-1078-4CA2-BF17-0E50F14CAA60}" destId="{D290CDBE-F73E-4E10-9170-6173F6F2C08D}" srcOrd="0" destOrd="0" presId="urn:microsoft.com/office/officeart/2005/8/layout/process5"/>
    <dgm:cxn modelId="{66965DAE-CEA3-4069-814E-F4CDB7EA8F44}" type="presOf" srcId="{5C92959B-42F8-4972-A7BE-D82C07C399E3}" destId="{DC933067-0AF3-4030-B2BF-987837BA2131}" srcOrd="0" destOrd="0" presId="urn:microsoft.com/office/officeart/2005/8/layout/process5"/>
    <dgm:cxn modelId="{2FF583B3-3AEC-4A65-87FD-4D52C62946BF}" type="presOf" srcId="{FEF63352-8F1F-43F8-9603-4F30F19745F2}" destId="{B3183C06-B44F-4BC6-854E-5B1C81170257}" srcOrd="1" destOrd="0" presId="urn:microsoft.com/office/officeart/2005/8/layout/process5"/>
    <dgm:cxn modelId="{FBD03AB9-29DF-435E-8A2D-14E6D4DF5D4D}" type="presOf" srcId="{31437215-CC72-4526-99B5-85557E2F436E}" destId="{D88B90C6-F287-4095-8413-02D58E1F1967}" srcOrd="0" destOrd="0" presId="urn:microsoft.com/office/officeart/2005/8/layout/process5"/>
    <dgm:cxn modelId="{048BD2BC-335C-4952-AAE9-C72EE0B31B57}" type="presOf" srcId="{FEF63352-8F1F-43F8-9603-4F30F19745F2}" destId="{71DC19EC-0C14-4422-A7E2-DA0FBA1C52F8}" srcOrd="0" destOrd="0" presId="urn:microsoft.com/office/officeart/2005/8/layout/process5"/>
    <dgm:cxn modelId="{A190FECD-B245-4530-A52B-E3AB8CCD9613}" type="presOf" srcId="{201E17D7-84B3-4AAE-AACE-5FA459606428}" destId="{71BBEBA4-4CEB-4914-BC94-113669946A24}" srcOrd="0" destOrd="0" presId="urn:microsoft.com/office/officeart/2005/8/layout/process5"/>
    <dgm:cxn modelId="{872CE7D0-7CB5-4A41-934B-4629D147189F}" srcId="{26575BF6-738E-43E9-87CA-DE88C29D65F3}" destId="{682992E5-0313-466E-9A92-6FCEACC928BB}" srcOrd="0" destOrd="0" parTransId="{38899A3B-A2A8-4FEA-965A-198BA77E0F46}" sibTransId="{E95EB41E-93BA-4F3A-BBAB-52B1B3B07528}"/>
    <dgm:cxn modelId="{547B8FD7-79D7-4550-98CD-DC83F877FF63}" type="presOf" srcId="{AB5A83E2-1CD4-496F-A388-F289F46095D7}" destId="{B77C1566-5DB6-47BD-9436-F50DF6F2FA83}" srcOrd="0" destOrd="0" presId="urn:microsoft.com/office/officeart/2005/8/layout/process5"/>
    <dgm:cxn modelId="{2888F5D9-7C47-4246-B1F4-E9F9E330D1F2}" srcId="{26575BF6-738E-43E9-87CA-DE88C29D65F3}" destId="{201E17D7-84B3-4AAE-AACE-5FA459606428}" srcOrd="7" destOrd="0" parTransId="{C5E003C6-46F2-43A7-80E6-31DB863CCDD5}" sibTransId="{3F187BC2-F70E-499B-9F93-CE8AE2996A9A}"/>
    <dgm:cxn modelId="{FB9E7DE6-B2FD-4AE1-B9A8-B700AF5392F1}" srcId="{26575BF6-738E-43E9-87CA-DE88C29D65F3}" destId="{C5673272-A6BB-47E7-9484-FAFDEBBF62E1}" srcOrd="5" destOrd="0" parTransId="{EA4ADF93-675D-4387-B3FB-C485B01DCAE4}" sibTransId="{FEF63352-8F1F-43F8-9603-4F30F19745F2}"/>
    <dgm:cxn modelId="{18D8A0F3-3F7F-4F28-AE86-52619D7309D9}" type="presOf" srcId="{682992E5-0313-466E-9A92-6FCEACC928BB}" destId="{E52A7A01-2536-4DDD-AF99-FB2A924BF328}" srcOrd="0" destOrd="0" presId="urn:microsoft.com/office/officeart/2005/8/layout/process5"/>
    <dgm:cxn modelId="{2B5CE1FB-2EA4-4228-BF44-00852F417E67}" type="presOf" srcId="{26575BF6-738E-43E9-87CA-DE88C29D65F3}" destId="{25AE0E08-2CE5-4ADC-9949-03DFA4F14CE9}" srcOrd="0" destOrd="0" presId="urn:microsoft.com/office/officeart/2005/8/layout/process5"/>
    <dgm:cxn modelId="{6974FC05-7360-4468-86C9-1C2D8AD26D26}" type="presParOf" srcId="{25AE0E08-2CE5-4ADC-9949-03DFA4F14CE9}" destId="{E52A7A01-2536-4DDD-AF99-FB2A924BF328}" srcOrd="0" destOrd="0" presId="urn:microsoft.com/office/officeart/2005/8/layout/process5"/>
    <dgm:cxn modelId="{460B2191-1112-4885-A8F1-8C5D1BE29CB9}" type="presParOf" srcId="{25AE0E08-2CE5-4ADC-9949-03DFA4F14CE9}" destId="{F875927B-68CB-498C-BA43-6E526269C4A0}" srcOrd="1" destOrd="0" presId="urn:microsoft.com/office/officeart/2005/8/layout/process5"/>
    <dgm:cxn modelId="{296B1788-103B-4EBC-B00F-0507B9A6F725}" type="presParOf" srcId="{F875927B-68CB-498C-BA43-6E526269C4A0}" destId="{50ED61F1-265A-40D0-B464-87E07F5DD638}" srcOrd="0" destOrd="0" presId="urn:microsoft.com/office/officeart/2005/8/layout/process5"/>
    <dgm:cxn modelId="{2449AA0A-4F83-4EB4-8C55-80D790EFB95C}" type="presParOf" srcId="{25AE0E08-2CE5-4ADC-9949-03DFA4F14CE9}" destId="{44158AF3-5576-40AA-BECF-192C02540D6B}" srcOrd="2" destOrd="0" presId="urn:microsoft.com/office/officeart/2005/8/layout/process5"/>
    <dgm:cxn modelId="{F8696FAE-E63A-4BFC-83D3-24A9B9D21A10}" type="presParOf" srcId="{25AE0E08-2CE5-4ADC-9949-03DFA4F14CE9}" destId="{7EF2D815-1461-43D3-BFFC-726FAC0C3960}" srcOrd="3" destOrd="0" presId="urn:microsoft.com/office/officeart/2005/8/layout/process5"/>
    <dgm:cxn modelId="{B41AB47D-7CFA-41ED-9CC9-F64F37067B1B}" type="presParOf" srcId="{7EF2D815-1461-43D3-BFFC-726FAC0C3960}" destId="{D8982E36-127C-4BF7-8EEA-6298A50607A0}" srcOrd="0" destOrd="0" presId="urn:microsoft.com/office/officeart/2005/8/layout/process5"/>
    <dgm:cxn modelId="{315FD280-8DC6-4DC6-AF9F-75B5EAE4EFC6}" type="presParOf" srcId="{25AE0E08-2CE5-4ADC-9949-03DFA4F14CE9}" destId="{B77C1566-5DB6-47BD-9436-F50DF6F2FA83}" srcOrd="4" destOrd="0" presId="urn:microsoft.com/office/officeart/2005/8/layout/process5"/>
    <dgm:cxn modelId="{24AE87C9-8B81-4F56-9BAB-D7EF61104ED4}" type="presParOf" srcId="{25AE0E08-2CE5-4ADC-9949-03DFA4F14CE9}" destId="{BE4BED46-D78C-4558-A73B-7C43B9EFE2C1}" srcOrd="5" destOrd="0" presId="urn:microsoft.com/office/officeart/2005/8/layout/process5"/>
    <dgm:cxn modelId="{E973064C-C0AB-427A-B47E-1B0F2BDE668F}" type="presParOf" srcId="{BE4BED46-D78C-4558-A73B-7C43B9EFE2C1}" destId="{DDCC9E1D-CF15-4FA2-BC04-8CE9B18D7FF6}" srcOrd="0" destOrd="0" presId="urn:microsoft.com/office/officeart/2005/8/layout/process5"/>
    <dgm:cxn modelId="{E341B1E7-BBFA-4864-89D7-C306EB9BA234}" type="presParOf" srcId="{25AE0E08-2CE5-4ADC-9949-03DFA4F14CE9}" destId="{DC933067-0AF3-4030-B2BF-987837BA2131}" srcOrd="6" destOrd="0" presId="urn:microsoft.com/office/officeart/2005/8/layout/process5"/>
    <dgm:cxn modelId="{0B9C6739-1F1B-44A9-A01B-EE060DDAD42C}" type="presParOf" srcId="{25AE0E08-2CE5-4ADC-9949-03DFA4F14CE9}" destId="{D290CDBE-F73E-4E10-9170-6173F6F2C08D}" srcOrd="7" destOrd="0" presId="urn:microsoft.com/office/officeart/2005/8/layout/process5"/>
    <dgm:cxn modelId="{5975B6AD-5C51-446C-B54E-0374D56FEC85}" type="presParOf" srcId="{D290CDBE-F73E-4E10-9170-6173F6F2C08D}" destId="{BF4D85AB-417B-4A3E-B342-6B1A9B1554F1}" srcOrd="0" destOrd="0" presId="urn:microsoft.com/office/officeart/2005/8/layout/process5"/>
    <dgm:cxn modelId="{445FDA1F-44D4-46CA-B53A-D5A4BC3AC59B}" type="presParOf" srcId="{25AE0E08-2CE5-4ADC-9949-03DFA4F14CE9}" destId="{D88B90C6-F287-4095-8413-02D58E1F1967}" srcOrd="8" destOrd="0" presId="urn:microsoft.com/office/officeart/2005/8/layout/process5"/>
    <dgm:cxn modelId="{C1EF22DB-F110-447A-9791-D5DDF1A3A9F5}" type="presParOf" srcId="{25AE0E08-2CE5-4ADC-9949-03DFA4F14CE9}" destId="{0849B2E9-60C5-44EE-AF5D-3AEA6DBD1168}" srcOrd="9" destOrd="0" presId="urn:microsoft.com/office/officeart/2005/8/layout/process5"/>
    <dgm:cxn modelId="{600761D8-C176-4A56-8F48-DF1D75ACB594}" type="presParOf" srcId="{0849B2E9-60C5-44EE-AF5D-3AEA6DBD1168}" destId="{4A96177E-3A18-4C61-9761-C7AA1759988B}" srcOrd="0" destOrd="0" presId="urn:microsoft.com/office/officeart/2005/8/layout/process5"/>
    <dgm:cxn modelId="{84D48696-3149-42D9-916B-1E494D246ED0}" type="presParOf" srcId="{25AE0E08-2CE5-4ADC-9949-03DFA4F14CE9}" destId="{8D46CBAD-A834-453C-A31B-8636667D1783}" srcOrd="10" destOrd="0" presId="urn:microsoft.com/office/officeart/2005/8/layout/process5"/>
    <dgm:cxn modelId="{BDA4B5A3-A03B-44A4-872F-D4709CC87170}" type="presParOf" srcId="{25AE0E08-2CE5-4ADC-9949-03DFA4F14CE9}" destId="{71DC19EC-0C14-4422-A7E2-DA0FBA1C52F8}" srcOrd="11" destOrd="0" presId="urn:microsoft.com/office/officeart/2005/8/layout/process5"/>
    <dgm:cxn modelId="{CC0D3997-CAA5-446A-BE0C-AB18B02FB359}" type="presParOf" srcId="{71DC19EC-0C14-4422-A7E2-DA0FBA1C52F8}" destId="{B3183C06-B44F-4BC6-854E-5B1C81170257}" srcOrd="0" destOrd="0" presId="urn:microsoft.com/office/officeart/2005/8/layout/process5"/>
    <dgm:cxn modelId="{B495DB4B-7FFA-4782-94D8-004EAF04320A}" type="presParOf" srcId="{25AE0E08-2CE5-4ADC-9949-03DFA4F14CE9}" destId="{0BF8E33A-41BA-4021-A4FE-EB2B79F8046E}" srcOrd="12" destOrd="0" presId="urn:microsoft.com/office/officeart/2005/8/layout/process5"/>
    <dgm:cxn modelId="{BC3F872B-CC65-4085-AF0E-F53EC93A74F9}" type="presParOf" srcId="{25AE0E08-2CE5-4ADC-9949-03DFA4F14CE9}" destId="{0CA5BA47-7DE3-495C-A3D4-A3AEEA97ED18}" srcOrd="13" destOrd="0" presId="urn:microsoft.com/office/officeart/2005/8/layout/process5"/>
    <dgm:cxn modelId="{9E80D163-925F-471D-98CD-4D0D25A1D58B}" type="presParOf" srcId="{0CA5BA47-7DE3-495C-A3D4-A3AEEA97ED18}" destId="{35D1DC15-1348-4F6E-BD78-43A620683450}" srcOrd="0" destOrd="0" presId="urn:microsoft.com/office/officeart/2005/8/layout/process5"/>
    <dgm:cxn modelId="{D9D0C13F-F304-43C2-B2E6-550C676C20EA}" type="presParOf" srcId="{25AE0E08-2CE5-4ADC-9949-03DFA4F14CE9}" destId="{71BBEBA4-4CEB-4914-BC94-113669946A24}"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75BF6-738E-43E9-87CA-DE88C29D65F3}" type="doc">
      <dgm:prSet loTypeId="urn:microsoft.com/office/officeart/2005/8/layout/process5" loCatId="process" qsTypeId="urn:microsoft.com/office/officeart/2005/8/quickstyle/simple3" qsCatId="simple" csTypeId="urn:microsoft.com/office/officeart/2005/8/colors/accent5_5" csCatId="accent5" phldr="1"/>
      <dgm:spPr/>
      <dgm:t>
        <a:bodyPr/>
        <a:lstStyle/>
        <a:p>
          <a:endParaRPr lang="en-ZA"/>
        </a:p>
      </dgm:t>
    </dgm:pt>
    <dgm:pt modelId="{682992E5-0313-466E-9A92-6FCEACC928BB}">
      <dgm:prSet phldrT="[Text]" custT="1"/>
      <dgm:spPr>
        <a:solidFill>
          <a:srgbClr val="9ACBCE"/>
        </a:solidFill>
      </dgm:spPr>
      <dgm:t>
        <a:bodyPr spcFirstLastPara="0" vert="horz" wrap="square" lIns="45720" tIns="45720" rIns="45720" bIns="45720" numCol="1" spcCol="1270" anchor="ctr" anchorCtr="0"/>
        <a:lstStyle/>
        <a:p>
          <a:r>
            <a:rPr lang="en-ZA" sz="1600" kern="1200" dirty="0">
              <a:solidFill>
                <a:schemeClr val="bg1"/>
              </a:solidFill>
              <a:latin typeface="+mn-lt"/>
              <a:cs typeface="Arial" panose="020B0604020202020204" pitchFamily="34" charset="0"/>
            </a:rPr>
            <a:t>Shortest possible time at facility Fewest service points possible</a:t>
          </a:r>
        </a:p>
      </dgm:t>
    </dgm:pt>
    <dgm:pt modelId="{38899A3B-A2A8-4FEA-965A-198BA77E0F46}" type="parTrans" cxnId="{872CE7D0-7CB5-4A41-934B-4629D147189F}">
      <dgm:prSet/>
      <dgm:spPr/>
      <dgm:t>
        <a:bodyPr/>
        <a:lstStyle/>
        <a:p>
          <a:endParaRPr lang="en-ZA" sz="2400">
            <a:solidFill>
              <a:schemeClr val="bg1"/>
            </a:solidFill>
            <a:latin typeface="+mn-lt"/>
          </a:endParaRPr>
        </a:p>
      </dgm:t>
    </dgm:pt>
    <dgm:pt modelId="{E95EB41E-93BA-4F3A-BBAB-52B1B3B07528}" type="sibTrans" cxnId="{872CE7D0-7CB5-4A41-934B-4629D147189F}">
      <dgm:prSet custT="1"/>
      <dgm:spPr>
        <a:solidFill>
          <a:srgbClr val="45999F"/>
        </a:solidFill>
      </dgm:spPr>
      <dgm:t>
        <a:bodyPr/>
        <a:lstStyle/>
        <a:p>
          <a:endParaRPr lang="en-ZA" sz="2000">
            <a:solidFill>
              <a:schemeClr val="bg1"/>
            </a:solidFill>
            <a:latin typeface="+mn-lt"/>
          </a:endParaRPr>
        </a:p>
      </dgm:t>
    </dgm:pt>
    <dgm:pt modelId="{C5673272-A6BB-47E7-9484-FAFDEBBF62E1}">
      <dgm:prSet phldrT="[Text]" custT="1"/>
      <dgm:spPr>
        <a:solidFill>
          <a:srgbClr val="9ACBCE"/>
        </a:solidFill>
      </dgm:spPr>
      <dgm:t>
        <a:bodyPr spcFirstLastPara="0" vert="horz" wrap="square" lIns="45720" tIns="45720" rIns="45720" bIns="45720" numCol="1" spcCol="1270" anchor="ctr" anchorCtr="0"/>
        <a:lstStyle/>
        <a:p>
          <a:pPr marL="0" lvl="0" indent="0" algn="l" defTabSz="533400">
            <a:lnSpc>
              <a:spcPct val="90000"/>
            </a:lnSpc>
            <a:spcBef>
              <a:spcPct val="0"/>
            </a:spcBef>
            <a:spcAft>
              <a:spcPct val="35000"/>
            </a:spcAft>
            <a:buFont typeface="Arial" panose="020B0604020202020204" pitchFamily="34" charset="0"/>
            <a:buNone/>
          </a:pPr>
          <a:r>
            <a:rPr lang="en-ZA" sz="1600" b="1" kern="1200" dirty="0">
              <a:solidFill>
                <a:schemeClr val="bg1"/>
              </a:solidFill>
              <a:latin typeface="+mn-lt"/>
              <a:ea typeface="+mn-ea"/>
              <a:cs typeface="Arial" panose="020B0604020202020204" pitchFamily="34" charset="0"/>
            </a:rPr>
            <a:t>ART clinical/rescript/VL:</a:t>
          </a:r>
        </a:p>
        <a:p>
          <a:pPr marL="0" lvl="0" indent="0" algn="l" defTabSz="533400">
            <a:lnSpc>
              <a:spcPct val="90000"/>
            </a:lnSpc>
            <a:spcBef>
              <a:spcPct val="0"/>
            </a:spcBef>
            <a:spcAft>
              <a:spcPct val="35000"/>
            </a:spcAft>
            <a:buFont typeface="Arial" panose="020B0604020202020204" pitchFamily="34" charset="0"/>
            <a:buNone/>
          </a:pPr>
          <a:r>
            <a:rPr lang="en-ZA" sz="1600" kern="1200" dirty="0">
              <a:solidFill>
                <a:schemeClr val="bg1"/>
              </a:solidFill>
              <a:latin typeface="+mn-lt"/>
              <a:ea typeface="+mn-ea"/>
              <a:cs typeface="Arial" panose="020B0604020202020204" pitchFamily="34" charset="0"/>
            </a:rPr>
            <a:t>No need to attend registry/vitals </a:t>
          </a:r>
        </a:p>
        <a:p>
          <a:pPr marL="0" lvl="0" indent="0" algn="l" defTabSz="533400">
            <a:lnSpc>
              <a:spcPct val="90000"/>
            </a:lnSpc>
            <a:spcBef>
              <a:spcPct val="0"/>
            </a:spcBef>
            <a:spcAft>
              <a:spcPct val="35000"/>
            </a:spcAft>
            <a:buFont typeface="Arial" panose="020B0604020202020204" pitchFamily="34" charset="0"/>
            <a:buNone/>
          </a:pPr>
          <a:r>
            <a:rPr lang="en-ZA" sz="1600" kern="1200" dirty="0">
              <a:solidFill>
                <a:schemeClr val="bg1"/>
              </a:solidFill>
              <a:latin typeface="+mn-lt"/>
              <a:ea typeface="+mn-ea"/>
              <a:cs typeface="Arial" panose="020B0604020202020204" pitchFamily="34" charset="0"/>
            </a:rPr>
            <a:t>Folder already within clinician</a:t>
          </a:r>
        </a:p>
        <a:p>
          <a:pPr marL="0" lvl="0" indent="0" algn="l" defTabSz="533400">
            <a:lnSpc>
              <a:spcPct val="90000"/>
            </a:lnSpc>
            <a:spcBef>
              <a:spcPct val="0"/>
            </a:spcBef>
            <a:spcAft>
              <a:spcPct val="35000"/>
            </a:spcAft>
            <a:buFont typeface="Arial" panose="020B0604020202020204" pitchFamily="34" charset="0"/>
            <a:buNone/>
          </a:pPr>
          <a:r>
            <a:rPr lang="en-ZA" sz="1600" kern="1200" dirty="0">
              <a:solidFill>
                <a:schemeClr val="bg1"/>
              </a:solidFill>
              <a:latin typeface="+mn-lt"/>
              <a:ea typeface="+mn-ea"/>
              <a:cs typeface="Arial" panose="020B0604020202020204" pitchFamily="34" charset="0"/>
            </a:rPr>
            <a:t>If stable: enrol in out-of-facility DSD model</a:t>
          </a:r>
        </a:p>
        <a:p>
          <a:pPr marL="0" lvl="0" indent="0" algn="l" defTabSz="533400">
            <a:lnSpc>
              <a:spcPct val="90000"/>
            </a:lnSpc>
            <a:spcBef>
              <a:spcPct val="0"/>
            </a:spcBef>
            <a:spcAft>
              <a:spcPct val="35000"/>
            </a:spcAft>
            <a:buFont typeface="Arial" panose="020B0604020202020204" pitchFamily="34" charset="0"/>
            <a:buNone/>
          </a:pPr>
          <a:r>
            <a:rPr lang="en-ZA" sz="1600" kern="1200" dirty="0">
              <a:solidFill>
                <a:schemeClr val="bg1"/>
              </a:solidFill>
              <a:latin typeface="+mn-lt"/>
              <a:ea typeface="+mn-ea"/>
              <a:cs typeface="Arial" panose="020B0604020202020204" pitchFamily="34" charset="0"/>
            </a:rPr>
            <a:t>6m script + longest ART refill possible </a:t>
          </a:r>
        </a:p>
        <a:p>
          <a:pPr marL="0" lvl="0" indent="0" algn="l" defTabSz="533400">
            <a:lnSpc>
              <a:spcPct val="90000"/>
            </a:lnSpc>
            <a:spcBef>
              <a:spcPct val="0"/>
            </a:spcBef>
            <a:spcAft>
              <a:spcPct val="35000"/>
            </a:spcAft>
            <a:buFont typeface="Arial" panose="020B0604020202020204" pitchFamily="34" charset="0"/>
            <a:buNone/>
          </a:pPr>
          <a:r>
            <a:rPr lang="en-ZA" sz="1600" kern="1200" dirty="0">
              <a:solidFill>
                <a:schemeClr val="bg1"/>
              </a:solidFill>
              <a:latin typeface="+mn-lt"/>
              <a:ea typeface="+mn-ea"/>
              <a:cs typeface="Arial" panose="020B0604020202020204" pitchFamily="34" charset="0"/>
            </a:rPr>
            <a:t>  </a:t>
          </a:r>
        </a:p>
      </dgm:t>
    </dgm:pt>
    <dgm:pt modelId="{EA4ADF93-675D-4387-B3FB-C485B01DCAE4}" type="parTrans" cxnId="{FB9E7DE6-B2FD-4AE1-B9A8-B700AF5392F1}">
      <dgm:prSet/>
      <dgm:spPr/>
      <dgm:t>
        <a:bodyPr/>
        <a:lstStyle/>
        <a:p>
          <a:endParaRPr lang="en-ZA" sz="2400">
            <a:solidFill>
              <a:schemeClr val="bg1"/>
            </a:solidFill>
            <a:latin typeface="+mn-lt"/>
          </a:endParaRPr>
        </a:p>
      </dgm:t>
    </dgm:pt>
    <dgm:pt modelId="{FEF63352-8F1F-43F8-9603-4F30F19745F2}" type="sibTrans" cxnId="{FB9E7DE6-B2FD-4AE1-B9A8-B700AF5392F1}">
      <dgm:prSet/>
      <dgm:spPr/>
      <dgm:t>
        <a:bodyPr/>
        <a:lstStyle/>
        <a:p>
          <a:endParaRPr lang="en-ZA" sz="2400">
            <a:solidFill>
              <a:schemeClr val="bg1"/>
            </a:solidFill>
            <a:latin typeface="+mn-lt"/>
          </a:endParaRPr>
        </a:p>
      </dgm:t>
    </dgm:pt>
    <dgm:pt modelId="{AB5A83E2-1CD4-496F-A388-F289F46095D7}">
      <dgm:prSet custT="1"/>
      <dgm:spPr>
        <a:solidFill>
          <a:srgbClr val="9ACBCE"/>
        </a:solidFill>
      </dgm:spPr>
      <dgm:t>
        <a:bodyPr/>
        <a:lstStyle/>
        <a:p>
          <a:pPr marL="0" lvl="0" indent="0" algn="ctr" defTabSz="533400">
            <a:lnSpc>
              <a:spcPct val="90000"/>
            </a:lnSpc>
            <a:spcBef>
              <a:spcPct val="0"/>
            </a:spcBef>
            <a:spcAft>
              <a:spcPct val="35000"/>
            </a:spcAft>
          </a:pPr>
          <a:r>
            <a:rPr lang="en-ZA" sz="1600" kern="1200">
              <a:solidFill>
                <a:schemeClr val="bg1"/>
              </a:solidFill>
              <a:latin typeface="+mn-lt"/>
              <a:ea typeface="+mn-ea"/>
              <a:cs typeface="Arial" panose="020B0604020202020204" pitchFamily="34" charset="0"/>
            </a:rPr>
            <a:t>PLHIV queue 1.5m apart preferably outside – managed individually (NO group interactions)</a:t>
          </a:r>
          <a:endParaRPr lang="en-ZA" sz="1600" kern="1200" dirty="0">
            <a:solidFill>
              <a:schemeClr val="bg1"/>
            </a:solidFill>
            <a:latin typeface="+mn-lt"/>
            <a:ea typeface="+mn-ea"/>
            <a:cs typeface="Arial" panose="020B0604020202020204" pitchFamily="34" charset="0"/>
          </a:endParaRPr>
        </a:p>
      </dgm:t>
    </dgm:pt>
    <dgm:pt modelId="{9F30BAEA-0892-460B-8BCA-E2C8110CE4A8}" type="parTrans" cxnId="{0D38656B-3BF4-4520-81B6-E820B8E5E3FF}">
      <dgm:prSet/>
      <dgm:spPr/>
      <dgm:t>
        <a:bodyPr/>
        <a:lstStyle/>
        <a:p>
          <a:endParaRPr lang="en-ZA" sz="2400">
            <a:solidFill>
              <a:schemeClr val="bg1"/>
            </a:solidFill>
            <a:latin typeface="+mn-lt"/>
          </a:endParaRPr>
        </a:p>
      </dgm:t>
    </dgm:pt>
    <dgm:pt modelId="{C066CE24-9B32-4AFF-9E92-1005671DB79F}" type="sibTrans" cxnId="{0D38656B-3BF4-4520-81B6-E820B8E5E3FF}">
      <dgm:prSet custT="1"/>
      <dgm:spPr>
        <a:noFill/>
      </dgm:spPr>
      <dgm:t>
        <a:bodyPr/>
        <a:lstStyle/>
        <a:p>
          <a:endParaRPr lang="en-ZA" sz="2000">
            <a:solidFill>
              <a:schemeClr val="bg1"/>
            </a:solidFill>
            <a:latin typeface="+mn-lt"/>
          </a:endParaRPr>
        </a:p>
      </dgm:t>
    </dgm:pt>
    <dgm:pt modelId="{5C92959B-42F8-4972-A7BE-D82C07C399E3}">
      <dgm:prSet custT="1"/>
      <dgm:spPr>
        <a:solidFill>
          <a:srgbClr val="9ACBCE"/>
        </a:solidFill>
      </dgm:spPr>
      <dgm:t>
        <a:bodyPr spcFirstLastPara="0" vert="horz" wrap="square" lIns="45720" tIns="45720" rIns="45720" bIns="45720" numCol="1" spcCol="1270" anchor="ctr" anchorCtr="0"/>
        <a:lstStyle/>
        <a:p>
          <a:pPr marL="0" lvl="0" indent="0" algn="l" defTabSz="533400">
            <a:lnSpc>
              <a:spcPct val="90000"/>
            </a:lnSpc>
            <a:spcBef>
              <a:spcPct val="0"/>
            </a:spcBef>
            <a:spcAft>
              <a:spcPct val="35000"/>
            </a:spcAft>
          </a:pPr>
          <a:r>
            <a:rPr lang="en-ZA" sz="1600" b="1" kern="1200" dirty="0">
              <a:solidFill>
                <a:schemeClr val="bg1"/>
              </a:solidFill>
              <a:latin typeface="+mn-lt"/>
              <a:ea typeface="+mn-ea"/>
              <a:cs typeface="Arial" panose="020B0604020202020204" pitchFamily="34" charset="0"/>
            </a:rPr>
            <a:t>ART refill only</a:t>
          </a:r>
          <a:r>
            <a:rPr lang="en-ZA" sz="1600" kern="1200" dirty="0">
              <a:solidFill>
                <a:schemeClr val="bg1"/>
              </a:solidFill>
              <a:latin typeface="+mn-lt"/>
              <a:ea typeface="+mn-ea"/>
              <a:cs typeface="Arial" panose="020B0604020202020204" pitchFamily="34" charset="0"/>
            </a:rPr>
            <a:t>: </a:t>
          </a:r>
        </a:p>
        <a:p>
          <a:pPr marL="0" lvl="0" indent="0" algn="l" defTabSz="533400">
            <a:lnSpc>
              <a:spcPct val="90000"/>
            </a:lnSpc>
            <a:spcBef>
              <a:spcPct val="0"/>
            </a:spcBef>
            <a:spcAft>
              <a:spcPct val="35000"/>
            </a:spcAft>
          </a:pPr>
          <a:r>
            <a:rPr lang="en-ZA" sz="1600" kern="1200" dirty="0">
              <a:solidFill>
                <a:schemeClr val="bg1"/>
              </a:solidFill>
              <a:latin typeface="+mn-lt"/>
              <a:ea typeface="+mn-ea"/>
              <a:cs typeface="Arial" panose="020B0604020202020204" pitchFamily="34" charset="0"/>
            </a:rPr>
            <a:t>Can set up external refill collection point operated by lay HCW  OR  Fast lane pick up in facility building</a:t>
          </a:r>
        </a:p>
        <a:p>
          <a:pPr marL="0" lvl="0" indent="0" algn="l" defTabSz="533400">
            <a:lnSpc>
              <a:spcPct val="90000"/>
            </a:lnSpc>
            <a:spcBef>
              <a:spcPct val="0"/>
            </a:spcBef>
            <a:spcAft>
              <a:spcPct val="35000"/>
            </a:spcAft>
          </a:pPr>
          <a:r>
            <a:rPr lang="en-ZA" sz="1600" kern="1200" dirty="0">
              <a:solidFill>
                <a:schemeClr val="bg1"/>
              </a:solidFill>
              <a:latin typeface="+mn-lt"/>
              <a:ea typeface="+mn-ea"/>
              <a:cs typeface="Arial" panose="020B0604020202020204" pitchFamily="34" charset="0"/>
            </a:rPr>
            <a:t>For all PLHIV not only stable</a:t>
          </a:r>
        </a:p>
        <a:p>
          <a:pPr marL="0" lvl="0" indent="0" algn="l" defTabSz="533400">
            <a:lnSpc>
              <a:spcPct val="90000"/>
            </a:lnSpc>
            <a:spcBef>
              <a:spcPct val="0"/>
            </a:spcBef>
            <a:spcAft>
              <a:spcPct val="35000"/>
            </a:spcAft>
          </a:pPr>
          <a:r>
            <a:rPr lang="en-ZA" sz="1600" kern="1200" dirty="0">
              <a:solidFill>
                <a:schemeClr val="bg1"/>
              </a:solidFill>
              <a:latin typeface="+mn-lt"/>
              <a:ea typeface="+mn-ea"/>
              <a:cs typeface="Arial" panose="020B0604020202020204" pitchFamily="34" charset="0"/>
            </a:rPr>
            <a:t>Longest ART refill possible</a:t>
          </a:r>
        </a:p>
        <a:p>
          <a:pPr marL="0" lvl="0" indent="0" algn="l" defTabSz="533400">
            <a:lnSpc>
              <a:spcPct val="90000"/>
            </a:lnSpc>
            <a:spcBef>
              <a:spcPct val="0"/>
            </a:spcBef>
            <a:spcAft>
              <a:spcPct val="35000"/>
            </a:spcAft>
          </a:pPr>
          <a:endParaRPr lang="en-ZA" sz="1600" kern="1200" dirty="0">
            <a:solidFill>
              <a:schemeClr val="bg1"/>
            </a:solidFill>
            <a:latin typeface="+mn-lt"/>
            <a:ea typeface="+mn-ea"/>
            <a:cs typeface="Arial" panose="020B0604020202020204" pitchFamily="34" charset="0"/>
          </a:endParaRPr>
        </a:p>
      </dgm:t>
    </dgm:pt>
    <dgm:pt modelId="{A63BD703-1078-4CA2-BF17-0E50F14CAA60}" type="sibTrans" cxnId="{05A3F597-2C27-472E-B896-A7807930701B}">
      <dgm:prSet custT="1"/>
      <dgm:spPr>
        <a:noFill/>
      </dgm:spPr>
      <dgm:t>
        <a:bodyPr/>
        <a:lstStyle/>
        <a:p>
          <a:endParaRPr lang="en-ZA" sz="2000">
            <a:solidFill>
              <a:schemeClr val="bg1"/>
            </a:solidFill>
            <a:latin typeface="+mn-lt"/>
          </a:endParaRPr>
        </a:p>
      </dgm:t>
    </dgm:pt>
    <dgm:pt modelId="{A54919B7-0349-481B-B25E-54FA22BF231D}" type="parTrans" cxnId="{05A3F597-2C27-472E-B896-A7807930701B}">
      <dgm:prSet/>
      <dgm:spPr/>
      <dgm:t>
        <a:bodyPr/>
        <a:lstStyle/>
        <a:p>
          <a:endParaRPr lang="en-ZA" sz="2400">
            <a:solidFill>
              <a:schemeClr val="bg1"/>
            </a:solidFill>
            <a:latin typeface="+mn-lt"/>
          </a:endParaRPr>
        </a:p>
      </dgm:t>
    </dgm:pt>
    <dgm:pt modelId="{25AE0E08-2CE5-4ADC-9949-03DFA4F14CE9}" type="pres">
      <dgm:prSet presAssocID="{26575BF6-738E-43E9-87CA-DE88C29D65F3}" presName="diagram" presStyleCnt="0">
        <dgm:presLayoutVars>
          <dgm:dir/>
          <dgm:resizeHandles val="exact"/>
        </dgm:presLayoutVars>
      </dgm:prSet>
      <dgm:spPr/>
    </dgm:pt>
    <dgm:pt modelId="{E52A7A01-2536-4DDD-AF99-FB2A924BF328}" type="pres">
      <dgm:prSet presAssocID="{682992E5-0313-466E-9A92-6FCEACC928BB}" presName="node" presStyleLbl="node1" presStyleIdx="0" presStyleCnt="4" custScaleY="166666" custLinFactNeighborX="-20889" custLinFactNeighborY="11398">
        <dgm:presLayoutVars>
          <dgm:bulletEnabled val="1"/>
        </dgm:presLayoutVars>
      </dgm:prSet>
      <dgm:spPr>
        <a:xfrm>
          <a:off x="3595" y="171792"/>
          <a:ext cx="1572181" cy="1572174"/>
        </a:xfrm>
        <a:prstGeom prst="roundRect">
          <a:avLst>
            <a:gd name="adj" fmla="val 10000"/>
          </a:avLst>
        </a:prstGeom>
      </dgm:spPr>
    </dgm:pt>
    <dgm:pt modelId="{F875927B-68CB-498C-BA43-6E526269C4A0}" type="pres">
      <dgm:prSet presAssocID="{E95EB41E-93BA-4F3A-BBAB-52B1B3B07528}" presName="sibTrans" presStyleLbl="sibTrans2D1" presStyleIdx="0" presStyleCnt="3" custScaleX="138859" custScaleY="88766"/>
      <dgm:spPr/>
    </dgm:pt>
    <dgm:pt modelId="{50ED61F1-265A-40D0-B464-87E07F5DD638}" type="pres">
      <dgm:prSet presAssocID="{E95EB41E-93BA-4F3A-BBAB-52B1B3B07528}" presName="connectorText" presStyleLbl="sibTrans2D1" presStyleIdx="0" presStyleCnt="3"/>
      <dgm:spPr/>
    </dgm:pt>
    <dgm:pt modelId="{B77C1566-5DB6-47BD-9436-F50DF6F2FA83}" type="pres">
      <dgm:prSet presAssocID="{AB5A83E2-1CD4-496F-A388-F289F46095D7}" presName="node" presStyleLbl="node1" presStyleIdx="1" presStyleCnt="4" custScaleY="166666" custLinFactNeighborX="67856" custLinFactNeighborY="11398">
        <dgm:presLayoutVars>
          <dgm:bulletEnabled val="1"/>
        </dgm:presLayoutVars>
      </dgm:prSet>
      <dgm:spPr>
        <a:xfrm>
          <a:off x="2204649" y="171792"/>
          <a:ext cx="1572181" cy="1572174"/>
        </a:xfrm>
        <a:prstGeom prst="roundRect">
          <a:avLst>
            <a:gd name="adj" fmla="val 10000"/>
          </a:avLst>
        </a:prstGeom>
      </dgm:spPr>
    </dgm:pt>
    <dgm:pt modelId="{BE4BED46-D78C-4558-A73B-7C43B9EFE2C1}" type="pres">
      <dgm:prSet presAssocID="{C066CE24-9B32-4AFF-9E92-1005671DB79F}" presName="sibTrans" presStyleLbl="sibTrans2D1" presStyleIdx="1" presStyleCnt="3" custScaleX="217976" custLinFactX="-100000" custLinFactNeighborX="-164852" custLinFactNeighborY="47972"/>
      <dgm:spPr/>
    </dgm:pt>
    <dgm:pt modelId="{DDCC9E1D-CF15-4FA2-BC04-8CE9B18D7FF6}" type="pres">
      <dgm:prSet presAssocID="{C066CE24-9B32-4AFF-9E92-1005671DB79F}" presName="connectorText" presStyleLbl="sibTrans2D1" presStyleIdx="1" presStyleCnt="3"/>
      <dgm:spPr/>
    </dgm:pt>
    <dgm:pt modelId="{DC933067-0AF3-4030-B2BF-987837BA2131}" type="pres">
      <dgm:prSet presAssocID="{5C92959B-42F8-4972-A7BE-D82C07C399E3}" presName="node" presStyleLbl="node1" presStyleIdx="2" presStyleCnt="4" custScaleX="269153" custScaleY="146114" custLinFactY="100000" custLinFactNeighborX="-21910" custLinFactNeighborY="104077">
        <dgm:presLayoutVars>
          <dgm:bulletEnabled val="1"/>
        </dgm:presLayoutVars>
      </dgm:prSet>
      <dgm:spPr>
        <a:xfrm>
          <a:off x="4405702" y="171792"/>
          <a:ext cx="1572181" cy="1572174"/>
        </a:xfrm>
        <a:prstGeom prst="roundRect">
          <a:avLst>
            <a:gd name="adj" fmla="val 10000"/>
          </a:avLst>
        </a:prstGeom>
      </dgm:spPr>
    </dgm:pt>
    <dgm:pt modelId="{D290CDBE-F73E-4E10-9170-6173F6F2C08D}" type="pres">
      <dgm:prSet presAssocID="{A63BD703-1078-4CA2-BF17-0E50F14CAA60}" presName="sibTrans" presStyleLbl="sibTrans2D1" presStyleIdx="2" presStyleCnt="3" custAng="2627204" custFlipHor="1" custScaleX="11639" custScaleY="9315" custLinFactX="-19448" custLinFactY="-84876" custLinFactNeighborX="-100000" custLinFactNeighborY="-100000"/>
      <dgm:spPr/>
    </dgm:pt>
    <dgm:pt modelId="{BF4D85AB-417B-4A3E-B342-6B1A9B1554F1}" type="pres">
      <dgm:prSet presAssocID="{A63BD703-1078-4CA2-BF17-0E50F14CAA60}" presName="connectorText" presStyleLbl="sibTrans2D1" presStyleIdx="2" presStyleCnt="3"/>
      <dgm:spPr/>
    </dgm:pt>
    <dgm:pt modelId="{8D46CBAD-A834-453C-A31B-8636667D1783}" type="pres">
      <dgm:prSet presAssocID="{C5673272-A6BB-47E7-9484-FAFDEBBF62E1}" presName="node" presStyleLbl="node1" presStyleIdx="3" presStyleCnt="4" custScaleX="246455" custScaleY="161068" custLinFactX="-102322" custLinFactNeighborX="-200000" custLinFactNeighborY="-15209">
        <dgm:presLayoutVars>
          <dgm:bulletEnabled val="1"/>
        </dgm:presLayoutVars>
      </dgm:prSet>
      <dgm:spPr>
        <a:xfrm>
          <a:off x="6606756" y="2372844"/>
          <a:ext cx="1572181" cy="1519368"/>
        </a:xfrm>
        <a:prstGeom prst="roundRect">
          <a:avLst>
            <a:gd name="adj" fmla="val 10000"/>
          </a:avLst>
        </a:prstGeom>
      </dgm:spPr>
    </dgm:pt>
  </dgm:ptLst>
  <dgm:cxnLst>
    <dgm:cxn modelId="{E702B201-658F-49B4-A7AC-E555BB9628DE}" type="presOf" srcId="{C066CE24-9B32-4AFF-9E92-1005671DB79F}" destId="{BE4BED46-D78C-4558-A73B-7C43B9EFE2C1}" srcOrd="0" destOrd="0" presId="urn:microsoft.com/office/officeart/2005/8/layout/process5"/>
    <dgm:cxn modelId="{F7C7F718-FBA6-4A44-81FF-69060945136E}" type="presOf" srcId="{E95EB41E-93BA-4F3A-BBAB-52B1B3B07528}" destId="{50ED61F1-265A-40D0-B464-87E07F5DD638}" srcOrd="1" destOrd="0" presId="urn:microsoft.com/office/officeart/2005/8/layout/process5"/>
    <dgm:cxn modelId="{43295220-8DE8-4BA4-830F-1147994027F2}" type="presOf" srcId="{E95EB41E-93BA-4F3A-BBAB-52B1B3B07528}" destId="{F875927B-68CB-498C-BA43-6E526269C4A0}" srcOrd="0" destOrd="0" presId="urn:microsoft.com/office/officeart/2005/8/layout/process5"/>
    <dgm:cxn modelId="{6E4AE523-DD1C-44A3-92FF-0A1CA3385EF6}" type="presOf" srcId="{A63BD703-1078-4CA2-BF17-0E50F14CAA60}" destId="{BF4D85AB-417B-4A3E-B342-6B1A9B1554F1}" srcOrd="1" destOrd="0" presId="urn:microsoft.com/office/officeart/2005/8/layout/process5"/>
    <dgm:cxn modelId="{AD99082E-2555-402A-8610-B7786AA9FD7E}" type="presOf" srcId="{C066CE24-9B32-4AFF-9E92-1005671DB79F}" destId="{DDCC9E1D-CF15-4FA2-BC04-8CE9B18D7FF6}" srcOrd="1" destOrd="0" presId="urn:microsoft.com/office/officeart/2005/8/layout/process5"/>
    <dgm:cxn modelId="{0D38656B-3BF4-4520-81B6-E820B8E5E3FF}" srcId="{26575BF6-738E-43E9-87CA-DE88C29D65F3}" destId="{AB5A83E2-1CD4-496F-A388-F289F46095D7}" srcOrd="1" destOrd="0" parTransId="{9F30BAEA-0892-460B-8BCA-E2C8110CE4A8}" sibTransId="{C066CE24-9B32-4AFF-9E92-1005671DB79F}"/>
    <dgm:cxn modelId="{05A3F597-2C27-472E-B896-A7807930701B}" srcId="{26575BF6-738E-43E9-87CA-DE88C29D65F3}" destId="{5C92959B-42F8-4972-A7BE-D82C07C399E3}" srcOrd="2" destOrd="0" parTransId="{A54919B7-0349-481B-B25E-54FA22BF231D}" sibTransId="{A63BD703-1078-4CA2-BF17-0E50F14CAA60}"/>
    <dgm:cxn modelId="{8C6B249B-037B-4F6C-9ACA-6BFFE2FD979C}" type="presOf" srcId="{C5673272-A6BB-47E7-9484-FAFDEBBF62E1}" destId="{8D46CBAD-A834-453C-A31B-8636667D1783}" srcOrd="0" destOrd="0" presId="urn:microsoft.com/office/officeart/2005/8/layout/process5"/>
    <dgm:cxn modelId="{231BD6AB-51F3-46C9-BBD4-A90182D534DD}" type="presOf" srcId="{A63BD703-1078-4CA2-BF17-0E50F14CAA60}" destId="{D290CDBE-F73E-4E10-9170-6173F6F2C08D}" srcOrd="0" destOrd="0" presId="urn:microsoft.com/office/officeart/2005/8/layout/process5"/>
    <dgm:cxn modelId="{66965DAE-CEA3-4069-814E-F4CDB7EA8F44}" type="presOf" srcId="{5C92959B-42F8-4972-A7BE-D82C07C399E3}" destId="{DC933067-0AF3-4030-B2BF-987837BA2131}" srcOrd="0" destOrd="0" presId="urn:microsoft.com/office/officeart/2005/8/layout/process5"/>
    <dgm:cxn modelId="{872CE7D0-7CB5-4A41-934B-4629D147189F}" srcId="{26575BF6-738E-43E9-87CA-DE88C29D65F3}" destId="{682992E5-0313-466E-9A92-6FCEACC928BB}" srcOrd="0" destOrd="0" parTransId="{38899A3B-A2A8-4FEA-965A-198BA77E0F46}" sibTransId="{E95EB41E-93BA-4F3A-BBAB-52B1B3B07528}"/>
    <dgm:cxn modelId="{547B8FD7-79D7-4550-98CD-DC83F877FF63}" type="presOf" srcId="{AB5A83E2-1CD4-496F-A388-F289F46095D7}" destId="{B77C1566-5DB6-47BD-9436-F50DF6F2FA83}" srcOrd="0" destOrd="0" presId="urn:microsoft.com/office/officeart/2005/8/layout/process5"/>
    <dgm:cxn modelId="{FB9E7DE6-B2FD-4AE1-B9A8-B700AF5392F1}" srcId="{26575BF6-738E-43E9-87CA-DE88C29D65F3}" destId="{C5673272-A6BB-47E7-9484-FAFDEBBF62E1}" srcOrd="3" destOrd="0" parTransId="{EA4ADF93-675D-4387-B3FB-C485B01DCAE4}" sibTransId="{FEF63352-8F1F-43F8-9603-4F30F19745F2}"/>
    <dgm:cxn modelId="{18D8A0F3-3F7F-4F28-AE86-52619D7309D9}" type="presOf" srcId="{682992E5-0313-466E-9A92-6FCEACC928BB}" destId="{E52A7A01-2536-4DDD-AF99-FB2A924BF328}" srcOrd="0" destOrd="0" presId="urn:microsoft.com/office/officeart/2005/8/layout/process5"/>
    <dgm:cxn modelId="{2B5CE1FB-2EA4-4228-BF44-00852F417E67}" type="presOf" srcId="{26575BF6-738E-43E9-87CA-DE88C29D65F3}" destId="{25AE0E08-2CE5-4ADC-9949-03DFA4F14CE9}" srcOrd="0" destOrd="0" presId="urn:microsoft.com/office/officeart/2005/8/layout/process5"/>
    <dgm:cxn modelId="{6974FC05-7360-4468-86C9-1C2D8AD26D26}" type="presParOf" srcId="{25AE0E08-2CE5-4ADC-9949-03DFA4F14CE9}" destId="{E52A7A01-2536-4DDD-AF99-FB2A924BF328}" srcOrd="0" destOrd="0" presId="urn:microsoft.com/office/officeart/2005/8/layout/process5"/>
    <dgm:cxn modelId="{460B2191-1112-4885-A8F1-8C5D1BE29CB9}" type="presParOf" srcId="{25AE0E08-2CE5-4ADC-9949-03DFA4F14CE9}" destId="{F875927B-68CB-498C-BA43-6E526269C4A0}" srcOrd="1" destOrd="0" presId="urn:microsoft.com/office/officeart/2005/8/layout/process5"/>
    <dgm:cxn modelId="{296B1788-103B-4EBC-B00F-0507B9A6F725}" type="presParOf" srcId="{F875927B-68CB-498C-BA43-6E526269C4A0}" destId="{50ED61F1-265A-40D0-B464-87E07F5DD638}" srcOrd="0" destOrd="0" presId="urn:microsoft.com/office/officeart/2005/8/layout/process5"/>
    <dgm:cxn modelId="{315FD280-8DC6-4DC6-AF9F-75B5EAE4EFC6}" type="presParOf" srcId="{25AE0E08-2CE5-4ADC-9949-03DFA4F14CE9}" destId="{B77C1566-5DB6-47BD-9436-F50DF6F2FA83}" srcOrd="2" destOrd="0" presId="urn:microsoft.com/office/officeart/2005/8/layout/process5"/>
    <dgm:cxn modelId="{24AE87C9-8B81-4F56-9BAB-D7EF61104ED4}" type="presParOf" srcId="{25AE0E08-2CE5-4ADC-9949-03DFA4F14CE9}" destId="{BE4BED46-D78C-4558-A73B-7C43B9EFE2C1}" srcOrd="3" destOrd="0" presId="urn:microsoft.com/office/officeart/2005/8/layout/process5"/>
    <dgm:cxn modelId="{E973064C-C0AB-427A-B47E-1B0F2BDE668F}" type="presParOf" srcId="{BE4BED46-D78C-4558-A73B-7C43B9EFE2C1}" destId="{DDCC9E1D-CF15-4FA2-BC04-8CE9B18D7FF6}" srcOrd="0" destOrd="0" presId="urn:microsoft.com/office/officeart/2005/8/layout/process5"/>
    <dgm:cxn modelId="{E341B1E7-BBFA-4864-89D7-C306EB9BA234}" type="presParOf" srcId="{25AE0E08-2CE5-4ADC-9949-03DFA4F14CE9}" destId="{DC933067-0AF3-4030-B2BF-987837BA2131}" srcOrd="4" destOrd="0" presId="urn:microsoft.com/office/officeart/2005/8/layout/process5"/>
    <dgm:cxn modelId="{0B9C6739-1F1B-44A9-A01B-EE060DDAD42C}" type="presParOf" srcId="{25AE0E08-2CE5-4ADC-9949-03DFA4F14CE9}" destId="{D290CDBE-F73E-4E10-9170-6173F6F2C08D}" srcOrd="5" destOrd="0" presId="urn:microsoft.com/office/officeart/2005/8/layout/process5"/>
    <dgm:cxn modelId="{5975B6AD-5C51-446C-B54E-0374D56FEC85}" type="presParOf" srcId="{D290CDBE-F73E-4E10-9170-6173F6F2C08D}" destId="{BF4D85AB-417B-4A3E-B342-6B1A9B1554F1}" srcOrd="0" destOrd="0" presId="urn:microsoft.com/office/officeart/2005/8/layout/process5"/>
    <dgm:cxn modelId="{84D48696-3149-42D9-916B-1E494D246ED0}" type="presParOf" srcId="{25AE0E08-2CE5-4ADC-9949-03DFA4F14CE9}" destId="{8D46CBAD-A834-453C-A31B-8636667D1783}" srcOrd="6"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A7A01-2536-4DDD-AF99-FB2A924BF328}">
      <dsp:nvSpPr>
        <dsp:cNvPr id="0" name=""/>
        <dsp:cNvSpPr/>
      </dsp:nvSpPr>
      <dsp:spPr>
        <a:xfrm>
          <a:off x="438363" y="261152"/>
          <a:ext cx="2173206" cy="1496651"/>
        </a:xfrm>
        <a:prstGeom prst="roundRect">
          <a:avLst>
            <a:gd name="adj" fmla="val 10000"/>
          </a:avLst>
        </a:prstGeom>
        <a:gradFill rotWithShape="0">
          <a:gsLst>
            <a:gs pos="0">
              <a:schemeClr val="accent2">
                <a:alpha val="90000"/>
                <a:hueOff val="0"/>
                <a:satOff val="0"/>
                <a:lumOff val="0"/>
                <a:alphaOff val="0"/>
                <a:tint val="80000"/>
                <a:lumMod val="105000"/>
              </a:schemeClr>
            </a:gs>
            <a:gs pos="100000">
              <a:schemeClr val="accent2">
                <a:alpha val="9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ZA" sz="1800" kern="1200" dirty="0">
              <a:latin typeface="+mn-lt"/>
              <a:cs typeface="Arial" panose="020B0604020202020204" pitchFamily="34" charset="0"/>
            </a:rPr>
            <a:t>Assessed and managed within separate designated area</a:t>
          </a:r>
        </a:p>
      </dsp:txBody>
      <dsp:txXfrm>
        <a:off x="482198" y="304987"/>
        <a:ext cx="2085536" cy="1408981"/>
      </dsp:txXfrm>
    </dsp:sp>
    <dsp:sp modelId="{F875927B-68CB-498C-BA43-6E526269C4A0}">
      <dsp:nvSpPr>
        <dsp:cNvPr id="0" name=""/>
        <dsp:cNvSpPr/>
      </dsp:nvSpPr>
      <dsp:spPr>
        <a:xfrm>
          <a:off x="2743275" y="823892"/>
          <a:ext cx="317291" cy="371171"/>
        </a:xfrm>
        <a:prstGeom prst="rightArrow">
          <a:avLst>
            <a:gd name="adj1" fmla="val 60000"/>
            <a:gd name="adj2" fmla="val 50000"/>
          </a:avLst>
        </a:prstGeom>
        <a:gradFill rotWithShape="0">
          <a:gsLst>
            <a:gs pos="0">
              <a:schemeClr val="accent2">
                <a:shade val="90000"/>
                <a:hueOff val="0"/>
                <a:satOff val="0"/>
                <a:lumOff val="0"/>
                <a:alphaOff val="0"/>
                <a:tint val="80000"/>
                <a:lumMod val="105000"/>
              </a:schemeClr>
            </a:gs>
            <a:gs pos="100000">
              <a:schemeClr val="accent2">
                <a:shade val="9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endParaRPr lang="en-ZA" sz="2400" kern="1200">
            <a:solidFill>
              <a:schemeClr val="bg1"/>
            </a:solidFill>
            <a:latin typeface="+mn-lt"/>
          </a:endParaRPr>
        </a:p>
      </dsp:txBody>
      <dsp:txXfrm>
        <a:off x="2743275" y="898126"/>
        <a:ext cx="222104" cy="222703"/>
      </dsp:txXfrm>
    </dsp:sp>
    <dsp:sp modelId="{44158AF3-5576-40AA-BECF-192C02540D6B}">
      <dsp:nvSpPr>
        <dsp:cNvPr id="0" name=""/>
        <dsp:cNvSpPr/>
      </dsp:nvSpPr>
      <dsp:spPr>
        <a:xfrm>
          <a:off x="3210233" y="325502"/>
          <a:ext cx="1496657" cy="1367950"/>
        </a:xfrm>
        <a:prstGeom prst="roundRect">
          <a:avLst>
            <a:gd name="adj" fmla="val 10000"/>
          </a:avLst>
        </a:prstGeom>
        <a:gradFill rotWithShape="0">
          <a:gsLst>
            <a:gs pos="0">
              <a:schemeClr val="accent2">
                <a:alpha val="90000"/>
                <a:hueOff val="0"/>
                <a:satOff val="0"/>
                <a:lumOff val="0"/>
                <a:alphaOff val="-5714"/>
                <a:tint val="80000"/>
                <a:lumMod val="105000"/>
              </a:schemeClr>
            </a:gs>
            <a:gs pos="100000">
              <a:schemeClr val="accent2">
                <a:alpha val="90000"/>
                <a:hueOff val="0"/>
                <a:satOff val="0"/>
                <a:lumOff val="0"/>
                <a:alphaOff val="-5714"/>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ZA" sz="1800" dirty="0">
              <a:latin typeface="+mn-lt"/>
              <a:cs typeface="Arial" panose="020B0604020202020204" pitchFamily="34" charset="0"/>
            </a:rPr>
            <a:t>PLHIV 1.5m apart + surgical mask</a:t>
          </a:r>
          <a:endParaRPr lang="en-ZA" sz="1800" kern="1200" dirty="0">
            <a:latin typeface="+mn-lt"/>
            <a:ea typeface="+mn-ea"/>
            <a:cs typeface="Arial" panose="020B0604020202020204" pitchFamily="34" charset="0"/>
          </a:endParaRPr>
        </a:p>
      </dsp:txBody>
      <dsp:txXfrm>
        <a:off x="3250299" y="365568"/>
        <a:ext cx="1416525" cy="1287818"/>
      </dsp:txXfrm>
    </dsp:sp>
    <dsp:sp modelId="{7EF2D815-1461-43D3-BFFC-726FAC0C3960}">
      <dsp:nvSpPr>
        <dsp:cNvPr id="0" name=""/>
        <dsp:cNvSpPr/>
      </dsp:nvSpPr>
      <dsp:spPr>
        <a:xfrm>
          <a:off x="4838596" y="823892"/>
          <a:ext cx="317291" cy="371171"/>
        </a:xfrm>
        <a:prstGeom prst="rightArrow">
          <a:avLst>
            <a:gd name="adj1" fmla="val 60000"/>
            <a:gd name="adj2" fmla="val 50000"/>
          </a:avLst>
        </a:prstGeom>
        <a:gradFill rotWithShape="0">
          <a:gsLst>
            <a:gs pos="0">
              <a:schemeClr val="accent2">
                <a:shade val="90000"/>
                <a:hueOff val="-95780"/>
                <a:satOff val="68"/>
                <a:lumOff val="5352"/>
                <a:alphaOff val="0"/>
                <a:tint val="80000"/>
                <a:lumMod val="105000"/>
              </a:schemeClr>
            </a:gs>
            <a:gs pos="100000">
              <a:schemeClr val="accent2">
                <a:shade val="90000"/>
                <a:hueOff val="-95780"/>
                <a:satOff val="68"/>
                <a:lumOff val="5352"/>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endParaRPr lang="en-ZA" sz="2400" kern="1200">
            <a:solidFill>
              <a:schemeClr val="bg1"/>
            </a:solidFill>
            <a:latin typeface="+mn-lt"/>
          </a:endParaRPr>
        </a:p>
      </dsp:txBody>
      <dsp:txXfrm>
        <a:off x="4838596" y="898126"/>
        <a:ext cx="222104" cy="222703"/>
      </dsp:txXfrm>
    </dsp:sp>
    <dsp:sp modelId="{B77C1566-5DB6-47BD-9436-F50DF6F2FA83}">
      <dsp:nvSpPr>
        <dsp:cNvPr id="0" name=""/>
        <dsp:cNvSpPr/>
      </dsp:nvSpPr>
      <dsp:spPr>
        <a:xfrm>
          <a:off x="5305553" y="261152"/>
          <a:ext cx="1496657" cy="1496651"/>
        </a:xfrm>
        <a:prstGeom prst="roundRect">
          <a:avLst>
            <a:gd name="adj" fmla="val 10000"/>
          </a:avLst>
        </a:prstGeom>
        <a:gradFill rotWithShape="0">
          <a:gsLst>
            <a:gs pos="0">
              <a:schemeClr val="accent2">
                <a:alpha val="90000"/>
                <a:hueOff val="0"/>
                <a:satOff val="0"/>
                <a:lumOff val="0"/>
                <a:alphaOff val="-11429"/>
                <a:tint val="80000"/>
                <a:lumMod val="105000"/>
              </a:schemeClr>
            </a:gs>
            <a:gs pos="100000">
              <a:schemeClr val="accent2">
                <a:alpha val="90000"/>
                <a:hueOff val="0"/>
                <a:satOff val="0"/>
                <a:lumOff val="0"/>
                <a:alphaOff val="-11429"/>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ZA" sz="1800" kern="1200" dirty="0">
              <a:latin typeface="+mn-lt"/>
              <a:ea typeface="+mn-ea"/>
              <a:cs typeface="Arial" panose="020B0604020202020204" pitchFamily="34" charset="0"/>
            </a:rPr>
            <a:t>Severity of symptoms/need for COVID-19 testing</a:t>
          </a:r>
        </a:p>
      </dsp:txBody>
      <dsp:txXfrm>
        <a:off x="5349388" y="304987"/>
        <a:ext cx="1408987" cy="1408981"/>
      </dsp:txXfrm>
    </dsp:sp>
    <dsp:sp modelId="{BE4BED46-D78C-4558-A73B-7C43B9EFE2C1}">
      <dsp:nvSpPr>
        <dsp:cNvPr id="0" name=""/>
        <dsp:cNvSpPr/>
      </dsp:nvSpPr>
      <dsp:spPr>
        <a:xfrm>
          <a:off x="6933916" y="823892"/>
          <a:ext cx="317291" cy="371171"/>
        </a:xfrm>
        <a:prstGeom prst="rightArrow">
          <a:avLst>
            <a:gd name="adj1" fmla="val 60000"/>
            <a:gd name="adj2" fmla="val 50000"/>
          </a:avLst>
        </a:prstGeom>
        <a:gradFill rotWithShape="0">
          <a:gsLst>
            <a:gs pos="0">
              <a:schemeClr val="accent2">
                <a:shade val="90000"/>
                <a:hueOff val="-191560"/>
                <a:satOff val="136"/>
                <a:lumOff val="10705"/>
                <a:alphaOff val="0"/>
                <a:tint val="80000"/>
                <a:lumMod val="105000"/>
              </a:schemeClr>
            </a:gs>
            <a:gs pos="100000">
              <a:schemeClr val="accent2">
                <a:shade val="90000"/>
                <a:hueOff val="-191560"/>
                <a:satOff val="136"/>
                <a:lumOff val="10705"/>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endParaRPr lang="en-ZA" sz="2400" kern="1200">
            <a:solidFill>
              <a:schemeClr val="bg1"/>
            </a:solidFill>
            <a:latin typeface="+mn-lt"/>
          </a:endParaRPr>
        </a:p>
      </dsp:txBody>
      <dsp:txXfrm>
        <a:off x="6933916" y="898126"/>
        <a:ext cx="222104" cy="222703"/>
      </dsp:txXfrm>
    </dsp:sp>
    <dsp:sp modelId="{DC933067-0AF3-4030-B2BF-987837BA2131}">
      <dsp:nvSpPr>
        <dsp:cNvPr id="0" name=""/>
        <dsp:cNvSpPr/>
      </dsp:nvSpPr>
      <dsp:spPr>
        <a:xfrm>
          <a:off x="7400873" y="517480"/>
          <a:ext cx="1496657" cy="983995"/>
        </a:xfrm>
        <a:prstGeom prst="roundRect">
          <a:avLst>
            <a:gd name="adj" fmla="val 10000"/>
          </a:avLst>
        </a:prstGeom>
        <a:gradFill rotWithShape="0">
          <a:gsLst>
            <a:gs pos="0">
              <a:schemeClr val="accent2">
                <a:alpha val="90000"/>
                <a:hueOff val="0"/>
                <a:satOff val="0"/>
                <a:lumOff val="0"/>
                <a:alphaOff val="-17143"/>
                <a:tint val="80000"/>
                <a:lumMod val="105000"/>
              </a:schemeClr>
            </a:gs>
            <a:gs pos="100000">
              <a:schemeClr val="accent2">
                <a:alpha val="90000"/>
                <a:hueOff val="0"/>
                <a:satOff val="0"/>
                <a:lumOff val="0"/>
                <a:alphaOff val="-17143"/>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ZA" sz="1800" kern="1200" dirty="0">
              <a:latin typeface="+mn-lt"/>
              <a:ea typeface="+mn-ea"/>
              <a:cs typeface="Arial" panose="020B0604020202020204" pitchFamily="34" charset="0"/>
            </a:rPr>
            <a:t>If coughing Investigate for TB</a:t>
          </a:r>
        </a:p>
      </dsp:txBody>
      <dsp:txXfrm>
        <a:off x="7429693" y="546300"/>
        <a:ext cx="1439017" cy="926355"/>
      </dsp:txXfrm>
    </dsp:sp>
    <dsp:sp modelId="{D290CDBE-F73E-4E10-9170-6173F6F2C08D}">
      <dsp:nvSpPr>
        <dsp:cNvPr id="0" name=""/>
        <dsp:cNvSpPr/>
      </dsp:nvSpPr>
      <dsp:spPr>
        <a:xfrm>
          <a:off x="9029236" y="823892"/>
          <a:ext cx="317291" cy="371171"/>
        </a:xfrm>
        <a:prstGeom prst="rightArrow">
          <a:avLst>
            <a:gd name="adj1" fmla="val 60000"/>
            <a:gd name="adj2" fmla="val 50000"/>
          </a:avLst>
        </a:prstGeom>
        <a:gradFill rotWithShape="0">
          <a:gsLst>
            <a:gs pos="0">
              <a:schemeClr val="accent2">
                <a:shade val="90000"/>
                <a:hueOff val="-287340"/>
                <a:satOff val="204"/>
                <a:lumOff val="16057"/>
                <a:alphaOff val="0"/>
                <a:tint val="80000"/>
                <a:lumMod val="105000"/>
              </a:schemeClr>
            </a:gs>
            <a:gs pos="100000">
              <a:schemeClr val="accent2">
                <a:shade val="90000"/>
                <a:hueOff val="-287340"/>
                <a:satOff val="204"/>
                <a:lumOff val="1605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endParaRPr lang="en-ZA" sz="2400" kern="1200">
            <a:solidFill>
              <a:schemeClr val="bg1"/>
            </a:solidFill>
            <a:latin typeface="+mn-lt"/>
          </a:endParaRPr>
        </a:p>
      </dsp:txBody>
      <dsp:txXfrm>
        <a:off x="9029236" y="898126"/>
        <a:ext cx="222104" cy="222703"/>
      </dsp:txXfrm>
    </dsp:sp>
    <dsp:sp modelId="{D88B90C6-F287-4095-8413-02D58E1F1967}">
      <dsp:nvSpPr>
        <dsp:cNvPr id="0" name=""/>
        <dsp:cNvSpPr/>
      </dsp:nvSpPr>
      <dsp:spPr>
        <a:xfrm>
          <a:off x="9496193" y="1263"/>
          <a:ext cx="1922905" cy="2016428"/>
        </a:xfrm>
        <a:prstGeom prst="roundRect">
          <a:avLst>
            <a:gd name="adj" fmla="val 10000"/>
          </a:avLst>
        </a:prstGeom>
        <a:gradFill rotWithShape="0">
          <a:gsLst>
            <a:gs pos="0">
              <a:schemeClr val="accent2">
                <a:alpha val="90000"/>
                <a:hueOff val="0"/>
                <a:satOff val="0"/>
                <a:lumOff val="0"/>
                <a:alphaOff val="-22857"/>
                <a:tint val="80000"/>
                <a:lumMod val="105000"/>
              </a:schemeClr>
            </a:gs>
            <a:gs pos="100000">
              <a:schemeClr val="accent2">
                <a:alpha val="90000"/>
                <a:hueOff val="0"/>
                <a:satOff val="0"/>
                <a:lumOff val="0"/>
                <a:alphaOff val="-22857"/>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100000"/>
            </a:lnSpc>
            <a:spcBef>
              <a:spcPct val="0"/>
            </a:spcBef>
            <a:spcAft>
              <a:spcPct val="35000"/>
            </a:spcAft>
            <a:buNone/>
          </a:pPr>
          <a:r>
            <a:rPr lang="en-ZA" sz="1800" b="1" kern="1200" dirty="0">
              <a:latin typeface="+mn-lt"/>
              <a:ea typeface="+mn-ea"/>
              <a:cs typeface="Arial" panose="020B0604020202020204" pitchFamily="34" charset="0"/>
            </a:rPr>
            <a:t>ART</a:t>
          </a:r>
          <a:r>
            <a:rPr lang="en-ZA" sz="1200" b="1" kern="1200" dirty="0">
              <a:latin typeface="+mn-lt"/>
            </a:rPr>
            <a:t> </a:t>
          </a:r>
          <a:r>
            <a:rPr lang="en-ZA" sz="1800" b="1" kern="1200" dirty="0">
              <a:latin typeface="+mn-lt"/>
              <a:ea typeface="+mn-ea"/>
              <a:cs typeface="Arial" panose="020B0604020202020204" pitchFamily="34" charset="0"/>
            </a:rPr>
            <a:t>refill only</a:t>
          </a:r>
          <a:r>
            <a:rPr lang="en-ZA" sz="1800" kern="1200" dirty="0">
              <a:latin typeface="+mn-lt"/>
              <a:ea typeface="+mn-ea"/>
              <a:cs typeface="Arial" panose="020B0604020202020204" pitchFamily="34" charset="0"/>
            </a:rPr>
            <a:t>: Lay HCW working in this area collects ART refill and brings it to ART patient</a:t>
          </a:r>
          <a:endParaRPr lang="en-ZA" sz="1200" kern="1200" dirty="0">
            <a:latin typeface="+mn-lt"/>
          </a:endParaRPr>
        </a:p>
      </dsp:txBody>
      <dsp:txXfrm>
        <a:off x="9552513" y="57583"/>
        <a:ext cx="1810265" cy="1903788"/>
      </dsp:txXfrm>
    </dsp:sp>
    <dsp:sp modelId="{0849B2E9-60C5-44EE-AF5D-3AEA6DBD1168}">
      <dsp:nvSpPr>
        <dsp:cNvPr id="0" name=""/>
        <dsp:cNvSpPr/>
      </dsp:nvSpPr>
      <dsp:spPr>
        <a:xfrm rot="5707983">
          <a:off x="10179648" y="2230238"/>
          <a:ext cx="318568" cy="371171"/>
        </a:xfrm>
        <a:prstGeom prst="rightArrow">
          <a:avLst>
            <a:gd name="adj1" fmla="val 60000"/>
            <a:gd name="adj2" fmla="val 50000"/>
          </a:avLst>
        </a:prstGeom>
        <a:gradFill rotWithShape="0">
          <a:gsLst>
            <a:gs pos="0">
              <a:schemeClr val="accent2">
                <a:shade val="90000"/>
                <a:hueOff val="-383121"/>
                <a:satOff val="273"/>
                <a:lumOff val="21409"/>
                <a:alphaOff val="0"/>
                <a:tint val="80000"/>
                <a:lumMod val="105000"/>
              </a:schemeClr>
            </a:gs>
            <a:gs pos="100000">
              <a:schemeClr val="accent2">
                <a:shade val="90000"/>
                <a:hueOff val="-383121"/>
                <a:satOff val="273"/>
                <a:lumOff val="21409"/>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endParaRPr lang="en-ZA" sz="2400" kern="1200">
            <a:solidFill>
              <a:schemeClr val="bg1"/>
            </a:solidFill>
            <a:latin typeface="+mn-lt"/>
          </a:endParaRPr>
        </a:p>
      </dsp:txBody>
      <dsp:txXfrm rot="-5400000">
        <a:off x="10231855" y="2256732"/>
        <a:ext cx="222703" cy="222998"/>
      </dsp:txXfrm>
    </dsp:sp>
    <dsp:sp modelId="{8D46CBAD-A834-453C-A31B-8636667D1783}">
      <dsp:nvSpPr>
        <dsp:cNvPr id="0" name=""/>
        <dsp:cNvSpPr/>
      </dsp:nvSpPr>
      <dsp:spPr>
        <a:xfrm>
          <a:off x="9077578" y="2616354"/>
          <a:ext cx="2341520" cy="1446381"/>
        </a:xfrm>
        <a:prstGeom prst="roundRect">
          <a:avLst>
            <a:gd name="adj" fmla="val 10000"/>
          </a:avLst>
        </a:prstGeom>
        <a:gradFill rotWithShape="0">
          <a:gsLst>
            <a:gs pos="0">
              <a:schemeClr val="accent2">
                <a:alpha val="90000"/>
                <a:hueOff val="0"/>
                <a:satOff val="0"/>
                <a:lumOff val="0"/>
                <a:alphaOff val="-28571"/>
                <a:tint val="80000"/>
                <a:lumMod val="105000"/>
              </a:schemeClr>
            </a:gs>
            <a:gs pos="100000">
              <a:schemeClr val="accent2">
                <a:alpha val="90000"/>
                <a:hueOff val="0"/>
                <a:satOff val="0"/>
                <a:lumOff val="0"/>
                <a:alphaOff val="-28571"/>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100000"/>
            </a:lnSpc>
            <a:spcBef>
              <a:spcPct val="0"/>
            </a:spcBef>
            <a:spcAft>
              <a:spcPct val="35000"/>
            </a:spcAft>
            <a:buFont typeface="Arial" panose="020B0604020202020204" pitchFamily="34" charset="0"/>
            <a:buNone/>
          </a:pPr>
          <a:r>
            <a:rPr lang="en-ZA" sz="1800" b="1" kern="1200" dirty="0">
              <a:latin typeface="+mn-lt"/>
              <a:ea typeface="+mn-ea"/>
              <a:cs typeface="Arial" panose="020B0604020202020204" pitchFamily="34" charset="0"/>
            </a:rPr>
            <a:t>ART clinical/rescript: </a:t>
          </a:r>
          <a:r>
            <a:rPr lang="en-ZA" sz="1800" kern="1200" dirty="0">
              <a:latin typeface="+mn-lt"/>
              <a:ea typeface="+mn-ea"/>
              <a:cs typeface="Arial" panose="020B0604020202020204" pitchFamily="34" charset="0"/>
            </a:rPr>
            <a:t>Clinician see patient with patient with folder</a:t>
          </a:r>
        </a:p>
      </dsp:txBody>
      <dsp:txXfrm>
        <a:off x="9119941" y="2658717"/>
        <a:ext cx="2256794" cy="1361655"/>
      </dsp:txXfrm>
    </dsp:sp>
    <dsp:sp modelId="{71DC19EC-0C14-4422-A7E2-DA0FBA1C52F8}">
      <dsp:nvSpPr>
        <dsp:cNvPr id="0" name=""/>
        <dsp:cNvSpPr/>
      </dsp:nvSpPr>
      <dsp:spPr>
        <a:xfrm rot="10800000">
          <a:off x="8628581" y="3153960"/>
          <a:ext cx="317291" cy="371171"/>
        </a:xfrm>
        <a:prstGeom prst="rightArrow">
          <a:avLst>
            <a:gd name="adj1" fmla="val 60000"/>
            <a:gd name="adj2" fmla="val 50000"/>
          </a:avLst>
        </a:prstGeom>
        <a:gradFill rotWithShape="0">
          <a:gsLst>
            <a:gs pos="0">
              <a:schemeClr val="accent2">
                <a:shade val="90000"/>
                <a:hueOff val="-478901"/>
                <a:satOff val="341"/>
                <a:lumOff val="26762"/>
                <a:alphaOff val="0"/>
                <a:tint val="80000"/>
                <a:lumMod val="105000"/>
              </a:schemeClr>
            </a:gs>
            <a:gs pos="100000">
              <a:schemeClr val="accent2">
                <a:shade val="90000"/>
                <a:hueOff val="-478901"/>
                <a:satOff val="341"/>
                <a:lumOff val="26762"/>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endParaRPr lang="en-ZA" sz="2400" kern="1200">
            <a:solidFill>
              <a:schemeClr val="bg1"/>
            </a:solidFill>
            <a:latin typeface="+mn-lt"/>
          </a:endParaRPr>
        </a:p>
      </dsp:txBody>
      <dsp:txXfrm rot="10800000">
        <a:off x="8723768" y="3228194"/>
        <a:ext cx="222104" cy="222703"/>
      </dsp:txXfrm>
    </dsp:sp>
    <dsp:sp modelId="{0BF8E33A-41BA-4021-A4FE-EB2B79F8046E}">
      <dsp:nvSpPr>
        <dsp:cNvPr id="0" name=""/>
        <dsp:cNvSpPr/>
      </dsp:nvSpPr>
      <dsp:spPr>
        <a:xfrm>
          <a:off x="4601046" y="2616354"/>
          <a:ext cx="3877869" cy="1446381"/>
        </a:xfrm>
        <a:prstGeom prst="roundRect">
          <a:avLst>
            <a:gd name="adj" fmla="val 10000"/>
          </a:avLst>
        </a:prstGeom>
        <a:gradFill rotWithShape="0">
          <a:gsLst>
            <a:gs pos="0">
              <a:schemeClr val="accent2">
                <a:alpha val="90000"/>
                <a:hueOff val="0"/>
                <a:satOff val="0"/>
                <a:lumOff val="0"/>
                <a:alphaOff val="-34286"/>
                <a:tint val="80000"/>
                <a:lumMod val="105000"/>
              </a:schemeClr>
            </a:gs>
            <a:gs pos="100000">
              <a:schemeClr val="accent2">
                <a:alpha val="90000"/>
                <a:hueOff val="0"/>
                <a:satOff val="0"/>
                <a:lumOff val="0"/>
                <a:alphaOff val="-34286"/>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Font typeface="Arial" panose="020B0604020202020204" pitchFamily="34" charset="0"/>
            <a:buNone/>
          </a:pPr>
          <a:r>
            <a:rPr lang="en-ZA" sz="1800" kern="1200" dirty="0">
              <a:latin typeface="+mn-lt"/>
              <a:ea typeface="+mn-ea"/>
              <a:cs typeface="Arial" panose="020B0604020202020204" pitchFamily="34" charset="0"/>
            </a:rPr>
            <a:t>Patient counselled to isolate, contact facility by telephone/come back to facility if condition deteriorates.</a:t>
          </a:r>
        </a:p>
      </dsp:txBody>
      <dsp:txXfrm>
        <a:off x="4643409" y="2658717"/>
        <a:ext cx="3793143" cy="1361655"/>
      </dsp:txXfrm>
    </dsp:sp>
    <dsp:sp modelId="{0CA5BA47-7DE3-495C-A3D4-A3AEEA97ED18}">
      <dsp:nvSpPr>
        <dsp:cNvPr id="0" name=""/>
        <dsp:cNvSpPr/>
      </dsp:nvSpPr>
      <dsp:spPr>
        <a:xfrm rot="10800000">
          <a:off x="4152049" y="3153960"/>
          <a:ext cx="317291" cy="371171"/>
        </a:xfrm>
        <a:prstGeom prst="rightArrow">
          <a:avLst>
            <a:gd name="adj1" fmla="val 60000"/>
            <a:gd name="adj2" fmla="val 50000"/>
          </a:avLst>
        </a:prstGeom>
        <a:gradFill rotWithShape="0">
          <a:gsLst>
            <a:gs pos="0">
              <a:schemeClr val="accent2">
                <a:shade val="90000"/>
                <a:hueOff val="-574681"/>
                <a:satOff val="409"/>
                <a:lumOff val="32114"/>
                <a:alphaOff val="0"/>
                <a:tint val="80000"/>
                <a:lumMod val="105000"/>
              </a:schemeClr>
            </a:gs>
            <a:gs pos="100000">
              <a:schemeClr val="accent2">
                <a:shade val="90000"/>
                <a:hueOff val="-574681"/>
                <a:satOff val="409"/>
                <a:lumOff val="32114"/>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endParaRPr lang="en-ZA" sz="2400" kern="1200">
            <a:solidFill>
              <a:schemeClr val="bg1"/>
            </a:solidFill>
            <a:latin typeface="+mn-lt"/>
          </a:endParaRPr>
        </a:p>
      </dsp:txBody>
      <dsp:txXfrm rot="10800000">
        <a:off x="4247236" y="3228194"/>
        <a:ext cx="222104" cy="222703"/>
      </dsp:txXfrm>
    </dsp:sp>
    <dsp:sp modelId="{71BBEBA4-4CEB-4914-BC94-113669946A24}">
      <dsp:nvSpPr>
        <dsp:cNvPr id="0" name=""/>
        <dsp:cNvSpPr/>
      </dsp:nvSpPr>
      <dsp:spPr>
        <a:xfrm>
          <a:off x="1238312" y="2616354"/>
          <a:ext cx="2764071" cy="1446381"/>
        </a:xfrm>
        <a:prstGeom prst="roundRect">
          <a:avLst>
            <a:gd name="adj" fmla="val 10000"/>
          </a:avLst>
        </a:prstGeom>
        <a:gradFill rotWithShape="0">
          <a:gsLst>
            <a:gs pos="0">
              <a:schemeClr val="accent2">
                <a:alpha val="90000"/>
                <a:hueOff val="0"/>
                <a:satOff val="0"/>
                <a:lumOff val="0"/>
                <a:alphaOff val="-40000"/>
                <a:tint val="80000"/>
                <a:lumMod val="105000"/>
              </a:schemeClr>
            </a:gs>
            <a:gs pos="100000">
              <a:schemeClr val="accent2">
                <a:alpha val="90000"/>
                <a:hueOff val="0"/>
                <a:satOff val="0"/>
                <a:lumOff val="0"/>
                <a:alphaOff val="-4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533400">
            <a:lnSpc>
              <a:spcPct val="100000"/>
            </a:lnSpc>
            <a:spcBef>
              <a:spcPct val="0"/>
            </a:spcBef>
            <a:spcAft>
              <a:spcPct val="35000"/>
            </a:spcAft>
            <a:buFont typeface="Arial" panose="020B0604020202020204" pitchFamily="34" charset="0"/>
            <a:buNone/>
          </a:pPr>
          <a:r>
            <a:rPr lang="en-ZA" sz="1800" kern="1200">
              <a:latin typeface="+mn-lt"/>
              <a:ea typeface="+mn-ea"/>
              <a:cs typeface="Arial" panose="020B0604020202020204" pitchFamily="34" charset="0"/>
            </a:rPr>
            <a:t>Patient contacted to return if TB diagnosed for TB management</a:t>
          </a:r>
          <a:endParaRPr lang="en-ZA" sz="1800" kern="1200" dirty="0">
            <a:latin typeface="+mn-lt"/>
            <a:ea typeface="+mn-ea"/>
            <a:cs typeface="Arial" panose="020B0604020202020204" pitchFamily="34" charset="0"/>
          </a:endParaRPr>
        </a:p>
      </dsp:txBody>
      <dsp:txXfrm>
        <a:off x="1280675" y="2658717"/>
        <a:ext cx="2679345" cy="1361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A7A01-2536-4DDD-AF99-FB2A924BF328}">
      <dsp:nvSpPr>
        <dsp:cNvPr id="0" name=""/>
        <dsp:cNvSpPr/>
      </dsp:nvSpPr>
      <dsp:spPr>
        <a:xfrm>
          <a:off x="0" y="137302"/>
          <a:ext cx="1979123" cy="1979115"/>
        </a:xfrm>
        <a:prstGeom prst="roundRect">
          <a:avLst>
            <a:gd name="adj" fmla="val 10000"/>
          </a:avLst>
        </a:prstGeom>
        <a:solidFill>
          <a:srgbClr val="9ACBC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bg1"/>
              </a:solidFill>
              <a:latin typeface="+mn-lt"/>
              <a:cs typeface="Arial" panose="020B0604020202020204" pitchFamily="34" charset="0"/>
            </a:rPr>
            <a:t>Shortest possible time at facility Fewest service points possible</a:t>
          </a:r>
        </a:p>
      </dsp:txBody>
      <dsp:txXfrm>
        <a:off x="57966" y="195268"/>
        <a:ext cx="1863191" cy="1863183"/>
      </dsp:txXfrm>
    </dsp:sp>
    <dsp:sp modelId="{F875927B-68CB-498C-BA43-6E526269C4A0}">
      <dsp:nvSpPr>
        <dsp:cNvPr id="0" name=""/>
        <dsp:cNvSpPr/>
      </dsp:nvSpPr>
      <dsp:spPr>
        <a:xfrm>
          <a:off x="2271569" y="909018"/>
          <a:ext cx="1839167" cy="435683"/>
        </a:xfrm>
        <a:prstGeom prst="rightArrow">
          <a:avLst>
            <a:gd name="adj1" fmla="val 60000"/>
            <a:gd name="adj2" fmla="val 50000"/>
          </a:avLst>
        </a:prstGeom>
        <a:solidFill>
          <a:srgbClr val="45999F"/>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ZA" sz="2000" kern="1200">
            <a:solidFill>
              <a:schemeClr val="bg1"/>
            </a:solidFill>
            <a:latin typeface="+mn-lt"/>
          </a:endParaRPr>
        </a:p>
      </dsp:txBody>
      <dsp:txXfrm>
        <a:off x="2271569" y="996155"/>
        <a:ext cx="1708462" cy="261409"/>
      </dsp:txXfrm>
    </dsp:sp>
    <dsp:sp modelId="{B77C1566-5DB6-47BD-9436-F50DF6F2FA83}">
      <dsp:nvSpPr>
        <dsp:cNvPr id="0" name=""/>
        <dsp:cNvSpPr/>
      </dsp:nvSpPr>
      <dsp:spPr>
        <a:xfrm>
          <a:off x="4478152" y="137302"/>
          <a:ext cx="1979123" cy="1979115"/>
        </a:xfrm>
        <a:prstGeom prst="roundRect">
          <a:avLst>
            <a:gd name="adj" fmla="val 10000"/>
          </a:avLst>
        </a:prstGeom>
        <a:solidFill>
          <a:srgbClr val="9ACBC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533400">
            <a:lnSpc>
              <a:spcPct val="90000"/>
            </a:lnSpc>
            <a:spcBef>
              <a:spcPct val="0"/>
            </a:spcBef>
            <a:spcAft>
              <a:spcPct val="35000"/>
            </a:spcAft>
            <a:buNone/>
          </a:pPr>
          <a:r>
            <a:rPr lang="en-ZA" sz="1600" kern="1200">
              <a:solidFill>
                <a:schemeClr val="bg1"/>
              </a:solidFill>
              <a:latin typeface="+mn-lt"/>
              <a:ea typeface="+mn-ea"/>
              <a:cs typeface="Arial" panose="020B0604020202020204" pitchFamily="34" charset="0"/>
            </a:rPr>
            <a:t>PLHIV queue 1.5m apart preferably outside – managed individually (NO group interactions)</a:t>
          </a:r>
          <a:endParaRPr lang="en-ZA" sz="1600" kern="1200" dirty="0">
            <a:solidFill>
              <a:schemeClr val="bg1"/>
            </a:solidFill>
            <a:latin typeface="+mn-lt"/>
            <a:ea typeface="+mn-ea"/>
            <a:cs typeface="Arial" panose="020B0604020202020204" pitchFamily="34" charset="0"/>
          </a:endParaRPr>
        </a:p>
      </dsp:txBody>
      <dsp:txXfrm>
        <a:off x="4536118" y="195268"/>
        <a:ext cx="1863191" cy="1863183"/>
      </dsp:txXfrm>
    </dsp:sp>
    <dsp:sp modelId="{BE4BED46-D78C-4558-A73B-7C43B9EFE2C1}">
      <dsp:nvSpPr>
        <dsp:cNvPr id="0" name=""/>
        <dsp:cNvSpPr/>
      </dsp:nvSpPr>
      <dsp:spPr>
        <a:xfrm rot="2436894">
          <a:off x="5040095" y="2242870"/>
          <a:ext cx="1014903" cy="490822"/>
        </a:xfrm>
        <a:prstGeom prst="rightArrow">
          <a:avLst>
            <a:gd name="adj1" fmla="val 60000"/>
            <a:gd name="adj2" fmla="val 50000"/>
          </a:avLst>
        </a:prstGeom>
        <a:no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ZA" sz="2000" kern="1200">
            <a:solidFill>
              <a:schemeClr val="bg1"/>
            </a:solidFill>
            <a:latin typeface="+mn-lt"/>
          </a:endParaRPr>
        </a:p>
      </dsp:txBody>
      <dsp:txXfrm>
        <a:off x="5057831" y="2293107"/>
        <a:ext cx="867656" cy="294494"/>
      </dsp:txXfrm>
    </dsp:sp>
    <dsp:sp modelId="{DC933067-0AF3-4030-B2BF-987837BA2131}">
      <dsp:nvSpPr>
        <dsp:cNvPr id="0" name=""/>
        <dsp:cNvSpPr/>
      </dsp:nvSpPr>
      <dsp:spPr>
        <a:xfrm>
          <a:off x="5472345" y="2547340"/>
          <a:ext cx="5326870" cy="1735066"/>
        </a:xfrm>
        <a:prstGeom prst="roundRect">
          <a:avLst>
            <a:gd name="adj" fmla="val 10000"/>
          </a:avLst>
        </a:prstGeom>
        <a:solidFill>
          <a:srgbClr val="9ACBC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ZA" sz="1600" b="1" kern="1200" dirty="0">
              <a:solidFill>
                <a:schemeClr val="bg1"/>
              </a:solidFill>
              <a:latin typeface="+mn-lt"/>
              <a:ea typeface="+mn-ea"/>
              <a:cs typeface="Arial" panose="020B0604020202020204" pitchFamily="34" charset="0"/>
            </a:rPr>
            <a:t>ART refill only</a:t>
          </a:r>
          <a:r>
            <a:rPr lang="en-ZA" sz="1600" kern="1200" dirty="0">
              <a:solidFill>
                <a:schemeClr val="bg1"/>
              </a:solidFill>
              <a:latin typeface="+mn-lt"/>
              <a:ea typeface="+mn-ea"/>
              <a:cs typeface="Arial" panose="020B0604020202020204" pitchFamily="34" charset="0"/>
            </a:rPr>
            <a:t>: </a:t>
          </a:r>
        </a:p>
        <a:p>
          <a:pPr marL="0" lvl="0" indent="0" algn="l" defTabSz="533400">
            <a:lnSpc>
              <a:spcPct val="90000"/>
            </a:lnSpc>
            <a:spcBef>
              <a:spcPct val="0"/>
            </a:spcBef>
            <a:spcAft>
              <a:spcPct val="35000"/>
            </a:spcAft>
            <a:buNone/>
          </a:pPr>
          <a:r>
            <a:rPr lang="en-ZA" sz="1600" kern="1200" dirty="0">
              <a:solidFill>
                <a:schemeClr val="bg1"/>
              </a:solidFill>
              <a:latin typeface="+mn-lt"/>
              <a:ea typeface="+mn-ea"/>
              <a:cs typeface="Arial" panose="020B0604020202020204" pitchFamily="34" charset="0"/>
            </a:rPr>
            <a:t>Can set up external refill collection point operated by lay HCW  OR  Fast lane pick up in facility building</a:t>
          </a:r>
        </a:p>
        <a:p>
          <a:pPr marL="0" lvl="0" indent="0" algn="l" defTabSz="533400">
            <a:lnSpc>
              <a:spcPct val="90000"/>
            </a:lnSpc>
            <a:spcBef>
              <a:spcPct val="0"/>
            </a:spcBef>
            <a:spcAft>
              <a:spcPct val="35000"/>
            </a:spcAft>
            <a:buNone/>
          </a:pPr>
          <a:r>
            <a:rPr lang="en-ZA" sz="1600" kern="1200" dirty="0">
              <a:solidFill>
                <a:schemeClr val="bg1"/>
              </a:solidFill>
              <a:latin typeface="+mn-lt"/>
              <a:ea typeface="+mn-ea"/>
              <a:cs typeface="Arial" panose="020B0604020202020204" pitchFamily="34" charset="0"/>
            </a:rPr>
            <a:t>For all PLHIV not only stable</a:t>
          </a:r>
        </a:p>
        <a:p>
          <a:pPr marL="0" lvl="0" indent="0" algn="l" defTabSz="533400">
            <a:lnSpc>
              <a:spcPct val="90000"/>
            </a:lnSpc>
            <a:spcBef>
              <a:spcPct val="0"/>
            </a:spcBef>
            <a:spcAft>
              <a:spcPct val="35000"/>
            </a:spcAft>
            <a:buNone/>
          </a:pPr>
          <a:r>
            <a:rPr lang="en-ZA" sz="1600" kern="1200" dirty="0">
              <a:solidFill>
                <a:schemeClr val="bg1"/>
              </a:solidFill>
              <a:latin typeface="+mn-lt"/>
              <a:ea typeface="+mn-ea"/>
              <a:cs typeface="Arial" panose="020B0604020202020204" pitchFamily="34" charset="0"/>
            </a:rPr>
            <a:t>Longest ART refill possible</a:t>
          </a:r>
        </a:p>
        <a:p>
          <a:pPr marL="0" lvl="0" indent="0" algn="l" defTabSz="533400">
            <a:lnSpc>
              <a:spcPct val="90000"/>
            </a:lnSpc>
            <a:spcBef>
              <a:spcPct val="0"/>
            </a:spcBef>
            <a:spcAft>
              <a:spcPct val="35000"/>
            </a:spcAft>
            <a:buNone/>
          </a:pPr>
          <a:endParaRPr lang="en-ZA" sz="1600" kern="1200" dirty="0">
            <a:solidFill>
              <a:schemeClr val="bg1"/>
            </a:solidFill>
            <a:latin typeface="+mn-lt"/>
            <a:ea typeface="+mn-ea"/>
            <a:cs typeface="Arial" panose="020B0604020202020204" pitchFamily="34" charset="0"/>
          </a:endParaRPr>
        </a:p>
      </dsp:txBody>
      <dsp:txXfrm>
        <a:off x="5523163" y="2598158"/>
        <a:ext cx="5225234" cy="1633430"/>
      </dsp:txXfrm>
    </dsp:sp>
    <dsp:sp modelId="{D290CDBE-F73E-4E10-9170-6173F6F2C08D}">
      <dsp:nvSpPr>
        <dsp:cNvPr id="0" name=""/>
        <dsp:cNvSpPr/>
      </dsp:nvSpPr>
      <dsp:spPr>
        <a:xfrm rot="8259003" flipH="1">
          <a:off x="5216286" y="2554115"/>
          <a:ext cx="13749" cy="45720"/>
        </a:xfrm>
        <a:prstGeom prst="rightArrow">
          <a:avLst>
            <a:gd name="adj1" fmla="val 60000"/>
            <a:gd name="adj2" fmla="val 50000"/>
          </a:avLst>
        </a:prstGeom>
        <a:no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ZA" sz="2000" kern="1200">
            <a:solidFill>
              <a:schemeClr val="bg1"/>
            </a:solidFill>
            <a:latin typeface="+mn-lt"/>
          </a:endParaRPr>
        </a:p>
      </dsp:txBody>
      <dsp:txXfrm rot="10800000">
        <a:off x="5216824" y="2564648"/>
        <a:ext cx="9624" cy="27432"/>
      </dsp:txXfrm>
    </dsp:sp>
    <dsp:sp modelId="{8D46CBAD-A834-453C-A31B-8636667D1783}">
      <dsp:nvSpPr>
        <dsp:cNvPr id="0" name=""/>
        <dsp:cNvSpPr/>
      </dsp:nvSpPr>
      <dsp:spPr>
        <a:xfrm>
          <a:off x="371867" y="2592116"/>
          <a:ext cx="4877649" cy="1912640"/>
        </a:xfrm>
        <a:prstGeom prst="roundRect">
          <a:avLst>
            <a:gd name="adj" fmla="val 10000"/>
          </a:avLst>
        </a:prstGeom>
        <a:solidFill>
          <a:srgbClr val="9ACBC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ZA" sz="1600" b="1" kern="1200" dirty="0">
              <a:solidFill>
                <a:schemeClr val="bg1"/>
              </a:solidFill>
              <a:latin typeface="+mn-lt"/>
              <a:ea typeface="+mn-ea"/>
              <a:cs typeface="Arial" panose="020B0604020202020204" pitchFamily="34" charset="0"/>
            </a:rPr>
            <a:t>ART clinical/rescript/VL:</a:t>
          </a:r>
        </a:p>
        <a:p>
          <a:pPr marL="0" lvl="0" indent="0" algn="l" defTabSz="533400">
            <a:lnSpc>
              <a:spcPct val="90000"/>
            </a:lnSpc>
            <a:spcBef>
              <a:spcPct val="0"/>
            </a:spcBef>
            <a:spcAft>
              <a:spcPct val="35000"/>
            </a:spcAft>
            <a:buFont typeface="Arial" panose="020B0604020202020204" pitchFamily="34" charset="0"/>
            <a:buNone/>
          </a:pPr>
          <a:r>
            <a:rPr lang="en-ZA" sz="1600" kern="1200" dirty="0">
              <a:solidFill>
                <a:schemeClr val="bg1"/>
              </a:solidFill>
              <a:latin typeface="+mn-lt"/>
              <a:ea typeface="+mn-ea"/>
              <a:cs typeface="Arial" panose="020B0604020202020204" pitchFamily="34" charset="0"/>
            </a:rPr>
            <a:t>No need to attend registry/vitals </a:t>
          </a:r>
        </a:p>
        <a:p>
          <a:pPr marL="0" lvl="0" indent="0" algn="l" defTabSz="533400">
            <a:lnSpc>
              <a:spcPct val="90000"/>
            </a:lnSpc>
            <a:spcBef>
              <a:spcPct val="0"/>
            </a:spcBef>
            <a:spcAft>
              <a:spcPct val="35000"/>
            </a:spcAft>
            <a:buFont typeface="Arial" panose="020B0604020202020204" pitchFamily="34" charset="0"/>
            <a:buNone/>
          </a:pPr>
          <a:r>
            <a:rPr lang="en-ZA" sz="1600" kern="1200" dirty="0">
              <a:solidFill>
                <a:schemeClr val="bg1"/>
              </a:solidFill>
              <a:latin typeface="+mn-lt"/>
              <a:ea typeface="+mn-ea"/>
              <a:cs typeface="Arial" panose="020B0604020202020204" pitchFamily="34" charset="0"/>
            </a:rPr>
            <a:t>Folder already within clinician</a:t>
          </a:r>
        </a:p>
        <a:p>
          <a:pPr marL="0" lvl="0" indent="0" algn="l" defTabSz="533400">
            <a:lnSpc>
              <a:spcPct val="90000"/>
            </a:lnSpc>
            <a:spcBef>
              <a:spcPct val="0"/>
            </a:spcBef>
            <a:spcAft>
              <a:spcPct val="35000"/>
            </a:spcAft>
            <a:buFont typeface="Arial" panose="020B0604020202020204" pitchFamily="34" charset="0"/>
            <a:buNone/>
          </a:pPr>
          <a:r>
            <a:rPr lang="en-ZA" sz="1600" kern="1200" dirty="0">
              <a:solidFill>
                <a:schemeClr val="bg1"/>
              </a:solidFill>
              <a:latin typeface="+mn-lt"/>
              <a:ea typeface="+mn-ea"/>
              <a:cs typeface="Arial" panose="020B0604020202020204" pitchFamily="34" charset="0"/>
            </a:rPr>
            <a:t>If stable: enrol in out-of-facility DSD model</a:t>
          </a:r>
        </a:p>
        <a:p>
          <a:pPr marL="0" lvl="0" indent="0" algn="l" defTabSz="533400">
            <a:lnSpc>
              <a:spcPct val="90000"/>
            </a:lnSpc>
            <a:spcBef>
              <a:spcPct val="0"/>
            </a:spcBef>
            <a:spcAft>
              <a:spcPct val="35000"/>
            </a:spcAft>
            <a:buFont typeface="Arial" panose="020B0604020202020204" pitchFamily="34" charset="0"/>
            <a:buNone/>
          </a:pPr>
          <a:r>
            <a:rPr lang="en-ZA" sz="1600" kern="1200" dirty="0">
              <a:solidFill>
                <a:schemeClr val="bg1"/>
              </a:solidFill>
              <a:latin typeface="+mn-lt"/>
              <a:ea typeface="+mn-ea"/>
              <a:cs typeface="Arial" panose="020B0604020202020204" pitchFamily="34" charset="0"/>
            </a:rPr>
            <a:t>6m script + longest ART refill possible </a:t>
          </a:r>
        </a:p>
        <a:p>
          <a:pPr marL="0" lvl="0" indent="0" algn="l" defTabSz="533400">
            <a:lnSpc>
              <a:spcPct val="90000"/>
            </a:lnSpc>
            <a:spcBef>
              <a:spcPct val="0"/>
            </a:spcBef>
            <a:spcAft>
              <a:spcPct val="35000"/>
            </a:spcAft>
            <a:buFont typeface="Arial" panose="020B0604020202020204" pitchFamily="34" charset="0"/>
            <a:buNone/>
          </a:pPr>
          <a:r>
            <a:rPr lang="en-ZA" sz="1600" kern="1200" dirty="0">
              <a:solidFill>
                <a:schemeClr val="bg1"/>
              </a:solidFill>
              <a:latin typeface="+mn-lt"/>
              <a:ea typeface="+mn-ea"/>
              <a:cs typeface="Arial" panose="020B0604020202020204" pitchFamily="34" charset="0"/>
            </a:rPr>
            <a:t>  </a:t>
          </a:r>
        </a:p>
      </dsp:txBody>
      <dsp:txXfrm>
        <a:off x="427886" y="2648135"/>
        <a:ext cx="4765611" cy="18006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E56A0-6864-1E4D-B309-28BA7970A4BF}" type="datetimeFigureOut">
              <a:rPr lang="en-US" smtClean="0"/>
              <a:t>5/15/20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26AAA-3D24-964A-A152-85880F12F8E9}" type="slidenum">
              <a:rPr lang="en-US" smtClean="0"/>
              <a:t>‹#›</a:t>
            </a:fld>
            <a:endParaRPr lang="en-US"/>
          </a:p>
        </p:txBody>
      </p:sp>
    </p:spTree>
    <p:extLst>
      <p:ext uri="{BB962C8B-B14F-4D97-AF65-F5344CB8AC3E}">
        <p14:creationId xmlns:p14="http://schemas.microsoft.com/office/powerpoint/2010/main" val="229992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a:t>
            </a:fld>
            <a:endParaRPr lang="en-US" dirty="0"/>
          </a:p>
        </p:txBody>
      </p:sp>
    </p:spTree>
    <p:extLst>
      <p:ext uri="{BB962C8B-B14F-4D97-AF65-F5344CB8AC3E}">
        <p14:creationId xmlns:p14="http://schemas.microsoft.com/office/powerpoint/2010/main" val="191489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ZA" sz="1200" b="1" kern="1200" dirty="0">
                <a:solidFill>
                  <a:schemeClr val="tx1"/>
                </a:solidFill>
                <a:effectLst/>
                <a:latin typeface="+mn-lt"/>
                <a:ea typeface="+mn-ea"/>
                <a:cs typeface="+mn-cs"/>
              </a:rPr>
              <a:t>Single point of entry into facility premises</a:t>
            </a:r>
          </a:p>
          <a:p>
            <a:r>
              <a:rPr lang="en-ZA" sz="1200" i="1" u="sng" kern="1200" dirty="0">
                <a:solidFill>
                  <a:schemeClr val="tx1"/>
                </a:solidFill>
                <a:effectLst/>
                <a:latin typeface="+mn-lt"/>
                <a:ea typeface="+mn-ea"/>
                <a:cs typeface="+mn-cs"/>
              </a:rPr>
              <a:t>Location</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This is not into main buildings of the facility but at the gates to the premises.  Patients should only be allowed to enter the facility through one gate into the facility.  It will be necessary to set up separate exit pathways from the orange and blue zones.  The single point of entry should be located in the middle i.e. between orange and blue exits.  </a:t>
            </a:r>
          </a:p>
          <a:p>
            <a:r>
              <a:rPr lang="en-ZA" sz="1200" i="1" u="sng" kern="1200" dirty="0">
                <a:solidFill>
                  <a:schemeClr val="tx1"/>
                </a:solidFill>
                <a:effectLst/>
                <a:latin typeface="+mn-lt"/>
                <a:ea typeface="+mn-ea"/>
                <a:cs typeface="+mn-cs"/>
              </a:rPr>
              <a:t>Staffing</a:t>
            </a:r>
            <a:endParaRPr lang="en-ZA" sz="1200" kern="1200" dirty="0">
              <a:solidFill>
                <a:schemeClr val="tx1"/>
              </a:solidFill>
              <a:effectLst/>
              <a:latin typeface="+mn-lt"/>
              <a:ea typeface="+mn-ea"/>
              <a:cs typeface="+mn-cs"/>
            </a:endParaRPr>
          </a:p>
          <a:p>
            <a:pPr lvl="0"/>
            <a:r>
              <a:rPr lang="en-ZA" sz="1200" i="1" kern="1200" dirty="0">
                <a:solidFill>
                  <a:schemeClr val="tx1"/>
                </a:solidFill>
                <a:effectLst/>
                <a:latin typeface="+mn-lt"/>
                <a:ea typeface="+mn-ea"/>
                <a:cs typeface="+mn-cs"/>
              </a:rPr>
              <a:t>Gate Designated Official (GDO): </a:t>
            </a:r>
            <a:r>
              <a:rPr lang="en-ZA" sz="1200" kern="1200" dirty="0">
                <a:solidFill>
                  <a:schemeClr val="tx1"/>
                </a:solidFill>
                <a:effectLst/>
                <a:latin typeface="+mn-lt"/>
                <a:ea typeface="+mn-ea"/>
                <a:cs typeface="+mn-cs"/>
              </a:rPr>
              <a:t>To manage single entry point into facility – can be a security guard or lay HCW.</a:t>
            </a:r>
          </a:p>
          <a:p>
            <a:pPr lvl="0"/>
            <a:r>
              <a:rPr lang="en-ZA" sz="1200" i="1" kern="1200" dirty="0">
                <a:solidFill>
                  <a:schemeClr val="tx1"/>
                </a:solidFill>
                <a:effectLst/>
                <a:latin typeface="+mn-lt"/>
                <a:ea typeface="+mn-ea"/>
                <a:cs typeface="+mn-cs"/>
              </a:rPr>
              <a:t>Queue marshals:</a:t>
            </a:r>
            <a:r>
              <a:rPr lang="en-ZA" sz="1200" kern="1200" dirty="0">
                <a:solidFill>
                  <a:schemeClr val="tx1"/>
                </a:solidFill>
                <a:effectLst/>
                <a:latin typeface="+mn-lt"/>
                <a:ea typeface="+mn-ea"/>
                <a:cs typeface="+mn-cs"/>
              </a:rPr>
              <a:t>  To manage queue, ensure social distancing and explain process to patients as they wait outside the premises – can be security guard, lay HCW or volunteering community members.</a:t>
            </a:r>
          </a:p>
          <a:p>
            <a:r>
              <a:rPr lang="en-ZA" sz="1200" i="1" u="sng" kern="1200" dirty="0">
                <a:solidFill>
                  <a:schemeClr val="tx1"/>
                </a:solidFill>
                <a:effectLst/>
                <a:latin typeface="+mn-lt"/>
                <a:ea typeface="+mn-ea"/>
                <a:cs typeface="+mn-cs"/>
              </a:rPr>
              <a:t>Station set up</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Ground to be demarcated outside facility gate by lines 1.5m apart on the ground with yellow paint.  These lines should be painted for a long enough distance to ensure entire queue has demarcated places to stand.  This can be many urban blocks.</a:t>
            </a:r>
          </a:p>
          <a:p>
            <a:r>
              <a:rPr lang="en-ZA" sz="1200" i="1" u="sng" kern="1200" dirty="0">
                <a:solidFill>
                  <a:schemeClr val="tx1"/>
                </a:solidFill>
                <a:effectLst/>
                <a:latin typeface="+mn-lt"/>
                <a:ea typeface="+mn-ea"/>
                <a:cs typeface="+mn-cs"/>
              </a:rPr>
              <a:t>Appropriate IPC and PPE use for staff</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GDO and queue marshals to wear surgical mask and disposable apron (one per shift) and can wear non-sterile gloves provided understanding that gloves cannot be sanitized and similarly to hands can transfer the virus.  GDO and queue marshals to attempt not to come closer than 1.5 meters from any patient while managing area outside the gate. </a:t>
            </a:r>
          </a:p>
          <a:p>
            <a:pPr lvl="0"/>
            <a:r>
              <a:rPr lang="en-ZA" sz="1200" kern="1200" dirty="0">
                <a:solidFill>
                  <a:schemeClr val="tx1"/>
                </a:solidFill>
                <a:effectLst/>
                <a:latin typeface="+mn-lt"/>
                <a:ea typeface="+mn-ea"/>
                <a:cs typeface="+mn-cs"/>
              </a:rPr>
              <a:t>GDO and queue marshals to wash/sanitize hands each time he/she removes gloves when leaving Yellow/Orange Zone.  Also wash or sanitize hands when re-entering Yellow/Orange zone.  Should keep exits and re-entries to a minimum during shift.  </a:t>
            </a:r>
          </a:p>
          <a:p>
            <a:r>
              <a:rPr lang="en-ZA" sz="1200" i="1" u="sng" kern="1200" dirty="0">
                <a:solidFill>
                  <a:schemeClr val="tx1"/>
                </a:solidFill>
                <a:effectLst/>
                <a:latin typeface="+mn-lt"/>
                <a:ea typeface="+mn-ea"/>
                <a:cs typeface="+mn-cs"/>
              </a:rPr>
              <a:t>Station set up and procedure</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Queue marshals to manage patients line up in queue outside gate 1.5m on demarcated lines on the ground.</a:t>
            </a:r>
          </a:p>
          <a:p>
            <a:pPr lvl="0"/>
            <a:r>
              <a:rPr lang="en-ZA" sz="1200" kern="1200" dirty="0">
                <a:solidFill>
                  <a:schemeClr val="tx1"/>
                </a:solidFill>
                <a:effectLst/>
                <a:latin typeface="+mn-lt"/>
                <a:ea typeface="+mn-ea"/>
                <a:cs typeface="+mn-cs"/>
              </a:rPr>
              <a:t>GDO to work at gate ensuring patients only enter one at a time passing to sanitation station.  The GDO must be directed by those at sanitation station and first screening station when to let the next patient through.  </a:t>
            </a:r>
          </a:p>
          <a:p>
            <a:pPr lvl="0"/>
            <a:r>
              <a:rPr lang="en-ZA" sz="1200" b="1" kern="1200" dirty="0">
                <a:solidFill>
                  <a:schemeClr val="tx1"/>
                </a:solidFill>
                <a:effectLst/>
                <a:latin typeface="+mn-lt"/>
                <a:ea typeface="+mn-ea"/>
                <a:cs typeface="+mn-cs"/>
              </a:rPr>
              <a:t>The single point of entry </a:t>
            </a:r>
            <a:r>
              <a:rPr lang="en-ZA" sz="1200" b="1" u="sng" kern="1200" dirty="0">
                <a:solidFill>
                  <a:schemeClr val="tx1"/>
                </a:solidFill>
                <a:effectLst/>
                <a:latin typeface="+mn-lt"/>
                <a:ea typeface="+mn-ea"/>
                <a:cs typeface="+mn-cs"/>
              </a:rPr>
              <a:t>should not</a:t>
            </a:r>
            <a:r>
              <a:rPr lang="en-ZA" sz="1200" b="1" kern="1200" dirty="0">
                <a:solidFill>
                  <a:schemeClr val="tx1"/>
                </a:solidFill>
                <a:effectLst/>
                <a:latin typeface="+mn-lt"/>
                <a:ea typeface="+mn-ea"/>
                <a:cs typeface="+mn-cs"/>
              </a:rPr>
              <a:t> be used by patients exiting the facility – see detail below.  </a:t>
            </a:r>
            <a:endParaRPr lang="en-ZA"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11</a:t>
            </a:fld>
            <a:endParaRPr lang="en-US" dirty="0"/>
          </a:p>
        </p:txBody>
      </p:sp>
    </p:spTree>
    <p:extLst>
      <p:ext uri="{BB962C8B-B14F-4D97-AF65-F5344CB8AC3E}">
        <p14:creationId xmlns:p14="http://schemas.microsoft.com/office/powerpoint/2010/main" val="58863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ZA" sz="1200" b="1" kern="1200" dirty="0">
                <a:solidFill>
                  <a:schemeClr val="tx1"/>
                </a:solidFill>
                <a:effectLst/>
                <a:latin typeface="+mn-lt"/>
                <a:ea typeface="+mn-ea"/>
                <a:cs typeface="+mn-cs"/>
              </a:rPr>
              <a:t>Single point of entry into facility premises</a:t>
            </a:r>
          </a:p>
          <a:p>
            <a:r>
              <a:rPr lang="en-ZA" sz="1200" i="1" u="sng" kern="1200" dirty="0">
                <a:solidFill>
                  <a:schemeClr val="tx1"/>
                </a:solidFill>
                <a:effectLst/>
                <a:latin typeface="+mn-lt"/>
                <a:ea typeface="+mn-ea"/>
                <a:cs typeface="+mn-cs"/>
              </a:rPr>
              <a:t>Location</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This is not into main buildings of the facility but at the gates to the premises.  Patients should only be allowed to enter the facility through one gate into the facility.  It will be necessary to set up separate exit pathways from the orange and blue zones.  The single point of entry should be located in the middle i.e. between orange and blue exits.  </a:t>
            </a:r>
          </a:p>
          <a:p>
            <a:r>
              <a:rPr lang="en-ZA" sz="1200" i="1" u="sng" kern="1200" dirty="0">
                <a:solidFill>
                  <a:schemeClr val="tx1"/>
                </a:solidFill>
                <a:effectLst/>
                <a:latin typeface="+mn-lt"/>
                <a:ea typeface="+mn-ea"/>
                <a:cs typeface="+mn-cs"/>
              </a:rPr>
              <a:t>Staffing</a:t>
            </a:r>
            <a:endParaRPr lang="en-ZA" sz="1200" kern="1200" dirty="0">
              <a:solidFill>
                <a:schemeClr val="tx1"/>
              </a:solidFill>
              <a:effectLst/>
              <a:latin typeface="+mn-lt"/>
              <a:ea typeface="+mn-ea"/>
              <a:cs typeface="+mn-cs"/>
            </a:endParaRPr>
          </a:p>
          <a:p>
            <a:pPr lvl="0"/>
            <a:r>
              <a:rPr lang="en-ZA" sz="1200" i="1" kern="1200" dirty="0">
                <a:solidFill>
                  <a:schemeClr val="tx1"/>
                </a:solidFill>
                <a:effectLst/>
                <a:latin typeface="+mn-lt"/>
                <a:ea typeface="+mn-ea"/>
                <a:cs typeface="+mn-cs"/>
              </a:rPr>
              <a:t>Gate Designated Official (GDO): </a:t>
            </a:r>
            <a:r>
              <a:rPr lang="en-ZA" sz="1200" kern="1200" dirty="0">
                <a:solidFill>
                  <a:schemeClr val="tx1"/>
                </a:solidFill>
                <a:effectLst/>
                <a:latin typeface="+mn-lt"/>
                <a:ea typeface="+mn-ea"/>
                <a:cs typeface="+mn-cs"/>
              </a:rPr>
              <a:t>To manage single entry point into facility – can be a security guard or lay HCW.</a:t>
            </a:r>
          </a:p>
          <a:p>
            <a:pPr lvl="0"/>
            <a:r>
              <a:rPr lang="en-ZA" sz="1200" i="1" kern="1200" dirty="0">
                <a:solidFill>
                  <a:schemeClr val="tx1"/>
                </a:solidFill>
                <a:effectLst/>
                <a:latin typeface="+mn-lt"/>
                <a:ea typeface="+mn-ea"/>
                <a:cs typeface="+mn-cs"/>
              </a:rPr>
              <a:t>Queue marshals:</a:t>
            </a:r>
            <a:r>
              <a:rPr lang="en-ZA" sz="1200" kern="1200" dirty="0">
                <a:solidFill>
                  <a:schemeClr val="tx1"/>
                </a:solidFill>
                <a:effectLst/>
                <a:latin typeface="+mn-lt"/>
                <a:ea typeface="+mn-ea"/>
                <a:cs typeface="+mn-cs"/>
              </a:rPr>
              <a:t>  To manage queue, ensure social distancing and explain process to patients as they wait outside the premises – can be security guard, lay HCW or volunteering community members.</a:t>
            </a:r>
          </a:p>
          <a:p>
            <a:r>
              <a:rPr lang="en-ZA" sz="1200" i="1" u="sng" kern="1200" dirty="0">
                <a:solidFill>
                  <a:schemeClr val="tx1"/>
                </a:solidFill>
                <a:effectLst/>
                <a:latin typeface="+mn-lt"/>
                <a:ea typeface="+mn-ea"/>
                <a:cs typeface="+mn-cs"/>
              </a:rPr>
              <a:t>Station set up</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Ground to be demarcated outside facility gate by lines 1.5m apart on the ground with yellow paint.  These lines should be painted for a long enough distance to ensure entire queue has demarcated places to stand.  This can be many urban blocks.</a:t>
            </a:r>
          </a:p>
          <a:p>
            <a:r>
              <a:rPr lang="en-ZA" sz="1200" i="1" u="sng" kern="1200" dirty="0">
                <a:solidFill>
                  <a:schemeClr val="tx1"/>
                </a:solidFill>
                <a:effectLst/>
                <a:latin typeface="+mn-lt"/>
                <a:ea typeface="+mn-ea"/>
                <a:cs typeface="+mn-cs"/>
              </a:rPr>
              <a:t>Appropriate IPC and PPE use for staff</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GDO and queue marshals to wear surgical mask and disposable apron (one per shift) and can wear non-sterile gloves provided understanding that gloves cannot be sanitized and similarly to hands can transfer the virus.  GDO and queue marshals to attempt not to come closer than 1.5 meters from any patient while managing area outside the gate. </a:t>
            </a:r>
          </a:p>
          <a:p>
            <a:pPr lvl="0"/>
            <a:r>
              <a:rPr lang="en-ZA" sz="1200" kern="1200" dirty="0">
                <a:solidFill>
                  <a:schemeClr val="tx1"/>
                </a:solidFill>
                <a:effectLst/>
                <a:latin typeface="+mn-lt"/>
                <a:ea typeface="+mn-ea"/>
                <a:cs typeface="+mn-cs"/>
              </a:rPr>
              <a:t>GDO and queue marshals to wash/sanitize hands each time he/she removes gloves when leaving Yellow/Orange Zone.  Also wash or sanitize hands when re-entering Yellow/Orange zone.  Should keep exits and re-entries to a minimum during shift.  </a:t>
            </a:r>
          </a:p>
          <a:p>
            <a:r>
              <a:rPr lang="en-ZA" sz="1200" i="1" u="sng" kern="1200" dirty="0">
                <a:solidFill>
                  <a:schemeClr val="tx1"/>
                </a:solidFill>
                <a:effectLst/>
                <a:latin typeface="+mn-lt"/>
                <a:ea typeface="+mn-ea"/>
                <a:cs typeface="+mn-cs"/>
              </a:rPr>
              <a:t>Station set up and procedure</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Queue marshals to manage patients line up in queue outside gate 1.5m on demarcated lines on the ground.</a:t>
            </a:r>
          </a:p>
          <a:p>
            <a:pPr lvl="0"/>
            <a:r>
              <a:rPr lang="en-ZA" sz="1200" kern="1200" dirty="0">
                <a:solidFill>
                  <a:schemeClr val="tx1"/>
                </a:solidFill>
                <a:effectLst/>
                <a:latin typeface="+mn-lt"/>
                <a:ea typeface="+mn-ea"/>
                <a:cs typeface="+mn-cs"/>
              </a:rPr>
              <a:t>GDO to work at gate ensuring patients only enter one at a time passing to sanitation station.  The GDO must be directed by those at sanitation station and first screening station when to let the next patient through.  </a:t>
            </a:r>
          </a:p>
          <a:p>
            <a:pPr lvl="0"/>
            <a:r>
              <a:rPr lang="en-ZA" sz="1200" b="1" kern="1200" dirty="0">
                <a:solidFill>
                  <a:schemeClr val="tx1"/>
                </a:solidFill>
                <a:effectLst/>
                <a:latin typeface="+mn-lt"/>
                <a:ea typeface="+mn-ea"/>
                <a:cs typeface="+mn-cs"/>
              </a:rPr>
              <a:t>The single point of entry </a:t>
            </a:r>
            <a:r>
              <a:rPr lang="en-ZA" sz="1200" b="1" u="sng" kern="1200" dirty="0">
                <a:solidFill>
                  <a:schemeClr val="tx1"/>
                </a:solidFill>
                <a:effectLst/>
                <a:latin typeface="+mn-lt"/>
                <a:ea typeface="+mn-ea"/>
                <a:cs typeface="+mn-cs"/>
              </a:rPr>
              <a:t>should not</a:t>
            </a:r>
            <a:r>
              <a:rPr lang="en-ZA" sz="1200" b="1" kern="1200" dirty="0">
                <a:solidFill>
                  <a:schemeClr val="tx1"/>
                </a:solidFill>
                <a:effectLst/>
                <a:latin typeface="+mn-lt"/>
                <a:ea typeface="+mn-ea"/>
                <a:cs typeface="+mn-cs"/>
              </a:rPr>
              <a:t> be used by patients exiting the facility – see detail below.  </a:t>
            </a:r>
            <a:endParaRPr lang="en-ZA"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12</a:t>
            </a:fld>
            <a:endParaRPr lang="en-US" dirty="0"/>
          </a:p>
        </p:txBody>
      </p:sp>
    </p:spTree>
    <p:extLst>
      <p:ext uri="{BB962C8B-B14F-4D97-AF65-F5344CB8AC3E}">
        <p14:creationId xmlns:p14="http://schemas.microsoft.com/office/powerpoint/2010/main" val="4117707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13</a:t>
            </a:fld>
            <a:endParaRPr lang="en-US" dirty="0"/>
          </a:p>
        </p:txBody>
      </p:sp>
    </p:spTree>
    <p:extLst>
      <p:ext uri="{BB962C8B-B14F-4D97-AF65-F5344CB8AC3E}">
        <p14:creationId xmlns:p14="http://schemas.microsoft.com/office/powerpoint/2010/main" val="39618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14</a:t>
            </a:fld>
            <a:endParaRPr lang="en-US" dirty="0"/>
          </a:p>
        </p:txBody>
      </p:sp>
    </p:spTree>
    <p:extLst>
      <p:ext uri="{BB962C8B-B14F-4D97-AF65-F5344CB8AC3E}">
        <p14:creationId xmlns:p14="http://schemas.microsoft.com/office/powerpoint/2010/main" val="3480190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15</a:t>
            </a:fld>
            <a:endParaRPr lang="en-US" dirty="0"/>
          </a:p>
        </p:txBody>
      </p:sp>
    </p:spTree>
    <p:extLst>
      <p:ext uri="{BB962C8B-B14F-4D97-AF65-F5344CB8AC3E}">
        <p14:creationId xmlns:p14="http://schemas.microsoft.com/office/powerpoint/2010/main" val="297260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16</a:t>
            </a:fld>
            <a:endParaRPr lang="en-US" dirty="0"/>
          </a:p>
        </p:txBody>
      </p:sp>
    </p:spTree>
    <p:extLst>
      <p:ext uri="{BB962C8B-B14F-4D97-AF65-F5344CB8AC3E}">
        <p14:creationId xmlns:p14="http://schemas.microsoft.com/office/powerpoint/2010/main" val="193004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ZA" sz="1200" b="1" kern="1200" dirty="0">
                <a:solidFill>
                  <a:schemeClr val="tx1"/>
                </a:solidFill>
                <a:effectLst/>
                <a:latin typeface="+mn-lt"/>
                <a:ea typeface="+mn-ea"/>
                <a:cs typeface="+mn-cs"/>
              </a:rPr>
              <a:t>Sanitation station</a:t>
            </a:r>
          </a:p>
          <a:p>
            <a:r>
              <a:rPr lang="en-ZA" sz="1200" i="1" u="sng" kern="1200" dirty="0">
                <a:solidFill>
                  <a:schemeClr val="tx1"/>
                </a:solidFill>
                <a:effectLst/>
                <a:latin typeface="+mn-lt"/>
                <a:ea typeface="+mn-ea"/>
                <a:cs typeface="+mn-cs"/>
              </a:rPr>
              <a:t>Location</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Short distance (at least 1.5m) from single entry point, outside facility buildings </a:t>
            </a:r>
          </a:p>
          <a:p>
            <a:r>
              <a:rPr lang="en-ZA" sz="1200" i="1" u="sng" kern="1200" dirty="0">
                <a:solidFill>
                  <a:schemeClr val="tx1"/>
                </a:solidFill>
                <a:effectLst/>
                <a:latin typeface="+mn-lt"/>
                <a:ea typeface="+mn-ea"/>
                <a:cs typeface="+mn-cs"/>
              </a:rPr>
              <a:t>Staffing</a:t>
            </a:r>
            <a:endParaRPr lang="en-ZA" sz="1200" kern="1200" dirty="0">
              <a:solidFill>
                <a:schemeClr val="tx1"/>
              </a:solidFill>
              <a:effectLst/>
              <a:latin typeface="+mn-lt"/>
              <a:ea typeface="+mn-ea"/>
              <a:cs typeface="+mn-cs"/>
            </a:endParaRPr>
          </a:p>
          <a:p>
            <a:pPr lvl="0"/>
            <a:r>
              <a:rPr lang="en-ZA" sz="1200" i="1" kern="1200" dirty="0">
                <a:solidFill>
                  <a:schemeClr val="tx1"/>
                </a:solidFill>
                <a:effectLst/>
                <a:latin typeface="+mn-lt"/>
                <a:ea typeface="+mn-ea"/>
                <a:cs typeface="+mn-cs"/>
              </a:rPr>
              <a:t>Sanitation Designated Official (SDO): </a:t>
            </a:r>
            <a:r>
              <a:rPr lang="en-ZA" sz="1200" kern="1200" dirty="0">
                <a:solidFill>
                  <a:schemeClr val="tx1"/>
                </a:solidFill>
                <a:effectLst/>
                <a:latin typeface="+mn-lt"/>
                <a:ea typeface="+mn-ea"/>
                <a:cs typeface="+mn-cs"/>
              </a:rPr>
              <a:t> To sanitize patient’s hands - can be a security guard or lay HCW or admin staff member.</a:t>
            </a:r>
          </a:p>
          <a:p>
            <a:r>
              <a:rPr lang="en-US" sz="1200" i="1" u="sng" kern="1200" dirty="0">
                <a:solidFill>
                  <a:schemeClr val="tx1"/>
                </a:solidFill>
                <a:effectLst/>
                <a:latin typeface="+mn-lt"/>
                <a:ea typeface="+mn-ea"/>
                <a:cs typeface="+mn-cs"/>
              </a:rPr>
              <a:t>Appropriate IPC and PPE use for staff</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SDO to wear surgical mask and disposable apron (one per shift) and can wear non-sterile gloves provided understanding that gloves cannot be sanitized and similarly to hands can transfer the virus.  SDO to stay as far away from the patient as possible while sanitizing hands. </a:t>
            </a:r>
          </a:p>
          <a:p>
            <a:pPr lvl="0"/>
            <a:r>
              <a:rPr lang="en-ZA" sz="1200" kern="1200" dirty="0">
                <a:solidFill>
                  <a:schemeClr val="tx1"/>
                </a:solidFill>
                <a:effectLst/>
                <a:latin typeface="+mn-lt"/>
                <a:ea typeface="+mn-ea"/>
                <a:cs typeface="+mn-cs"/>
              </a:rPr>
              <a:t>SDO to wash/sanitize hands each time he/she removes gloves when leaving Yellow/Orange Zone.  Also wash or sanitize hands when re-entering Yellow/Orange zone.  Should keep exits and re-entries to a minimum during shift.  </a:t>
            </a:r>
          </a:p>
          <a:p>
            <a:r>
              <a:rPr lang="en-US" sz="1200" i="1" u="sng" kern="1200" dirty="0">
                <a:solidFill>
                  <a:schemeClr val="tx1"/>
                </a:solidFill>
                <a:effectLst/>
                <a:latin typeface="+mn-lt"/>
                <a:ea typeface="+mn-ea"/>
                <a:cs typeface="+mn-cs"/>
              </a:rPr>
              <a:t>Station set up and procedure</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SDO only allows one person to pass to the sanitation station from the gate and only once sanitation complete – allows another patient to approach.</a:t>
            </a:r>
          </a:p>
          <a:p>
            <a:pPr lvl="0"/>
            <a:r>
              <a:rPr lang="en-ZA" sz="1200" kern="1200" dirty="0">
                <a:solidFill>
                  <a:schemeClr val="tx1"/>
                </a:solidFill>
                <a:effectLst/>
                <a:latin typeface="+mn-lt"/>
                <a:ea typeface="+mn-ea"/>
                <a:cs typeface="+mn-cs"/>
              </a:rPr>
              <a:t>Patient stands in marked block for sanitation.  SDO approaches patient.  Patient does not approach SDO.</a:t>
            </a:r>
          </a:p>
          <a:p>
            <a:pPr lvl="0"/>
            <a:r>
              <a:rPr lang="en-ZA" sz="1200" kern="1200" dirty="0">
                <a:solidFill>
                  <a:schemeClr val="tx1"/>
                </a:solidFill>
                <a:effectLst/>
                <a:latin typeface="+mn-lt"/>
                <a:ea typeface="+mn-ea"/>
                <a:cs typeface="+mn-cs"/>
              </a:rPr>
              <a:t>Sanitation station set up – there are 3 options set out below in order of best option to worst option (but still adequate)</a:t>
            </a:r>
          </a:p>
          <a:p>
            <a:pPr lvl="0"/>
            <a:r>
              <a:rPr lang="en-ZA" sz="1200" kern="1200" dirty="0">
                <a:solidFill>
                  <a:schemeClr val="tx1"/>
                </a:solidFill>
                <a:effectLst/>
                <a:latin typeface="+mn-lt"/>
                <a:ea typeface="+mn-ea"/>
                <a:cs typeface="+mn-cs"/>
              </a:rPr>
              <a:t>Sanitizer spray station</a:t>
            </a:r>
          </a:p>
          <a:p>
            <a:pPr lvl="0"/>
            <a:r>
              <a:rPr lang="en-ZA" sz="1200" kern="1200" dirty="0">
                <a:solidFill>
                  <a:schemeClr val="tx1"/>
                </a:solidFill>
                <a:effectLst/>
                <a:latin typeface="+mn-lt"/>
                <a:ea typeface="+mn-ea"/>
                <a:cs typeface="+mn-cs"/>
              </a:rPr>
              <a:t>No table is required</a:t>
            </a:r>
          </a:p>
          <a:p>
            <a:pPr lvl="0"/>
            <a:r>
              <a:rPr lang="en-ZA" sz="1200" kern="1200" dirty="0">
                <a:solidFill>
                  <a:schemeClr val="tx1"/>
                </a:solidFill>
                <a:effectLst/>
                <a:latin typeface="+mn-lt"/>
                <a:ea typeface="+mn-ea"/>
                <a:cs typeface="+mn-cs"/>
              </a:rPr>
              <a:t>SDO sprays hand sanitizer on each patient’s hand and ensures patient fully rubs sanitizer over both hands up to wrists.  </a:t>
            </a:r>
          </a:p>
          <a:p>
            <a:pPr lvl="0"/>
            <a:r>
              <a:rPr lang="en-ZA" sz="1200" kern="1200" dirty="0">
                <a:solidFill>
                  <a:schemeClr val="tx1"/>
                </a:solidFill>
                <a:effectLst/>
                <a:latin typeface="+mn-lt"/>
                <a:ea typeface="+mn-ea"/>
                <a:cs typeface="+mn-cs"/>
              </a:rPr>
              <a:t>SDO is not to touch patient or let patient touch sanitizer bottle</a:t>
            </a:r>
          </a:p>
          <a:p>
            <a:pPr lvl="0"/>
            <a:r>
              <a:rPr lang="en-ZA" sz="1200" kern="1200" dirty="0">
                <a:solidFill>
                  <a:schemeClr val="tx1"/>
                </a:solidFill>
                <a:effectLst/>
                <a:latin typeface="+mn-lt"/>
                <a:ea typeface="+mn-ea"/>
                <a:cs typeface="+mn-cs"/>
              </a:rPr>
              <a:t>Bleach/water solution in water container with tap on edge of table and bucket to catch water after tap turned on</a:t>
            </a:r>
          </a:p>
          <a:p>
            <a:pPr lvl="0"/>
            <a:r>
              <a:rPr lang="en-ZA" sz="1200" kern="1200" dirty="0">
                <a:solidFill>
                  <a:schemeClr val="tx1"/>
                </a:solidFill>
                <a:effectLst/>
                <a:latin typeface="+mn-lt"/>
                <a:ea typeface="+mn-ea"/>
                <a:cs typeface="+mn-cs"/>
              </a:rPr>
              <a:t>Water container is filled with water/bleach solution and placed on a table/chair (see Annex 3)</a:t>
            </a:r>
          </a:p>
          <a:p>
            <a:pPr lvl="0"/>
            <a:r>
              <a:rPr lang="en-ZA" sz="1200" kern="1200" dirty="0">
                <a:solidFill>
                  <a:schemeClr val="tx1"/>
                </a:solidFill>
                <a:effectLst/>
                <a:latin typeface="+mn-lt"/>
                <a:ea typeface="+mn-ea"/>
                <a:cs typeface="+mn-cs"/>
              </a:rPr>
              <a:t>SDO operates tap to pour solution over patient’s hand and ensures patient fully rubs bleach/water solution over both hands up to wrists.  </a:t>
            </a:r>
          </a:p>
          <a:p>
            <a:pPr lvl="0"/>
            <a:r>
              <a:rPr lang="en-ZA" sz="1200" kern="1200" dirty="0">
                <a:solidFill>
                  <a:schemeClr val="tx1"/>
                </a:solidFill>
                <a:effectLst/>
                <a:latin typeface="+mn-lt"/>
                <a:ea typeface="+mn-ea"/>
                <a:cs typeface="+mn-cs"/>
              </a:rPr>
              <a:t>SDO is not to touch patient or let patient touch water container or tap </a:t>
            </a:r>
          </a:p>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17</a:t>
            </a:fld>
            <a:endParaRPr lang="en-US" dirty="0"/>
          </a:p>
        </p:txBody>
      </p:sp>
    </p:spTree>
    <p:extLst>
      <p:ext uri="{BB962C8B-B14F-4D97-AF65-F5344CB8AC3E}">
        <p14:creationId xmlns:p14="http://schemas.microsoft.com/office/powerpoint/2010/main" val="1958777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20</a:t>
            </a:fld>
            <a:endParaRPr lang="en-US" dirty="0"/>
          </a:p>
        </p:txBody>
      </p:sp>
    </p:spTree>
    <p:extLst>
      <p:ext uri="{BB962C8B-B14F-4D97-AF65-F5344CB8AC3E}">
        <p14:creationId xmlns:p14="http://schemas.microsoft.com/office/powerpoint/2010/main" val="177352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ZA" sz="1200" b="1" kern="1200" dirty="0">
                <a:solidFill>
                  <a:schemeClr val="tx1"/>
                </a:solidFill>
                <a:effectLst/>
                <a:latin typeface="+mn-lt"/>
                <a:ea typeface="+mn-ea"/>
                <a:cs typeface="+mn-cs"/>
              </a:rPr>
              <a:t>1st screening station (also called COVID-19 symptom screening station)</a:t>
            </a:r>
          </a:p>
          <a:p>
            <a:r>
              <a:rPr lang="en-ZA" sz="1200" i="1" u="sng" kern="1200" dirty="0">
                <a:solidFill>
                  <a:schemeClr val="tx1"/>
                </a:solidFill>
                <a:effectLst/>
                <a:latin typeface="+mn-lt"/>
                <a:ea typeface="+mn-ea"/>
                <a:cs typeface="+mn-cs"/>
              </a:rPr>
              <a:t>Location</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Within site of the sanitation station, outside facility buildings.  Should be sufficient space between sanitation station and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screening station to allow for some queuing for screening.</a:t>
            </a:r>
          </a:p>
          <a:p>
            <a:r>
              <a:rPr lang="en-ZA" sz="1200" i="1" u="sng" kern="1200" dirty="0">
                <a:solidFill>
                  <a:schemeClr val="tx1"/>
                </a:solidFill>
                <a:effectLst/>
                <a:latin typeface="+mn-lt"/>
                <a:ea typeface="+mn-ea"/>
                <a:cs typeface="+mn-cs"/>
              </a:rPr>
              <a:t>Staffing </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1st screening station queue marshal (1st SS Queue Marshal):  To manage the queue between sanitation station and 1st screening station. Can be a security guard, lay HCW or administrative staff member.  </a:t>
            </a:r>
          </a:p>
          <a:p>
            <a:pPr lvl="0"/>
            <a:r>
              <a:rPr lang="en-ZA" sz="1200" kern="1200" dirty="0">
                <a:solidFill>
                  <a:schemeClr val="tx1"/>
                </a:solidFill>
                <a:effectLst/>
                <a:latin typeface="+mn-lt"/>
                <a:ea typeface="+mn-ea"/>
                <a:cs typeface="+mn-cs"/>
              </a:rPr>
              <a:t>1st screening station screener/s (1st Screener):  To screen the patients for COVID-19 symptoms.  At higher volume facilities may need 3-5 1st Screeners.  1st Screener/s can be lay HCW, enrolled nurse, nursing assistant. Where facility has sufficient professional nurses after staffing 2nd screening station and COVID-19 testing station, this triage can also be run/supervised by a professional nurse. </a:t>
            </a:r>
          </a:p>
          <a:p>
            <a:r>
              <a:rPr lang="en-ZA" sz="1200" i="1" u="sng" kern="1200" dirty="0">
                <a:solidFill>
                  <a:schemeClr val="tx1"/>
                </a:solidFill>
                <a:effectLst/>
                <a:latin typeface="+mn-lt"/>
                <a:ea typeface="+mn-ea"/>
                <a:cs typeface="+mn-cs"/>
              </a:rPr>
              <a:t>Station set up </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Ground to be demarcated leading from sanitation station to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screening station with lines 1.5m apart marked on the ground</a:t>
            </a:r>
          </a:p>
          <a:p>
            <a:pPr lvl="0"/>
            <a:r>
              <a:rPr lang="en-ZA" sz="1200" kern="1200" dirty="0">
                <a:solidFill>
                  <a:schemeClr val="tx1"/>
                </a:solidFill>
                <a:effectLst/>
                <a:latin typeface="+mn-lt"/>
                <a:ea typeface="+mn-ea"/>
                <a:cs typeface="+mn-cs"/>
              </a:rPr>
              <a:t>High volume facilities may need 3-5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screening sub-stations within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screening station (at least 1.5m apart).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Screeners must also be 1.5m from one another.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Screeners will each need a chair and either a clipboard or a small single person foldable table. They will require the updated COVID-19 screening questions printed on their tables/clipboards.  They will also likely need a stat sheet. There will be a box in front of each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Screener with cloth masks for symptomatic patients. Facilities can also consider orange and blue stickers to indicate screening complete and which zone patient screened into.</a:t>
            </a:r>
          </a:p>
          <a:p>
            <a:pPr lvl="0"/>
            <a:r>
              <a:rPr lang="en-ZA" sz="1200" kern="1200" dirty="0">
                <a:solidFill>
                  <a:schemeClr val="tx1"/>
                </a:solidFill>
                <a:effectLst/>
                <a:latin typeface="+mn-lt"/>
                <a:ea typeface="+mn-ea"/>
                <a:cs typeface="+mn-cs"/>
              </a:rPr>
              <a:t>There can either be one queue line from sanitation station to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screening station or there can be multiple lines in front of each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screening sub-station.</a:t>
            </a:r>
          </a:p>
          <a:p>
            <a:pPr lvl="0"/>
            <a:r>
              <a:rPr lang="en-ZA" sz="1200" kern="1200" dirty="0">
                <a:solidFill>
                  <a:schemeClr val="tx1"/>
                </a:solidFill>
                <a:effectLst/>
                <a:latin typeface="+mn-lt"/>
                <a:ea typeface="+mn-ea"/>
                <a:cs typeface="+mn-cs"/>
              </a:rPr>
              <a:t>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screening station should be under cover (if possible) to protect during periods of rain. An open sided gazebo/tent can be used.</a:t>
            </a:r>
          </a:p>
          <a:p>
            <a:r>
              <a:rPr lang="en-US" sz="1200" i="1" u="sng" kern="1200" dirty="0">
                <a:solidFill>
                  <a:schemeClr val="tx1"/>
                </a:solidFill>
                <a:effectLst/>
                <a:latin typeface="+mn-lt"/>
                <a:ea typeface="+mn-ea"/>
                <a:cs typeface="+mn-cs"/>
              </a:rPr>
              <a:t>Appropriate IPC and PPE use for staff</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SS Queue Marshal and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Screener to wear surgical mask and disposable apron (one per shift) and can wear non-sterile gloves provided understanding that gloves cannot be sanitized and similarly to hands can transfer the virus.  </a:t>
            </a:r>
          </a:p>
          <a:p>
            <a:pPr lvl="0"/>
            <a:r>
              <a:rPr lang="en-ZA" sz="1200" kern="1200" dirty="0">
                <a:solidFill>
                  <a:schemeClr val="tx1"/>
                </a:solidFill>
                <a:effectLst/>
                <a:latin typeface="+mn-lt"/>
                <a:ea typeface="+mn-ea"/>
                <a:cs typeface="+mn-cs"/>
              </a:rPr>
              <a:t>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SS Queue Marshal and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Screener to wash/sanitize hands each time he/she removes gloves when leaving Yellow/Orange Zone.  Also wash or sanitize hands when re-entering Yellow/Orange zone.  Should keep exits and re-entries to a minimum during shift.  </a:t>
            </a:r>
          </a:p>
          <a:p>
            <a:r>
              <a:rPr lang="en-ZA" sz="1200" i="1" u="sng" kern="1200" dirty="0">
                <a:solidFill>
                  <a:schemeClr val="tx1"/>
                </a:solidFill>
                <a:effectLst/>
                <a:latin typeface="+mn-lt"/>
                <a:ea typeface="+mn-ea"/>
                <a:cs typeface="+mn-cs"/>
              </a:rPr>
              <a:t>Station procedure</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1st SS Queue Marshal to:</a:t>
            </a:r>
          </a:p>
          <a:p>
            <a:pPr lvl="0"/>
            <a:r>
              <a:rPr lang="en-ZA" sz="1200" kern="1200" dirty="0">
                <a:solidFill>
                  <a:schemeClr val="tx1"/>
                </a:solidFill>
                <a:effectLst/>
                <a:latin typeface="+mn-lt"/>
                <a:ea typeface="+mn-ea"/>
                <a:cs typeface="+mn-cs"/>
              </a:rPr>
              <a:t>Ensure patient is standing 1.5 meters apart on the demarcated lines.  </a:t>
            </a:r>
          </a:p>
          <a:p>
            <a:pPr lvl="0"/>
            <a:r>
              <a:rPr lang="en-ZA" sz="1200" kern="1200" dirty="0">
                <a:solidFill>
                  <a:schemeClr val="tx1"/>
                </a:solidFill>
                <a:effectLst/>
                <a:latin typeface="+mn-lt"/>
                <a:ea typeface="+mn-ea"/>
                <a:cs typeface="+mn-cs"/>
              </a:rPr>
              <a:t>Indicate to the patient when to move to marked place in front of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Screener.</a:t>
            </a:r>
          </a:p>
          <a:p>
            <a:pPr lvl="0"/>
            <a:r>
              <a:rPr lang="en-ZA" sz="1200" kern="1200" dirty="0">
                <a:solidFill>
                  <a:schemeClr val="tx1"/>
                </a:solidFill>
                <a:effectLst/>
                <a:latin typeface="+mn-lt"/>
                <a:ea typeface="+mn-ea"/>
                <a:cs typeface="+mn-cs"/>
              </a:rPr>
              <a:t>Not to come closer than 1.5 meters from any patient while managing queue.</a:t>
            </a:r>
          </a:p>
          <a:p>
            <a:pPr lvl="0"/>
            <a:r>
              <a:rPr lang="en-ZA" sz="1200" kern="1200" dirty="0">
                <a:solidFill>
                  <a:schemeClr val="tx1"/>
                </a:solidFill>
                <a:effectLst/>
                <a:latin typeface="+mn-lt"/>
                <a:ea typeface="+mn-ea"/>
                <a:cs typeface="+mn-cs"/>
              </a:rPr>
              <a:t>1st SS screener/s to:    </a:t>
            </a:r>
          </a:p>
          <a:p>
            <a:pPr lvl="0"/>
            <a:r>
              <a:rPr lang="en-ZA" sz="1200" kern="1200" dirty="0">
                <a:solidFill>
                  <a:schemeClr val="tx1"/>
                </a:solidFill>
                <a:effectLst/>
                <a:latin typeface="+mn-lt"/>
                <a:ea typeface="+mn-ea"/>
                <a:cs typeface="+mn-cs"/>
              </a:rPr>
              <a:t>Ask screening questions (see Annex 4) – </a:t>
            </a:r>
            <a:r>
              <a:rPr lang="en-ZA" sz="1200" b="1" kern="1200" dirty="0">
                <a:solidFill>
                  <a:schemeClr val="tx1"/>
                </a:solidFill>
                <a:effectLst/>
                <a:latin typeface="+mn-lt"/>
                <a:ea typeface="+mn-ea"/>
                <a:cs typeface="+mn-cs"/>
              </a:rPr>
              <a:t>these questions may change and should be updated:</a:t>
            </a:r>
            <a:endParaRPr lang="en-ZA" sz="1200" kern="1200" dirty="0">
              <a:solidFill>
                <a:schemeClr val="tx1"/>
              </a:solidFill>
              <a:effectLst/>
              <a:latin typeface="+mn-lt"/>
              <a:ea typeface="+mn-ea"/>
              <a:cs typeface="+mn-cs"/>
            </a:endParaRPr>
          </a:p>
          <a:p>
            <a:pPr lvl="1"/>
            <a:r>
              <a:rPr lang="en-ZA" sz="1200" u="sng" kern="1200" dirty="0">
                <a:solidFill>
                  <a:schemeClr val="tx1"/>
                </a:solidFill>
                <a:effectLst/>
                <a:latin typeface="+mn-lt"/>
                <a:ea typeface="+mn-ea"/>
                <a:cs typeface="+mn-cs"/>
              </a:rPr>
              <a:t>Cough</a:t>
            </a:r>
            <a:r>
              <a:rPr lang="en-ZA" sz="1200" kern="1200" dirty="0">
                <a:solidFill>
                  <a:schemeClr val="tx1"/>
                </a:solidFill>
                <a:effectLst/>
                <a:latin typeface="+mn-lt"/>
                <a:ea typeface="+mn-ea"/>
                <a:cs typeface="+mn-cs"/>
              </a:rPr>
              <a:t> or </a:t>
            </a:r>
            <a:r>
              <a:rPr lang="en-ZA" sz="1200" u="sng" kern="1200" dirty="0">
                <a:solidFill>
                  <a:schemeClr val="tx1"/>
                </a:solidFill>
                <a:effectLst/>
                <a:latin typeface="+mn-lt"/>
                <a:ea typeface="+mn-ea"/>
                <a:cs typeface="+mn-cs"/>
              </a:rPr>
              <a:t>fever</a:t>
            </a:r>
            <a:r>
              <a:rPr lang="en-ZA" sz="1200" kern="1200" dirty="0">
                <a:solidFill>
                  <a:schemeClr val="tx1"/>
                </a:solidFill>
                <a:effectLst/>
                <a:latin typeface="+mn-lt"/>
                <a:ea typeface="+mn-ea"/>
                <a:cs typeface="+mn-cs"/>
              </a:rPr>
              <a:t> or </a:t>
            </a:r>
            <a:r>
              <a:rPr lang="en-ZA" sz="1200" u="sng" kern="1200" dirty="0">
                <a:solidFill>
                  <a:schemeClr val="tx1"/>
                </a:solidFill>
                <a:effectLst/>
                <a:latin typeface="+mn-lt"/>
                <a:ea typeface="+mn-ea"/>
                <a:cs typeface="+mn-cs"/>
              </a:rPr>
              <a:t>shortness of breath</a:t>
            </a:r>
            <a:r>
              <a:rPr lang="en-ZA" sz="1200" kern="1200" dirty="0">
                <a:solidFill>
                  <a:schemeClr val="tx1"/>
                </a:solidFill>
                <a:effectLst/>
                <a:latin typeface="+mn-lt"/>
                <a:ea typeface="+mn-ea"/>
                <a:cs typeface="+mn-cs"/>
              </a:rPr>
              <a:t> or </a:t>
            </a:r>
            <a:r>
              <a:rPr lang="en-ZA" sz="1200" u="sng" kern="1200" dirty="0">
                <a:solidFill>
                  <a:schemeClr val="tx1"/>
                </a:solidFill>
                <a:effectLst/>
                <a:latin typeface="+mn-lt"/>
                <a:ea typeface="+mn-ea"/>
                <a:cs typeface="+mn-cs"/>
              </a:rPr>
              <a:t>sore throat</a:t>
            </a:r>
            <a:r>
              <a:rPr lang="en-ZA" sz="1200" kern="1200" dirty="0">
                <a:solidFill>
                  <a:schemeClr val="tx1"/>
                </a:solidFill>
                <a:effectLst/>
                <a:latin typeface="+mn-lt"/>
                <a:ea typeface="+mn-ea"/>
                <a:cs typeface="+mn-cs"/>
              </a:rPr>
              <a:t> developed in last 14 days </a:t>
            </a:r>
            <a:r>
              <a:rPr lang="en-ZA" sz="1200" b="1" kern="1200" dirty="0">
                <a:solidFill>
                  <a:schemeClr val="tx1"/>
                </a:solidFill>
                <a:effectLst/>
                <a:latin typeface="+mn-lt"/>
                <a:ea typeface="+mn-ea"/>
                <a:cs typeface="+mn-cs"/>
              </a:rPr>
              <a:t>OR</a:t>
            </a:r>
            <a:endParaRPr lang="en-ZA" sz="1200" kern="1200" dirty="0">
              <a:solidFill>
                <a:schemeClr val="tx1"/>
              </a:solidFill>
              <a:effectLst/>
              <a:latin typeface="+mn-lt"/>
              <a:ea typeface="+mn-ea"/>
              <a:cs typeface="+mn-cs"/>
            </a:endParaRPr>
          </a:p>
          <a:p>
            <a:pPr lvl="1"/>
            <a:r>
              <a:rPr lang="en-ZA" sz="1200" kern="1200" dirty="0">
                <a:solidFill>
                  <a:schemeClr val="tx1"/>
                </a:solidFill>
                <a:effectLst/>
                <a:latin typeface="+mn-lt"/>
                <a:ea typeface="+mn-ea"/>
                <a:cs typeface="+mn-cs"/>
              </a:rPr>
              <a:t>Significant worsening of chronic cough in past 14 days </a:t>
            </a:r>
            <a:r>
              <a:rPr lang="en-ZA" sz="1200" b="1" kern="1200" dirty="0">
                <a:solidFill>
                  <a:schemeClr val="tx1"/>
                </a:solidFill>
                <a:effectLst/>
                <a:latin typeface="+mn-lt"/>
                <a:ea typeface="+mn-ea"/>
                <a:cs typeface="+mn-cs"/>
              </a:rPr>
              <a:t>OR</a:t>
            </a:r>
            <a:endParaRPr lang="en-ZA" sz="1200" kern="1200" dirty="0">
              <a:solidFill>
                <a:schemeClr val="tx1"/>
              </a:solidFill>
              <a:effectLst/>
              <a:latin typeface="+mn-lt"/>
              <a:ea typeface="+mn-ea"/>
              <a:cs typeface="+mn-cs"/>
            </a:endParaRPr>
          </a:p>
          <a:p>
            <a:pPr lvl="1"/>
            <a:r>
              <a:rPr lang="en-ZA" sz="1200" kern="1200" dirty="0">
                <a:solidFill>
                  <a:schemeClr val="tx1"/>
                </a:solidFill>
                <a:effectLst/>
                <a:latin typeface="+mn-lt"/>
                <a:ea typeface="+mn-ea"/>
                <a:cs typeface="+mn-cs"/>
              </a:rPr>
              <a:t>Sudden very obvious </a:t>
            </a:r>
            <a:r>
              <a:rPr lang="en-ZA" sz="1200" u="sng" kern="1200" dirty="0">
                <a:solidFill>
                  <a:schemeClr val="tx1"/>
                </a:solidFill>
                <a:effectLst/>
                <a:latin typeface="+mn-lt"/>
                <a:ea typeface="+mn-ea"/>
                <a:cs typeface="+mn-cs"/>
              </a:rPr>
              <a:t>loss of smell</a:t>
            </a:r>
            <a:r>
              <a:rPr lang="en-ZA" sz="1200" kern="1200" dirty="0">
                <a:solidFill>
                  <a:schemeClr val="tx1"/>
                </a:solidFill>
                <a:effectLst/>
                <a:latin typeface="+mn-lt"/>
                <a:ea typeface="+mn-ea"/>
                <a:cs typeface="+mn-cs"/>
              </a:rPr>
              <a:t> or </a:t>
            </a:r>
            <a:r>
              <a:rPr lang="en-ZA" sz="1200" u="sng" kern="1200" dirty="0">
                <a:solidFill>
                  <a:schemeClr val="tx1"/>
                </a:solidFill>
                <a:effectLst/>
                <a:latin typeface="+mn-lt"/>
                <a:ea typeface="+mn-ea"/>
                <a:cs typeface="+mn-cs"/>
              </a:rPr>
              <a:t>taste</a:t>
            </a:r>
            <a:r>
              <a:rPr lang="en-ZA" sz="1200" kern="1200" dirty="0">
                <a:solidFill>
                  <a:schemeClr val="tx1"/>
                </a:solidFill>
                <a:effectLst/>
                <a:latin typeface="+mn-lt"/>
                <a:ea typeface="+mn-ea"/>
                <a:cs typeface="+mn-cs"/>
              </a:rPr>
              <a:t> in last 14 days </a:t>
            </a:r>
          </a:p>
          <a:p>
            <a:pPr lvl="0"/>
            <a:r>
              <a:rPr lang="en-ZA" sz="1200" kern="1200" dirty="0">
                <a:solidFill>
                  <a:schemeClr val="tx1"/>
                </a:solidFill>
                <a:effectLst/>
                <a:latin typeface="+mn-lt"/>
                <a:ea typeface="+mn-ea"/>
                <a:cs typeface="+mn-cs"/>
              </a:rPr>
              <a:t>If POSITIVE SCREEN (answers any one of the above questions in the affirmative) </a:t>
            </a:r>
          </a:p>
          <a:p>
            <a:pPr lvl="1"/>
            <a:r>
              <a:rPr lang="en-ZA" sz="1200" kern="1200" dirty="0">
                <a:solidFill>
                  <a:schemeClr val="tx1"/>
                </a:solidFill>
                <a:effectLst/>
                <a:latin typeface="+mn-lt"/>
                <a:ea typeface="+mn-ea"/>
                <a:cs typeface="+mn-cs"/>
              </a:rPr>
              <a:t>Ask the patient to take cloth mask from the box</a:t>
            </a:r>
          </a:p>
          <a:p>
            <a:pPr lvl="1"/>
            <a:r>
              <a:rPr lang="en-ZA" sz="1200" kern="1200" dirty="0">
                <a:solidFill>
                  <a:schemeClr val="tx1"/>
                </a:solidFill>
                <a:effectLst/>
                <a:latin typeface="+mn-lt"/>
                <a:ea typeface="+mn-ea"/>
                <a:cs typeface="+mn-cs"/>
              </a:rPr>
              <a:t>Explain how to put it on</a:t>
            </a:r>
          </a:p>
          <a:p>
            <a:pPr lvl="1"/>
            <a:r>
              <a:rPr lang="en-ZA" sz="1200" kern="1200" dirty="0">
                <a:solidFill>
                  <a:schemeClr val="tx1"/>
                </a:solidFill>
                <a:effectLst/>
                <a:latin typeface="+mn-lt"/>
                <a:ea typeface="+mn-ea"/>
                <a:cs typeface="+mn-cs"/>
              </a:rPr>
              <a:t>Ensure patient fits it correctly</a:t>
            </a:r>
          </a:p>
          <a:p>
            <a:pPr lvl="1"/>
            <a:r>
              <a:rPr lang="en-ZA" sz="1200" kern="1200" dirty="0">
                <a:solidFill>
                  <a:schemeClr val="tx1"/>
                </a:solidFill>
                <a:effectLst/>
                <a:latin typeface="+mn-lt"/>
                <a:ea typeface="+mn-ea"/>
                <a:cs typeface="+mn-cs"/>
              </a:rPr>
              <a:t>Do not touch patient</a:t>
            </a:r>
          </a:p>
          <a:p>
            <a:pPr lvl="1"/>
            <a:r>
              <a:rPr lang="en-ZA" sz="1200" kern="1200" dirty="0">
                <a:solidFill>
                  <a:schemeClr val="tx1"/>
                </a:solidFill>
                <a:effectLst/>
                <a:latin typeface="+mn-lt"/>
                <a:ea typeface="+mn-ea"/>
                <a:cs typeface="+mn-cs"/>
              </a:rPr>
              <a:t>Explain to the patient that they will receive all their services they have come to the clinic for in the external tented section.</a:t>
            </a:r>
          </a:p>
          <a:p>
            <a:pPr lvl="1"/>
            <a:r>
              <a:rPr lang="en-ZA" sz="1200" kern="1200" dirty="0">
                <a:solidFill>
                  <a:schemeClr val="tx1"/>
                </a:solidFill>
                <a:effectLst/>
                <a:latin typeface="+mn-lt"/>
                <a:ea typeface="+mn-ea"/>
                <a:cs typeface="+mn-cs"/>
              </a:rPr>
              <a:t>Direct patient to 2</a:t>
            </a:r>
            <a:r>
              <a:rPr lang="en-ZA" sz="1200" kern="1200" baseline="30000" dirty="0">
                <a:solidFill>
                  <a:schemeClr val="tx1"/>
                </a:solidFill>
                <a:effectLst/>
                <a:latin typeface="+mn-lt"/>
                <a:ea typeface="+mn-ea"/>
                <a:cs typeface="+mn-cs"/>
              </a:rPr>
              <a:t>nd</a:t>
            </a:r>
            <a:r>
              <a:rPr lang="en-ZA" sz="1200" kern="1200" dirty="0">
                <a:solidFill>
                  <a:schemeClr val="tx1"/>
                </a:solidFill>
                <a:effectLst/>
                <a:latin typeface="+mn-lt"/>
                <a:ea typeface="+mn-ea"/>
                <a:cs typeface="+mn-cs"/>
              </a:rPr>
              <a:t> screening and management station (temporary chest clinic) in the Orange zone along cordoned pathway.  Where possible ensure the runner from this station comes forward to receive and direct the patient within the orange zone.</a:t>
            </a:r>
          </a:p>
          <a:p>
            <a:pPr lvl="1"/>
            <a:r>
              <a:rPr lang="en-ZA" sz="1200" kern="1200" dirty="0">
                <a:solidFill>
                  <a:schemeClr val="tx1"/>
                </a:solidFill>
                <a:effectLst/>
                <a:latin typeface="+mn-lt"/>
                <a:ea typeface="+mn-ea"/>
                <a:cs typeface="+mn-cs"/>
              </a:rPr>
              <a:t>Ensure the patient does not go to the blue zone for any reason.</a:t>
            </a:r>
          </a:p>
          <a:p>
            <a:pPr lvl="0"/>
            <a:r>
              <a:rPr lang="en-ZA" sz="1200" kern="1200" dirty="0">
                <a:solidFill>
                  <a:schemeClr val="tx1"/>
                </a:solidFill>
                <a:effectLst/>
                <a:latin typeface="+mn-lt"/>
                <a:ea typeface="+mn-ea"/>
                <a:cs typeface="+mn-cs"/>
              </a:rPr>
              <a:t>If NEGATIVE SCREEN (answers ALL of the above questions in the negative)</a:t>
            </a:r>
          </a:p>
          <a:p>
            <a:pPr lvl="1"/>
            <a:r>
              <a:rPr lang="en-ZA" sz="1200" kern="1200" dirty="0">
                <a:solidFill>
                  <a:schemeClr val="tx1"/>
                </a:solidFill>
                <a:effectLst/>
                <a:latin typeface="+mn-lt"/>
                <a:ea typeface="+mn-ea"/>
                <a:cs typeface="+mn-cs"/>
              </a:rPr>
              <a:t>Ask patient which routine service they are attending in the facility (e.g. OPD, ANC, ART MCH, FP etc) and direct them accordingly especially to any external chronic treatment refill station.  </a:t>
            </a:r>
          </a:p>
          <a:p>
            <a:pPr lvl="1"/>
            <a:r>
              <a:rPr lang="en-ZA" sz="1200" kern="1200" dirty="0">
                <a:solidFill>
                  <a:schemeClr val="tx1"/>
                </a:solidFill>
                <a:effectLst/>
                <a:latin typeface="+mn-lt"/>
                <a:ea typeface="+mn-ea"/>
                <a:cs typeface="+mn-cs"/>
              </a:rPr>
              <a:t>Inform patient of any services that have been closed during the COVID-19 pandemic.</a:t>
            </a:r>
          </a:p>
          <a:p>
            <a:pPr lvl="1"/>
            <a:r>
              <a:rPr lang="en-ZA" sz="1200" kern="1200" dirty="0">
                <a:solidFill>
                  <a:schemeClr val="tx1"/>
                </a:solidFill>
                <a:effectLst/>
                <a:latin typeface="+mn-lt"/>
                <a:ea typeface="+mn-ea"/>
                <a:cs typeface="+mn-cs"/>
              </a:rPr>
              <a:t>Where patient decides not necessary to attend facility today – direct patient towards blue zone exit (see component 10 below). </a:t>
            </a:r>
          </a:p>
          <a:p>
            <a:pPr lvl="0"/>
            <a:r>
              <a:rPr lang="en-ZA" sz="1200" kern="1200" dirty="0">
                <a:solidFill>
                  <a:schemeClr val="tx1"/>
                </a:solidFill>
                <a:effectLst/>
                <a:latin typeface="+mn-lt"/>
                <a:ea typeface="+mn-ea"/>
                <a:cs typeface="+mn-cs"/>
              </a:rPr>
              <a:t>Facilities can consider issuing patient with appropriate colour sticker to be placed on the front of their clothing to indicate screening complete and whether screened orange and blue.</a:t>
            </a:r>
          </a:p>
          <a:p>
            <a:pPr lvl="0"/>
            <a:r>
              <a:rPr lang="en-ZA" sz="1200" kern="1200" dirty="0">
                <a:solidFill>
                  <a:schemeClr val="tx1"/>
                </a:solidFill>
                <a:effectLst/>
                <a:latin typeface="+mn-lt"/>
                <a:ea typeface="+mn-ea"/>
                <a:cs typeface="+mn-cs"/>
              </a:rPr>
              <a:t>Where facility runs 24 hour services, the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screening station remains vital. This can moved to the entrance of the emergency department and/or maternal and obstetric unit, with those symptom-positive kept separate from those symptom- negative, in an isolation room within emergency/MOU departments (see more detail in Annexure 5 and 6).</a:t>
            </a:r>
          </a:p>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21</a:t>
            </a:fld>
            <a:endParaRPr lang="en-US" dirty="0"/>
          </a:p>
        </p:txBody>
      </p:sp>
    </p:spTree>
    <p:extLst>
      <p:ext uri="{BB962C8B-B14F-4D97-AF65-F5344CB8AC3E}">
        <p14:creationId xmlns:p14="http://schemas.microsoft.com/office/powerpoint/2010/main" val="749054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22</a:t>
            </a:fld>
            <a:endParaRPr lang="en-US" dirty="0"/>
          </a:p>
        </p:txBody>
      </p:sp>
    </p:spTree>
    <p:extLst>
      <p:ext uri="{BB962C8B-B14F-4D97-AF65-F5344CB8AC3E}">
        <p14:creationId xmlns:p14="http://schemas.microsoft.com/office/powerpoint/2010/main" val="83412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2</a:t>
            </a:fld>
            <a:endParaRPr lang="en-US" dirty="0"/>
          </a:p>
        </p:txBody>
      </p:sp>
    </p:spTree>
    <p:extLst>
      <p:ext uri="{BB962C8B-B14F-4D97-AF65-F5344CB8AC3E}">
        <p14:creationId xmlns:p14="http://schemas.microsoft.com/office/powerpoint/2010/main" val="2838870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28</a:t>
            </a:fld>
            <a:endParaRPr lang="en-US" dirty="0"/>
          </a:p>
        </p:txBody>
      </p:sp>
    </p:spTree>
    <p:extLst>
      <p:ext uri="{BB962C8B-B14F-4D97-AF65-F5344CB8AC3E}">
        <p14:creationId xmlns:p14="http://schemas.microsoft.com/office/powerpoint/2010/main" val="4153475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High COVID-19 risk zone – patients with COVID-19 symptoms screened, assessment, managed and tested in this zone.</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All stations within Orange Zone within a cordoned off part of the clinic premises.</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Patients with COVID-19 symptoms triaged into the Orange Zone do not enter any other part of the facility.  Healthcare workers see them in the Orange zone and collect treatment for them.  Patients in the Orange Zone either go home directly from Orange Zone or are transferred to the Emergency department or referral hospital from the Orange Zone.</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Patients require good communication and support while in the Orange Zone to understand why serviced in this part of the facility and that there is no need for them to go anywhere else in the facility.</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All health facilities to provide COVID-19 testing in their Orange Zone to avoid need for transfer to testing site.</a:t>
            </a:r>
            <a:endParaRPr lang="en-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29</a:t>
            </a:fld>
            <a:endParaRPr lang="en-US" dirty="0"/>
          </a:p>
        </p:txBody>
      </p:sp>
    </p:spTree>
    <p:extLst>
      <p:ext uri="{BB962C8B-B14F-4D97-AF65-F5344CB8AC3E}">
        <p14:creationId xmlns:p14="http://schemas.microsoft.com/office/powerpoint/2010/main" val="234486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31</a:t>
            </a:fld>
            <a:endParaRPr lang="en-US" dirty="0"/>
          </a:p>
        </p:txBody>
      </p:sp>
    </p:spTree>
    <p:extLst>
      <p:ext uri="{BB962C8B-B14F-4D97-AF65-F5344CB8AC3E}">
        <p14:creationId xmlns:p14="http://schemas.microsoft.com/office/powerpoint/2010/main" val="317892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ZA" sz="1200" b="1" kern="1200" dirty="0">
                <a:solidFill>
                  <a:schemeClr val="tx1"/>
                </a:solidFill>
                <a:effectLst/>
                <a:latin typeface="+mn-lt"/>
                <a:ea typeface="+mn-ea"/>
                <a:cs typeface="+mn-cs"/>
              </a:rPr>
              <a:t>2nd screening and management station (also called temporary chest clinic)</a:t>
            </a:r>
          </a:p>
          <a:p>
            <a:r>
              <a:rPr lang="en-ZA" sz="1200" i="1" u="sng" kern="1200" dirty="0">
                <a:solidFill>
                  <a:schemeClr val="tx1"/>
                </a:solidFill>
                <a:effectLst/>
                <a:latin typeface="+mn-lt"/>
                <a:ea typeface="+mn-ea"/>
                <a:cs typeface="+mn-cs"/>
              </a:rPr>
              <a:t>Location</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Main station within Orange zone.</a:t>
            </a:r>
          </a:p>
          <a:p>
            <a:pPr lvl="0"/>
            <a:r>
              <a:rPr lang="en-ZA" sz="1200" kern="1200" dirty="0">
                <a:solidFill>
                  <a:schemeClr val="tx1"/>
                </a:solidFill>
                <a:effectLst/>
                <a:latin typeface="+mn-lt"/>
                <a:ea typeface="+mn-ea"/>
                <a:cs typeface="+mn-cs"/>
              </a:rPr>
              <a:t>The best option is an </a:t>
            </a:r>
            <a:r>
              <a:rPr lang="en-ZA" sz="1200" b="1" kern="1200" dirty="0">
                <a:solidFill>
                  <a:schemeClr val="tx1"/>
                </a:solidFill>
                <a:effectLst/>
                <a:latin typeface="+mn-lt"/>
                <a:ea typeface="+mn-ea"/>
                <a:cs typeface="+mn-cs"/>
              </a:rPr>
              <a:t>external fixed tent</a:t>
            </a:r>
            <a:r>
              <a:rPr lang="en-ZA" sz="1200" kern="1200" dirty="0">
                <a:solidFill>
                  <a:schemeClr val="tx1"/>
                </a:solidFill>
                <a:effectLst/>
                <a:latin typeface="+mn-lt"/>
                <a:ea typeface="+mn-ea"/>
                <a:cs typeface="+mn-cs"/>
              </a:rPr>
              <a:t> where tent is available and facility external space makes this feasible.  The tent should be located with a direct cordoned pathway from 1</a:t>
            </a:r>
            <a:r>
              <a:rPr lang="en-ZA" sz="1200" kern="1200" baseline="30000" dirty="0">
                <a:solidFill>
                  <a:schemeClr val="tx1"/>
                </a:solidFill>
                <a:effectLst/>
                <a:latin typeface="+mn-lt"/>
                <a:ea typeface="+mn-ea"/>
                <a:cs typeface="+mn-cs"/>
              </a:rPr>
              <a:t>st</a:t>
            </a:r>
            <a:r>
              <a:rPr lang="en-ZA" sz="1200" kern="1200" dirty="0">
                <a:solidFill>
                  <a:schemeClr val="tx1"/>
                </a:solidFill>
                <a:effectLst/>
                <a:latin typeface="+mn-lt"/>
                <a:ea typeface="+mn-ea"/>
                <a:cs typeface="+mn-cs"/>
              </a:rPr>
              <a:t> screening station.</a:t>
            </a:r>
          </a:p>
          <a:p>
            <a:pPr lvl="0"/>
            <a:r>
              <a:rPr lang="en-ZA" sz="1200" kern="1200" dirty="0">
                <a:solidFill>
                  <a:schemeClr val="tx1"/>
                </a:solidFill>
                <a:effectLst/>
                <a:latin typeface="+mn-lt"/>
                <a:ea typeface="+mn-ea"/>
                <a:cs typeface="+mn-cs"/>
              </a:rPr>
              <a:t>Other options in the following order from best to worst options listed below (all are adequate)</a:t>
            </a:r>
          </a:p>
          <a:p>
            <a:pPr lvl="0"/>
            <a:r>
              <a:rPr lang="en-ZA" sz="1200" kern="1200" dirty="0">
                <a:solidFill>
                  <a:schemeClr val="tx1"/>
                </a:solidFill>
                <a:effectLst/>
                <a:latin typeface="+mn-lt"/>
                <a:ea typeface="+mn-ea"/>
                <a:cs typeface="+mn-cs"/>
              </a:rPr>
              <a:t>Row of gazebos</a:t>
            </a:r>
          </a:p>
          <a:p>
            <a:pPr lvl="0"/>
            <a:r>
              <a:rPr lang="en-ZA" sz="1200" kern="1200" dirty="0">
                <a:solidFill>
                  <a:schemeClr val="tx1"/>
                </a:solidFill>
                <a:effectLst/>
                <a:latin typeface="+mn-lt"/>
                <a:ea typeface="+mn-ea"/>
                <a:cs typeface="+mn-cs"/>
              </a:rPr>
              <a:t>Cordoned off area outside under cover (e.g. under parking roof)</a:t>
            </a:r>
          </a:p>
          <a:p>
            <a:pPr lvl="0"/>
            <a:r>
              <a:rPr lang="en-ZA" sz="1200" kern="1200" dirty="0">
                <a:solidFill>
                  <a:schemeClr val="tx1"/>
                </a:solidFill>
                <a:effectLst/>
                <a:latin typeface="+mn-lt"/>
                <a:ea typeface="+mn-ea"/>
                <a:cs typeface="+mn-cs"/>
              </a:rPr>
              <a:t>Separate building from main facility services if this exists </a:t>
            </a:r>
          </a:p>
          <a:p>
            <a:pPr lvl="0"/>
            <a:r>
              <a:rPr lang="en-ZA" sz="1200" kern="1200" dirty="0">
                <a:solidFill>
                  <a:schemeClr val="tx1"/>
                </a:solidFill>
                <a:effectLst/>
                <a:latin typeface="+mn-lt"/>
                <a:ea typeface="+mn-ea"/>
                <a:cs typeface="+mn-cs"/>
              </a:rPr>
              <a:t>Separate section of the facility which can be entered from outside and closed off from the remainder of the facility</a:t>
            </a:r>
          </a:p>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32</a:t>
            </a:fld>
            <a:endParaRPr lang="en-US" dirty="0"/>
          </a:p>
        </p:txBody>
      </p:sp>
    </p:spTree>
    <p:extLst>
      <p:ext uri="{BB962C8B-B14F-4D97-AF65-F5344CB8AC3E}">
        <p14:creationId xmlns:p14="http://schemas.microsoft.com/office/powerpoint/2010/main" val="247515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33</a:t>
            </a:fld>
            <a:endParaRPr lang="en-US" dirty="0"/>
          </a:p>
        </p:txBody>
      </p:sp>
    </p:spTree>
    <p:extLst>
      <p:ext uri="{BB962C8B-B14F-4D97-AF65-F5344CB8AC3E}">
        <p14:creationId xmlns:p14="http://schemas.microsoft.com/office/powerpoint/2010/main" val="3637611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i="1" u="sng" kern="1200" dirty="0">
                <a:solidFill>
                  <a:schemeClr val="tx1"/>
                </a:solidFill>
                <a:effectLst/>
                <a:latin typeface="+mn-lt"/>
                <a:ea typeface="+mn-ea"/>
                <a:cs typeface="+mn-cs"/>
              </a:rPr>
              <a:t>Staffing</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Critical staff are: </a:t>
            </a:r>
          </a:p>
          <a:p>
            <a:pPr lvl="0"/>
            <a:r>
              <a:rPr lang="en-ZA" sz="1200" i="1" u="sng" kern="1200" dirty="0">
                <a:solidFill>
                  <a:schemeClr val="tx1"/>
                </a:solidFill>
                <a:effectLst/>
                <a:latin typeface="+mn-lt"/>
                <a:ea typeface="+mn-ea"/>
                <a:cs typeface="+mn-cs"/>
              </a:rPr>
              <a:t>2nd screening and management station clinician</a:t>
            </a:r>
            <a:r>
              <a:rPr lang="en-ZA" sz="1200" u="sng" kern="1200" dirty="0">
                <a:solidFill>
                  <a:schemeClr val="tx1"/>
                </a:solidFill>
                <a:effectLst/>
                <a:latin typeface="+mn-lt"/>
                <a:ea typeface="+mn-ea"/>
                <a:cs typeface="+mn-cs"/>
              </a:rPr>
              <a:t> (Orange Zone Clinician</a:t>
            </a:r>
            <a:r>
              <a:rPr lang="en-ZA" sz="1200" i="1" u="sng"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To further screen, assess and manage patients with COVID-19 symptoms. Should be a professional nurse or doctor.  At higher volume facilities may need 2 clinicians.   </a:t>
            </a:r>
          </a:p>
          <a:p>
            <a:pPr lvl="0"/>
            <a:r>
              <a:rPr lang="en-ZA" sz="1200" i="1" u="sng" kern="1200" dirty="0">
                <a:solidFill>
                  <a:schemeClr val="tx1"/>
                </a:solidFill>
                <a:effectLst/>
                <a:latin typeface="+mn-lt"/>
                <a:ea typeface="+mn-ea"/>
                <a:cs typeface="+mn-cs"/>
              </a:rPr>
              <a:t>Patient navigator/runner: </a:t>
            </a:r>
            <a:r>
              <a:rPr lang="en-ZA" sz="1200" kern="1200" dirty="0">
                <a:solidFill>
                  <a:schemeClr val="tx1"/>
                </a:solidFill>
                <a:effectLst/>
                <a:latin typeface="+mn-lt"/>
                <a:ea typeface="+mn-ea"/>
                <a:cs typeface="+mn-cs"/>
              </a:rPr>
              <a:t> To support Orange Zone clinician and all patients in this station.  He/she will welcome patients, communicate how the patient will be supported and doesn’t need to go anywhere else in the facility, collect patient folders, treatment/chronic refills or blood results and bring them to the consulting clinician. Will also fetch any required specialized clinician to the patient (as requested by consulting clinician), make sure patients stay in their allocated seats and do not leave Orange Zone, disinfect seats between patients and escort patient to testing and out of the facility using Orange exit pathway. </a:t>
            </a:r>
          </a:p>
          <a:p>
            <a:pPr lvl="0"/>
            <a:r>
              <a:rPr lang="en-ZA" sz="1200" kern="1200" dirty="0">
                <a:solidFill>
                  <a:schemeClr val="tx1"/>
                </a:solidFill>
                <a:effectLst/>
                <a:latin typeface="+mn-lt"/>
                <a:ea typeface="+mn-ea"/>
                <a:cs typeface="+mn-cs"/>
              </a:rPr>
              <a:t>Depending on staff compliment, the following staff members would also be of assistance</a:t>
            </a:r>
          </a:p>
          <a:p>
            <a:pPr lvl="0"/>
            <a:r>
              <a:rPr lang="en-ZA" sz="1200" i="1" u="sng" kern="1200" dirty="0">
                <a:solidFill>
                  <a:schemeClr val="tx1"/>
                </a:solidFill>
                <a:effectLst/>
                <a:latin typeface="+mn-lt"/>
                <a:ea typeface="+mn-ea"/>
                <a:cs typeface="+mn-cs"/>
              </a:rPr>
              <a:t>Counsellor:</a:t>
            </a:r>
            <a:r>
              <a:rPr lang="en-ZA" sz="1200" kern="1200" dirty="0">
                <a:solidFill>
                  <a:schemeClr val="tx1"/>
                </a:solidFill>
                <a:effectLst/>
                <a:latin typeface="+mn-lt"/>
                <a:ea typeface="+mn-ea"/>
                <a:cs typeface="+mn-cs"/>
              </a:rPr>
              <a:t>  To counsel all Orange Zone patients on need for and procedures for home isolation.  This can be HIV testing counsellor allocated to Orange Zone.</a:t>
            </a:r>
          </a:p>
          <a:p>
            <a:pPr lvl="0"/>
            <a:r>
              <a:rPr lang="en-ZA" sz="1200" i="1" u="sng" kern="1200" dirty="0">
                <a:solidFill>
                  <a:schemeClr val="tx1"/>
                </a:solidFill>
                <a:effectLst/>
                <a:latin typeface="+mn-lt"/>
                <a:ea typeface="+mn-ea"/>
                <a:cs typeface="+mn-cs"/>
              </a:rPr>
              <a:t>Orange Zone cleaner</a:t>
            </a:r>
            <a:r>
              <a:rPr lang="en-ZA" sz="1200" kern="1200" dirty="0">
                <a:solidFill>
                  <a:schemeClr val="tx1"/>
                </a:solidFill>
                <a:effectLst/>
                <a:latin typeface="+mn-lt"/>
                <a:ea typeface="+mn-ea"/>
                <a:cs typeface="+mn-cs"/>
              </a:rPr>
              <a:t>:  See cleaning procedures below (can be shared with COVID-19 testing station)</a:t>
            </a:r>
          </a:p>
          <a:p>
            <a:pPr lvl="0"/>
            <a:r>
              <a:rPr lang="en-ZA" sz="1200" i="1" u="sng" kern="1200" dirty="0">
                <a:solidFill>
                  <a:schemeClr val="tx1"/>
                </a:solidFill>
                <a:effectLst/>
                <a:latin typeface="+mn-lt"/>
                <a:ea typeface="+mn-ea"/>
                <a:cs typeface="+mn-cs"/>
              </a:rPr>
              <a:t>Administrative clerk</a:t>
            </a:r>
            <a:r>
              <a:rPr lang="en-ZA" sz="1200" kern="1200" dirty="0">
                <a:solidFill>
                  <a:schemeClr val="tx1"/>
                </a:solidFill>
                <a:effectLst/>
                <a:latin typeface="+mn-lt"/>
                <a:ea typeface="+mn-ea"/>
                <a:cs typeface="+mn-cs"/>
              </a:rPr>
              <a:t>:  Where facility requires opening of files and headcount of patients seen in Orange Zone. </a:t>
            </a:r>
          </a:p>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34</a:t>
            </a:fld>
            <a:endParaRPr lang="en-US" dirty="0"/>
          </a:p>
        </p:txBody>
      </p:sp>
    </p:spTree>
    <p:extLst>
      <p:ext uri="{BB962C8B-B14F-4D97-AF65-F5344CB8AC3E}">
        <p14:creationId xmlns:p14="http://schemas.microsoft.com/office/powerpoint/2010/main" val="3583775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i="1" u="sng" kern="1200" dirty="0">
                <a:solidFill>
                  <a:schemeClr val="tx1"/>
                </a:solidFill>
                <a:effectLst/>
                <a:latin typeface="+mn-lt"/>
                <a:ea typeface="+mn-ea"/>
                <a:cs typeface="+mn-cs"/>
              </a:rPr>
              <a:t>Station set up </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Chairs must be placed 1.5m apart with paint demarcating on the floor where to be placed. </a:t>
            </a:r>
            <a:r>
              <a:rPr lang="en-ZA" sz="1200" u="sng" kern="1200" dirty="0">
                <a:solidFill>
                  <a:schemeClr val="tx1"/>
                </a:solidFill>
                <a:effectLst/>
                <a:latin typeface="+mn-lt"/>
                <a:ea typeface="+mn-ea"/>
                <a:cs typeface="+mn-cs"/>
              </a:rPr>
              <a:t> Patients must not move between chairs in waiting room but stay on one allocated to them on arrival.  </a:t>
            </a:r>
            <a:r>
              <a:rPr lang="en-ZA" sz="1200" kern="1200" dirty="0">
                <a:solidFill>
                  <a:schemeClr val="tx1"/>
                </a:solidFill>
                <a:effectLst/>
                <a:latin typeface="+mn-lt"/>
                <a:ea typeface="+mn-ea"/>
                <a:cs typeface="+mn-cs"/>
              </a:rPr>
              <a:t>Facilities can consider chair moving with patient throughout Orange Zone and disinfection once patient leaves for re-use.</a:t>
            </a:r>
          </a:p>
          <a:p>
            <a:pPr lvl="0"/>
            <a:r>
              <a:rPr lang="en-ZA" sz="1200" kern="1200" dirty="0">
                <a:solidFill>
                  <a:schemeClr val="tx1"/>
                </a:solidFill>
                <a:effectLst/>
                <a:latin typeface="+mn-lt"/>
                <a:ea typeface="+mn-ea"/>
                <a:cs typeface="+mn-cs"/>
              </a:rPr>
              <a:t>The Orange Zone Clinician/s should be placed in a room off the waiting area/gazebo off main tent/cordoned off cubicle within tent/room.  Where none of the above possible, at desk screened off at least 2m from the seated queue system.</a:t>
            </a:r>
          </a:p>
          <a:p>
            <a:pPr lvl="0"/>
            <a:r>
              <a:rPr lang="en-ZA" sz="1200" kern="1200" dirty="0">
                <a:solidFill>
                  <a:schemeClr val="tx1"/>
                </a:solidFill>
                <a:effectLst/>
                <a:latin typeface="+mn-lt"/>
                <a:ea typeface="+mn-ea"/>
                <a:cs typeface="+mn-cs"/>
              </a:rPr>
              <a:t>Orange Zone Clinician/s should have pulse oximeter, thermometer, manual BP cuff and glucometer at hand (see Annex 1).  They can either prescribe treatment which is fetched by runner from pharmacy or have a box of commonly used drugs with them.  They should have temp file or form to complete management plan.</a:t>
            </a:r>
          </a:p>
          <a:p>
            <a:r>
              <a:rPr lang="en-ZA" sz="1200" i="1" u="sng" kern="1200" dirty="0">
                <a:solidFill>
                  <a:schemeClr val="tx1"/>
                </a:solidFill>
                <a:effectLst/>
                <a:latin typeface="+mn-lt"/>
                <a:ea typeface="+mn-ea"/>
                <a:cs typeface="+mn-cs"/>
              </a:rPr>
              <a:t>Appropriate IPC and PPE use for staff</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All staff in 2</a:t>
            </a:r>
            <a:r>
              <a:rPr lang="en-ZA" sz="1200" kern="1200" baseline="30000" dirty="0">
                <a:solidFill>
                  <a:schemeClr val="tx1"/>
                </a:solidFill>
                <a:effectLst/>
                <a:latin typeface="+mn-lt"/>
                <a:ea typeface="+mn-ea"/>
                <a:cs typeface="+mn-cs"/>
              </a:rPr>
              <a:t>nd</a:t>
            </a:r>
            <a:r>
              <a:rPr lang="en-ZA" sz="1200" kern="1200" dirty="0">
                <a:solidFill>
                  <a:schemeClr val="tx1"/>
                </a:solidFill>
                <a:effectLst/>
                <a:latin typeface="+mn-lt"/>
                <a:ea typeface="+mn-ea"/>
                <a:cs typeface="+mn-cs"/>
              </a:rPr>
              <a:t> screening and management station to wear surgical mask (one per shift), non-sterile gloves and disposable apron (to discard when leaving Yellow/Orange zone in facility or one per shift). </a:t>
            </a:r>
          </a:p>
          <a:p>
            <a:pPr lvl="0"/>
            <a:r>
              <a:rPr lang="en-ZA" sz="1200" kern="1200" dirty="0">
                <a:solidFill>
                  <a:schemeClr val="tx1"/>
                </a:solidFill>
                <a:effectLst/>
                <a:latin typeface="+mn-lt"/>
                <a:ea typeface="+mn-ea"/>
                <a:cs typeface="+mn-cs"/>
              </a:rPr>
              <a:t>All staff members to wash/sanitize hands each time he/she removes gloves when leaving Yellow/Orange Zone.  Also wash or sanitize hands when re-entering Yellow/Orange zone.  Should keep exits and re-entries to a minimum during shift.  </a:t>
            </a:r>
          </a:p>
          <a:p>
            <a:pPr lvl="0"/>
            <a:r>
              <a:rPr lang="en-ZA" sz="1200" kern="1200" dirty="0">
                <a:solidFill>
                  <a:schemeClr val="tx1"/>
                </a:solidFill>
                <a:effectLst/>
                <a:latin typeface="+mn-lt"/>
                <a:ea typeface="+mn-ea"/>
                <a:cs typeface="+mn-cs"/>
              </a:rPr>
              <a:t>Where Orange Zone Clinician required to come into close contact with patient, should wear goggles or visor. The clinician needs to clean all surfaces touched by the patient, including seat, stethoscope, cuffs if used. Should discard non-sterile gloves and aprons between each patient interaction, sanitize hands, disinfect googles/visor.</a:t>
            </a:r>
          </a:p>
          <a:p>
            <a:pPr lvl="0"/>
            <a:r>
              <a:rPr lang="en-ZA" sz="1200" kern="1200" dirty="0">
                <a:solidFill>
                  <a:schemeClr val="tx1"/>
                </a:solidFill>
                <a:effectLst/>
                <a:latin typeface="+mn-lt"/>
                <a:ea typeface="+mn-ea"/>
                <a:cs typeface="+mn-cs"/>
              </a:rPr>
              <a:t>Cleaners also to wear goggles/visor and disinfect per shift.</a:t>
            </a:r>
          </a:p>
          <a:p>
            <a:r>
              <a:rPr lang="en-US" sz="1200" i="1" u="sng" kern="1200" dirty="0">
                <a:solidFill>
                  <a:schemeClr val="tx1"/>
                </a:solidFill>
                <a:effectLst/>
                <a:latin typeface="+mn-lt"/>
                <a:ea typeface="+mn-ea"/>
                <a:cs typeface="+mn-cs"/>
              </a:rPr>
              <a:t>Station procedure</a:t>
            </a:r>
            <a:endParaRPr lang="en-ZA"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COVID-19 symptom positive further screening and management procedures</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Five step approach to screening, assessment and management set out in algorithm below with following summary of steps:</a:t>
            </a:r>
          </a:p>
          <a:p>
            <a:pPr lvl="0"/>
            <a:r>
              <a:rPr lang="en-ZA" sz="1200" kern="1200" dirty="0">
                <a:solidFill>
                  <a:schemeClr val="tx1"/>
                </a:solidFill>
                <a:effectLst/>
                <a:latin typeface="+mn-lt"/>
                <a:ea typeface="+mn-ea"/>
                <a:cs typeface="+mn-cs"/>
              </a:rPr>
              <a:t>Severity – refer to emergency dept/hospital</a:t>
            </a:r>
          </a:p>
          <a:p>
            <a:pPr lvl="0"/>
            <a:r>
              <a:rPr lang="en-ZA" sz="1200" kern="1200" dirty="0">
                <a:solidFill>
                  <a:schemeClr val="tx1"/>
                </a:solidFill>
                <a:effectLst/>
                <a:latin typeface="+mn-lt"/>
                <a:ea typeface="+mn-ea"/>
                <a:cs typeface="+mn-cs"/>
              </a:rPr>
              <a:t>Determine who should be tested for COVID-19</a:t>
            </a:r>
          </a:p>
          <a:p>
            <a:pPr lvl="0"/>
            <a:r>
              <a:rPr lang="en-ZA" sz="1200" kern="1200" dirty="0">
                <a:solidFill>
                  <a:schemeClr val="tx1"/>
                </a:solidFill>
                <a:effectLst/>
                <a:latin typeface="+mn-lt"/>
                <a:ea typeface="+mn-ea"/>
                <a:cs typeface="+mn-cs"/>
              </a:rPr>
              <a:t>Counsel on home isolation + patient info leaflet</a:t>
            </a:r>
          </a:p>
          <a:p>
            <a:pPr lvl="0"/>
            <a:r>
              <a:rPr lang="en-ZA" sz="1200" kern="1200" dirty="0">
                <a:solidFill>
                  <a:schemeClr val="tx1"/>
                </a:solidFill>
                <a:effectLst/>
                <a:latin typeface="+mn-lt"/>
                <a:ea typeface="+mn-ea"/>
                <a:cs typeface="+mn-cs"/>
              </a:rPr>
              <a:t>Determine HIV status and TB sputum collection</a:t>
            </a:r>
          </a:p>
          <a:p>
            <a:pPr lvl="0"/>
            <a:r>
              <a:rPr lang="en-ZA" sz="1200" kern="1200" dirty="0">
                <a:solidFill>
                  <a:schemeClr val="tx1"/>
                </a:solidFill>
                <a:effectLst/>
                <a:latin typeface="+mn-lt"/>
                <a:ea typeface="+mn-ea"/>
                <a:cs typeface="+mn-cs"/>
              </a:rPr>
              <a:t>Determine reason for clinic attendance and where essential MANAGE patient incl.</a:t>
            </a:r>
          </a:p>
          <a:p>
            <a:pPr lvl="1"/>
            <a:r>
              <a:rPr lang="en-ZA" sz="1200" kern="1200" dirty="0">
                <a:solidFill>
                  <a:schemeClr val="tx1"/>
                </a:solidFill>
                <a:effectLst/>
                <a:latin typeface="+mn-lt"/>
                <a:ea typeface="+mn-ea"/>
                <a:cs typeface="+mn-cs"/>
              </a:rPr>
              <a:t>Provide treatment (can be collected from pharmacy)</a:t>
            </a:r>
          </a:p>
          <a:p>
            <a:pPr lvl="1"/>
            <a:r>
              <a:rPr lang="en-ZA" sz="1200" kern="1200" dirty="0">
                <a:solidFill>
                  <a:schemeClr val="tx1"/>
                </a:solidFill>
                <a:effectLst/>
                <a:latin typeface="+mn-lt"/>
                <a:ea typeface="+mn-ea"/>
                <a:cs typeface="+mn-cs"/>
              </a:rPr>
              <a:t>Collection of treatment from chronic/ART</a:t>
            </a:r>
          </a:p>
          <a:p>
            <a:pPr lvl="1"/>
            <a:r>
              <a:rPr lang="en-ZA" sz="1200" kern="1200" dirty="0">
                <a:solidFill>
                  <a:schemeClr val="tx1"/>
                </a:solidFill>
                <a:effectLst/>
                <a:latin typeface="+mn-lt"/>
                <a:ea typeface="+mn-ea"/>
                <a:cs typeface="+mn-cs"/>
              </a:rPr>
              <a:t>Call necessary specialized clinician to manage at specialized clinical service station (e.g. ante-natal nurse).  </a:t>
            </a:r>
          </a:p>
          <a:p>
            <a:r>
              <a:rPr lang="en-US" sz="1200" kern="1200" dirty="0">
                <a:solidFill>
                  <a:schemeClr val="tx1"/>
                </a:solidFill>
                <a:effectLst/>
                <a:latin typeface="+mn-lt"/>
                <a:ea typeface="+mn-ea"/>
                <a:cs typeface="+mn-cs"/>
              </a:rPr>
              <a:t>The Orange Zone clinician could consider use of the assessment form set out in Annex 13 to support their management.</a:t>
            </a:r>
            <a:endParaRPr lang="en-ZA"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Counselling and educating on isolation options</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All patients with COVID-19 symptoms should be counselled and educated on importance and procedures for home isolation until they either receive a negative COVID-19 test or 14 days if not tested.  </a:t>
            </a:r>
          </a:p>
          <a:p>
            <a:pPr lvl="0"/>
            <a:r>
              <a:rPr lang="en-ZA" sz="1200" kern="1200" dirty="0">
                <a:solidFill>
                  <a:schemeClr val="tx1"/>
                </a:solidFill>
                <a:effectLst/>
                <a:latin typeface="+mn-lt"/>
                <a:ea typeface="+mn-ea"/>
                <a:cs typeface="+mn-cs"/>
              </a:rPr>
              <a:t>Patients should be provided with patient information leaflet in their home language on home isolation procedures.  See Annex 7.</a:t>
            </a:r>
          </a:p>
          <a:p>
            <a:r>
              <a:rPr lang="en-US" sz="1200" kern="1200" dirty="0">
                <a:solidFill>
                  <a:schemeClr val="tx1"/>
                </a:solidFill>
                <a:effectLst/>
                <a:latin typeface="+mn-lt"/>
                <a:ea typeface="+mn-ea"/>
                <a:cs typeface="+mn-cs"/>
              </a:rPr>
              <a:t>Once SA Government is able to provide isolation facilities for those patients who are unable to isolate at home, this option should also be explained, discussed and supported. </a:t>
            </a:r>
          </a:p>
          <a:p>
            <a:endParaRPr lang="en-US"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35</a:t>
            </a:fld>
            <a:endParaRPr lang="en-US" dirty="0"/>
          </a:p>
        </p:txBody>
      </p:sp>
    </p:spTree>
    <p:extLst>
      <p:ext uri="{BB962C8B-B14F-4D97-AF65-F5344CB8AC3E}">
        <p14:creationId xmlns:p14="http://schemas.microsoft.com/office/powerpoint/2010/main" val="2067233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37</a:t>
            </a:fld>
            <a:endParaRPr lang="en-US" dirty="0"/>
          </a:p>
        </p:txBody>
      </p:sp>
    </p:spTree>
    <p:extLst>
      <p:ext uri="{BB962C8B-B14F-4D97-AF65-F5344CB8AC3E}">
        <p14:creationId xmlns:p14="http://schemas.microsoft.com/office/powerpoint/2010/main" val="3204302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38</a:t>
            </a:fld>
            <a:endParaRPr lang="en-US" dirty="0"/>
          </a:p>
        </p:txBody>
      </p:sp>
    </p:spTree>
    <p:extLst>
      <p:ext uri="{BB962C8B-B14F-4D97-AF65-F5344CB8AC3E}">
        <p14:creationId xmlns:p14="http://schemas.microsoft.com/office/powerpoint/2010/main" val="142141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39</a:t>
            </a:fld>
            <a:endParaRPr lang="en-US"/>
          </a:p>
        </p:txBody>
      </p:sp>
    </p:spTree>
    <p:extLst>
      <p:ext uri="{BB962C8B-B14F-4D97-AF65-F5344CB8AC3E}">
        <p14:creationId xmlns:p14="http://schemas.microsoft.com/office/powerpoint/2010/main" val="162913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3</a:t>
            </a:fld>
            <a:endParaRPr lang="en-US"/>
          </a:p>
        </p:txBody>
      </p:sp>
    </p:spTree>
    <p:extLst>
      <p:ext uri="{BB962C8B-B14F-4D97-AF65-F5344CB8AC3E}">
        <p14:creationId xmlns:p14="http://schemas.microsoft.com/office/powerpoint/2010/main" val="4171730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41</a:t>
            </a:fld>
            <a:endParaRPr lang="en-US"/>
          </a:p>
        </p:txBody>
      </p:sp>
    </p:spTree>
    <p:extLst>
      <p:ext uri="{BB962C8B-B14F-4D97-AF65-F5344CB8AC3E}">
        <p14:creationId xmlns:p14="http://schemas.microsoft.com/office/powerpoint/2010/main" val="2692817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42</a:t>
            </a:fld>
            <a:endParaRPr lang="en-US" dirty="0"/>
          </a:p>
        </p:txBody>
      </p:sp>
    </p:spTree>
    <p:extLst>
      <p:ext uri="{BB962C8B-B14F-4D97-AF65-F5344CB8AC3E}">
        <p14:creationId xmlns:p14="http://schemas.microsoft.com/office/powerpoint/2010/main" val="3031940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43</a:t>
            </a:fld>
            <a:endParaRPr lang="en-US" dirty="0"/>
          </a:p>
        </p:txBody>
      </p:sp>
    </p:spTree>
    <p:extLst>
      <p:ext uri="{BB962C8B-B14F-4D97-AF65-F5344CB8AC3E}">
        <p14:creationId xmlns:p14="http://schemas.microsoft.com/office/powerpoint/2010/main" val="4100980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Ascertain HIV status to determine TB risk:</a:t>
            </a:r>
            <a:endParaRPr lang="en-ZA" sz="1200" kern="1200" dirty="0">
              <a:solidFill>
                <a:schemeClr val="tx1"/>
              </a:solidFill>
              <a:effectLst/>
              <a:latin typeface="+mn-lt"/>
              <a:ea typeface="+mn-ea"/>
              <a:cs typeface="+mn-cs"/>
            </a:endParaRPr>
          </a:p>
          <a:p>
            <a:pPr lvl="0"/>
            <a:r>
              <a:rPr lang="en-ZA" sz="1200" u="sng" kern="1200" dirty="0">
                <a:solidFill>
                  <a:schemeClr val="tx1"/>
                </a:solidFill>
                <a:effectLst/>
                <a:latin typeface="+mn-lt"/>
                <a:ea typeface="+mn-ea"/>
                <a:cs typeface="+mn-cs"/>
              </a:rPr>
              <a:t>If known positive:  </a:t>
            </a:r>
            <a:endParaRPr lang="en-ZA" sz="1200" kern="1200" dirty="0">
              <a:solidFill>
                <a:schemeClr val="tx1"/>
              </a:solidFill>
              <a:effectLst/>
              <a:latin typeface="+mn-lt"/>
              <a:ea typeface="+mn-ea"/>
              <a:cs typeface="+mn-cs"/>
            </a:endParaRPr>
          </a:p>
          <a:p>
            <a:pPr lvl="1"/>
            <a:r>
              <a:rPr lang="en-ZA" sz="1200" kern="1200" dirty="0">
                <a:solidFill>
                  <a:schemeClr val="tx1"/>
                </a:solidFill>
                <a:effectLst/>
                <a:latin typeface="+mn-lt"/>
                <a:ea typeface="+mn-ea"/>
                <a:cs typeface="+mn-cs"/>
              </a:rPr>
              <a:t>Paracetamol 1g </a:t>
            </a:r>
            <a:r>
              <a:rPr lang="en-ZA" sz="1200" kern="1200" dirty="0" err="1">
                <a:solidFill>
                  <a:schemeClr val="tx1"/>
                </a:solidFill>
                <a:effectLst/>
                <a:latin typeface="+mn-lt"/>
                <a:ea typeface="+mn-ea"/>
                <a:cs typeface="+mn-cs"/>
              </a:rPr>
              <a:t>qid</a:t>
            </a:r>
            <a:r>
              <a:rPr lang="en-ZA" sz="1200" kern="1200" dirty="0">
                <a:solidFill>
                  <a:schemeClr val="tx1"/>
                </a:solidFill>
                <a:effectLst/>
                <a:latin typeface="+mn-lt"/>
                <a:ea typeface="+mn-ea"/>
                <a:cs typeface="+mn-cs"/>
              </a:rPr>
              <a:t> 5/7</a:t>
            </a:r>
          </a:p>
          <a:p>
            <a:pPr lvl="1"/>
            <a:r>
              <a:rPr lang="en-ZA" sz="1200" kern="1200" dirty="0">
                <a:solidFill>
                  <a:schemeClr val="tx1"/>
                </a:solidFill>
                <a:effectLst/>
                <a:latin typeface="+mn-lt"/>
                <a:ea typeface="+mn-ea"/>
                <a:cs typeface="+mn-cs"/>
              </a:rPr>
              <a:t>Amoxicillin 500mg </a:t>
            </a:r>
            <a:r>
              <a:rPr lang="en-ZA" sz="1200" kern="1200" dirty="0" err="1">
                <a:solidFill>
                  <a:schemeClr val="tx1"/>
                </a:solidFill>
                <a:effectLst/>
                <a:latin typeface="+mn-lt"/>
                <a:ea typeface="+mn-ea"/>
                <a:cs typeface="+mn-cs"/>
              </a:rPr>
              <a:t>qid</a:t>
            </a:r>
            <a:r>
              <a:rPr lang="en-ZA" sz="1200" kern="1200" dirty="0">
                <a:solidFill>
                  <a:schemeClr val="tx1"/>
                </a:solidFill>
                <a:effectLst/>
                <a:latin typeface="+mn-lt"/>
                <a:ea typeface="+mn-ea"/>
                <a:cs typeface="+mn-cs"/>
              </a:rPr>
              <a:t> 5/7</a:t>
            </a:r>
          </a:p>
          <a:p>
            <a:pPr lvl="1"/>
            <a:r>
              <a:rPr lang="en-ZA" sz="1200" kern="1200" dirty="0">
                <a:solidFill>
                  <a:schemeClr val="tx1"/>
                </a:solidFill>
                <a:effectLst/>
                <a:latin typeface="+mn-lt"/>
                <a:ea typeface="+mn-ea"/>
                <a:cs typeface="+mn-cs"/>
              </a:rPr>
              <a:t>Sputum jar and form for Ultra - either cough now in safe space or relative to return sputum specimen to facility</a:t>
            </a:r>
          </a:p>
          <a:p>
            <a:pPr lvl="0"/>
            <a:r>
              <a:rPr lang="en-ZA" sz="1200" u="sng" kern="1200" dirty="0">
                <a:solidFill>
                  <a:schemeClr val="tx1"/>
                </a:solidFill>
                <a:effectLst/>
                <a:latin typeface="+mn-lt"/>
                <a:ea typeface="+mn-ea"/>
                <a:cs typeface="+mn-cs"/>
              </a:rPr>
              <a:t>If unknown/untested in last 12 months</a:t>
            </a:r>
            <a:endParaRPr lang="en-ZA" sz="1200" kern="1200" dirty="0">
              <a:solidFill>
                <a:schemeClr val="tx1"/>
              </a:solidFill>
              <a:effectLst/>
              <a:latin typeface="+mn-lt"/>
              <a:ea typeface="+mn-ea"/>
              <a:cs typeface="+mn-cs"/>
            </a:endParaRPr>
          </a:p>
          <a:p>
            <a:pPr lvl="1"/>
            <a:r>
              <a:rPr lang="en-ZA" sz="1200" kern="1200" dirty="0">
                <a:solidFill>
                  <a:schemeClr val="tx1"/>
                </a:solidFill>
                <a:effectLst/>
                <a:latin typeface="+mn-lt"/>
                <a:ea typeface="+mn-ea"/>
                <a:cs typeface="+mn-cs"/>
              </a:rPr>
              <a:t>HIV rapid at 2</a:t>
            </a:r>
            <a:r>
              <a:rPr lang="en-ZA" sz="1200" kern="1200" baseline="30000" dirty="0">
                <a:solidFill>
                  <a:schemeClr val="tx1"/>
                </a:solidFill>
                <a:effectLst/>
                <a:latin typeface="+mn-lt"/>
                <a:ea typeface="+mn-ea"/>
                <a:cs typeface="+mn-cs"/>
              </a:rPr>
              <a:t>nd</a:t>
            </a:r>
            <a:r>
              <a:rPr lang="en-ZA" sz="1200" kern="1200" dirty="0">
                <a:solidFill>
                  <a:schemeClr val="tx1"/>
                </a:solidFill>
                <a:effectLst/>
                <a:latin typeface="+mn-lt"/>
                <a:ea typeface="+mn-ea"/>
                <a:cs typeface="+mn-cs"/>
              </a:rPr>
              <a:t> screening station or linked HIV testing gazebo (if not possible assume HIV positive)</a:t>
            </a:r>
          </a:p>
          <a:p>
            <a:pPr lvl="0"/>
            <a:r>
              <a:rPr lang="en-ZA" sz="1200" u="sng" kern="1200" dirty="0">
                <a:solidFill>
                  <a:schemeClr val="tx1"/>
                </a:solidFill>
                <a:effectLst/>
                <a:latin typeface="+mn-lt"/>
                <a:ea typeface="+mn-ea"/>
                <a:cs typeface="+mn-cs"/>
              </a:rPr>
              <a:t>Tested HIV negative in last 12 months</a:t>
            </a:r>
            <a:endParaRPr lang="en-ZA" sz="1200" kern="1200" dirty="0">
              <a:solidFill>
                <a:schemeClr val="tx1"/>
              </a:solidFill>
              <a:effectLst/>
              <a:latin typeface="+mn-lt"/>
              <a:ea typeface="+mn-ea"/>
              <a:cs typeface="+mn-cs"/>
            </a:endParaRPr>
          </a:p>
          <a:p>
            <a:pPr lvl="1"/>
            <a:r>
              <a:rPr lang="en-ZA" sz="1200" kern="1200" dirty="0">
                <a:solidFill>
                  <a:schemeClr val="tx1"/>
                </a:solidFill>
                <a:effectLst/>
                <a:latin typeface="+mn-lt"/>
                <a:ea typeface="+mn-ea"/>
                <a:cs typeface="+mn-cs"/>
              </a:rPr>
              <a:t>Paracetamol 1g </a:t>
            </a:r>
            <a:r>
              <a:rPr lang="en-ZA" sz="1200" kern="1200" dirty="0" err="1">
                <a:solidFill>
                  <a:schemeClr val="tx1"/>
                </a:solidFill>
                <a:effectLst/>
                <a:latin typeface="+mn-lt"/>
                <a:ea typeface="+mn-ea"/>
                <a:cs typeface="+mn-cs"/>
              </a:rPr>
              <a:t>qid</a:t>
            </a:r>
            <a:r>
              <a:rPr lang="en-ZA" sz="1200" kern="1200" dirty="0">
                <a:solidFill>
                  <a:schemeClr val="tx1"/>
                </a:solidFill>
                <a:effectLst/>
                <a:latin typeface="+mn-lt"/>
                <a:ea typeface="+mn-ea"/>
                <a:cs typeface="+mn-cs"/>
              </a:rPr>
              <a:t>/flu pack</a:t>
            </a:r>
          </a:p>
          <a:p>
            <a:pPr lvl="1"/>
            <a:r>
              <a:rPr lang="en-ZA" sz="1200" kern="1200" dirty="0">
                <a:solidFill>
                  <a:schemeClr val="tx1"/>
                </a:solidFill>
                <a:effectLst/>
                <a:latin typeface="+mn-lt"/>
                <a:ea typeface="+mn-ea"/>
                <a:cs typeface="+mn-cs"/>
              </a:rPr>
              <a:t>If known close contact of TB patients send sputum for Ultra </a:t>
            </a:r>
          </a:p>
          <a:p>
            <a:pPr lvl="0"/>
            <a:r>
              <a:rPr lang="en-ZA" sz="1200" b="1" kern="1200" dirty="0">
                <a:solidFill>
                  <a:schemeClr val="tx1"/>
                </a:solidFill>
                <a:effectLst/>
                <a:latin typeface="+mn-lt"/>
                <a:ea typeface="+mn-ea"/>
                <a:cs typeface="+mn-cs"/>
              </a:rPr>
              <a:t>Advise patient to call facility if:</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Symptoms persist for another 5 days</a:t>
            </a:r>
          </a:p>
          <a:p>
            <a:pPr lvl="0"/>
            <a:r>
              <a:rPr lang="en-ZA" sz="1200" kern="1200" dirty="0">
                <a:solidFill>
                  <a:schemeClr val="tx1"/>
                </a:solidFill>
                <a:effectLst/>
                <a:latin typeface="+mn-lt"/>
                <a:ea typeface="+mn-ea"/>
                <a:cs typeface="+mn-cs"/>
              </a:rPr>
              <a:t>Significant clinical deterioration (unable to perform normal ADLs without becoming breathless)</a:t>
            </a: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44</a:t>
            </a:fld>
            <a:endParaRPr lang="en-US"/>
          </a:p>
        </p:txBody>
      </p:sp>
    </p:spTree>
    <p:extLst>
      <p:ext uri="{BB962C8B-B14F-4D97-AF65-F5344CB8AC3E}">
        <p14:creationId xmlns:p14="http://schemas.microsoft.com/office/powerpoint/2010/main" val="3879029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If need another health service: </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Assess and manage</a:t>
            </a:r>
          </a:p>
          <a:p>
            <a:pPr lvl="0"/>
            <a:r>
              <a:rPr lang="en-ZA" sz="1200" kern="1200" dirty="0">
                <a:solidFill>
                  <a:schemeClr val="tx1"/>
                </a:solidFill>
                <a:effectLst/>
                <a:latin typeface="+mn-lt"/>
                <a:ea typeface="+mn-ea"/>
                <a:cs typeface="+mn-cs"/>
              </a:rPr>
              <a:t>Runner to collect files, blood results, treatment from pharmacy</a:t>
            </a:r>
          </a:p>
          <a:p>
            <a:pPr lvl="0"/>
            <a:r>
              <a:rPr lang="en-ZA" sz="1200" kern="1200" dirty="0">
                <a:solidFill>
                  <a:schemeClr val="tx1"/>
                </a:solidFill>
                <a:effectLst/>
                <a:latin typeface="+mn-lt"/>
                <a:ea typeface="+mn-ea"/>
                <a:cs typeface="+mn-cs"/>
              </a:rPr>
              <a:t>Where necessary send runner to collect specialized clinician</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826AAA-3D24-964A-A152-85880F12F8E9}" type="slidenum">
              <a:rPr lang="en-US" smtClean="0"/>
              <a:t>45</a:t>
            </a:fld>
            <a:endParaRPr lang="en-US"/>
          </a:p>
        </p:txBody>
      </p:sp>
    </p:spTree>
    <p:extLst>
      <p:ext uri="{BB962C8B-B14F-4D97-AF65-F5344CB8AC3E}">
        <p14:creationId xmlns:p14="http://schemas.microsoft.com/office/powerpoint/2010/main" val="2705408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If need another health service: </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Assess and manage</a:t>
            </a:r>
          </a:p>
          <a:p>
            <a:pPr lvl="0"/>
            <a:r>
              <a:rPr lang="en-ZA" sz="1200" kern="1200" dirty="0">
                <a:solidFill>
                  <a:schemeClr val="tx1"/>
                </a:solidFill>
                <a:effectLst/>
                <a:latin typeface="+mn-lt"/>
                <a:ea typeface="+mn-ea"/>
                <a:cs typeface="+mn-cs"/>
              </a:rPr>
              <a:t>Runner to collect files, blood results, treatment from pharmacy</a:t>
            </a:r>
          </a:p>
          <a:p>
            <a:pPr lvl="0"/>
            <a:r>
              <a:rPr lang="en-ZA" sz="1200" kern="1200" dirty="0">
                <a:solidFill>
                  <a:schemeClr val="tx1"/>
                </a:solidFill>
                <a:effectLst/>
                <a:latin typeface="+mn-lt"/>
                <a:ea typeface="+mn-ea"/>
                <a:cs typeface="+mn-cs"/>
              </a:rPr>
              <a:t>Where necessary send runner to collect specialized clinician</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826AAA-3D24-964A-A152-85880F12F8E9}" type="slidenum">
              <a:rPr lang="en-US" smtClean="0"/>
              <a:t>46</a:t>
            </a:fld>
            <a:endParaRPr lang="en-US"/>
          </a:p>
        </p:txBody>
      </p:sp>
    </p:spTree>
    <p:extLst>
      <p:ext uri="{BB962C8B-B14F-4D97-AF65-F5344CB8AC3E}">
        <p14:creationId xmlns:p14="http://schemas.microsoft.com/office/powerpoint/2010/main" val="2053578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2</a:t>
            </a:r>
            <a:r>
              <a:rPr lang="en-US" sz="1200" u="sng" kern="1200" baseline="30000" dirty="0">
                <a:solidFill>
                  <a:schemeClr val="tx1"/>
                </a:solidFill>
                <a:effectLst/>
                <a:latin typeface="+mn-lt"/>
                <a:ea typeface="+mn-ea"/>
                <a:cs typeface="+mn-cs"/>
              </a:rPr>
              <a:t>nd</a:t>
            </a:r>
            <a:r>
              <a:rPr lang="en-US" sz="1200" u="sng" kern="1200" dirty="0">
                <a:solidFill>
                  <a:schemeClr val="tx1"/>
                </a:solidFill>
                <a:effectLst/>
                <a:latin typeface="+mn-lt"/>
                <a:ea typeface="+mn-ea"/>
                <a:cs typeface="+mn-cs"/>
              </a:rPr>
              <a:t> screening and management station specific cleaning procedures</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The 2</a:t>
            </a:r>
            <a:r>
              <a:rPr lang="en-ZA" sz="1200" kern="1200" baseline="30000" dirty="0">
                <a:solidFill>
                  <a:schemeClr val="tx1"/>
                </a:solidFill>
                <a:effectLst/>
                <a:latin typeface="+mn-lt"/>
                <a:ea typeface="+mn-ea"/>
                <a:cs typeface="+mn-cs"/>
              </a:rPr>
              <a:t>nd</a:t>
            </a:r>
            <a:r>
              <a:rPr lang="en-ZA" sz="1200" kern="1200" dirty="0">
                <a:solidFill>
                  <a:schemeClr val="tx1"/>
                </a:solidFill>
                <a:effectLst/>
                <a:latin typeface="+mn-lt"/>
                <a:ea typeface="+mn-ea"/>
                <a:cs typeface="+mn-cs"/>
              </a:rPr>
              <a:t> screening and management station should be cleaned a minimum of three hourly.</a:t>
            </a:r>
          </a:p>
          <a:p>
            <a:pPr lvl="0"/>
            <a:r>
              <a:rPr lang="en-ZA" sz="1200" kern="1200" dirty="0">
                <a:solidFill>
                  <a:schemeClr val="tx1"/>
                </a:solidFill>
                <a:effectLst/>
                <a:latin typeface="+mn-lt"/>
                <a:ea typeface="+mn-ea"/>
                <a:cs typeface="+mn-cs"/>
              </a:rPr>
              <a:t>All chairs must be disinfected between use by patients i.e. no patient should sit on chair that has not been disinfected.  </a:t>
            </a:r>
          </a:p>
          <a:p>
            <a:pPr lvl="0"/>
            <a:r>
              <a:rPr lang="en-ZA" sz="1200" kern="1200" dirty="0">
                <a:solidFill>
                  <a:schemeClr val="tx1"/>
                </a:solidFill>
                <a:effectLst/>
                <a:latin typeface="+mn-lt"/>
                <a:ea typeface="+mn-ea"/>
                <a:cs typeface="+mn-cs"/>
              </a:rPr>
              <a:t>The cleaner should disinfect all hard surfaces, including chairs and surrounding floor area with disinfectant (can use bleach/water solution – see Annex 3)</a:t>
            </a: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47</a:t>
            </a:fld>
            <a:endParaRPr lang="en-US"/>
          </a:p>
        </p:txBody>
      </p:sp>
    </p:spTree>
    <p:extLst>
      <p:ext uri="{BB962C8B-B14F-4D97-AF65-F5344CB8AC3E}">
        <p14:creationId xmlns:p14="http://schemas.microsoft.com/office/powerpoint/2010/main" val="188204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ZA" sz="1200" b="1" kern="1200" dirty="0">
                <a:solidFill>
                  <a:schemeClr val="tx1"/>
                </a:solidFill>
                <a:effectLst/>
                <a:latin typeface="+mn-lt"/>
                <a:ea typeface="+mn-ea"/>
                <a:cs typeface="+mn-cs"/>
              </a:rPr>
              <a:t>HIV testing station</a:t>
            </a: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48</a:t>
            </a:fld>
            <a:endParaRPr lang="en-US"/>
          </a:p>
        </p:txBody>
      </p:sp>
    </p:spTree>
    <p:extLst>
      <p:ext uri="{BB962C8B-B14F-4D97-AF65-F5344CB8AC3E}">
        <p14:creationId xmlns:p14="http://schemas.microsoft.com/office/powerpoint/2010/main" val="3139205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i="1" u="sng" kern="1200" dirty="0">
                <a:solidFill>
                  <a:schemeClr val="tx1"/>
                </a:solidFill>
                <a:effectLst/>
                <a:latin typeface="+mn-lt"/>
                <a:ea typeface="+mn-ea"/>
                <a:cs typeface="+mn-cs"/>
              </a:rPr>
              <a:t>Location</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Easily accessible from 2</a:t>
            </a:r>
            <a:r>
              <a:rPr lang="en-ZA" sz="1200" kern="1200" baseline="30000" dirty="0">
                <a:solidFill>
                  <a:schemeClr val="tx1"/>
                </a:solidFill>
                <a:effectLst/>
                <a:latin typeface="+mn-lt"/>
                <a:ea typeface="+mn-ea"/>
                <a:cs typeface="+mn-cs"/>
              </a:rPr>
              <a:t>nd</a:t>
            </a:r>
            <a:r>
              <a:rPr lang="en-ZA" sz="1200" kern="1200" dirty="0">
                <a:solidFill>
                  <a:schemeClr val="tx1"/>
                </a:solidFill>
                <a:effectLst/>
                <a:latin typeface="+mn-lt"/>
                <a:ea typeface="+mn-ea"/>
                <a:cs typeface="+mn-cs"/>
              </a:rPr>
              <a:t> screening and management station.    </a:t>
            </a:r>
          </a:p>
          <a:p>
            <a:r>
              <a:rPr lang="en-US" sz="1200" i="1" u="sng" kern="1200" dirty="0">
                <a:solidFill>
                  <a:schemeClr val="tx1"/>
                </a:solidFill>
                <a:effectLst/>
                <a:latin typeface="+mn-lt"/>
                <a:ea typeface="+mn-ea"/>
                <a:cs typeface="+mn-cs"/>
              </a:rPr>
              <a:t>Staffing</a:t>
            </a:r>
            <a:endParaRPr lang="en-ZA" sz="1200" kern="1200" dirty="0">
              <a:solidFill>
                <a:schemeClr val="tx1"/>
              </a:solidFill>
              <a:effectLst/>
              <a:latin typeface="+mn-lt"/>
              <a:ea typeface="+mn-ea"/>
              <a:cs typeface="+mn-cs"/>
            </a:endParaRPr>
          </a:p>
          <a:p>
            <a:pPr lvl="0"/>
            <a:r>
              <a:rPr lang="en-ZA" sz="1200" i="1" kern="1200" dirty="0">
                <a:solidFill>
                  <a:schemeClr val="tx1"/>
                </a:solidFill>
                <a:effectLst/>
                <a:latin typeface="+mn-lt"/>
                <a:ea typeface="+mn-ea"/>
                <a:cs typeface="+mn-cs"/>
              </a:rPr>
              <a:t>HIV test provider: </a:t>
            </a:r>
            <a:r>
              <a:rPr lang="en-ZA" sz="1200" kern="1200" dirty="0">
                <a:solidFill>
                  <a:schemeClr val="tx1"/>
                </a:solidFill>
                <a:effectLst/>
                <a:latin typeface="+mn-lt"/>
                <a:ea typeface="+mn-ea"/>
                <a:cs typeface="+mn-cs"/>
              </a:rPr>
              <a:t>Trained lay healthcare worker.</a:t>
            </a:r>
          </a:p>
          <a:p>
            <a:r>
              <a:rPr lang="en-ZA" sz="1200" i="1" u="sng" kern="1200" dirty="0">
                <a:solidFill>
                  <a:schemeClr val="tx1"/>
                </a:solidFill>
                <a:effectLst/>
                <a:latin typeface="+mn-lt"/>
                <a:ea typeface="+mn-ea"/>
                <a:cs typeface="+mn-cs"/>
              </a:rPr>
              <a:t>Station set-up</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Requires separate gazebo with privacy, a small table and 2 chairs and all HIV testing equipment. </a:t>
            </a:r>
          </a:p>
          <a:p>
            <a:r>
              <a:rPr lang="en-ZA" sz="1200" i="1" u="sng" kern="1200" dirty="0">
                <a:solidFill>
                  <a:schemeClr val="tx1"/>
                </a:solidFill>
                <a:effectLst/>
                <a:latin typeface="+mn-lt"/>
                <a:ea typeface="+mn-ea"/>
                <a:cs typeface="+mn-cs"/>
              </a:rPr>
              <a:t>Appropriate IPC and PPE use for staff</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HIV test provider to wear surgical mask (one per shift), disposable apron (to discard when leaving Yellow/Orange zone in facility or one per shift) and non-sterile gloves to be changed between every patient tested.</a:t>
            </a:r>
          </a:p>
          <a:p>
            <a:pPr lvl="0"/>
            <a:r>
              <a:rPr lang="en-ZA" sz="1200" kern="1200" dirty="0">
                <a:solidFill>
                  <a:schemeClr val="tx1"/>
                </a:solidFill>
                <a:effectLst/>
                <a:latin typeface="+mn-lt"/>
                <a:ea typeface="+mn-ea"/>
                <a:cs typeface="+mn-cs"/>
              </a:rPr>
              <a:t>Disinfect station between every patient.</a:t>
            </a:r>
          </a:p>
          <a:p>
            <a:r>
              <a:rPr lang="en-ZA" sz="1200" i="1" u="sng" kern="1200" dirty="0">
                <a:solidFill>
                  <a:schemeClr val="tx1"/>
                </a:solidFill>
                <a:effectLst/>
                <a:latin typeface="+mn-lt"/>
                <a:ea typeface="+mn-ea"/>
                <a:cs typeface="+mn-cs"/>
              </a:rPr>
              <a:t>Station procedure</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Carry out HIV test for all patients referred from 2</a:t>
            </a:r>
            <a:r>
              <a:rPr lang="en-ZA" sz="1200" kern="1200" baseline="30000" dirty="0">
                <a:solidFill>
                  <a:schemeClr val="tx1"/>
                </a:solidFill>
                <a:effectLst/>
                <a:latin typeface="+mn-lt"/>
                <a:ea typeface="+mn-ea"/>
                <a:cs typeface="+mn-cs"/>
              </a:rPr>
              <a:t>nd</a:t>
            </a:r>
            <a:r>
              <a:rPr lang="en-ZA" sz="1200" kern="1200" dirty="0">
                <a:solidFill>
                  <a:schemeClr val="tx1"/>
                </a:solidFill>
                <a:effectLst/>
                <a:latin typeface="+mn-lt"/>
                <a:ea typeface="+mn-ea"/>
                <a:cs typeface="+mn-cs"/>
              </a:rPr>
              <a:t> screening and management station. </a:t>
            </a:r>
          </a:p>
          <a:p>
            <a:pPr lvl="0"/>
            <a:r>
              <a:rPr lang="en-ZA" sz="1200" kern="1200" dirty="0">
                <a:solidFill>
                  <a:schemeClr val="tx1"/>
                </a:solidFill>
                <a:effectLst/>
                <a:latin typeface="+mn-lt"/>
                <a:ea typeface="+mn-ea"/>
                <a:cs typeface="+mn-cs"/>
              </a:rPr>
              <a:t>Note HIV test result on request for test from Orange Zone Clinician and send back with runner to Clinician for decision on whether TB sputum specimen required for testing.  Where it is required, Orange Zone Clinician to complete NHLS specimen form for TB test.</a:t>
            </a: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49</a:t>
            </a:fld>
            <a:endParaRPr lang="en-US"/>
          </a:p>
        </p:txBody>
      </p:sp>
    </p:spTree>
    <p:extLst>
      <p:ext uri="{BB962C8B-B14F-4D97-AF65-F5344CB8AC3E}">
        <p14:creationId xmlns:p14="http://schemas.microsoft.com/office/powerpoint/2010/main" val="922964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50</a:t>
            </a:fld>
            <a:endParaRPr lang="en-US"/>
          </a:p>
        </p:txBody>
      </p:sp>
    </p:spTree>
    <p:extLst>
      <p:ext uri="{BB962C8B-B14F-4D97-AF65-F5344CB8AC3E}">
        <p14:creationId xmlns:p14="http://schemas.microsoft.com/office/powerpoint/2010/main" val="152990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4</a:t>
            </a:fld>
            <a:endParaRPr lang="en-US" dirty="0"/>
          </a:p>
        </p:txBody>
      </p:sp>
    </p:spTree>
    <p:extLst>
      <p:ext uri="{BB962C8B-B14F-4D97-AF65-F5344CB8AC3E}">
        <p14:creationId xmlns:p14="http://schemas.microsoft.com/office/powerpoint/2010/main" val="650851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ZA" sz="1200" b="1" kern="1200" dirty="0">
                <a:solidFill>
                  <a:schemeClr val="tx1"/>
                </a:solidFill>
                <a:effectLst/>
                <a:latin typeface="+mn-lt"/>
                <a:ea typeface="+mn-ea"/>
                <a:cs typeface="+mn-cs"/>
              </a:rPr>
              <a:t>Specialized clinical service station</a:t>
            </a:r>
          </a:p>
          <a:p>
            <a:r>
              <a:rPr lang="en-ZA" sz="1200" i="1" u="sng" kern="1200" dirty="0">
                <a:solidFill>
                  <a:schemeClr val="tx1"/>
                </a:solidFill>
                <a:effectLst/>
                <a:latin typeface="+mn-lt"/>
                <a:ea typeface="+mn-ea"/>
                <a:cs typeface="+mn-cs"/>
              </a:rPr>
              <a:t>Location</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Easily accessible from 2</a:t>
            </a:r>
            <a:r>
              <a:rPr lang="en-ZA" sz="1200" kern="1200" baseline="30000" dirty="0">
                <a:solidFill>
                  <a:schemeClr val="tx1"/>
                </a:solidFill>
                <a:effectLst/>
                <a:latin typeface="+mn-lt"/>
                <a:ea typeface="+mn-ea"/>
                <a:cs typeface="+mn-cs"/>
              </a:rPr>
              <a:t>nd</a:t>
            </a:r>
            <a:r>
              <a:rPr lang="en-ZA" sz="1200" kern="1200" dirty="0">
                <a:solidFill>
                  <a:schemeClr val="tx1"/>
                </a:solidFill>
                <a:effectLst/>
                <a:latin typeface="+mn-lt"/>
                <a:ea typeface="+mn-ea"/>
                <a:cs typeface="+mn-cs"/>
              </a:rPr>
              <a:t> screening and management station.  Ideally immediately next to this tent.  </a:t>
            </a:r>
          </a:p>
          <a:p>
            <a:r>
              <a:rPr lang="en-US" sz="1200" i="1" u="sng" kern="1200" dirty="0">
                <a:solidFill>
                  <a:schemeClr val="tx1"/>
                </a:solidFill>
                <a:effectLst/>
                <a:latin typeface="+mn-lt"/>
                <a:ea typeface="+mn-ea"/>
                <a:cs typeface="+mn-cs"/>
              </a:rPr>
              <a:t>Staffing</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No permanent staffing.  Used by specialized clinician from Blue Zone to see patient for any clinical service that cannot be provided by Orange Zone Clinician e.g. Dentist or complex ante-natal/ART consult. </a:t>
            </a:r>
          </a:p>
          <a:p>
            <a:r>
              <a:rPr lang="en-ZA" sz="1200" i="1" u="sng" kern="1200" dirty="0">
                <a:solidFill>
                  <a:schemeClr val="tx1"/>
                </a:solidFill>
                <a:effectLst/>
                <a:latin typeface="+mn-lt"/>
                <a:ea typeface="+mn-ea"/>
                <a:cs typeface="+mn-cs"/>
              </a:rPr>
              <a:t>Station set-up</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Requires separate gazebo with privacy, an examination bed and 2 chairs. </a:t>
            </a:r>
          </a:p>
          <a:p>
            <a:r>
              <a:rPr lang="en-ZA" sz="1200" i="1" u="sng" kern="1200" dirty="0">
                <a:solidFill>
                  <a:schemeClr val="tx1"/>
                </a:solidFill>
                <a:effectLst/>
                <a:latin typeface="+mn-lt"/>
                <a:ea typeface="+mn-ea"/>
                <a:cs typeface="+mn-cs"/>
              </a:rPr>
              <a:t>Appropriate IPC and PPE use for staff</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Specialized clinician to wear surgical mask (one per shift), disposable apron (to discard when leaving Yellow/Orange zone in facility or one per shift) and non-sterile gloves to be changed between every patient examined.</a:t>
            </a:r>
          </a:p>
          <a:p>
            <a:pPr lvl="0"/>
            <a:r>
              <a:rPr lang="en-ZA" sz="1200" kern="1200" dirty="0">
                <a:solidFill>
                  <a:schemeClr val="tx1"/>
                </a:solidFill>
                <a:effectLst/>
                <a:latin typeface="+mn-lt"/>
                <a:ea typeface="+mn-ea"/>
                <a:cs typeface="+mn-cs"/>
              </a:rPr>
              <a:t>Disinfect station between every patient.</a:t>
            </a:r>
          </a:p>
          <a:p>
            <a:r>
              <a:rPr lang="en-ZA" sz="1200" i="1" u="sng" kern="1200" dirty="0">
                <a:solidFill>
                  <a:schemeClr val="tx1"/>
                </a:solidFill>
                <a:effectLst/>
                <a:latin typeface="+mn-lt"/>
                <a:ea typeface="+mn-ea"/>
                <a:cs typeface="+mn-cs"/>
              </a:rPr>
              <a:t>Station procedure</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Specific to service provided.</a:t>
            </a: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51</a:t>
            </a:fld>
            <a:endParaRPr lang="en-US"/>
          </a:p>
        </p:txBody>
      </p:sp>
    </p:spTree>
    <p:extLst>
      <p:ext uri="{BB962C8B-B14F-4D97-AF65-F5344CB8AC3E}">
        <p14:creationId xmlns:p14="http://schemas.microsoft.com/office/powerpoint/2010/main" val="375520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52</a:t>
            </a:fld>
            <a:endParaRPr lang="en-US"/>
          </a:p>
        </p:txBody>
      </p:sp>
    </p:spTree>
    <p:extLst>
      <p:ext uri="{BB962C8B-B14F-4D97-AF65-F5344CB8AC3E}">
        <p14:creationId xmlns:p14="http://schemas.microsoft.com/office/powerpoint/2010/main" val="3750618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ZA" sz="1200" b="1" kern="1200" dirty="0">
                <a:solidFill>
                  <a:schemeClr val="tx1"/>
                </a:solidFill>
                <a:effectLst/>
                <a:latin typeface="+mn-lt"/>
                <a:ea typeface="+mn-ea"/>
                <a:cs typeface="+mn-cs"/>
              </a:rPr>
              <a:t>COVID-19 and TB testing station </a:t>
            </a:r>
          </a:p>
          <a:p>
            <a:r>
              <a:rPr lang="en-ZA" sz="1200" i="1" u="sng" kern="1200" dirty="0">
                <a:solidFill>
                  <a:schemeClr val="tx1"/>
                </a:solidFill>
                <a:effectLst/>
                <a:latin typeface="+mn-lt"/>
                <a:ea typeface="+mn-ea"/>
                <a:cs typeface="+mn-cs"/>
              </a:rPr>
              <a:t>Location</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Easily accessible from 2</a:t>
            </a:r>
            <a:r>
              <a:rPr lang="en-ZA" sz="1200" kern="1200" baseline="30000" dirty="0">
                <a:solidFill>
                  <a:schemeClr val="tx1"/>
                </a:solidFill>
                <a:effectLst/>
                <a:latin typeface="+mn-lt"/>
                <a:ea typeface="+mn-ea"/>
                <a:cs typeface="+mn-cs"/>
              </a:rPr>
              <a:t>nd</a:t>
            </a:r>
            <a:r>
              <a:rPr lang="en-ZA" sz="1200" kern="1200" dirty="0">
                <a:solidFill>
                  <a:schemeClr val="tx1"/>
                </a:solidFill>
                <a:effectLst/>
                <a:latin typeface="+mn-lt"/>
                <a:ea typeface="+mn-ea"/>
                <a:cs typeface="+mn-cs"/>
              </a:rPr>
              <a:t> screening and management station.  Last station before exiting the facility.  </a:t>
            </a:r>
          </a:p>
          <a:p>
            <a:r>
              <a:rPr lang="en-US" sz="1200" i="1" u="sng" kern="1200" dirty="0">
                <a:solidFill>
                  <a:schemeClr val="tx1"/>
                </a:solidFill>
                <a:effectLst/>
                <a:latin typeface="+mn-lt"/>
                <a:ea typeface="+mn-ea"/>
                <a:cs typeface="+mn-cs"/>
              </a:rPr>
              <a:t>Staffing</a:t>
            </a:r>
            <a:endParaRPr lang="en-ZA" sz="1200" kern="1200" dirty="0">
              <a:solidFill>
                <a:schemeClr val="tx1"/>
              </a:solidFill>
              <a:effectLst/>
              <a:latin typeface="+mn-lt"/>
              <a:ea typeface="+mn-ea"/>
              <a:cs typeface="+mn-cs"/>
            </a:endParaRPr>
          </a:p>
          <a:p>
            <a:pPr lvl="0"/>
            <a:r>
              <a:rPr lang="en-ZA" sz="1200" i="1" kern="1200" dirty="0">
                <a:solidFill>
                  <a:schemeClr val="tx1"/>
                </a:solidFill>
                <a:effectLst/>
                <a:latin typeface="+mn-lt"/>
                <a:ea typeface="+mn-ea"/>
                <a:cs typeface="+mn-cs"/>
              </a:rPr>
              <a:t>Testing Clinician</a:t>
            </a:r>
            <a:r>
              <a:rPr lang="en-ZA" sz="1200" kern="1200" dirty="0">
                <a:solidFill>
                  <a:schemeClr val="tx1"/>
                </a:solidFill>
                <a:effectLst/>
                <a:latin typeface="+mn-lt"/>
                <a:ea typeface="+mn-ea"/>
                <a:cs typeface="+mn-cs"/>
              </a:rPr>
              <a:t>:  Professional nurse or doctor.  This can be the same person as the Orange Zone Clinician in very low volume facility.</a:t>
            </a:r>
          </a:p>
          <a:p>
            <a:pPr lvl="0"/>
            <a:r>
              <a:rPr lang="en-ZA" sz="1200" i="1" kern="1200" dirty="0">
                <a:solidFill>
                  <a:schemeClr val="tx1"/>
                </a:solidFill>
                <a:effectLst/>
                <a:latin typeface="+mn-lt"/>
                <a:ea typeface="+mn-ea"/>
                <a:cs typeface="+mn-cs"/>
              </a:rPr>
              <a:t>Testing station form completers:  </a:t>
            </a:r>
            <a:r>
              <a:rPr lang="en-ZA" sz="1200" kern="1200" dirty="0">
                <a:solidFill>
                  <a:schemeClr val="tx1"/>
                </a:solidFill>
                <a:effectLst/>
                <a:latin typeface="+mn-lt"/>
                <a:ea typeface="+mn-ea"/>
                <a:cs typeface="+mn-cs"/>
              </a:rPr>
              <a:t>To complete all the forms (see below).  1-4 lay HCWs or admin clerks depending on volume. </a:t>
            </a:r>
          </a:p>
          <a:p>
            <a:r>
              <a:rPr lang="en-ZA" sz="1200" i="1" u="sng" kern="1200" dirty="0">
                <a:solidFill>
                  <a:schemeClr val="tx1"/>
                </a:solidFill>
                <a:effectLst/>
                <a:latin typeface="+mn-lt"/>
                <a:ea typeface="+mn-ea"/>
                <a:cs typeface="+mn-cs"/>
              </a:rPr>
              <a:t>Station set-up</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Requires well ventilated space for carrying out COVID-19 test.  In order of preference from best to worst option (all adequate)</a:t>
            </a:r>
          </a:p>
          <a:p>
            <a:pPr lvl="0"/>
            <a:r>
              <a:rPr lang="en-ZA" sz="1200" kern="1200" dirty="0">
                <a:solidFill>
                  <a:schemeClr val="tx1"/>
                </a:solidFill>
                <a:effectLst/>
                <a:latin typeface="+mn-lt"/>
                <a:ea typeface="+mn-ea"/>
                <a:cs typeface="+mn-cs"/>
              </a:rPr>
              <a:t>Separate well ventilated tent/gazebo outside facility building (more than 5m away from any other station).  Should have at least 2 sides open for </a:t>
            </a:r>
            <a:r>
              <a:rPr lang="en-ZA" sz="1200" kern="1200" dirty="0" err="1">
                <a:solidFill>
                  <a:schemeClr val="tx1"/>
                </a:solidFill>
                <a:effectLst/>
                <a:latin typeface="+mn-lt"/>
                <a:ea typeface="+mn-ea"/>
                <a:cs typeface="+mn-cs"/>
              </a:rPr>
              <a:t>ventillation</a:t>
            </a:r>
            <a:r>
              <a:rPr lang="en-ZA" sz="1200" kern="1200" dirty="0">
                <a:solidFill>
                  <a:schemeClr val="tx1"/>
                </a:solidFill>
                <a:effectLst/>
                <a:latin typeface="+mn-lt"/>
                <a:ea typeface="+mn-ea"/>
                <a:cs typeface="+mn-cs"/>
              </a:rPr>
              <a:t>.</a:t>
            </a:r>
          </a:p>
          <a:p>
            <a:pPr lvl="0"/>
            <a:r>
              <a:rPr lang="en-ZA" sz="1200" kern="1200" dirty="0">
                <a:solidFill>
                  <a:schemeClr val="tx1"/>
                </a:solidFill>
                <a:effectLst/>
                <a:latin typeface="+mn-lt"/>
                <a:ea typeface="+mn-ea"/>
                <a:cs typeface="+mn-cs"/>
              </a:rPr>
              <a:t>Open air cordoned off external space</a:t>
            </a:r>
          </a:p>
          <a:p>
            <a:pPr lvl="0"/>
            <a:r>
              <a:rPr lang="en-ZA" sz="1200" kern="1200" dirty="0">
                <a:solidFill>
                  <a:schemeClr val="tx1"/>
                </a:solidFill>
                <a:effectLst/>
                <a:latin typeface="+mn-lt"/>
                <a:ea typeface="+mn-ea"/>
                <a:cs typeface="+mn-cs"/>
              </a:rPr>
              <a:t>Requires space for donning and doffing PPE and table/s for PPE supply and to collate specimen with forms and put in box for lab collection.  Can be outside gazebo or in an attached gazebo.</a:t>
            </a:r>
          </a:p>
          <a:p>
            <a:pPr lvl="0"/>
            <a:r>
              <a:rPr lang="en-ZA" sz="1200" kern="1200" dirty="0">
                <a:solidFill>
                  <a:schemeClr val="tx1"/>
                </a:solidFill>
                <a:effectLst/>
                <a:latin typeface="+mn-lt"/>
                <a:ea typeface="+mn-ea"/>
                <a:cs typeface="+mn-cs"/>
              </a:rPr>
              <a:t>Requires separate space for specimen form completion.  Set of chairs and single tables for those staff completing forms.  Ideally this would be under cover. Boxes next to tables with blank forms that require completion.</a:t>
            </a:r>
          </a:p>
          <a:p>
            <a:r>
              <a:rPr lang="en-ZA" sz="1200" i="1" u="sng" kern="1200" dirty="0">
                <a:solidFill>
                  <a:schemeClr val="tx1"/>
                </a:solidFill>
                <a:effectLst/>
                <a:latin typeface="+mn-lt"/>
                <a:ea typeface="+mn-ea"/>
                <a:cs typeface="+mn-cs"/>
              </a:rPr>
              <a:t>Appropriate IPC and PPE use for staff</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Testing Clinician to wear N95 mask, goggles or eye visor, gloves and disposable gown.  </a:t>
            </a:r>
          </a:p>
          <a:p>
            <a:pPr lvl="0"/>
            <a:r>
              <a:rPr lang="en-ZA" sz="1200" kern="1200" dirty="0">
                <a:solidFill>
                  <a:schemeClr val="tx1"/>
                </a:solidFill>
                <a:effectLst/>
                <a:latin typeface="+mn-lt"/>
                <a:ea typeface="+mn-ea"/>
                <a:cs typeface="+mn-cs"/>
              </a:rPr>
              <a:t>Change N95 mask and disposable gown after every shift.  Disinfect visor frequently.  Change gloves between each patient.</a:t>
            </a:r>
          </a:p>
          <a:p>
            <a:pPr lvl="0"/>
            <a:r>
              <a:rPr lang="en-ZA" sz="1200" kern="1200" dirty="0">
                <a:solidFill>
                  <a:schemeClr val="tx1"/>
                </a:solidFill>
                <a:effectLst/>
                <a:latin typeface="+mn-lt"/>
                <a:ea typeface="+mn-ea"/>
                <a:cs typeface="+mn-cs"/>
              </a:rPr>
              <a:t>Wash/sanitize hands between every patient</a:t>
            </a:r>
          </a:p>
          <a:p>
            <a:pPr lvl="0"/>
            <a:r>
              <a:rPr lang="en-ZA" sz="1200" kern="1200" dirty="0">
                <a:solidFill>
                  <a:schemeClr val="tx1"/>
                </a:solidFill>
                <a:effectLst/>
                <a:latin typeface="+mn-lt"/>
                <a:ea typeface="+mn-ea"/>
                <a:cs typeface="+mn-cs"/>
              </a:rPr>
              <a:t>Disinfect station between every patient.</a:t>
            </a:r>
          </a:p>
          <a:p>
            <a:r>
              <a:rPr lang="en-ZA" sz="1200" i="1" u="sng" kern="1200" dirty="0">
                <a:solidFill>
                  <a:schemeClr val="tx1"/>
                </a:solidFill>
                <a:effectLst/>
                <a:latin typeface="+mn-lt"/>
                <a:ea typeface="+mn-ea"/>
                <a:cs typeface="+mn-cs"/>
              </a:rPr>
              <a:t>Station procedure</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Form Completers to complete the following forms:</a:t>
            </a:r>
          </a:p>
          <a:p>
            <a:pPr lvl="0"/>
            <a:r>
              <a:rPr lang="en-ZA" sz="1200" kern="1200" dirty="0">
                <a:solidFill>
                  <a:schemeClr val="tx1"/>
                </a:solidFill>
                <a:effectLst/>
                <a:latin typeface="+mn-lt"/>
                <a:ea typeface="+mn-ea"/>
                <a:cs typeface="+mn-cs"/>
              </a:rPr>
              <a:t>PUI form</a:t>
            </a:r>
          </a:p>
          <a:p>
            <a:pPr lvl="0"/>
            <a:r>
              <a:rPr lang="en-ZA" sz="1200" kern="1200" dirty="0">
                <a:solidFill>
                  <a:schemeClr val="tx1"/>
                </a:solidFill>
                <a:effectLst/>
                <a:latin typeface="+mn-lt"/>
                <a:ea typeface="+mn-ea"/>
                <a:cs typeface="+mn-cs"/>
              </a:rPr>
              <a:t>NHLS lab form</a:t>
            </a:r>
          </a:p>
          <a:p>
            <a:pPr lvl="0"/>
            <a:r>
              <a:rPr lang="en-ZA" sz="1200" kern="1200" dirty="0">
                <a:solidFill>
                  <a:schemeClr val="tx1"/>
                </a:solidFill>
                <a:effectLst/>
                <a:latin typeface="+mn-lt"/>
                <a:ea typeface="+mn-ea"/>
                <a:cs typeface="+mn-cs"/>
              </a:rPr>
              <a:t>COVID-19 specimen form</a:t>
            </a:r>
          </a:p>
          <a:p>
            <a:pPr lvl="0"/>
            <a:r>
              <a:rPr lang="en-ZA" sz="1200" kern="1200" dirty="0">
                <a:solidFill>
                  <a:schemeClr val="tx1"/>
                </a:solidFill>
                <a:effectLst/>
                <a:latin typeface="+mn-lt"/>
                <a:ea typeface="+mn-ea"/>
                <a:cs typeface="+mn-cs"/>
              </a:rPr>
              <a:t>Testing Clinician to fetch completed forms when ready to test next patient. Forms should not be given to patient but transferred from Form Completers to Testing Clinician.</a:t>
            </a:r>
          </a:p>
          <a:p>
            <a:pPr lvl="0"/>
            <a:r>
              <a:rPr lang="en-ZA" sz="1200" kern="1200" dirty="0">
                <a:solidFill>
                  <a:schemeClr val="tx1"/>
                </a:solidFill>
                <a:effectLst/>
                <a:latin typeface="+mn-lt"/>
                <a:ea typeface="+mn-ea"/>
                <a:cs typeface="+mn-cs"/>
              </a:rPr>
              <a:t>Where Orange Zone Clinician has indicated at TB sputum needs to be taken, this can either be taken in Testing Station or appropriate open space away from all staff and other patients. </a:t>
            </a:r>
          </a:p>
          <a:p>
            <a:pPr lvl="0"/>
            <a:r>
              <a:rPr lang="en-ZA" sz="1200" kern="1200" dirty="0">
                <a:solidFill>
                  <a:schemeClr val="tx1"/>
                </a:solidFill>
                <a:effectLst/>
                <a:latin typeface="+mn-lt"/>
                <a:ea typeface="+mn-ea"/>
                <a:cs typeface="+mn-cs"/>
              </a:rPr>
              <a:t>The Testing Clinician will then take a specimen for COVID testing (see detailed testing procedure in Annex 10) in the following order of preference based on best sensitivity:</a:t>
            </a:r>
          </a:p>
          <a:p>
            <a:pPr lvl="0"/>
            <a:r>
              <a:rPr lang="en-ZA" sz="1200" kern="1200" dirty="0">
                <a:solidFill>
                  <a:schemeClr val="tx1"/>
                </a:solidFill>
                <a:effectLst/>
                <a:latin typeface="+mn-lt"/>
                <a:ea typeface="+mn-ea"/>
                <a:cs typeface="+mn-cs"/>
              </a:rPr>
              <a:t>Sputum (if patient has a productive cough)</a:t>
            </a:r>
          </a:p>
          <a:p>
            <a:pPr lvl="0"/>
            <a:r>
              <a:rPr lang="en-ZA" sz="1200" kern="1200" dirty="0">
                <a:solidFill>
                  <a:schemeClr val="tx1"/>
                </a:solidFill>
                <a:effectLst/>
                <a:latin typeface="+mn-lt"/>
                <a:ea typeface="+mn-ea"/>
                <a:cs typeface="+mn-cs"/>
              </a:rPr>
              <a:t>Nasopharyngeal swab</a:t>
            </a:r>
          </a:p>
          <a:p>
            <a:pPr lvl="0"/>
            <a:r>
              <a:rPr lang="en-ZA" sz="1200" kern="1200" dirty="0">
                <a:solidFill>
                  <a:schemeClr val="tx1"/>
                </a:solidFill>
                <a:effectLst/>
                <a:latin typeface="+mn-lt"/>
                <a:ea typeface="+mn-ea"/>
                <a:cs typeface="+mn-cs"/>
              </a:rPr>
              <a:t>Oropharyngeal swab </a:t>
            </a:r>
          </a:p>
          <a:p>
            <a:pPr lvl="0"/>
            <a:r>
              <a:rPr lang="en-ZA" sz="1200" kern="1200" dirty="0">
                <a:solidFill>
                  <a:schemeClr val="tx1"/>
                </a:solidFill>
                <a:effectLst/>
                <a:latin typeface="+mn-lt"/>
                <a:ea typeface="+mn-ea"/>
                <a:cs typeface="+mn-cs"/>
              </a:rPr>
              <a:t>TB sputum sample sent by runner to TB section in facility for registration and submission to lab.</a:t>
            </a:r>
          </a:p>
          <a:p>
            <a:pPr lvl="0"/>
            <a:r>
              <a:rPr lang="en-ZA" sz="1200" kern="1200" dirty="0">
                <a:solidFill>
                  <a:schemeClr val="tx1"/>
                </a:solidFill>
                <a:effectLst/>
                <a:latin typeface="+mn-lt"/>
                <a:ea typeface="+mn-ea"/>
                <a:cs typeface="+mn-cs"/>
              </a:rPr>
              <a:t>COVID-19 specimen to be packed with all forms in box (can be cooler box). If a dry swab i.e. no transport medium does not need to be on ice.</a:t>
            </a:r>
          </a:p>
          <a:p>
            <a:pPr lvl="0"/>
            <a:r>
              <a:rPr lang="en-ZA" sz="1200" kern="1200" dirty="0">
                <a:solidFill>
                  <a:schemeClr val="tx1"/>
                </a:solidFill>
                <a:effectLst/>
                <a:latin typeface="+mn-lt"/>
                <a:ea typeface="+mn-ea"/>
                <a:cs typeface="+mn-cs"/>
              </a:rPr>
              <a:t>COVID-19 specimens to be collected by courier and sent to lab preferably on the same day but if not possible, can be sent the next day.</a:t>
            </a: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53</a:t>
            </a:fld>
            <a:endParaRPr lang="en-US"/>
          </a:p>
        </p:txBody>
      </p:sp>
    </p:spTree>
    <p:extLst>
      <p:ext uri="{BB962C8B-B14F-4D97-AF65-F5344CB8AC3E}">
        <p14:creationId xmlns:p14="http://schemas.microsoft.com/office/powerpoint/2010/main" val="3927089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54</a:t>
            </a:fld>
            <a:endParaRPr lang="en-US"/>
          </a:p>
        </p:txBody>
      </p:sp>
    </p:spTree>
    <p:extLst>
      <p:ext uri="{BB962C8B-B14F-4D97-AF65-F5344CB8AC3E}">
        <p14:creationId xmlns:p14="http://schemas.microsoft.com/office/powerpoint/2010/main" val="1439419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55</a:t>
            </a:fld>
            <a:endParaRPr lang="en-US"/>
          </a:p>
        </p:txBody>
      </p:sp>
    </p:spTree>
    <p:extLst>
      <p:ext uri="{BB962C8B-B14F-4D97-AF65-F5344CB8AC3E}">
        <p14:creationId xmlns:p14="http://schemas.microsoft.com/office/powerpoint/2010/main" val="359511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56</a:t>
            </a:fld>
            <a:endParaRPr lang="en-US"/>
          </a:p>
        </p:txBody>
      </p:sp>
    </p:spTree>
    <p:extLst>
      <p:ext uri="{BB962C8B-B14F-4D97-AF65-F5344CB8AC3E}">
        <p14:creationId xmlns:p14="http://schemas.microsoft.com/office/powerpoint/2010/main" val="2432027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2920">
              <a:lnSpc>
                <a:spcPct val="107000"/>
              </a:lnSpc>
              <a:spcAft>
                <a:spcPts val="0"/>
              </a:spcAft>
            </a:pPr>
            <a:r>
              <a:rPr lang="en-ZA" sz="1200" i="1" u="sng" dirty="0">
                <a:solidFill>
                  <a:schemeClr val="bg1"/>
                </a:solidFill>
                <a:ea typeface="Calibri" panose="020F0502020204030204" pitchFamily="34" charset="0"/>
                <a:cs typeface="Times New Roman" panose="02020603050405020304" pitchFamily="18" charset="0"/>
              </a:rPr>
              <a:t>Appropriate IPC and PPE use for staff</a:t>
            </a:r>
            <a:endParaRPr lang="en-ZA" sz="1200" dirty="0">
              <a:solidFill>
                <a:schemeClr val="bg1"/>
              </a:solidFill>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itchFamily="2" charset="2"/>
              <a:buChar char=""/>
            </a:pPr>
            <a:r>
              <a:rPr lang="en-ZA" sz="1200" dirty="0">
                <a:solidFill>
                  <a:schemeClr val="bg1"/>
                </a:solidFill>
                <a:ea typeface="Calibri" panose="020F0502020204030204" pitchFamily="34" charset="0"/>
                <a:cs typeface="Times New Roman" panose="02020603050405020304" pitchFamily="18" charset="0"/>
              </a:rPr>
              <a:t>Testing Clinician to wear N95 mask, goggles or eye visor, gloves and disposable gown.  </a:t>
            </a:r>
          </a:p>
          <a:p>
            <a:pPr marL="342900" lvl="0" indent="-342900">
              <a:lnSpc>
                <a:spcPct val="107000"/>
              </a:lnSpc>
              <a:spcAft>
                <a:spcPts val="0"/>
              </a:spcAft>
              <a:buFont typeface="Symbol" pitchFamily="2" charset="2"/>
              <a:buChar char=""/>
            </a:pPr>
            <a:r>
              <a:rPr lang="en-ZA" sz="1200" dirty="0">
                <a:solidFill>
                  <a:schemeClr val="bg1"/>
                </a:solidFill>
                <a:ea typeface="Calibri" panose="020F0502020204030204" pitchFamily="34" charset="0"/>
                <a:cs typeface="Times New Roman" panose="02020603050405020304" pitchFamily="18" charset="0"/>
              </a:rPr>
              <a:t>Change N95 mask and disposable gown after every shift.  Disinfect visor frequently.  Change gloves between each patient.</a:t>
            </a:r>
          </a:p>
          <a:p>
            <a:pPr marL="342900" lvl="0" indent="-342900">
              <a:lnSpc>
                <a:spcPct val="107000"/>
              </a:lnSpc>
              <a:spcAft>
                <a:spcPts val="0"/>
              </a:spcAft>
              <a:buFont typeface="Symbol" pitchFamily="2" charset="2"/>
              <a:buChar char=""/>
            </a:pPr>
            <a:r>
              <a:rPr lang="en-ZA" sz="1200" dirty="0">
                <a:solidFill>
                  <a:schemeClr val="bg1"/>
                </a:solidFill>
                <a:ea typeface="Calibri" panose="020F0502020204030204" pitchFamily="34" charset="0"/>
                <a:cs typeface="Times New Roman" panose="02020603050405020304" pitchFamily="18" charset="0"/>
              </a:rPr>
              <a:t>Wash/sanitize hands between every patient</a:t>
            </a:r>
          </a:p>
          <a:p>
            <a:pPr marL="342900" lvl="0" indent="-342900">
              <a:lnSpc>
                <a:spcPct val="107000"/>
              </a:lnSpc>
              <a:spcAft>
                <a:spcPts val="0"/>
              </a:spcAft>
              <a:buFont typeface="Symbol" pitchFamily="2" charset="2"/>
              <a:buChar char=""/>
            </a:pPr>
            <a:r>
              <a:rPr lang="en-ZA" sz="1200" dirty="0">
                <a:solidFill>
                  <a:schemeClr val="bg1"/>
                </a:solidFill>
                <a:ea typeface="Calibri" panose="020F0502020204030204" pitchFamily="34" charset="0"/>
                <a:cs typeface="Times New Roman" panose="02020603050405020304" pitchFamily="18" charset="0"/>
              </a:rPr>
              <a:t>Disinfect station between every patient.</a:t>
            </a: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58</a:t>
            </a:fld>
            <a:endParaRPr lang="en-US"/>
          </a:p>
        </p:txBody>
      </p:sp>
    </p:spTree>
    <p:extLst>
      <p:ext uri="{BB962C8B-B14F-4D97-AF65-F5344CB8AC3E}">
        <p14:creationId xmlns:p14="http://schemas.microsoft.com/office/powerpoint/2010/main" val="1247762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a:solidFill>
                  <a:schemeClr val="tx1"/>
                </a:solidFill>
                <a:effectLst/>
                <a:latin typeface="+mn-lt"/>
                <a:ea typeface="+mn-ea"/>
                <a:cs typeface="+mn-cs"/>
              </a:rPr>
              <a:t>Form Completers to complete the following forms</a:t>
            </a:r>
          </a:p>
          <a:p>
            <a:pPr lvl="0"/>
            <a:r>
              <a:rPr lang="en-ZA" sz="1200" kern="1200" dirty="0">
                <a:solidFill>
                  <a:schemeClr val="tx1"/>
                </a:solidFill>
                <a:effectLst/>
                <a:latin typeface="+mn-lt"/>
                <a:ea typeface="+mn-ea"/>
                <a:cs typeface="+mn-cs"/>
              </a:rPr>
              <a:t>Testing Clinician to fetch completed forms when ready to test next patient. Forms should not be given to patient but transferred from Form Completers to Testing Clinician.</a:t>
            </a:r>
          </a:p>
          <a:p>
            <a:pPr lvl="0"/>
            <a:r>
              <a:rPr lang="en-ZA" sz="1200" kern="1200" dirty="0">
                <a:solidFill>
                  <a:schemeClr val="tx1"/>
                </a:solidFill>
                <a:effectLst/>
                <a:latin typeface="+mn-lt"/>
                <a:ea typeface="+mn-ea"/>
                <a:cs typeface="+mn-cs"/>
              </a:rPr>
              <a:t>Where Orange Zone Clinician has indicated at TB sputum needs to be taken, this can either be taken in Testing Station or appropriate open space away from all staff and other patients. </a:t>
            </a:r>
          </a:p>
          <a:p>
            <a:pPr lvl="0"/>
            <a:r>
              <a:rPr lang="en-ZA" sz="1200" kern="1200" dirty="0">
                <a:solidFill>
                  <a:schemeClr val="tx1"/>
                </a:solidFill>
                <a:effectLst/>
                <a:latin typeface="+mn-lt"/>
                <a:ea typeface="+mn-ea"/>
                <a:cs typeface="+mn-cs"/>
              </a:rPr>
              <a:t>The Testing Clinician will then take a specimen for COVID testing (see detailed testing procedure in Annex 9) in the following order of preference based on best sensitivity:</a:t>
            </a:r>
          </a:p>
          <a:p>
            <a:pPr lvl="0"/>
            <a:r>
              <a:rPr lang="en-ZA" sz="1200" kern="1200" dirty="0">
                <a:solidFill>
                  <a:schemeClr val="tx1"/>
                </a:solidFill>
                <a:effectLst/>
                <a:latin typeface="+mn-lt"/>
                <a:ea typeface="+mn-ea"/>
                <a:cs typeface="+mn-cs"/>
              </a:rPr>
              <a:t>Sputum (if patient has a productive cough)</a:t>
            </a:r>
          </a:p>
          <a:p>
            <a:pPr lvl="0"/>
            <a:r>
              <a:rPr lang="en-ZA" sz="1200" kern="1200" dirty="0">
                <a:solidFill>
                  <a:schemeClr val="tx1"/>
                </a:solidFill>
                <a:effectLst/>
                <a:latin typeface="+mn-lt"/>
                <a:ea typeface="+mn-ea"/>
                <a:cs typeface="+mn-cs"/>
              </a:rPr>
              <a:t>Nasopharyngeal swab</a:t>
            </a:r>
          </a:p>
          <a:p>
            <a:pPr lvl="0"/>
            <a:r>
              <a:rPr lang="en-ZA" sz="1200" kern="1200" dirty="0">
                <a:solidFill>
                  <a:schemeClr val="tx1"/>
                </a:solidFill>
                <a:effectLst/>
                <a:latin typeface="+mn-lt"/>
                <a:ea typeface="+mn-ea"/>
                <a:cs typeface="+mn-cs"/>
              </a:rPr>
              <a:t>Oropharyngeal swab </a:t>
            </a:r>
          </a:p>
          <a:p>
            <a:pPr lvl="0"/>
            <a:r>
              <a:rPr lang="en-ZA" sz="1200" kern="1200" dirty="0">
                <a:solidFill>
                  <a:schemeClr val="tx1"/>
                </a:solidFill>
                <a:effectLst/>
                <a:latin typeface="+mn-lt"/>
                <a:ea typeface="+mn-ea"/>
                <a:cs typeface="+mn-cs"/>
              </a:rPr>
              <a:t>TB sputum sample sent by runner to TB section in facility for registration and submission to lab.</a:t>
            </a:r>
          </a:p>
          <a:p>
            <a:pPr lvl="0"/>
            <a:r>
              <a:rPr lang="en-ZA" sz="1200" kern="1200" dirty="0">
                <a:solidFill>
                  <a:schemeClr val="tx1"/>
                </a:solidFill>
                <a:effectLst/>
                <a:latin typeface="+mn-lt"/>
                <a:ea typeface="+mn-ea"/>
                <a:cs typeface="+mn-cs"/>
              </a:rPr>
              <a:t>COVID-19 specimen to be packed with all forms in box (can be cooler box). If a dry swab i.e. no transport medium does not need to be on ice.</a:t>
            </a:r>
          </a:p>
          <a:p>
            <a:pPr lvl="0"/>
            <a:r>
              <a:rPr lang="en-ZA" sz="1200" kern="1200" dirty="0">
                <a:solidFill>
                  <a:schemeClr val="tx1"/>
                </a:solidFill>
                <a:effectLst/>
                <a:latin typeface="+mn-lt"/>
                <a:ea typeface="+mn-ea"/>
                <a:cs typeface="+mn-cs"/>
              </a:rPr>
              <a:t>COVID-19 specimens to be collected by courier and sent to lab preferably on the same day but if not possible, can be sent the next day.</a:t>
            </a: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59</a:t>
            </a:fld>
            <a:endParaRPr lang="en-US"/>
          </a:p>
        </p:txBody>
      </p:sp>
    </p:spTree>
    <p:extLst>
      <p:ext uri="{BB962C8B-B14F-4D97-AF65-F5344CB8AC3E}">
        <p14:creationId xmlns:p14="http://schemas.microsoft.com/office/powerpoint/2010/main" val="18998358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60</a:t>
            </a:fld>
            <a:endParaRPr lang="en-US"/>
          </a:p>
        </p:txBody>
      </p:sp>
    </p:spTree>
    <p:extLst>
      <p:ext uri="{BB962C8B-B14F-4D97-AF65-F5344CB8AC3E}">
        <p14:creationId xmlns:p14="http://schemas.microsoft.com/office/powerpoint/2010/main" val="2541948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61</a:t>
            </a:fld>
            <a:endParaRPr lang="en-US"/>
          </a:p>
        </p:txBody>
      </p:sp>
    </p:spTree>
    <p:extLst>
      <p:ext uri="{BB962C8B-B14F-4D97-AF65-F5344CB8AC3E}">
        <p14:creationId xmlns:p14="http://schemas.microsoft.com/office/powerpoint/2010/main" val="8996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5</a:t>
            </a:fld>
            <a:endParaRPr lang="en-US"/>
          </a:p>
        </p:txBody>
      </p:sp>
    </p:spTree>
    <p:extLst>
      <p:ext uri="{BB962C8B-B14F-4D97-AF65-F5344CB8AC3E}">
        <p14:creationId xmlns:p14="http://schemas.microsoft.com/office/powerpoint/2010/main" val="2627733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62</a:t>
            </a:fld>
            <a:endParaRPr lang="en-US"/>
          </a:p>
        </p:txBody>
      </p:sp>
    </p:spTree>
    <p:extLst>
      <p:ext uri="{BB962C8B-B14F-4D97-AF65-F5344CB8AC3E}">
        <p14:creationId xmlns:p14="http://schemas.microsoft.com/office/powerpoint/2010/main" val="1795379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63</a:t>
            </a:fld>
            <a:endParaRPr lang="en-US"/>
          </a:p>
        </p:txBody>
      </p:sp>
    </p:spTree>
    <p:extLst>
      <p:ext uri="{BB962C8B-B14F-4D97-AF65-F5344CB8AC3E}">
        <p14:creationId xmlns:p14="http://schemas.microsoft.com/office/powerpoint/2010/main" val="4836095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Low COVID-19 risk zone – patients without COVID-19 symptoms (but may be asymptomatic) managed in this zone.</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All routine services in facility building are Blue Zone.  This includes registry, vitals station, outpatients department, ante-natal services, family planning services, mother and child services, chronic care services including ART services, HIV testing services, TB services, emergency department (other than isolation room), maternal and obstetric unit (other than isolation room), dentistry, ophthalmology and other routine health services. </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Patients without COVID-19 symptoms are triaged into the Blue Zone and do not enter the Orange Zone under any circumstances.</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Strict social distancing (patients queuing and seated 1.5m apart) essential.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826AAA-3D24-964A-A152-85880F12F8E9}" type="slidenum">
              <a:rPr lang="en-US" smtClean="0"/>
              <a:t>64</a:t>
            </a:fld>
            <a:endParaRPr lang="en-US"/>
          </a:p>
        </p:txBody>
      </p:sp>
    </p:spTree>
    <p:extLst>
      <p:ext uri="{BB962C8B-B14F-4D97-AF65-F5344CB8AC3E}">
        <p14:creationId xmlns:p14="http://schemas.microsoft.com/office/powerpoint/2010/main" val="2453786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kern="1200" dirty="0">
                <a:solidFill>
                  <a:schemeClr val="tx1"/>
                </a:solidFill>
                <a:effectLst/>
                <a:latin typeface="+mn-lt"/>
                <a:ea typeface="+mn-ea"/>
                <a:cs typeface="+mn-cs"/>
              </a:rPr>
              <a:t>Low COVID-19 risk zone – patients without COVID-19 symptoms (but may be asymptomatic) managed in this zone.</a:t>
            </a:r>
            <a:endParaRPr lang="en-ZA" sz="1200" kern="1200" dirty="0">
              <a:solidFill>
                <a:schemeClr val="tx1"/>
              </a:solidFill>
              <a:effectLst/>
              <a:latin typeface="+mn-lt"/>
              <a:ea typeface="+mn-ea"/>
              <a:cs typeface="+mn-cs"/>
            </a:endParaRPr>
          </a:p>
          <a:p>
            <a:pPr lvl="0"/>
            <a:endParaRPr lang="en-ZA" sz="1200" b="1" kern="1200" dirty="0">
              <a:solidFill>
                <a:schemeClr val="tx1"/>
              </a:solidFill>
              <a:effectLst/>
              <a:latin typeface="+mn-lt"/>
              <a:ea typeface="+mn-ea"/>
              <a:cs typeface="+mn-cs"/>
            </a:endParaRPr>
          </a:p>
          <a:p>
            <a:pPr lvl="0"/>
            <a:r>
              <a:rPr lang="en-ZA" sz="1200" b="0" kern="1200" dirty="0">
                <a:solidFill>
                  <a:schemeClr val="tx1"/>
                </a:solidFill>
                <a:effectLst/>
                <a:latin typeface="+mn-lt"/>
                <a:ea typeface="+mn-ea"/>
                <a:cs typeface="+mn-cs"/>
              </a:rPr>
              <a:t>All routine services in facility building are Blue Zone.  This includes registry, vitals station, outpatients department, ante-natal services, family planning services, mother and child services, chronic care services including ART services, HIV testing services, TB services, emergency department (other than isolation room), maternal and obstetric unit (other than isolation room), dentistry, ophthalmology and other routine health services. </a:t>
            </a:r>
          </a:p>
          <a:p>
            <a:pPr lvl="0"/>
            <a:r>
              <a:rPr lang="en-ZA" sz="1200" b="0" kern="1200" dirty="0">
                <a:solidFill>
                  <a:schemeClr val="tx1"/>
                </a:solidFill>
                <a:effectLst/>
                <a:latin typeface="+mn-lt"/>
                <a:ea typeface="+mn-ea"/>
                <a:cs typeface="+mn-cs"/>
              </a:rPr>
              <a:t>Patients without COVID-19 symptoms are triaged into the Blue Zone and do not enter the Orange Zone under any circumstances.</a:t>
            </a:r>
          </a:p>
          <a:p>
            <a:pPr lvl="0"/>
            <a:r>
              <a:rPr lang="en-ZA" sz="1200" b="0" kern="1200" dirty="0">
                <a:solidFill>
                  <a:schemeClr val="tx1"/>
                </a:solidFill>
                <a:effectLst/>
                <a:latin typeface="+mn-lt"/>
                <a:ea typeface="+mn-ea"/>
                <a:cs typeface="+mn-cs"/>
              </a:rPr>
              <a:t>Strict social distancing (patients queuing and seated 1.5m apart) essential.  </a:t>
            </a: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66</a:t>
            </a:fld>
            <a:endParaRPr lang="en-US"/>
          </a:p>
        </p:txBody>
      </p:sp>
    </p:spTree>
    <p:extLst>
      <p:ext uri="{BB962C8B-B14F-4D97-AF65-F5344CB8AC3E}">
        <p14:creationId xmlns:p14="http://schemas.microsoft.com/office/powerpoint/2010/main" val="26806495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67</a:t>
            </a:fld>
            <a:endParaRPr lang="en-US"/>
          </a:p>
        </p:txBody>
      </p:sp>
    </p:spTree>
    <p:extLst>
      <p:ext uri="{BB962C8B-B14F-4D97-AF65-F5344CB8AC3E}">
        <p14:creationId xmlns:p14="http://schemas.microsoft.com/office/powerpoint/2010/main" val="2060454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68</a:t>
            </a:fld>
            <a:endParaRPr lang="en-US"/>
          </a:p>
        </p:txBody>
      </p:sp>
    </p:spTree>
    <p:extLst>
      <p:ext uri="{BB962C8B-B14F-4D97-AF65-F5344CB8AC3E}">
        <p14:creationId xmlns:p14="http://schemas.microsoft.com/office/powerpoint/2010/main" val="706065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Appropriate IPC and PPE use for staff</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Current guidelines – see Annex 12:  Healthcare worker staff coming into contact with patients </a:t>
            </a:r>
            <a:r>
              <a:rPr lang="en-ZA" sz="1200" b="1" kern="1200" dirty="0">
                <a:solidFill>
                  <a:schemeClr val="tx1"/>
                </a:solidFill>
                <a:effectLst/>
                <a:latin typeface="+mn-lt"/>
                <a:ea typeface="+mn-ea"/>
                <a:cs typeface="+mn-cs"/>
              </a:rPr>
              <a:t>WITH NO</a:t>
            </a:r>
            <a:r>
              <a:rPr lang="en-ZA" sz="1200" kern="1200" dirty="0">
                <a:solidFill>
                  <a:schemeClr val="tx1"/>
                </a:solidFill>
                <a:effectLst/>
                <a:latin typeface="+mn-lt"/>
                <a:ea typeface="+mn-ea"/>
                <a:cs typeface="+mn-cs"/>
              </a:rPr>
              <a:t> COVID-19 symptoms: Cloth mask (washed daily) and hand sanitize/wash regularly. </a:t>
            </a:r>
          </a:p>
          <a:p>
            <a:pPr lvl="0"/>
            <a:r>
              <a:rPr lang="en-ZA" sz="1200" kern="1200" dirty="0">
                <a:solidFill>
                  <a:schemeClr val="tx1"/>
                </a:solidFill>
                <a:effectLst/>
                <a:latin typeface="+mn-lt"/>
                <a:ea typeface="+mn-ea"/>
                <a:cs typeface="+mn-cs"/>
              </a:rPr>
              <a:t>Where facility has sufficient PPE stock:  Apply the following also for patients WITH NO COVID-19 symptoms:     </a:t>
            </a:r>
          </a:p>
          <a:p>
            <a:pPr lvl="1"/>
            <a:r>
              <a:rPr lang="en-ZA" sz="1200" kern="1200" dirty="0">
                <a:solidFill>
                  <a:schemeClr val="tx1"/>
                </a:solidFill>
                <a:effectLst/>
                <a:latin typeface="+mn-lt"/>
                <a:ea typeface="+mn-ea"/>
                <a:cs typeface="+mn-cs"/>
              </a:rPr>
              <a:t>Healthcare staff coming into contact with patients, wear surgical mask (one per shift).  </a:t>
            </a:r>
          </a:p>
          <a:p>
            <a:pPr lvl="1"/>
            <a:r>
              <a:rPr lang="en-ZA" sz="1200" kern="1200" dirty="0">
                <a:solidFill>
                  <a:schemeClr val="tx1"/>
                </a:solidFill>
                <a:effectLst/>
                <a:latin typeface="+mn-lt"/>
                <a:ea typeface="+mn-ea"/>
                <a:cs typeface="+mn-cs"/>
              </a:rPr>
              <a:t>For healthcare workers examining patients, disposable apron and non-sterile gloves.  Discard non-sterile gloves and apron after each examination and hand sanitize.</a:t>
            </a: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69</a:t>
            </a:fld>
            <a:endParaRPr lang="en-US"/>
          </a:p>
        </p:txBody>
      </p:sp>
    </p:spTree>
    <p:extLst>
      <p:ext uri="{BB962C8B-B14F-4D97-AF65-F5344CB8AC3E}">
        <p14:creationId xmlns:p14="http://schemas.microsoft.com/office/powerpoint/2010/main" val="4135935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73</a:t>
            </a:fld>
            <a:endParaRPr lang="en-US"/>
          </a:p>
        </p:txBody>
      </p:sp>
    </p:spTree>
    <p:extLst>
      <p:ext uri="{BB962C8B-B14F-4D97-AF65-F5344CB8AC3E}">
        <p14:creationId xmlns:p14="http://schemas.microsoft.com/office/powerpoint/2010/main" val="39190923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74</a:t>
            </a:fld>
            <a:endParaRPr lang="en-US"/>
          </a:p>
        </p:txBody>
      </p:sp>
    </p:spTree>
    <p:extLst>
      <p:ext uri="{BB962C8B-B14F-4D97-AF65-F5344CB8AC3E}">
        <p14:creationId xmlns:p14="http://schemas.microsoft.com/office/powerpoint/2010/main" val="4147758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with diagram</a:t>
            </a:r>
          </a:p>
        </p:txBody>
      </p:sp>
      <p:sp>
        <p:nvSpPr>
          <p:cNvPr id="4" name="Slide Number Placeholder 3"/>
          <p:cNvSpPr>
            <a:spLocks noGrp="1"/>
          </p:cNvSpPr>
          <p:nvPr>
            <p:ph type="sldNum" sz="quarter" idx="5"/>
          </p:nvPr>
        </p:nvSpPr>
        <p:spPr/>
        <p:txBody>
          <a:bodyPr/>
          <a:lstStyle/>
          <a:p>
            <a:fld id="{1E826AAA-3D24-964A-A152-85880F12F8E9}" type="slidenum">
              <a:rPr lang="en-US" smtClean="0"/>
              <a:t>75</a:t>
            </a:fld>
            <a:endParaRPr lang="en-US"/>
          </a:p>
        </p:txBody>
      </p:sp>
    </p:spTree>
    <p:extLst>
      <p:ext uri="{BB962C8B-B14F-4D97-AF65-F5344CB8AC3E}">
        <p14:creationId xmlns:p14="http://schemas.microsoft.com/office/powerpoint/2010/main" val="367158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6</a:t>
            </a:fld>
            <a:endParaRPr lang="en-US"/>
          </a:p>
        </p:txBody>
      </p:sp>
    </p:spTree>
    <p:extLst>
      <p:ext uri="{BB962C8B-B14F-4D97-AF65-F5344CB8AC3E}">
        <p14:creationId xmlns:p14="http://schemas.microsoft.com/office/powerpoint/2010/main" val="1616271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77</a:t>
            </a:fld>
            <a:endParaRPr lang="en-US"/>
          </a:p>
        </p:txBody>
      </p:sp>
    </p:spTree>
    <p:extLst>
      <p:ext uri="{BB962C8B-B14F-4D97-AF65-F5344CB8AC3E}">
        <p14:creationId xmlns:p14="http://schemas.microsoft.com/office/powerpoint/2010/main" val="30433761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78</a:t>
            </a:fld>
            <a:endParaRPr lang="en-US"/>
          </a:p>
        </p:txBody>
      </p:sp>
    </p:spTree>
    <p:extLst>
      <p:ext uri="{BB962C8B-B14F-4D97-AF65-F5344CB8AC3E}">
        <p14:creationId xmlns:p14="http://schemas.microsoft.com/office/powerpoint/2010/main" val="20908806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79</a:t>
            </a:fld>
            <a:endParaRPr lang="en-US"/>
          </a:p>
        </p:txBody>
      </p:sp>
    </p:spTree>
    <p:extLst>
      <p:ext uri="{BB962C8B-B14F-4D97-AF65-F5344CB8AC3E}">
        <p14:creationId xmlns:p14="http://schemas.microsoft.com/office/powerpoint/2010/main" val="31684809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80</a:t>
            </a:fld>
            <a:endParaRPr lang="en-US"/>
          </a:p>
        </p:txBody>
      </p:sp>
    </p:spTree>
    <p:extLst>
      <p:ext uri="{BB962C8B-B14F-4D97-AF65-F5344CB8AC3E}">
        <p14:creationId xmlns:p14="http://schemas.microsoft.com/office/powerpoint/2010/main" val="2056363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81</a:t>
            </a:fld>
            <a:endParaRPr lang="en-US"/>
          </a:p>
        </p:txBody>
      </p:sp>
    </p:spTree>
    <p:extLst>
      <p:ext uri="{BB962C8B-B14F-4D97-AF65-F5344CB8AC3E}">
        <p14:creationId xmlns:p14="http://schemas.microsoft.com/office/powerpoint/2010/main" val="24182758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82</a:t>
            </a:fld>
            <a:endParaRPr lang="en-US"/>
          </a:p>
        </p:txBody>
      </p:sp>
    </p:spTree>
    <p:extLst>
      <p:ext uri="{BB962C8B-B14F-4D97-AF65-F5344CB8AC3E}">
        <p14:creationId xmlns:p14="http://schemas.microsoft.com/office/powerpoint/2010/main" val="37819331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83</a:t>
            </a:fld>
            <a:endParaRPr lang="en-US"/>
          </a:p>
        </p:txBody>
      </p:sp>
    </p:spTree>
    <p:extLst>
      <p:ext uri="{BB962C8B-B14F-4D97-AF65-F5344CB8AC3E}">
        <p14:creationId xmlns:p14="http://schemas.microsoft.com/office/powerpoint/2010/main" val="11832075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85</a:t>
            </a:fld>
            <a:endParaRPr lang="en-US"/>
          </a:p>
        </p:txBody>
      </p:sp>
    </p:spTree>
    <p:extLst>
      <p:ext uri="{BB962C8B-B14F-4D97-AF65-F5344CB8AC3E}">
        <p14:creationId xmlns:p14="http://schemas.microsoft.com/office/powerpoint/2010/main" val="1417229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86</a:t>
            </a:fld>
            <a:endParaRPr lang="en-US"/>
          </a:p>
        </p:txBody>
      </p:sp>
    </p:spTree>
    <p:extLst>
      <p:ext uri="{BB962C8B-B14F-4D97-AF65-F5344CB8AC3E}">
        <p14:creationId xmlns:p14="http://schemas.microsoft.com/office/powerpoint/2010/main" val="31190796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87</a:t>
            </a:fld>
            <a:endParaRPr lang="en-US"/>
          </a:p>
        </p:txBody>
      </p:sp>
    </p:spTree>
    <p:extLst>
      <p:ext uri="{BB962C8B-B14F-4D97-AF65-F5344CB8AC3E}">
        <p14:creationId xmlns:p14="http://schemas.microsoft.com/office/powerpoint/2010/main" val="426611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7</a:t>
            </a:fld>
            <a:endParaRPr lang="en-US" dirty="0"/>
          </a:p>
        </p:txBody>
      </p:sp>
    </p:spTree>
    <p:extLst>
      <p:ext uri="{BB962C8B-B14F-4D97-AF65-F5344CB8AC3E}">
        <p14:creationId xmlns:p14="http://schemas.microsoft.com/office/powerpoint/2010/main" val="909634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88</a:t>
            </a:fld>
            <a:endParaRPr lang="en-US"/>
          </a:p>
        </p:txBody>
      </p:sp>
    </p:spTree>
    <p:extLst>
      <p:ext uri="{BB962C8B-B14F-4D97-AF65-F5344CB8AC3E}">
        <p14:creationId xmlns:p14="http://schemas.microsoft.com/office/powerpoint/2010/main" val="107307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200" b="1" kern="1200" dirty="0">
                <a:solidFill>
                  <a:schemeClr val="tx1"/>
                </a:solidFill>
                <a:effectLst/>
                <a:highlight>
                  <a:srgbClr val="FFFF00"/>
                </a:highlight>
                <a:latin typeface="+mn-lt"/>
                <a:ea typeface="+mn-ea"/>
                <a:cs typeface="+mn-cs"/>
              </a:rPr>
              <a:t>Yellow Zone:</a:t>
            </a:r>
          </a:p>
          <a:p>
            <a:endParaRPr lang="en-ZA" b="1" dirty="0"/>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Moderate COVID-19 risk zone – patients with COVID-19 symptoms have not been identified or separated out yet </a:t>
            </a:r>
            <a:endParaRPr lang="en-ZA" b="1" dirty="0">
              <a:effectLst/>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Outside the facility is as important as inside the facility. Risk of infection outside brings risk of infection inside</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Every patient entering the facility must pass through ALL the yellow zone stations</a:t>
            </a:r>
            <a:endParaRPr lang="en-ZA" dirty="0">
              <a:effectLst/>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Rapid patient flow in the yellow section is vitally important to ensure that patients do not become frustrated outside the gate and stop observing social distancing</a:t>
            </a:r>
            <a:endParaRPr lang="en-ZA" dirty="0">
              <a:effectLst/>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aim is pass clinic attendees without COVID-19 symptoms through the yellow zone to the blue zone as quickly as possible not increasing time spent at facilities to receive health services </a:t>
            </a:r>
            <a:endParaRPr lang="en-ZA" dirty="0">
              <a:effectLst/>
            </a:endParaRP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9</a:t>
            </a:fld>
            <a:endParaRPr lang="en-US" dirty="0"/>
          </a:p>
        </p:txBody>
      </p:sp>
    </p:spTree>
    <p:extLst>
      <p:ext uri="{BB962C8B-B14F-4D97-AF65-F5344CB8AC3E}">
        <p14:creationId xmlns:p14="http://schemas.microsoft.com/office/powerpoint/2010/main" val="84092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Yellow Zone</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Moderate COVID-19 risk zone – patients with COVID-19 symptoms have not been identified or separated out yet</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Outside the facility is as important as inside the facility. Risk of infection outside brings risk of infection inside.</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Every patient entering the facility must pass through ALL the yellow zone stations.</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Rapid patient flow in the yellow section is vitally important to ensure that patients do not become frustrated outside the gate and stop observing social distancing.  </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The aim is pass clinic attendees without COVID-19 symptoms through the yellow zone to the blue zone as quickly as possible not increasing time spent at facilities to receive health services</a:t>
            </a:r>
            <a:endParaRPr lang="en-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10</a:t>
            </a:fld>
            <a:endParaRPr lang="en-US" dirty="0"/>
          </a:p>
        </p:txBody>
      </p:sp>
    </p:spTree>
    <p:extLst>
      <p:ext uri="{BB962C8B-B14F-4D97-AF65-F5344CB8AC3E}">
        <p14:creationId xmlns:p14="http://schemas.microsoft.com/office/powerpoint/2010/main" val="242478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45999F"/>
          </a:solidFill>
          <a:ln>
            <a:noFill/>
          </a:ln>
          <a:effectLst>
            <a:outerShdw blurRad="50800" dist="50800" dir="2880000" algn="ctr" rotWithShape="0">
              <a:schemeClr val="tx2">
                <a:lumMod val="50000"/>
                <a:alpha val="41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0" name="Date Placeholder 9">
            <a:extLst>
              <a:ext uri="{FF2B5EF4-FFF2-40B4-BE49-F238E27FC236}">
                <a16:creationId xmlns:a16="http://schemas.microsoft.com/office/drawing/2014/main" id="{9B62D4E6-DE17-1342-B038-CEED6C82DE8C}"/>
              </a:ext>
            </a:extLst>
          </p:cNvPr>
          <p:cNvSpPr>
            <a:spLocks noGrp="1"/>
          </p:cNvSpPr>
          <p:nvPr>
            <p:ph type="dt" sz="half" idx="10"/>
          </p:nvPr>
        </p:nvSpPr>
        <p:spPr>
          <a:xfrm>
            <a:off x="9334626" y="6041362"/>
            <a:ext cx="1343706" cy="365125"/>
          </a:xfrm>
          <a:prstGeom prst="rect">
            <a:avLst/>
          </a:prstGeom>
        </p:spPr>
        <p:txBody>
          <a:bodyPr/>
          <a:lstStyle/>
          <a:p>
            <a:fld id="{96BC2EAA-4B71-604D-B32D-5D3DB4B40C97}" type="datetime1">
              <a:rPr lang="en-ZA" smtClean="0"/>
              <a:t>2020/05/15</a:t>
            </a:fld>
            <a:endParaRPr lang="en-US" dirty="0"/>
          </a:p>
        </p:txBody>
      </p:sp>
      <p:sp>
        <p:nvSpPr>
          <p:cNvPr id="12" name="Footer Placeholder 11">
            <a:extLst>
              <a:ext uri="{FF2B5EF4-FFF2-40B4-BE49-F238E27FC236}">
                <a16:creationId xmlns:a16="http://schemas.microsoft.com/office/drawing/2014/main" id="{215CA180-B43D-5B4F-AC0A-ECC253EBAC7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13" name="Slide Number Placeholder 12">
            <a:extLst>
              <a:ext uri="{FF2B5EF4-FFF2-40B4-BE49-F238E27FC236}">
                <a16:creationId xmlns:a16="http://schemas.microsoft.com/office/drawing/2014/main" id="{3B8B734D-5311-BE42-9C77-DA73E651143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33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0" name="Freeform 7"/>
          <p:cNvSpPr/>
          <p:nvPr/>
        </p:nvSpPr>
        <p:spPr bwMode="auto">
          <a:xfrm>
            <a:off x="0" y="-2620066"/>
            <a:ext cx="12192000" cy="4065308"/>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chemeClr val="bg1">
              <a:lumMod val="75000"/>
              <a:alpha val="80000"/>
            </a:schemeClr>
          </a:solidFill>
          <a:ln>
            <a:noFill/>
            <a:headEnd/>
            <a:tailEnd/>
          </a:ln>
          <a:effectLst>
            <a:outerShdw blurRad="50800" dist="50800" dir="5400000" algn="ctr" rotWithShape="0">
              <a:schemeClr val="bg1">
                <a:lumMod val="75000"/>
                <a:alpha val="16000"/>
              </a:scheme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10000" y="-428896"/>
            <a:ext cx="10561418" cy="1468800"/>
          </a:xfrm>
        </p:spPr>
        <p:txBody>
          <a:bodyPr anchor="b"/>
          <a:lstStyle>
            <a:lvl1pPr algn="r">
              <a:defRPr sz="4800" b="1" cap="none">
                <a:solidFill>
                  <a:schemeClr val="tx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9D828D5C-30C7-AF44-AEF6-EC062D9802FB}"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695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FDDF58"/>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9793C1E1-EA96-DC4E-A4C9-4FCD1131123B}" type="datetime1">
              <a:rPr lang="en-ZA" smtClean="0"/>
              <a:t>2020/05/15</a:t>
            </a:fld>
            <a:endParaRPr lang="en-US" dirty="0"/>
          </a:p>
        </p:txBody>
      </p:sp>
      <p:sp>
        <p:nvSpPr>
          <p:cNvPr id="6" name="Footer Placeholder 5"/>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45999F"/>
          </a:solidFill>
          <a:ln>
            <a:noFill/>
          </a:ln>
          <a:effectLst>
            <a:outerShdw blurRad="50800" dist="50800" dir="5400000" algn="ctr" rotWithShape="0">
              <a:schemeClr val="bg1">
                <a:lumMod val="75000"/>
                <a:alpha val="23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9334626" y="6041362"/>
            <a:ext cx="1343706" cy="365125"/>
          </a:xfrm>
          <a:prstGeom prst="rect">
            <a:avLst/>
          </a:prstGeom>
        </p:spPr>
        <p:txBody>
          <a:bodyPr/>
          <a:lstStyle/>
          <a:p>
            <a:fld id="{711874B5-C210-9C43-B731-8A78E3758BE9}" type="datetime1">
              <a:rPr lang="en-ZA" smtClean="0"/>
              <a:t>2020/05/15</a:t>
            </a:fld>
            <a:endParaRPr lang="en-US" dirty="0"/>
          </a:p>
        </p:txBody>
      </p:sp>
      <p:sp>
        <p:nvSpPr>
          <p:cNvPr id="8" name="Footer Placeholder 7"/>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F0904A"/>
          </a:solidFill>
          <a:ln/>
          <a:effectLst>
            <a:outerShdw blurRad="50800" dist="50800" dir="5400000" algn="ctr" rotWithShape="0">
              <a:schemeClr val="bg1">
                <a:lumMod val="75000"/>
                <a:alpha val="19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tx1"/>
                </a:solidFill>
              </a:defRPr>
            </a:lvl1pPr>
          </a:lstStyle>
          <a:p>
            <a:r>
              <a:rPr lang="en-GB" dirty="0"/>
              <a:t>Click to edit Master title style</a:t>
            </a:r>
            <a:endParaRPr lang="en-US" dirty="0"/>
          </a:p>
        </p:txBody>
      </p:sp>
      <p:sp>
        <p:nvSpPr>
          <p:cNvPr id="3" name="Date Placeholder 2"/>
          <p:cNvSpPr>
            <a:spLocks noGrp="1"/>
          </p:cNvSpPr>
          <p:nvPr>
            <p:ph type="dt" sz="half" idx="10"/>
          </p:nvPr>
        </p:nvSpPr>
        <p:spPr>
          <a:xfrm>
            <a:off x="9334626" y="6041362"/>
            <a:ext cx="1343706" cy="365125"/>
          </a:xfrm>
          <a:prstGeom prst="rect">
            <a:avLst/>
          </a:prstGeom>
        </p:spPr>
        <p:txBody>
          <a:bodyPr/>
          <a:lstStyle/>
          <a:p>
            <a:fld id="{B80EA26C-409B-764E-B17F-7011F5F736BC}" type="datetime1">
              <a:rPr lang="en-ZA" smtClean="0"/>
              <a:t>2020/05/15</a:t>
            </a:fld>
            <a:endParaRPr lang="en-US" dirty="0"/>
          </a:p>
        </p:txBody>
      </p:sp>
      <p:sp>
        <p:nvSpPr>
          <p:cNvPr id="4" name="Footer Placeholder 3"/>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34626" y="6041362"/>
            <a:ext cx="1343706" cy="365125"/>
          </a:xfrm>
          <a:prstGeom prst="rect">
            <a:avLst/>
          </a:prstGeom>
        </p:spPr>
        <p:txBody>
          <a:bodyPr/>
          <a:lstStyle/>
          <a:p>
            <a:fld id="{560EC73B-86AC-AB4F-AFC0-08052732734D}" type="datetime1">
              <a:rPr lang="en-ZA" smtClean="0"/>
              <a:t>2020/05/15</a:t>
            </a:fld>
            <a:endParaRPr lang="en-US" dirty="0"/>
          </a:p>
        </p:txBody>
      </p:sp>
      <p:sp>
        <p:nvSpPr>
          <p:cNvPr id="3" name="Footer Placeholder 2"/>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34626" y="6041362"/>
            <a:ext cx="1343706" cy="365125"/>
          </a:xfrm>
          <a:prstGeom prst="rect">
            <a:avLst/>
          </a:prstGeom>
        </p:spPr>
        <p:txBody>
          <a:bodyPr/>
          <a:lstStyle/>
          <a:p>
            <a:fld id="{D913E767-9DB6-F14A-A156-6204EB2C3029}" type="datetime1">
              <a:rPr lang="en-ZA" smtClean="0"/>
              <a:t>2020/05/15</a:t>
            </a:fld>
            <a:endParaRPr lang="en-US" dirty="0"/>
          </a:p>
        </p:txBody>
      </p:sp>
      <p:sp>
        <p:nvSpPr>
          <p:cNvPr id="3" name="Footer Placeholder 2"/>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347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34626" y="6041362"/>
            <a:ext cx="1343706" cy="365125"/>
          </a:xfrm>
          <a:prstGeom prst="rect">
            <a:avLst/>
          </a:prstGeom>
        </p:spPr>
        <p:txBody>
          <a:bodyPr/>
          <a:lstStyle/>
          <a:p>
            <a:fld id="{DD698A35-05A4-2743-9D0F-C8CBC8922EED}" type="datetime1">
              <a:rPr lang="en-ZA" smtClean="0"/>
              <a:t>2020/05/15</a:t>
            </a:fld>
            <a:endParaRPr lang="en-US" dirty="0"/>
          </a:p>
        </p:txBody>
      </p:sp>
      <p:sp>
        <p:nvSpPr>
          <p:cNvPr id="3" name="Footer Placeholder 2"/>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886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FDDF58"/>
          </a:solidFill>
          <a:ln>
            <a:noFill/>
          </a:ln>
          <a:effectLst>
            <a:outerShdw blurRad="50800" dist="50800" dir="5400000" algn="ctr" rotWithShape="0">
              <a:schemeClr val="bg1">
                <a:lumMod val="75000"/>
                <a:alpha val="33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a:effectLst>
            <a:outerShdw blurRad="50800" dir="14400000">
              <a:schemeClr val="bg1">
                <a:lumMod val="75000"/>
                <a:alpha val="60000"/>
              </a:schemeClr>
            </a:outerShdw>
          </a:effectLst>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21CDC6AE-9EAD-8C45-888A-7A33350A17B9}" type="datetime1">
              <a:rPr lang="en-ZA" smtClean="0"/>
              <a:t>2020/05/15</a:t>
            </a:fld>
            <a:endParaRPr lang="en-US" dirty="0"/>
          </a:p>
        </p:txBody>
      </p:sp>
      <p:sp>
        <p:nvSpPr>
          <p:cNvPr id="6" name="Footer Placeholder 5"/>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GB"/>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316210" y="6041362"/>
            <a:ext cx="546479" cy="365125"/>
          </a:xfrm>
          <a:prstGeom prst="rect">
            <a:avLst/>
          </a:prstGeom>
        </p:spPr>
        <p:txBody>
          <a:bodyPr/>
          <a:lstStyle/>
          <a:p>
            <a:fld id="{B7591897-1FF4-A74F-89D3-4B76639F9CC6}" type="datetime1">
              <a:rPr lang="en-ZA" smtClean="0"/>
              <a:t>2020/05/15</a:t>
            </a:fld>
            <a:endParaRPr lang="en-US" dirty="0"/>
          </a:p>
        </p:txBody>
      </p:sp>
      <p:sp>
        <p:nvSpPr>
          <p:cNvPr id="6" name="Footer Placeholder 5"/>
          <p:cNvSpPr>
            <a:spLocks noGrp="1"/>
          </p:cNvSpPr>
          <p:nvPr>
            <p:ph type="ftr" sz="quarter" idx="11"/>
          </p:nvPr>
        </p:nvSpPr>
        <p:spPr>
          <a:xfrm>
            <a:off x="590396" y="6041362"/>
            <a:ext cx="3725814" cy="365125"/>
          </a:xfrm>
        </p:spPr>
        <p:txBody>
          <a:bodyPr/>
          <a:lstStyle/>
          <a:p>
            <a:r>
              <a:rPr lang="en-US" altLang="en-US" dirty="0">
                <a:solidFill>
                  <a:schemeClr val="bg1"/>
                </a:solidFill>
              </a:rPr>
              <a:t>COVID-19 primary care facility preparedness training, April 2020</a:t>
            </a:r>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GB" dirty="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E19A0264-8E23-754B-A035-AFA1B580EE7D}" type="datetime1">
              <a:rPr lang="en-ZA" smtClean="0"/>
              <a:t>2020/05/15</a:t>
            </a:fld>
            <a:endParaRPr lang="en-US" dirty="0"/>
          </a:p>
        </p:txBody>
      </p:sp>
      <p:sp>
        <p:nvSpPr>
          <p:cNvPr id="6" name="Footer Placeholder 5"/>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DDF58"/>
          </a:solidFill>
          <a:ln>
            <a:noFill/>
          </a:ln>
          <a:effectLst>
            <a:outerShdw blurRad="279400" dist="50800" dir="4620000" sx="97000" sy="97000" algn="ctr" rotWithShape="0">
              <a:schemeClr val="tx2">
                <a:lumMod val="50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810001" y="1449147"/>
            <a:ext cx="10572000" cy="2971051"/>
          </a:xfrm>
        </p:spPr>
        <p:txBody>
          <a:bodyPr/>
          <a:lstStyle>
            <a:lvl1pPr>
              <a:defRPr sz="5400">
                <a:solidFill>
                  <a:schemeClr val="tx2">
                    <a:lumMod val="25000"/>
                  </a:schemeClr>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93BFF4C0-B16E-5B4F-B99C-6B6F6B119890}"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a:xfrm>
            <a:off x="9626912" y="6041362"/>
            <a:ext cx="1062155" cy="730251"/>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45999F"/>
          </a:solidFill>
          <a:ln>
            <a:noFill/>
          </a:ln>
          <a:effectLst>
            <a:outerShdw blurRad="50800" dist="50800" dir="5400000" algn="ctr" rotWithShape="0">
              <a:schemeClr val="bg1">
                <a:lumMod val="75000"/>
                <a:alpha val="36000"/>
              </a:scheme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solidFill>
                  <a:schemeClr val="tx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CFD8429A-90C8-9848-9445-CF5EBE1B427D}"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F0904A"/>
          </a:solidFill>
          <a:ln>
            <a:noFill/>
          </a:ln>
          <a:effectLst>
            <a:outerShdw blurRad="50800" dist="50800" dir="5400000" sx="99000" sy="99000" algn="ctr" rotWithShape="0">
              <a:schemeClr val="bg1">
                <a:lumMod val="75000"/>
                <a:alpha val="43000"/>
              </a:schemeClr>
            </a:out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solidFill>
                  <a:schemeClr val="tx1"/>
                </a:solidFill>
              </a:defRPr>
            </a:lvl1pPr>
          </a:lstStyle>
          <a:p>
            <a:r>
              <a:rPr lang="en-GB" dirty="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a:xfrm>
            <a:off x="9334626" y="6041362"/>
            <a:ext cx="1343706" cy="365125"/>
          </a:xfrm>
          <a:prstGeom prst="rect">
            <a:avLst/>
          </a:prstGeom>
        </p:spPr>
        <p:txBody>
          <a:bodyPr/>
          <a:lstStyle/>
          <a:p>
            <a:fld id="{5839A99B-4334-E641-AC8E-6ADDA5EC75AD}" type="datetime1">
              <a:rPr lang="en-ZA" smtClean="0"/>
              <a:t>2020/05/15</a:t>
            </a:fld>
            <a:endParaRPr lang="en-US" dirty="0"/>
          </a:p>
        </p:txBody>
      </p:sp>
      <p:sp>
        <p:nvSpPr>
          <p:cNvPr id="3" name="Footer Placeholder 2"/>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FDDF58"/>
          </a:solidFill>
          <a:ln>
            <a:noFill/>
          </a:ln>
          <a:effectLst>
            <a:outerShdw blurRad="50800" dist="50800" dir="5400000" algn="ctr" rotWithShape="0">
              <a:schemeClr val="bg1">
                <a:lumMod val="75000"/>
                <a:alpha val="21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5D36CD27-5564-5C41-AC48-7E8373A2ABC3}"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t>COVID-19 primary care facility preparedness training, April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F0904A"/>
          </a:solidFill>
          <a:ln/>
          <a:effectLst>
            <a:outerShdw blurRad="50800" dist="50800" dir="5400000" algn="ctr" rotWithShape="0">
              <a:schemeClr val="bg1">
                <a:lumMod val="75000"/>
                <a:alpha val="62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a:solidFill>
            <a:srgbClr val="F0904A"/>
          </a:solidFill>
        </p:spPr>
        <p:txBody>
          <a:bodyPr vert="eaVert"/>
          <a:lstStyle>
            <a:lvl1pPr>
              <a:defRPr>
                <a:solidFill>
                  <a:schemeClr val="tx1"/>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F35C40BB-6D4D-4942-90E2-1A507E9F668F}"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0904A"/>
          </a:solidFill>
          <a:ln>
            <a:noFill/>
          </a:ln>
          <a:effectLst>
            <a:outerShdw blurRad="50800" dist="50800" dir="5400000" sx="99000" sy="99000" algn="ctr" rotWithShape="0">
              <a:schemeClr val="tx2">
                <a:lumMod val="50000"/>
                <a:alpha val="67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CCEA9FC4-1CF2-B749-8FA5-CF1D523E46EE}"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43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05E44"/>
          </a:solidFill>
          <a:ln>
            <a:noFill/>
          </a:ln>
          <a:effectLst>
            <a:outerShdw blurRad="50800" dist="50800" dir="5400000" sx="99000" sy="99000" algn="ctr" rotWithShape="0">
              <a:schemeClr val="tx2">
                <a:lumMod val="50000"/>
                <a:alpha val="67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CCEA9FC4-1CF2-B749-8FA5-CF1D523E46EE}"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77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45999F"/>
          </a:solidFill>
          <a:ln>
            <a:noFill/>
          </a:ln>
          <a:effectLst>
            <a:outerShdw blurRad="50800" dist="50800" dir="5400000" algn="ctr" rotWithShape="0">
              <a:schemeClr val="bg1">
                <a:lumMod val="75000"/>
                <a:alpha val="27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10000" y="2633176"/>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1D7E3445-9D6F-DC4A-9EA2-B4F034E809F5}"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FDDF58"/>
          </a:solidFill>
          <a:ln>
            <a:noFill/>
          </a:ln>
          <a:effectLst>
            <a:outerShdw blurRad="50800" dist="50800" dir="5400000" algn="ctr" rotWithShape="0">
              <a:schemeClr val="bg1">
                <a:lumMod val="75000"/>
                <a:alpha val="27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a:solidFill>
                  <a:schemeClr val="bg1">
                    <a:lumMod val="75000"/>
                  </a:schemeClr>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10000" y="2633176"/>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1D7E3445-9D6F-DC4A-9EA2-B4F034E809F5}"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912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bg1">
              <a:lumMod val="75000"/>
              <a:alpha val="80000"/>
            </a:schemeClr>
          </a:solidFill>
          <a:ln>
            <a:noFill/>
          </a:ln>
          <a:effectLst>
            <a:outerShdw blurRad="50800" dist="50800" dir="5400000" algn="ctr" rotWithShape="0">
              <a:schemeClr val="bg1">
                <a:lumMod val="75000"/>
                <a:alpha val="27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10000" y="2633176"/>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1D7E3445-9D6F-DC4A-9EA2-B4F034E809F5}"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45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Freeform 6"/>
          <p:cNvSpPr/>
          <p:nvPr/>
        </p:nvSpPr>
        <p:spPr bwMode="auto">
          <a:xfrm>
            <a:off x="0" y="0"/>
            <a:ext cx="12192000" cy="141763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bg1">
              <a:lumMod val="75000"/>
              <a:alpha val="80000"/>
            </a:schemeClr>
          </a:solidFill>
          <a:ln>
            <a:noFill/>
          </a:ln>
          <a:effectLst>
            <a:outerShdw blurRad="50800" dist="50800" dir="5400000" algn="ctr" rotWithShape="0">
              <a:schemeClr val="bg1">
                <a:lumMod val="75000"/>
                <a:alpha val="27000"/>
              </a:scheme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2576" y="-33712"/>
            <a:ext cx="10571998" cy="970450"/>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10000" y="2633176"/>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1D7E3445-9D6F-DC4A-9EA2-B4F034E809F5}"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544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chemeClr val="bg1">
              <a:lumMod val="75000"/>
              <a:alpha val="79000"/>
            </a:schemeClr>
          </a:solidFill>
          <a:ln>
            <a:noFill/>
            <a:headEnd/>
            <a:tailEnd/>
          </a:ln>
          <a:effectLst>
            <a:outerShdw blurRad="50800" dist="50800" dir="5400000" algn="ctr" rotWithShape="0">
              <a:schemeClr val="bg1">
                <a:lumMod val="75000"/>
                <a:alpha val="16000"/>
              </a:scheme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solidFill>
                  <a:schemeClr val="tx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9D828D5C-30C7-AF44-AEF6-EC062D9802FB}" type="datetime1">
              <a:rPr lang="en-ZA" smtClean="0"/>
              <a:t>2020/05/15</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dirty="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2034010" y="6406488"/>
            <a:ext cx="8644320" cy="365125"/>
          </a:xfrm>
          <a:prstGeom prst="rect">
            <a:avLst/>
          </a:prstGeom>
        </p:spPr>
        <p:txBody>
          <a:bodyPr vert="horz" lIns="91440" tIns="45720" rIns="91440" bIns="45720" rtlCol="0" anchor="b"/>
          <a:lstStyle>
            <a:lvl1pPr algn="r">
              <a:defRPr sz="900">
                <a:solidFill>
                  <a:schemeClr val="tx1"/>
                </a:solidFill>
              </a:defRPr>
            </a:lvl1p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4"/>
          </p:nvPr>
        </p:nvSpPr>
        <p:spPr>
          <a:xfrm>
            <a:off x="10678332" y="5915888"/>
            <a:ext cx="694954" cy="855725"/>
          </a:xfrm>
          <a:prstGeom prst="rect">
            <a:avLst/>
          </a:prstGeom>
        </p:spPr>
        <p:txBody>
          <a:bodyPr vert="horz" lIns="91440" tIns="45720" rIns="91440" bIns="10800" rtlCol="0" anchor="b"/>
          <a:lstStyle>
            <a:lvl1pPr algn="ctr">
              <a:defRPr sz="2000">
                <a:solidFill>
                  <a:srgbClr val="F05E44"/>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3A0DFC05-71AC-6E46-9F4C-688BCCA21359}"/>
              </a:ext>
            </a:extLst>
          </p:cNvPr>
          <p:cNvPicPr>
            <a:picLocks noChangeAspect="1"/>
          </p:cNvPicPr>
          <p:nvPr userDrawn="1"/>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0940749" y="6098857"/>
            <a:ext cx="1610954" cy="688652"/>
          </a:xfrm>
          <a:prstGeom prst="rect">
            <a:avLst/>
          </a:prstGeom>
        </p:spPr>
      </p:pic>
    </p:spTree>
  </p:cSld>
  <p:clrMap bg1="dk1" tx1="lt1" bg2="dk2" tx2="lt2" accent1="accent1" accent2="accent2" accent3="accent3" accent4="accent4" accent5="accent5" accent6="accent6" hlink="hlink" folHlink="folHlink"/>
  <p:sldLayoutIdLst>
    <p:sldLayoutId id="2147483668" r:id="rId1"/>
    <p:sldLayoutId id="2147483649" r:id="rId2"/>
    <p:sldLayoutId id="2147483667" r:id="rId3"/>
    <p:sldLayoutId id="2147483671" r:id="rId4"/>
    <p:sldLayoutId id="2147483650" r:id="rId5"/>
    <p:sldLayoutId id="2147483675" r:id="rId6"/>
    <p:sldLayoutId id="2147483672" r:id="rId7"/>
    <p:sldLayoutId id="2147483673" r:id="rId8"/>
    <p:sldLayoutId id="2147483651" r:id="rId9"/>
    <p:sldLayoutId id="2147483674" r:id="rId10"/>
    <p:sldLayoutId id="2147483652" r:id="rId11"/>
    <p:sldLayoutId id="2147483653" r:id="rId12"/>
    <p:sldLayoutId id="2147483654" r:id="rId13"/>
    <p:sldLayoutId id="2147483655" r:id="rId14"/>
    <p:sldLayoutId id="2147483669" r:id="rId15"/>
    <p:sldLayoutId id="2147483670" r:id="rId16"/>
    <p:sldLayoutId id="2147483656" r:id="rId17"/>
    <p:sldLayoutId id="2147483663" r:id="rId18"/>
    <p:sldLayoutId id="2147483657" r:id="rId19"/>
    <p:sldLayoutId id="2147483666" r:id="rId20"/>
    <p:sldLayoutId id="2147483661" r:id="rId21"/>
    <p:sldLayoutId id="2147483658" r:id="rId22"/>
    <p:sldLayoutId id="2147483659" r:id="rId23"/>
  </p:sldLayoutIdLst>
  <p:hf sldNum="0" hdr="0" dt="0"/>
  <p:txStyles>
    <p:titleStyle>
      <a:lvl1pPr algn="l" defTabSz="457200" rtl="0" eaLnBrk="1" latinLnBrk="0" hangingPunct="1">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Arial" panose="020B0604020202020204" pitchFamily="34" charset="0"/>
        <a:buChar char="•"/>
        <a:defRPr sz="1800" b="1" kern="1200">
          <a:solidFill>
            <a:schemeClr val="bg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Arial" panose="020B0604020202020204" pitchFamily="34" charset="0"/>
        <a:buChar char="•"/>
        <a:defRPr sz="1600" kern="1200">
          <a:solidFill>
            <a:schemeClr val="bg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Arial" panose="020B0604020202020204" pitchFamily="34" charset="0"/>
        <a:buChar char="•"/>
        <a:defRPr sz="1400" kern="1200">
          <a:solidFill>
            <a:schemeClr val="bg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jpeg"/><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8.svg"/></Relationships>
</file>

<file path=ppt/slides/_rels/slide3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svg"/><Relationship Id="rId5" Type="http://schemas.openxmlformats.org/officeDocument/2006/relationships/image" Target="../media/image51.png"/><Relationship Id="rId4" Type="http://schemas.openxmlformats.org/officeDocument/2006/relationships/image" Target="../media/image50.sv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4.sv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4.sv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4.sv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63.png"/><Relationship Id="rId4" Type="http://schemas.openxmlformats.org/officeDocument/2006/relationships/image" Target="../media/image60.sv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48.sv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65.jpeg"/><Relationship Id="rId4" Type="http://schemas.openxmlformats.org/officeDocument/2006/relationships/image" Target="../media/image48.sv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68.jpeg"/><Relationship Id="rId4" Type="http://schemas.openxmlformats.org/officeDocument/2006/relationships/image" Target="../media/image67.sv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48.sv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image" Target="../media/image48.sv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71.jpeg"/><Relationship Id="rId4" Type="http://schemas.openxmlformats.org/officeDocument/2006/relationships/image" Target="../media/image54.sv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77.sv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82.png"/></Relationships>
</file>

<file path=ppt/slides/_rels/slide59.xml.rels><?xml version="1.0" encoding="UTF-8" standalone="yes"?>
<Relationships xmlns="http://schemas.openxmlformats.org/package/2006/relationships"><Relationship Id="rId3" Type="http://schemas.openxmlformats.org/officeDocument/2006/relationships/hyperlink" Target="https://www.nicd.ac.za/wp-content/uploads/2020/03/NICD_DoH-COVID-19-Guidelines-10March2020_final.pdf"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84.jpeg"/></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87.jpeg"/><Relationship Id="rId4" Type="http://schemas.openxmlformats.org/officeDocument/2006/relationships/image" Target="../media/image86.jpeg"/></Relationships>
</file>

<file path=ppt/slides/_rels/slide6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92.svg"/></Relationships>
</file>

<file path=ppt/slides/_rels/slide6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94.svg"/></Relationships>
</file>

<file path=ppt/slides/_rels/slide6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96.svg"/></Relationships>
</file>

<file path=ppt/slides/_rels/slide6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9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103.jpeg"/><Relationship Id="rId4" Type="http://schemas.openxmlformats.org/officeDocument/2006/relationships/image" Target="../media/image96.svg"/></Relationships>
</file>

<file path=ppt/slides/_rels/slide7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8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112.jpeg"/></Relationships>
</file>

<file path=ppt/slides/_rels/slide8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ideo" Target="https://www.youtube.com/embed/iH3CM9Wf1Sw?feature=oembed" TargetMode="External"/><Relationship Id="rId5" Type="http://schemas.openxmlformats.org/officeDocument/2006/relationships/image" Target="../media/image117.png"/><Relationship Id="rId4" Type="http://schemas.openxmlformats.org/officeDocument/2006/relationships/hyperlink" Target="https://youtu.be/iH3CM9Wf1Sw"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www.differentiatedcare.org/Resources/Resource-Library/COVID-19-DSD-Resources-Health-facility-preparedness"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119.jpeg"/><Relationship Id="rId4" Type="http://schemas.openxmlformats.org/officeDocument/2006/relationships/image" Target="../media/image118.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hirt&#10;&#10;Description automatically generated">
            <a:extLst>
              <a:ext uri="{FF2B5EF4-FFF2-40B4-BE49-F238E27FC236}">
                <a16:creationId xmlns:a16="http://schemas.microsoft.com/office/drawing/2014/main" id="{3AD7971B-64E8-A346-BF9B-C4318AFE511E}"/>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a:stretch/>
        </p:blipFill>
        <p:spPr>
          <a:xfrm>
            <a:off x="1798320" y="86820"/>
            <a:ext cx="10759440" cy="6771180"/>
          </a:xfrm>
          <a:prstGeom prst="rect">
            <a:avLst/>
          </a:prstGeom>
        </p:spPr>
      </p:pic>
      <p:sp>
        <p:nvSpPr>
          <p:cNvPr id="2" name="Title 1">
            <a:extLst>
              <a:ext uri="{FF2B5EF4-FFF2-40B4-BE49-F238E27FC236}">
                <a16:creationId xmlns:a16="http://schemas.microsoft.com/office/drawing/2014/main" id="{8EF08F7E-F212-2C4A-BE7F-39D2383CCF46}"/>
              </a:ext>
            </a:extLst>
          </p:cNvPr>
          <p:cNvSpPr>
            <a:spLocks noGrp="1"/>
          </p:cNvSpPr>
          <p:nvPr>
            <p:ph type="ctrTitle"/>
          </p:nvPr>
        </p:nvSpPr>
        <p:spPr/>
        <p:txBody>
          <a:bodyPr/>
          <a:lstStyle/>
          <a:p>
            <a:r>
              <a:rPr lang="en-GB" altLang="en-US" sz="6000" dirty="0">
                <a:solidFill>
                  <a:schemeClr val="tx1"/>
                </a:solidFill>
              </a:rPr>
              <a:t>Practical COVID-19 </a:t>
            </a:r>
            <a:br>
              <a:rPr lang="en-GB" altLang="en-US" sz="6000" dirty="0">
                <a:solidFill>
                  <a:schemeClr val="tx1"/>
                </a:solidFill>
              </a:rPr>
            </a:br>
            <a:r>
              <a:rPr lang="en-GB" altLang="en-US" sz="6000" dirty="0">
                <a:solidFill>
                  <a:schemeClr val="tx1"/>
                </a:solidFill>
              </a:rPr>
              <a:t>health facility preparedness</a:t>
            </a:r>
            <a:endParaRPr lang="en-US" sz="6000" dirty="0">
              <a:solidFill>
                <a:schemeClr val="tx1"/>
              </a:solidFill>
            </a:endParaRPr>
          </a:p>
        </p:txBody>
      </p:sp>
      <p:sp>
        <p:nvSpPr>
          <p:cNvPr id="3" name="Subtitle 2">
            <a:extLst>
              <a:ext uri="{FF2B5EF4-FFF2-40B4-BE49-F238E27FC236}">
                <a16:creationId xmlns:a16="http://schemas.microsoft.com/office/drawing/2014/main" id="{06334615-2C94-5948-B877-9C5C29E946FC}"/>
              </a:ext>
            </a:extLst>
          </p:cNvPr>
          <p:cNvSpPr>
            <a:spLocks noGrp="1"/>
          </p:cNvSpPr>
          <p:nvPr>
            <p:ph type="subTitle" idx="1"/>
          </p:nvPr>
        </p:nvSpPr>
        <p:spPr>
          <a:xfrm>
            <a:off x="938762" y="5191366"/>
            <a:ext cx="10572000" cy="434974"/>
          </a:xfrm>
        </p:spPr>
        <p:txBody>
          <a:bodyPr>
            <a:noAutofit/>
          </a:bodyPr>
          <a:lstStyle/>
          <a:p>
            <a:r>
              <a:rPr lang="en-GB" altLang="en-US" sz="3600" dirty="0">
                <a:solidFill>
                  <a:schemeClr val="bg1">
                    <a:lumMod val="60000"/>
                    <a:lumOff val="40000"/>
                  </a:schemeClr>
                </a:solidFill>
                <a:cs typeface="Arial" panose="020B0604020202020204" pitchFamily="34" charset="0"/>
              </a:rPr>
              <a:t>LYNNE WILKINSON</a:t>
            </a:r>
          </a:p>
          <a:p>
            <a:r>
              <a:rPr lang="en-GB" altLang="en-US" b="0" dirty="0">
                <a:solidFill>
                  <a:schemeClr val="bg1">
                    <a:lumMod val="60000"/>
                    <a:lumOff val="40000"/>
                  </a:schemeClr>
                </a:solidFill>
                <a:cs typeface="Arial" panose="020B0604020202020204" pitchFamily="34" charset="0"/>
              </a:rPr>
              <a:t>dsd@iasociety.org</a:t>
            </a:r>
            <a:endParaRPr lang="en-US" altLang="en-US" b="0" dirty="0">
              <a:solidFill>
                <a:schemeClr val="bg1">
                  <a:lumMod val="60000"/>
                  <a:lumOff val="40000"/>
                </a:schemeClr>
              </a:solidFill>
              <a:cs typeface="Arial" panose="020B0604020202020204" pitchFamily="34" charset="0"/>
            </a:endParaRPr>
          </a:p>
          <a:p>
            <a:endParaRPr lang="en-US" dirty="0">
              <a:solidFill>
                <a:schemeClr val="bg1">
                  <a:lumMod val="60000"/>
                  <a:lumOff val="40000"/>
                </a:schemeClr>
              </a:solidFill>
            </a:endParaRPr>
          </a:p>
        </p:txBody>
      </p:sp>
    </p:spTree>
    <p:extLst>
      <p:ext uri="{BB962C8B-B14F-4D97-AF65-F5344CB8AC3E}">
        <p14:creationId xmlns:p14="http://schemas.microsoft.com/office/powerpoint/2010/main" val="252657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 name="Title 97">
            <a:extLst>
              <a:ext uri="{FF2B5EF4-FFF2-40B4-BE49-F238E27FC236}">
                <a16:creationId xmlns:a16="http://schemas.microsoft.com/office/drawing/2014/main" id="{4FB7757A-F607-6F41-A7E2-806348855AFD}"/>
              </a:ext>
            </a:extLst>
          </p:cNvPr>
          <p:cNvSpPr>
            <a:spLocks noGrp="1"/>
          </p:cNvSpPr>
          <p:nvPr>
            <p:ph type="title"/>
          </p:nvPr>
        </p:nvSpPr>
        <p:spPr>
          <a:xfrm>
            <a:off x="701689" y="225397"/>
            <a:ext cx="10571998" cy="970450"/>
          </a:xfrm>
        </p:spPr>
        <p:txBody>
          <a:bodyPr/>
          <a:lstStyle/>
          <a:p>
            <a:r>
              <a:rPr lang="en-US" b="0" dirty="0">
                <a:solidFill>
                  <a:schemeClr val="tx2">
                    <a:lumMod val="90000"/>
                  </a:schemeClr>
                </a:solidFill>
              </a:rPr>
              <a:t>10 essential components of facility set-up</a:t>
            </a:r>
            <a:endParaRPr lang="en-US" dirty="0"/>
          </a:p>
        </p:txBody>
      </p:sp>
      <p:sp>
        <p:nvSpPr>
          <p:cNvPr id="4" name="Footer Placeholder 3">
            <a:extLst>
              <a:ext uri="{FF2B5EF4-FFF2-40B4-BE49-F238E27FC236}">
                <a16:creationId xmlns:a16="http://schemas.microsoft.com/office/drawing/2014/main" id="{E697E310-88E7-CC43-98E0-DFDA98F89F3F}"/>
              </a:ext>
            </a:extLst>
          </p:cNvPr>
          <p:cNvSpPr>
            <a:spLocks noGrp="1"/>
          </p:cNvSpPr>
          <p:nvPr>
            <p:ph type="ftr" sz="quarter" idx="11"/>
          </p:nvPr>
        </p:nvSpPr>
        <p:spPr>
          <a:xfrm>
            <a:off x="1445671" y="6148813"/>
            <a:ext cx="8644320" cy="365125"/>
          </a:xfrm>
        </p:spPr>
        <p:txBody>
          <a:bodyPr/>
          <a:lstStyle/>
          <a:p>
            <a:r>
              <a:rPr lang="en-US" altLang="en-US" dirty="0">
                <a:solidFill>
                  <a:schemeClr val="bg1"/>
                </a:solidFill>
              </a:rPr>
              <a:t>COVID-19 primary care facility preparedness training, April 2020</a:t>
            </a:r>
          </a:p>
        </p:txBody>
      </p:sp>
      <p:cxnSp>
        <p:nvCxnSpPr>
          <p:cNvPr id="21" name="Straight Arrow Connector 20">
            <a:extLst>
              <a:ext uri="{FF2B5EF4-FFF2-40B4-BE49-F238E27FC236}">
                <a16:creationId xmlns:a16="http://schemas.microsoft.com/office/drawing/2014/main" id="{5EF4187C-332D-1149-93FC-DD20B7B7AF3C}"/>
              </a:ext>
            </a:extLst>
          </p:cNvPr>
          <p:cNvCxnSpPr>
            <a:cxnSpLocks/>
          </p:cNvCxnSpPr>
          <p:nvPr/>
        </p:nvCxnSpPr>
        <p:spPr>
          <a:xfrm flipV="1">
            <a:off x="9435063" y="3034931"/>
            <a:ext cx="0" cy="294957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A393981-C89D-2144-9AEF-929B8BBF2075}"/>
              </a:ext>
            </a:extLst>
          </p:cNvPr>
          <p:cNvCxnSpPr>
            <a:cxnSpLocks/>
          </p:cNvCxnSpPr>
          <p:nvPr/>
        </p:nvCxnSpPr>
        <p:spPr>
          <a:xfrm flipH="1" flipV="1">
            <a:off x="7441163" y="3034931"/>
            <a:ext cx="1993900" cy="2063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B9E48C4-A359-3041-AC74-C807B524718D}"/>
              </a:ext>
            </a:extLst>
          </p:cNvPr>
          <p:cNvCxnSpPr>
            <a:cxnSpLocks/>
          </p:cNvCxnSpPr>
          <p:nvPr/>
        </p:nvCxnSpPr>
        <p:spPr>
          <a:xfrm>
            <a:off x="9047713" y="3749306"/>
            <a:ext cx="409575"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08DD81EB-326C-4843-9F7A-95300F0EC3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53"/>
          <a:stretch/>
        </p:blipFill>
        <p:spPr>
          <a:xfrm>
            <a:off x="1509455" y="1942909"/>
            <a:ext cx="8516751" cy="4041598"/>
          </a:xfrm>
          <a:prstGeom prst="rect">
            <a:avLst/>
          </a:prstGeom>
        </p:spPr>
      </p:pic>
      <p:sp>
        <p:nvSpPr>
          <p:cNvPr id="79" name="Rectangle 78">
            <a:extLst>
              <a:ext uri="{FF2B5EF4-FFF2-40B4-BE49-F238E27FC236}">
                <a16:creationId xmlns:a16="http://schemas.microsoft.com/office/drawing/2014/main" id="{EB416A5A-2BBC-7942-BF07-B1BE5D5D0BBC}"/>
              </a:ext>
            </a:extLst>
          </p:cNvPr>
          <p:cNvSpPr/>
          <p:nvPr/>
        </p:nvSpPr>
        <p:spPr>
          <a:xfrm>
            <a:off x="5232126" y="1233198"/>
            <a:ext cx="5803192" cy="1107996"/>
          </a:xfrm>
          <a:prstGeom prst="rect">
            <a:avLst/>
          </a:prstGeom>
        </p:spPr>
        <p:txBody>
          <a:bodyPr wrap="none">
            <a:spAutoFit/>
          </a:bodyPr>
          <a:lstStyle/>
          <a:p>
            <a:r>
              <a:rPr lang="en-US" sz="6600" b="1" dirty="0">
                <a:solidFill>
                  <a:srgbClr val="FDDF58"/>
                </a:solidFill>
              </a:rPr>
              <a:t>YELLOW ZONE</a:t>
            </a:r>
          </a:p>
        </p:txBody>
      </p:sp>
    </p:spTree>
    <p:extLst>
      <p:ext uri="{BB962C8B-B14F-4D97-AF65-F5344CB8AC3E}">
        <p14:creationId xmlns:p14="http://schemas.microsoft.com/office/powerpoint/2010/main" val="1929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D4EE1398-42A4-BB44-8394-C9CF34ABB235}"/>
              </a:ext>
            </a:extLst>
          </p:cNvPr>
          <p:cNvSpPr>
            <a:spLocks noGrp="1"/>
          </p:cNvSpPr>
          <p:nvPr>
            <p:ph type="subTitle" idx="1"/>
          </p:nvPr>
        </p:nvSpPr>
        <p:spPr>
          <a:xfrm>
            <a:off x="804139" y="5098283"/>
            <a:ext cx="10572000" cy="1490767"/>
          </a:xfrm>
          <a:effectLst>
            <a:outerShdw blurRad="50800" dir="14400000">
              <a:srgbClr val="FDDF58">
                <a:alpha val="40000"/>
              </a:srgbClr>
            </a:outerShdw>
          </a:effectLst>
        </p:spPr>
        <p:txBody>
          <a:bodyPr>
            <a:normAutofit/>
          </a:bodyPr>
          <a:lstStyle/>
          <a:p>
            <a:r>
              <a:rPr lang="en-US" sz="8000" b="1" dirty="0">
                <a:solidFill>
                  <a:srgbClr val="FDDF58"/>
                </a:solidFill>
                <a:effectLst>
                  <a:outerShdw blurRad="50800" dist="50800" dir="5400000" algn="ctr" rotWithShape="0">
                    <a:schemeClr val="bg1">
                      <a:lumMod val="75000"/>
                      <a:alpha val="24000"/>
                    </a:schemeClr>
                  </a:outerShdw>
                </a:effectLst>
              </a:rPr>
              <a:t>YELLOW ZONE</a:t>
            </a:r>
            <a:endParaRPr lang="en-US" sz="8000" dirty="0">
              <a:solidFill>
                <a:srgbClr val="FDDF58"/>
              </a:solidFill>
              <a:effectLst>
                <a:outerShdw blurRad="50800" dist="50800" dir="5400000" algn="ctr" rotWithShape="0">
                  <a:schemeClr val="bg1">
                    <a:lumMod val="75000"/>
                    <a:alpha val="24000"/>
                  </a:schemeClr>
                </a:outerShdw>
              </a:effectLst>
            </a:endParaRPr>
          </a:p>
        </p:txBody>
      </p:sp>
      <p:sp>
        <p:nvSpPr>
          <p:cNvPr id="7" name="Footer Placeholder 3">
            <a:extLst>
              <a:ext uri="{FF2B5EF4-FFF2-40B4-BE49-F238E27FC236}">
                <a16:creationId xmlns:a16="http://schemas.microsoft.com/office/drawing/2014/main" id="{1422DCCB-2490-1743-80DB-FCD559ED872F}"/>
              </a:ext>
            </a:extLst>
          </p:cNvPr>
          <p:cNvSpPr>
            <a:spLocks noGrp="1"/>
          </p:cNvSpPr>
          <p:nvPr>
            <p:ph type="ftr" sz="quarter" idx="11"/>
          </p:nvPr>
        </p:nvSpPr>
        <p:spPr/>
        <p:txBody>
          <a:bodyPr/>
          <a:lstStyle/>
          <a:p>
            <a:r>
              <a:rPr lang="en-US" altLang="en-US" dirty="0">
                <a:solidFill>
                  <a:schemeClr val="bg1">
                    <a:lumMod val="75000"/>
                  </a:schemeClr>
                </a:solidFill>
              </a:rPr>
              <a:t>COVID-19 primary care facility preparedness training, April 2020</a:t>
            </a:r>
          </a:p>
        </p:txBody>
      </p:sp>
      <p:pic>
        <p:nvPicPr>
          <p:cNvPr id="12" name="Picture 11" descr="A picture containing shirt&#10;&#10;Description automatically generated">
            <a:extLst>
              <a:ext uri="{FF2B5EF4-FFF2-40B4-BE49-F238E27FC236}">
                <a16:creationId xmlns:a16="http://schemas.microsoft.com/office/drawing/2014/main" id="{CD8C07D4-1F99-B740-81FF-9187CA73B3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89230" y="-1247689"/>
            <a:ext cx="9144000" cy="6858000"/>
          </a:xfrm>
          <a:prstGeom prst="rect">
            <a:avLst/>
          </a:prstGeom>
        </p:spPr>
      </p:pic>
      <p:sp>
        <p:nvSpPr>
          <p:cNvPr id="2" name="Title 1">
            <a:extLst>
              <a:ext uri="{FF2B5EF4-FFF2-40B4-BE49-F238E27FC236}">
                <a16:creationId xmlns:a16="http://schemas.microsoft.com/office/drawing/2014/main" id="{8EB3AF4E-90FD-B248-ADA8-54FC4622D472}"/>
              </a:ext>
            </a:extLst>
          </p:cNvPr>
          <p:cNvSpPr>
            <a:spLocks noGrp="1"/>
          </p:cNvSpPr>
          <p:nvPr>
            <p:ph type="ctrTitle"/>
          </p:nvPr>
        </p:nvSpPr>
        <p:spPr>
          <a:xfrm>
            <a:off x="804139" y="748145"/>
            <a:ext cx="10572000" cy="4121227"/>
          </a:xfrm>
          <a:effectLst>
            <a:outerShdw blurRad="50800" dir="14400000">
              <a:schemeClr val="bg1">
                <a:lumMod val="75000"/>
                <a:alpha val="60000"/>
              </a:schemeClr>
            </a:outerShdw>
          </a:effectLst>
        </p:spPr>
        <p:txBody>
          <a:bodyPr>
            <a:normAutofit/>
          </a:bodyPr>
          <a:lstStyle/>
          <a:p>
            <a:r>
              <a:rPr lang="en-ZA" sz="6000" dirty="0"/>
              <a:t>1.</a:t>
            </a:r>
            <a:br>
              <a:rPr lang="en-ZA" sz="6000" dirty="0"/>
            </a:br>
            <a:r>
              <a:rPr lang="en-ZA" sz="6000" dirty="0"/>
              <a:t>Single point</a:t>
            </a:r>
            <a:br>
              <a:rPr lang="en-ZA" sz="6000" dirty="0"/>
            </a:br>
            <a:r>
              <a:rPr lang="en-ZA" sz="6000" dirty="0"/>
              <a:t>of entry into</a:t>
            </a:r>
            <a:br>
              <a:rPr lang="en-ZA" sz="6000" dirty="0"/>
            </a:br>
            <a:r>
              <a:rPr lang="en-ZA" sz="6000" dirty="0"/>
              <a:t>facility premises</a:t>
            </a:r>
            <a:endParaRPr lang="en-US" sz="6000" dirty="0"/>
          </a:p>
        </p:txBody>
      </p:sp>
    </p:spTree>
    <p:extLst>
      <p:ext uri="{BB962C8B-B14F-4D97-AF65-F5344CB8AC3E}">
        <p14:creationId xmlns:p14="http://schemas.microsoft.com/office/powerpoint/2010/main" val="284162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810000" y="608552"/>
            <a:ext cx="10571998" cy="970450"/>
          </a:xfrm>
        </p:spPr>
        <p:txBody>
          <a:bodyPr/>
          <a:lstStyle/>
          <a:p>
            <a:r>
              <a:rPr lang="en-ZA" sz="3600" dirty="0"/>
              <a:t>1. SINGLE POINT OF ENTRY</a:t>
            </a:r>
            <a:br>
              <a:rPr lang="en-US" altLang="en-US" sz="3600" dirty="0"/>
            </a:br>
            <a:r>
              <a:rPr lang="en-US" altLang="en-US" sz="3200" b="0" dirty="0"/>
              <a:t>Risk of infection </a:t>
            </a:r>
            <a:r>
              <a:rPr lang="en-US" altLang="en-US" sz="3200" b="0" i="1" dirty="0"/>
              <a:t>outside</a:t>
            </a:r>
            <a:r>
              <a:rPr lang="en-US" altLang="en-US" sz="3200" b="0" dirty="0"/>
              <a:t> brings risk of infection </a:t>
            </a:r>
            <a:r>
              <a:rPr lang="en-US" altLang="en-US" sz="3200" b="0" i="1" dirty="0"/>
              <a:t>inside</a:t>
            </a:r>
            <a:endParaRPr lang="en-US" sz="3200" b="0" dirty="0"/>
          </a:p>
        </p:txBody>
      </p:sp>
      <p:sp>
        <p:nvSpPr>
          <p:cNvPr id="3" name="Content Placeholder 2">
            <a:extLst>
              <a:ext uri="{FF2B5EF4-FFF2-40B4-BE49-F238E27FC236}">
                <a16:creationId xmlns:a16="http://schemas.microsoft.com/office/drawing/2014/main" id="{1A8E8C66-D142-4B4E-BCB4-409AFDD94D40}"/>
              </a:ext>
            </a:extLst>
          </p:cNvPr>
          <p:cNvSpPr>
            <a:spLocks noGrp="1"/>
          </p:cNvSpPr>
          <p:nvPr>
            <p:ph idx="1"/>
          </p:nvPr>
        </p:nvSpPr>
        <p:spPr>
          <a:xfrm>
            <a:off x="722566" y="2091331"/>
            <a:ext cx="10554574" cy="4315157"/>
          </a:xfrm>
        </p:spPr>
        <p:txBody>
          <a:bodyPr>
            <a:normAutofit fontScale="92500"/>
          </a:bodyPr>
          <a:lstStyle/>
          <a:p>
            <a:pPr>
              <a:lnSpc>
                <a:spcPct val="110000"/>
              </a:lnSpc>
              <a:spcAft>
                <a:spcPts val="0"/>
              </a:spcAft>
              <a:buFont typeface="Arial" panose="020B0604020202020204" pitchFamily="34" charset="0"/>
              <a:buChar char="•"/>
              <a:defRPr/>
            </a:pPr>
            <a:r>
              <a:rPr lang="en-US" b="1" dirty="0"/>
              <a:t>Location</a:t>
            </a:r>
          </a:p>
          <a:p>
            <a:pPr lvl="1">
              <a:lnSpc>
                <a:spcPct val="110000"/>
              </a:lnSpc>
              <a:spcAft>
                <a:spcPts val="0"/>
              </a:spcAft>
              <a:buFont typeface="Arial" panose="020B0604020202020204" pitchFamily="34" charset="0"/>
              <a:buChar char="•"/>
              <a:defRPr/>
            </a:pPr>
            <a:r>
              <a:rPr lang="en-US" b="1" dirty="0">
                <a:solidFill>
                  <a:schemeClr val="bg1">
                    <a:lumMod val="75000"/>
                  </a:schemeClr>
                </a:solidFill>
              </a:rPr>
              <a:t>At the gates </a:t>
            </a:r>
            <a:r>
              <a:rPr lang="en-US" dirty="0">
                <a:solidFill>
                  <a:schemeClr val="bg1">
                    <a:lumMod val="75000"/>
                  </a:schemeClr>
                </a:solidFill>
              </a:rPr>
              <a:t>to the premises, not at doors into the buildings</a:t>
            </a:r>
          </a:p>
          <a:p>
            <a:pPr marL="457200" lvl="1" indent="0">
              <a:lnSpc>
                <a:spcPct val="110000"/>
              </a:lnSpc>
              <a:spcAft>
                <a:spcPts val="0"/>
              </a:spcAft>
              <a:buNone/>
              <a:defRPr/>
            </a:pPr>
            <a:endParaRPr lang="en-US" sz="1400" dirty="0"/>
          </a:p>
          <a:p>
            <a:pPr>
              <a:lnSpc>
                <a:spcPct val="110000"/>
              </a:lnSpc>
              <a:spcAft>
                <a:spcPts val="0"/>
              </a:spcAft>
              <a:buFont typeface="Arial" panose="020B0604020202020204" pitchFamily="34" charset="0"/>
              <a:buChar char="•"/>
              <a:defRPr/>
            </a:pPr>
            <a:r>
              <a:rPr lang="en-US" b="1" dirty="0"/>
              <a:t>Staffing</a:t>
            </a:r>
          </a:p>
          <a:p>
            <a:pPr lvl="1">
              <a:lnSpc>
                <a:spcPct val="110000"/>
              </a:lnSpc>
              <a:spcAft>
                <a:spcPts val="0"/>
              </a:spcAft>
              <a:buFont typeface="Arial" panose="020B0604020202020204" pitchFamily="34" charset="0"/>
              <a:buChar char="•"/>
              <a:defRPr/>
            </a:pPr>
            <a:r>
              <a:rPr lang="en-US" b="1" dirty="0">
                <a:solidFill>
                  <a:schemeClr val="bg1">
                    <a:lumMod val="75000"/>
                  </a:schemeClr>
                </a:solidFill>
              </a:rPr>
              <a:t>Gate Designated Official </a:t>
            </a:r>
            <a:r>
              <a:rPr lang="en-US" dirty="0">
                <a:solidFill>
                  <a:schemeClr val="bg1">
                    <a:lumMod val="75000"/>
                  </a:schemeClr>
                </a:solidFill>
              </a:rPr>
              <a:t>(GDO) (security guard or lay HCW)</a:t>
            </a:r>
          </a:p>
          <a:p>
            <a:pPr lvl="1">
              <a:lnSpc>
                <a:spcPct val="110000"/>
              </a:lnSpc>
              <a:spcAft>
                <a:spcPts val="0"/>
              </a:spcAft>
              <a:buFont typeface="Arial" panose="020B0604020202020204" pitchFamily="34" charset="0"/>
              <a:buChar char="•"/>
              <a:defRPr/>
            </a:pPr>
            <a:r>
              <a:rPr lang="en-US" b="1" dirty="0">
                <a:solidFill>
                  <a:schemeClr val="bg1">
                    <a:lumMod val="75000"/>
                  </a:schemeClr>
                </a:solidFill>
              </a:rPr>
              <a:t>Queue marshals </a:t>
            </a:r>
            <a:r>
              <a:rPr lang="en-US" dirty="0">
                <a:solidFill>
                  <a:schemeClr val="bg1">
                    <a:lumMod val="75000"/>
                  </a:schemeClr>
                </a:solidFill>
              </a:rPr>
              <a:t>(WBOTs/community members)</a:t>
            </a:r>
          </a:p>
          <a:p>
            <a:pPr lvl="1">
              <a:lnSpc>
                <a:spcPct val="110000"/>
              </a:lnSpc>
              <a:spcAft>
                <a:spcPts val="0"/>
              </a:spcAft>
              <a:buFont typeface="Arial" panose="020B0604020202020204" pitchFamily="34" charset="0"/>
              <a:buChar char="•"/>
              <a:defRPr/>
            </a:pPr>
            <a:endParaRPr lang="en-US" sz="1400" dirty="0"/>
          </a:p>
          <a:p>
            <a:pPr>
              <a:lnSpc>
                <a:spcPct val="110000"/>
              </a:lnSpc>
              <a:spcAft>
                <a:spcPts val="0"/>
              </a:spcAft>
              <a:buFont typeface="Arial" panose="020B0604020202020204" pitchFamily="34" charset="0"/>
              <a:buChar char="•"/>
              <a:defRPr/>
            </a:pPr>
            <a:r>
              <a:rPr lang="en-US" b="1" dirty="0"/>
              <a:t>Station set up</a:t>
            </a:r>
          </a:p>
          <a:p>
            <a:pPr lvl="1">
              <a:lnSpc>
                <a:spcPct val="110000"/>
              </a:lnSpc>
              <a:spcAft>
                <a:spcPts val="0"/>
              </a:spcAft>
              <a:buFont typeface="Arial" panose="020B0604020202020204" pitchFamily="34" charset="0"/>
              <a:buChar char="•"/>
              <a:defRPr/>
            </a:pPr>
            <a:r>
              <a:rPr lang="en-US" dirty="0">
                <a:solidFill>
                  <a:schemeClr val="bg1">
                    <a:lumMod val="75000"/>
                  </a:schemeClr>
                </a:solidFill>
              </a:rPr>
              <a:t>Ground to be demarcated with paint </a:t>
            </a:r>
            <a:r>
              <a:rPr lang="en-US" b="1" dirty="0">
                <a:solidFill>
                  <a:schemeClr val="bg1">
                    <a:lumMod val="75000"/>
                  </a:schemeClr>
                </a:solidFill>
              </a:rPr>
              <a:t>outside facility gate with lines 1.5m apart </a:t>
            </a:r>
            <a:r>
              <a:rPr lang="en-US" dirty="0">
                <a:solidFill>
                  <a:schemeClr val="bg1">
                    <a:lumMod val="75000"/>
                  </a:schemeClr>
                </a:solidFill>
              </a:rPr>
              <a:t>– for long distances</a:t>
            </a:r>
          </a:p>
          <a:p>
            <a:pPr lvl="1">
              <a:lnSpc>
                <a:spcPct val="110000"/>
              </a:lnSpc>
              <a:spcAft>
                <a:spcPts val="0"/>
              </a:spcAft>
              <a:buFont typeface="Arial" panose="020B0604020202020204" pitchFamily="34" charset="0"/>
              <a:buChar char="•"/>
              <a:defRPr/>
            </a:pPr>
            <a:endParaRPr lang="en-US" sz="1400" dirty="0"/>
          </a:p>
          <a:p>
            <a:pPr>
              <a:lnSpc>
                <a:spcPct val="110000"/>
              </a:lnSpc>
              <a:spcAft>
                <a:spcPts val="0"/>
              </a:spcAft>
              <a:buFont typeface="Arial" panose="020B0604020202020204" pitchFamily="34" charset="0"/>
              <a:buChar char="•"/>
              <a:defRPr/>
            </a:pPr>
            <a:r>
              <a:rPr lang="en-US" b="1" dirty="0"/>
              <a:t>Station set up and procedure</a:t>
            </a:r>
          </a:p>
          <a:p>
            <a:pPr lvl="1">
              <a:lnSpc>
                <a:spcPct val="110000"/>
              </a:lnSpc>
              <a:spcAft>
                <a:spcPts val="0"/>
              </a:spcAft>
              <a:buFont typeface="Arial" panose="020B0604020202020204" pitchFamily="34" charset="0"/>
              <a:buChar char="•"/>
              <a:defRPr/>
            </a:pPr>
            <a:r>
              <a:rPr lang="en-US" dirty="0">
                <a:solidFill>
                  <a:schemeClr val="bg1">
                    <a:lumMod val="75000"/>
                  </a:schemeClr>
                </a:solidFill>
              </a:rPr>
              <a:t>Queue marshals to manage patients in queue outside gate and ensure social distancing</a:t>
            </a:r>
          </a:p>
          <a:p>
            <a:pPr lvl="1">
              <a:lnSpc>
                <a:spcPct val="110000"/>
              </a:lnSpc>
              <a:spcAft>
                <a:spcPts val="0"/>
              </a:spcAft>
              <a:buFont typeface="Arial" panose="020B0604020202020204" pitchFamily="34" charset="0"/>
              <a:buChar char="•"/>
              <a:defRPr/>
            </a:pPr>
            <a:r>
              <a:rPr lang="en-US" dirty="0">
                <a:solidFill>
                  <a:schemeClr val="bg1">
                    <a:lumMod val="75000"/>
                  </a:schemeClr>
                </a:solidFill>
              </a:rPr>
              <a:t>Loudhailers useful for queue marshals</a:t>
            </a:r>
          </a:p>
          <a:p>
            <a:pPr lvl="1">
              <a:lnSpc>
                <a:spcPct val="110000"/>
              </a:lnSpc>
              <a:spcAft>
                <a:spcPts val="0"/>
              </a:spcAft>
              <a:buFont typeface="Arial" panose="020B0604020202020204" pitchFamily="34" charset="0"/>
              <a:buChar char="•"/>
              <a:defRPr/>
            </a:pPr>
            <a:r>
              <a:rPr lang="en-US" dirty="0">
                <a:solidFill>
                  <a:schemeClr val="bg1">
                    <a:lumMod val="75000"/>
                  </a:schemeClr>
                </a:solidFill>
              </a:rPr>
              <a:t>GDO to work at the gate letting </a:t>
            </a:r>
            <a:r>
              <a:rPr lang="en-US" b="1" dirty="0">
                <a:solidFill>
                  <a:schemeClr val="bg1">
                    <a:lumMod val="75000"/>
                  </a:schemeClr>
                </a:solidFill>
              </a:rPr>
              <a:t>one patient at a time to pass to sanitation station</a:t>
            </a: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Tree>
    <p:extLst>
      <p:ext uri="{BB962C8B-B14F-4D97-AF65-F5344CB8AC3E}">
        <p14:creationId xmlns:p14="http://schemas.microsoft.com/office/powerpoint/2010/main" val="360410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A4A0-A08A-394C-B0A8-56211A2355F1}"/>
              </a:ext>
            </a:extLst>
          </p:cNvPr>
          <p:cNvSpPr>
            <a:spLocks noGrp="1"/>
          </p:cNvSpPr>
          <p:nvPr>
            <p:ph type="title"/>
          </p:nvPr>
        </p:nvSpPr>
        <p:spPr/>
        <p:txBody>
          <a:bodyPr/>
          <a:lstStyle/>
          <a:p>
            <a:endParaRPr lang="en-US" dirty="0"/>
          </a:p>
        </p:txBody>
      </p:sp>
      <p:sp>
        <p:nvSpPr>
          <p:cNvPr id="5" name="Footer Placeholder 4">
            <a:extLst>
              <a:ext uri="{FF2B5EF4-FFF2-40B4-BE49-F238E27FC236}">
                <a16:creationId xmlns:a16="http://schemas.microsoft.com/office/drawing/2014/main" id="{A4DA0EB6-AFC0-594F-A350-410222080DC6}"/>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4" name="Picture 3">
            <a:extLst>
              <a:ext uri="{FF2B5EF4-FFF2-40B4-BE49-F238E27FC236}">
                <a16:creationId xmlns:a16="http://schemas.microsoft.com/office/drawing/2014/main" id="{2E29FFD5-353B-D841-97F4-B2D3974261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5035" y="-724759"/>
            <a:ext cx="12513365" cy="7582758"/>
          </a:xfrm>
          <a:prstGeom prst="rect">
            <a:avLst/>
          </a:prstGeom>
        </p:spPr>
      </p:pic>
      <p:pic>
        <p:nvPicPr>
          <p:cNvPr id="9" name="Picture 8">
            <a:extLst>
              <a:ext uri="{FF2B5EF4-FFF2-40B4-BE49-F238E27FC236}">
                <a16:creationId xmlns:a16="http://schemas.microsoft.com/office/drawing/2014/main" id="{1C9DC441-58F6-8942-83EE-60BC019AE2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0678328" y="-724760"/>
            <a:ext cx="2645035" cy="7582759"/>
          </a:xfrm>
          <a:prstGeom prst="rect">
            <a:avLst/>
          </a:prstGeom>
        </p:spPr>
      </p:pic>
      <p:pic>
        <p:nvPicPr>
          <p:cNvPr id="6" name="Picture 1">
            <a:extLst>
              <a:ext uri="{FF2B5EF4-FFF2-40B4-BE49-F238E27FC236}">
                <a16:creationId xmlns:a16="http://schemas.microsoft.com/office/drawing/2014/main" id="{18B99DBD-6C7F-B944-8910-8FB0ED2917F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20206" y="280558"/>
            <a:ext cx="3927475" cy="55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69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A car parked on the side of a road&#10;&#10;Description automatically generated">
            <a:extLst>
              <a:ext uri="{FF2B5EF4-FFF2-40B4-BE49-F238E27FC236}">
                <a16:creationId xmlns:a16="http://schemas.microsoft.com/office/drawing/2014/main" id="{6A69B85E-C355-4842-8A43-481863A50E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1160991"/>
            <a:ext cx="12239978" cy="80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59FA4A0-A08A-394C-B0A8-56211A2355F1}"/>
              </a:ext>
            </a:extLst>
          </p:cNvPr>
          <p:cNvSpPr>
            <a:spLocks noGrp="1"/>
          </p:cNvSpPr>
          <p:nvPr>
            <p:ph type="title"/>
          </p:nvPr>
        </p:nvSpPr>
        <p:spPr>
          <a:xfrm>
            <a:off x="623735" y="1957092"/>
            <a:ext cx="6603248" cy="970450"/>
          </a:xfrm>
        </p:spPr>
        <p:txBody>
          <a:bodyPr/>
          <a:lstStyle/>
          <a:p>
            <a:r>
              <a:rPr lang="en-US" b="0" dirty="0">
                <a:solidFill>
                  <a:schemeClr val="tx1"/>
                </a:solidFill>
              </a:rPr>
              <a:t>The single point of entry should not be used by patients exiting the facility</a:t>
            </a:r>
          </a:p>
        </p:txBody>
      </p:sp>
      <p:sp>
        <p:nvSpPr>
          <p:cNvPr id="5" name="Footer Placeholder 4">
            <a:extLst>
              <a:ext uri="{FF2B5EF4-FFF2-40B4-BE49-F238E27FC236}">
                <a16:creationId xmlns:a16="http://schemas.microsoft.com/office/drawing/2014/main" id="{A4DA0EB6-AFC0-594F-A350-410222080DC6}"/>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7" name="Picture 3">
            <a:extLst>
              <a:ext uri="{FF2B5EF4-FFF2-40B4-BE49-F238E27FC236}">
                <a16:creationId xmlns:a16="http://schemas.microsoft.com/office/drawing/2014/main" id="{8357A1C6-F395-3A49-8D69-18E9EE8A427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13248" y="692149"/>
            <a:ext cx="3968750" cy="5473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A2DFA76-0995-9B4E-AEE5-028A605ED245}"/>
              </a:ext>
            </a:extLst>
          </p:cNvPr>
          <p:cNvSpPr/>
          <p:nvPr/>
        </p:nvSpPr>
        <p:spPr>
          <a:xfrm>
            <a:off x="3048000" y="3105835"/>
            <a:ext cx="6096000" cy="369332"/>
          </a:xfrm>
          <a:prstGeom prst="rect">
            <a:avLst/>
          </a:prstGeom>
        </p:spPr>
        <p:txBody>
          <a:bodyPr>
            <a:spAutoFit/>
          </a:bodyPr>
          <a:lstStyle/>
          <a:p>
            <a:endParaRPr lang="en-US" b="1" dirty="0"/>
          </a:p>
        </p:txBody>
      </p:sp>
    </p:spTree>
    <p:extLst>
      <p:ext uri="{BB962C8B-B14F-4D97-AF65-F5344CB8AC3E}">
        <p14:creationId xmlns:p14="http://schemas.microsoft.com/office/powerpoint/2010/main" val="241565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A4A0-A08A-394C-B0A8-56211A2355F1}"/>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3DF0CC91-DE25-024C-AA7B-37B55428B6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0"/>
            <a:ext cx="12228416" cy="7826828"/>
          </a:xfrm>
          <a:prstGeom prst="rect">
            <a:avLst/>
          </a:prstGeom>
        </p:spPr>
      </p:pic>
      <p:sp>
        <p:nvSpPr>
          <p:cNvPr id="5" name="Footer Placeholder 4">
            <a:extLst>
              <a:ext uri="{FF2B5EF4-FFF2-40B4-BE49-F238E27FC236}">
                <a16:creationId xmlns:a16="http://schemas.microsoft.com/office/drawing/2014/main" id="{A4DA0EB6-AFC0-594F-A350-410222080DC6}"/>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Tree>
    <p:extLst>
      <p:ext uri="{BB962C8B-B14F-4D97-AF65-F5344CB8AC3E}">
        <p14:creationId xmlns:p14="http://schemas.microsoft.com/office/powerpoint/2010/main" val="413454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D4EE1398-42A4-BB44-8394-C9CF34ABB235}"/>
              </a:ext>
            </a:extLst>
          </p:cNvPr>
          <p:cNvSpPr>
            <a:spLocks noGrp="1"/>
          </p:cNvSpPr>
          <p:nvPr>
            <p:ph type="subTitle" idx="1"/>
          </p:nvPr>
        </p:nvSpPr>
        <p:spPr>
          <a:xfrm>
            <a:off x="804139" y="5098283"/>
            <a:ext cx="10572000" cy="1490767"/>
          </a:xfrm>
          <a:effectLst>
            <a:outerShdw blurRad="50800" dir="14400000">
              <a:srgbClr val="FDDF58">
                <a:alpha val="40000"/>
              </a:srgbClr>
            </a:outerShdw>
          </a:effectLst>
        </p:spPr>
        <p:txBody>
          <a:bodyPr>
            <a:normAutofit/>
          </a:bodyPr>
          <a:lstStyle/>
          <a:p>
            <a:r>
              <a:rPr lang="en-US" sz="8000" b="1" dirty="0">
                <a:solidFill>
                  <a:srgbClr val="FDDF58"/>
                </a:solidFill>
                <a:effectLst>
                  <a:outerShdw blurRad="50800" dist="50800" dir="5400000" algn="ctr" rotWithShape="0">
                    <a:schemeClr val="bg1">
                      <a:lumMod val="75000"/>
                      <a:alpha val="24000"/>
                    </a:schemeClr>
                  </a:outerShdw>
                </a:effectLst>
              </a:rPr>
              <a:t>YELLOW ZONE</a:t>
            </a:r>
            <a:endParaRPr lang="en-US" sz="8000" dirty="0">
              <a:solidFill>
                <a:srgbClr val="FDDF58"/>
              </a:solidFill>
              <a:effectLst>
                <a:outerShdw blurRad="50800" dist="50800" dir="5400000" algn="ctr" rotWithShape="0">
                  <a:schemeClr val="bg1">
                    <a:lumMod val="75000"/>
                    <a:alpha val="24000"/>
                  </a:schemeClr>
                </a:outerShdw>
              </a:effectLst>
            </a:endParaRPr>
          </a:p>
        </p:txBody>
      </p:sp>
      <p:sp>
        <p:nvSpPr>
          <p:cNvPr id="7" name="Footer Placeholder 3">
            <a:extLst>
              <a:ext uri="{FF2B5EF4-FFF2-40B4-BE49-F238E27FC236}">
                <a16:creationId xmlns:a16="http://schemas.microsoft.com/office/drawing/2014/main" id="{1422DCCB-2490-1743-80DB-FCD559ED872F}"/>
              </a:ext>
            </a:extLst>
          </p:cNvPr>
          <p:cNvSpPr>
            <a:spLocks noGrp="1"/>
          </p:cNvSpPr>
          <p:nvPr>
            <p:ph type="ftr" sz="quarter" idx="11"/>
          </p:nvPr>
        </p:nvSpPr>
        <p:spPr/>
        <p:txBody>
          <a:bodyPr/>
          <a:lstStyle/>
          <a:p>
            <a:r>
              <a:rPr lang="en-US" altLang="en-US" dirty="0">
                <a:solidFill>
                  <a:schemeClr val="bg1">
                    <a:lumMod val="75000"/>
                  </a:schemeClr>
                </a:solidFill>
              </a:rPr>
              <a:t>COVID-19 primary care facility preparedness training, April 2020</a:t>
            </a:r>
          </a:p>
        </p:txBody>
      </p:sp>
      <p:sp>
        <p:nvSpPr>
          <p:cNvPr id="2" name="Title 1">
            <a:extLst>
              <a:ext uri="{FF2B5EF4-FFF2-40B4-BE49-F238E27FC236}">
                <a16:creationId xmlns:a16="http://schemas.microsoft.com/office/drawing/2014/main" id="{8EB3AF4E-90FD-B248-ADA8-54FC4622D472}"/>
              </a:ext>
            </a:extLst>
          </p:cNvPr>
          <p:cNvSpPr>
            <a:spLocks noGrp="1"/>
          </p:cNvSpPr>
          <p:nvPr>
            <p:ph type="ctrTitle"/>
          </p:nvPr>
        </p:nvSpPr>
        <p:spPr>
          <a:xfrm>
            <a:off x="804139" y="268951"/>
            <a:ext cx="12053472" cy="4646770"/>
          </a:xfrm>
          <a:effectLst>
            <a:outerShdw blurRad="50800" dir="14400000">
              <a:schemeClr val="bg1">
                <a:lumMod val="75000"/>
                <a:alpha val="60000"/>
              </a:schemeClr>
            </a:outerShdw>
          </a:effectLst>
        </p:spPr>
        <p:txBody>
          <a:bodyPr>
            <a:normAutofit/>
          </a:bodyPr>
          <a:lstStyle/>
          <a:p>
            <a:r>
              <a:rPr lang="en-ZA" sz="6000" dirty="0"/>
              <a:t>2.</a:t>
            </a:r>
            <a:br>
              <a:rPr lang="en-ZA" sz="6000" dirty="0"/>
            </a:br>
            <a:r>
              <a:rPr lang="en-ZA" sz="6000" dirty="0"/>
              <a:t>Sanitation </a:t>
            </a:r>
            <a:br>
              <a:rPr lang="en-ZA" sz="6000" dirty="0"/>
            </a:br>
            <a:r>
              <a:rPr lang="en-ZA" sz="6000" dirty="0"/>
              <a:t>Station</a:t>
            </a:r>
            <a:endParaRPr lang="en-US" sz="6000" dirty="0"/>
          </a:p>
        </p:txBody>
      </p:sp>
      <p:pic>
        <p:nvPicPr>
          <p:cNvPr id="4" name="Picture 3">
            <a:extLst>
              <a:ext uri="{FF2B5EF4-FFF2-40B4-BE49-F238E27FC236}">
                <a16:creationId xmlns:a16="http://schemas.microsoft.com/office/drawing/2014/main" id="{6E36B843-00BC-9D42-9313-F41B256FD347}"/>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flipH="1">
            <a:off x="6722533" y="571943"/>
            <a:ext cx="5503333" cy="7337777"/>
          </a:xfrm>
          <a:prstGeom prst="rect">
            <a:avLst/>
          </a:prstGeom>
          <a:effectLst>
            <a:outerShdw blurRad="50800" dist="50800" dir="5400000" algn="ctr" rotWithShape="0">
              <a:srgbClr val="000000"/>
            </a:outerShdw>
          </a:effectLst>
        </p:spPr>
      </p:pic>
      <p:pic>
        <p:nvPicPr>
          <p:cNvPr id="10" name="Graphic 9" descr="Sign Language">
            <a:extLst>
              <a:ext uri="{FF2B5EF4-FFF2-40B4-BE49-F238E27FC236}">
                <a16:creationId xmlns:a16="http://schemas.microsoft.com/office/drawing/2014/main" id="{99F8F79C-53CF-6B4E-BE7C-6F54C8D556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829" y="622836"/>
            <a:ext cx="2806164" cy="2806164"/>
          </a:xfrm>
          <a:prstGeom prst="rect">
            <a:avLst/>
          </a:prstGeom>
        </p:spPr>
      </p:pic>
    </p:spTree>
    <p:extLst>
      <p:ext uri="{BB962C8B-B14F-4D97-AF65-F5344CB8AC3E}">
        <p14:creationId xmlns:p14="http://schemas.microsoft.com/office/powerpoint/2010/main" val="340477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810000" y="608552"/>
            <a:ext cx="10571998" cy="970450"/>
          </a:xfrm>
        </p:spPr>
        <p:txBody>
          <a:bodyPr/>
          <a:lstStyle/>
          <a:p>
            <a:r>
              <a:rPr lang="en-US" altLang="en-US" sz="3600" dirty="0"/>
              <a:t>2. SANITISATION STATION </a:t>
            </a:r>
            <a:br>
              <a:rPr lang="en-US" altLang="en-US" sz="3600" dirty="0"/>
            </a:br>
            <a:r>
              <a:rPr lang="en-US" altLang="en-US" sz="2800" b="0" dirty="0"/>
              <a:t>Hand sanitizing or hand-washing of every person entering </a:t>
            </a:r>
            <a:endParaRPr lang="en-US" sz="3200" b="0" dirty="0"/>
          </a:p>
        </p:txBody>
      </p:sp>
      <p:sp>
        <p:nvSpPr>
          <p:cNvPr id="3" name="Content Placeholder 2">
            <a:extLst>
              <a:ext uri="{FF2B5EF4-FFF2-40B4-BE49-F238E27FC236}">
                <a16:creationId xmlns:a16="http://schemas.microsoft.com/office/drawing/2014/main" id="{1A8E8C66-D142-4B4E-BCB4-409AFDD94D40}"/>
              </a:ext>
            </a:extLst>
          </p:cNvPr>
          <p:cNvSpPr>
            <a:spLocks noGrp="1"/>
          </p:cNvSpPr>
          <p:nvPr>
            <p:ph idx="1"/>
          </p:nvPr>
        </p:nvSpPr>
        <p:spPr>
          <a:xfrm>
            <a:off x="725366" y="2091331"/>
            <a:ext cx="10639208" cy="4315157"/>
          </a:xfrm>
        </p:spPr>
        <p:txBody>
          <a:bodyPr>
            <a:normAutofit lnSpcReduction="10000"/>
          </a:bodyPr>
          <a:lstStyle/>
          <a:p>
            <a:pPr fontAlgn="auto">
              <a:spcAft>
                <a:spcPts val="0"/>
              </a:spcAft>
              <a:buFont typeface="Arial" panose="020B0604020202020204" pitchFamily="34" charset="0"/>
              <a:buChar char="•"/>
              <a:defRPr/>
            </a:pPr>
            <a:r>
              <a:rPr lang="en-US" b="1" dirty="0"/>
              <a:t>Location</a:t>
            </a:r>
          </a:p>
          <a:p>
            <a:pPr lvl="1" fontAlgn="auto">
              <a:spcAft>
                <a:spcPts val="0"/>
              </a:spcAft>
              <a:buFont typeface="Arial" panose="020B0604020202020204" pitchFamily="34" charset="0"/>
              <a:buChar char="•"/>
              <a:defRPr/>
            </a:pPr>
            <a:r>
              <a:rPr lang="en-US" dirty="0">
                <a:solidFill>
                  <a:schemeClr val="bg1">
                    <a:lumMod val="75000"/>
                  </a:schemeClr>
                </a:solidFill>
              </a:rPr>
              <a:t>Short distance from single entry point, inside gate</a:t>
            </a:r>
          </a:p>
          <a:p>
            <a:pPr lvl="1" fontAlgn="auto">
              <a:spcAft>
                <a:spcPts val="0"/>
              </a:spcAft>
              <a:buFont typeface="Arial" panose="020B0604020202020204" pitchFamily="34" charset="0"/>
              <a:buChar char="•"/>
              <a:defRPr/>
            </a:pPr>
            <a:r>
              <a:rPr lang="en-US" dirty="0">
                <a:solidFill>
                  <a:schemeClr val="bg1">
                    <a:lumMod val="75000"/>
                  </a:schemeClr>
                </a:solidFill>
              </a:rPr>
              <a:t>Outside facility buildings </a:t>
            </a:r>
          </a:p>
          <a:p>
            <a:pPr marL="457200" lvl="1" indent="0" fontAlgn="auto">
              <a:spcAft>
                <a:spcPts val="0"/>
              </a:spcAft>
              <a:buNone/>
              <a:defRPr/>
            </a:pPr>
            <a:endParaRPr lang="en-US" dirty="0">
              <a:solidFill>
                <a:schemeClr val="bg1">
                  <a:lumMod val="75000"/>
                </a:schemeClr>
              </a:solidFill>
            </a:endParaRPr>
          </a:p>
          <a:p>
            <a:pPr fontAlgn="auto">
              <a:spcAft>
                <a:spcPts val="0"/>
              </a:spcAft>
              <a:buFont typeface="Arial" panose="020B0604020202020204" pitchFamily="34" charset="0"/>
              <a:buChar char="•"/>
              <a:defRPr/>
            </a:pPr>
            <a:r>
              <a:rPr lang="en-US" b="1" dirty="0"/>
              <a:t>Staffing</a:t>
            </a:r>
          </a:p>
          <a:p>
            <a:pPr lvl="1" fontAlgn="auto">
              <a:spcAft>
                <a:spcPts val="0"/>
              </a:spcAft>
              <a:buFont typeface="Arial" panose="020B0604020202020204" pitchFamily="34" charset="0"/>
              <a:buChar char="•"/>
              <a:defRPr/>
            </a:pPr>
            <a:r>
              <a:rPr lang="en-US" b="1" dirty="0">
                <a:solidFill>
                  <a:schemeClr val="bg1">
                    <a:lumMod val="75000"/>
                  </a:schemeClr>
                </a:solidFill>
              </a:rPr>
              <a:t>Sanitation Designated Official </a:t>
            </a:r>
            <a:r>
              <a:rPr lang="en-US" dirty="0">
                <a:solidFill>
                  <a:schemeClr val="bg1">
                    <a:lumMod val="75000"/>
                  </a:schemeClr>
                </a:solidFill>
              </a:rPr>
              <a:t>(SDO) (security guard/ lay HCW/ admin staff member)</a:t>
            </a:r>
          </a:p>
          <a:p>
            <a:pPr marL="457200" lvl="1" indent="0" fontAlgn="auto">
              <a:spcAft>
                <a:spcPts val="0"/>
              </a:spcAft>
              <a:buNone/>
              <a:defRPr/>
            </a:pPr>
            <a:endParaRPr lang="en-US" dirty="0">
              <a:solidFill>
                <a:schemeClr val="bg1">
                  <a:lumMod val="75000"/>
                </a:schemeClr>
              </a:solidFill>
            </a:endParaRPr>
          </a:p>
          <a:p>
            <a:pPr fontAlgn="auto">
              <a:spcAft>
                <a:spcPts val="0"/>
              </a:spcAft>
              <a:buFont typeface="Arial" panose="020B0604020202020204" pitchFamily="34" charset="0"/>
              <a:buChar char="•"/>
              <a:defRPr/>
            </a:pPr>
            <a:r>
              <a:rPr lang="en-US" b="1" dirty="0"/>
              <a:t>Station set up and procedure</a:t>
            </a:r>
          </a:p>
          <a:p>
            <a:pPr lvl="1" fontAlgn="auto">
              <a:spcAft>
                <a:spcPts val="0"/>
              </a:spcAft>
              <a:buFont typeface="Arial" panose="020B0604020202020204" pitchFamily="34" charset="0"/>
              <a:buChar char="•"/>
              <a:defRPr/>
            </a:pPr>
            <a:r>
              <a:rPr lang="en-US" dirty="0">
                <a:solidFill>
                  <a:schemeClr val="bg1">
                    <a:lumMod val="75000"/>
                  </a:schemeClr>
                </a:solidFill>
              </a:rPr>
              <a:t>Sanitizer spray </a:t>
            </a:r>
          </a:p>
          <a:p>
            <a:pPr marL="457200" lvl="1" indent="0" fontAlgn="auto">
              <a:spcAft>
                <a:spcPts val="0"/>
              </a:spcAft>
              <a:buNone/>
              <a:defRPr/>
            </a:pPr>
            <a:r>
              <a:rPr lang="en-US" dirty="0">
                <a:solidFill>
                  <a:schemeClr val="bg1">
                    <a:lumMod val="75000"/>
                  </a:schemeClr>
                </a:solidFill>
              </a:rPr>
              <a:t>	OR</a:t>
            </a:r>
          </a:p>
          <a:p>
            <a:pPr marL="457200" lvl="1" indent="0" fontAlgn="auto">
              <a:spcAft>
                <a:spcPts val="0"/>
              </a:spcAft>
              <a:buNone/>
              <a:defRPr/>
            </a:pPr>
            <a:r>
              <a:rPr lang="en-US" dirty="0">
                <a:solidFill>
                  <a:schemeClr val="bg1">
                    <a:lumMod val="75000"/>
                  </a:schemeClr>
                </a:solidFill>
              </a:rPr>
              <a:t>     Bleach/water solution in water container with tap on edge of table with bucket to catch water</a:t>
            </a:r>
          </a:p>
          <a:p>
            <a:pPr lvl="1" fontAlgn="auto">
              <a:spcAft>
                <a:spcPts val="0"/>
              </a:spcAft>
              <a:buFont typeface="Arial" panose="020B0604020202020204" pitchFamily="34" charset="0"/>
              <a:buChar char="•"/>
              <a:defRPr/>
            </a:pPr>
            <a:r>
              <a:rPr lang="en-US" dirty="0">
                <a:solidFill>
                  <a:schemeClr val="bg1">
                    <a:lumMod val="75000"/>
                  </a:schemeClr>
                </a:solidFill>
              </a:rPr>
              <a:t>SDO only allow </a:t>
            </a:r>
            <a:r>
              <a:rPr lang="en-US" b="1" dirty="0">
                <a:solidFill>
                  <a:schemeClr val="bg1">
                    <a:lumMod val="75000"/>
                  </a:schemeClr>
                </a:solidFill>
              </a:rPr>
              <a:t>one person at a time </a:t>
            </a:r>
            <a:r>
              <a:rPr lang="en-US" dirty="0">
                <a:solidFill>
                  <a:schemeClr val="bg1">
                    <a:lumMod val="75000"/>
                  </a:schemeClr>
                </a:solidFill>
              </a:rPr>
              <a:t>into sanitation station.</a:t>
            </a:r>
            <a:r>
              <a:rPr lang="en-US" b="1" dirty="0">
                <a:solidFill>
                  <a:schemeClr val="bg1">
                    <a:lumMod val="75000"/>
                  </a:schemeClr>
                </a:solidFill>
              </a:rPr>
              <a:t>  </a:t>
            </a:r>
            <a:r>
              <a:rPr lang="en-US" dirty="0">
                <a:solidFill>
                  <a:schemeClr val="bg1">
                    <a:lumMod val="75000"/>
                  </a:schemeClr>
                </a:solidFill>
              </a:rPr>
              <a:t>Next patient only permitted once  sanitation complete</a:t>
            </a:r>
          </a:p>
          <a:p>
            <a:pPr lvl="1" fontAlgn="auto">
              <a:spcAft>
                <a:spcPts val="0"/>
              </a:spcAft>
              <a:buFont typeface="Arial" panose="020B0604020202020204" pitchFamily="34" charset="0"/>
              <a:buChar char="•"/>
              <a:defRPr/>
            </a:pPr>
            <a:r>
              <a:rPr lang="en-ZA" dirty="0"/>
              <a:t>Patient stands in marked block for sanitation</a:t>
            </a:r>
          </a:p>
          <a:p>
            <a:pPr lvl="1" fontAlgn="auto">
              <a:spcAft>
                <a:spcPts val="0"/>
              </a:spcAft>
              <a:buFont typeface="Arial" panose="020B0604020202020204" pitchFamily="34" charset="0"/>
              <a:buChar char="•"/>
              <a:defRPr/>
            </a:pPr>
            <a:r>
              <a:rPr lang="en-ZA" b="1" dirty="0"/>
              <a:t>SDO approaches patient. Patient does not approach SDO</a:t>
            </a:r>
            <a:endParaRPr lang="en-US" b="1" dirty="0">
              <a:solidFill>
                <a:schemeClr val="bg1">
                  <a:lumMod val="75000"/>
                </a:schemeClr>
              </a:solidFill>
            </a:endParaRP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6" name="Graphic 5" descr="Sign Language">
            <a:extLst>
              <a:ext uri="{FF2B5EF4-FFF2-40B4-BE49-F238E27FC236}">
                <a16:creationId xmlns:a16="http://schemas.microsoft.com/office/drawing/2014/main" id="{FAA49F18-2DD8-4D44-BC0D-5FC62411A9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172" y="-63366"/>
            <a:ext cx="1343836" cy="1343836"/>
          </a:xfrm>
          <a:prstGeom prst="rect">
            <a:avLst/>
          </a:prstGeom>
        </p:spPr>
      </p:pic>
    </p:spTree>
    <p:extLst>
      <p:ext uri="{BB962C8B-B14F-4D97-AF65-F5344CB8AC3E}">
        <p14:creationId xmlns:p14="http://schemas.microsoft.com/office/powerpoint/2010/main" val="150538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A4A0-A08A-394C-B0A8-56211A2355F1}"/>
              </a:ext>
            </a:extLst>
          </p:cNvPr>
          <p:cNvSpPr>
            <a:spLocks noGrp="1"/>
          </p:cNvSpPr>
          <p:nvPr>
            <p:ph type="title"/>
          </p:nvPr>
        </p:nvSpPr>
        <p:spPr/>
        <p:txBody>
          <a:bodyPr/>
          <a:lstStyle/>
          <a:p>
            <a:endParaRPr lang="en-US" dirty="0"/>
          </a:p>
        </p:txBody>
      </p:sp>
      <p:sp>
        <p:nvSpPr>
          <p:cNvPr id="5" name="Footer Placeholder 4">
            <a:extLst>
              <a:ext uri="{FF2B5EF4-FFF2-40B4-BE49-F238E27FC236}">
                <a16:creationId xmlns:a16="http://schemas.microsoft.com/office/drawing/2014/main" id="{A4DA0EB6-AFC0-594F-A350-410222080DC6}"/>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10" name="Picture 4" descr="A group of people standing on a sidewalk&#10;&#10;Description automatically generated">
            <a:extLst>
              <a:ext uri="{FF2B5EF4-FFF2-40B4-BE49-F238E27FC236}">
                <a16:creationId xmlns:a16="http://schemas.microsoft.com/office/drawing/2014/main" id="{4AEFBF94-2FA4-E24D-B128-DFA225C783A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634500" y="-2009170"/>
            <a:ext cx="7413250" cy="1111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DD5EA785-0ABA-BC42-A59D-BA5108BD715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96315" y="447188"/>
            <a:ext cx="3968750" cy="5530850"/>
          </a:xfrm>
          <a:prstGeom prst="rect">
            <a:avLst/>
          </a:prstGeom>
          <a:noFill/>
          <a:ln>
            <a:noFill/>
          </a:ln>
          <a:effectLst>
            <a:outerShdw blurRad="50800" dist="50800" dir="5400000" algn="ctr" rotWithShape="0">
              <a:schemeClr val="bg1">
                <a:lumMod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 group of people standing on a sidewalk&#10;&#10;Description automatically generated">
            <a:extLst>
              <a:ext uri="{FF2B5EF4-FFF2-40B4-BE49-F238E27FC236}">
                <a16:creationId xmlns:a16="http://schemas.microsoft.com/office/drawing/2014/main" id="{6D6D74E5-D890-874D-ADE7-9E271981139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78750" y="-2009170"/>
            <a:ext cx="7413250" cy="1111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08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C61696F0-5300-6349-AB97-2382B6E7680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203200" y="-1982920"/>
            <a:ext cx="1239520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59FA4A0-A08A-394C-B0A8-56211A2355F1}"/>
              </a:ext>
            </a:extLst>
          </p:cNvPr>
          <p:cNvSpPr>
            <a:spLocks noGrp="1"/>
          </p:cNvSpPr>
          <p:nvPr>
            <p:ph type="title"/>
          </p:nvPr>
        </p:nvSpPr>
        <p:spPr/>
        <p:txBody>
          <a:bodyPr/>
          <a:lstStyle/>
          <a:p>
            <a:endParaRPr lang="en-US" dirty="0"/>
          </a:p>
        </p:txBody>
      </p:sp>
      <p:sp>
        <p:nvSpPr>
          <p:cNvPr id="5" name="Footer Placeholder 4">
            <a:extLst>
              <a:ext uri="{FF2B5EF4-FFF2-40B4-BE49-F238E27FC236}">
                <a16:creationId xmlns:a16="http://schemas.microsoft.com/office/drawing/2014/main" id="{A4DA0EB6-AFC0-594F-A350-410222080DC6}"/>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10" name="Picture 2">
            <a:extLst>
              <a:ext uri="{FF2B5EF4-FFF2-40B4-BE49-F238E27FC236}">
                <a16:creationId xmlns:a16="http://schemas.microsoft.com/office/drawing/2014/main" id="{573514CC-2FC3-064E-9B24-ED785C4DD4F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26629" y="692149"/>
            <a:ext cx="3968750" cy="5511800"/>
          </a:xfrm>
          <a:prstGeom prst="rect">
            <a:avLst/>
          </a:prstGeom>
          <a:noFill/>
          <a:ln>
            <a:noFill/>
          </a:ln>
          <a:effectLst>
            <a:outerShdw blurRad="50800" dist="50800" dir="5400000" algn="ctr" rotWithShape="0">
              <a:schemeClr val="bg1">
                <a:lumMod val="50000"/>
                <a:alpha val="64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00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5BA1-5C67-2249-AD68-5974A6F7CC98}"/>
              </a:ext>
            </a:extLst>
          </p:cNvPr>
          <p:cNvSpPr>
            <a:spLocks noGrp="1"/>
          </p:cNvSpPr>
          <p:nvPr>
            <p:ph type="title"/>
          </p:nvPr>
        </p:nvSpPr>
        <p:spPr/>
        <p:txBody>
          <a:bodyPr/>
          <a:lstStyle/>
          <a:p>
            <a:r>
              <a:rPr lang="en-US" dirty="0"/>
              <a:t>Why prepare facilities?</a:t>
            </a:r>
          </a:p>
        </p:txBody>
      </p:sp>
      <p:sp>
        <p:nvSpPr>
          <p:cNvPr id="14" name="Footer Placeholder 13">
            <a:extLst>
              <a:ext uri="{FF2B5EF4-FFF2-40B4-BE49-F238E27FC236}">
                <a16:creationId xmlns:a16="http://schemas.microsoft.com/office/drawing/2014/main" id="{55D8AB16-9AAC-B340-86C2-86DCB228FD8A}"/>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Rounded Rectangle 5">
            <a:extLst>
              <a:ext uri="{FF2B5EF4-FFF2-40B4-BE49-F238E27FC236}">
                <a16:creationId xmlns:a16="http://schemas.microsoft.com/office/drawing/2014/main" id="{F241BA8F-71B5-5D49-8588-87729BC2D06D}"/>
              </a:ext>
            </a:extLst>
          </p:cNvPr>
          <p:cNvSpPr/>
          <p:nvPr/>
        </p:nvSpPr>
        <p:spPr>
          <a:xfrm>
            <a:off x="8927438" y="2504660"/>
            <a:ext cx="1962303" cy="3617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dirty="0">
                <a:cs typeface="Arial" panose="020B0604020202020204" pitchFamily="34" charset="0"/>
              </a:rPr>
              <a:t>Facilitate COVID-19 testing, referral and management</a:t>
            </a:r>
            <a:endParaRPr lang="en-US" dirty="0">
              <a:cs typeface="Arial" panose="020B0604020202020204" pitchFamily="34" charset="0"/>
            </a:endParaRPr>
          </a:p>
        </p:txBody>
      </p:sp>
      <p:sp>
        <p:nvSpPr>
          <p:cNvPr id="7" name="Rounded Rectangle 6">
            <a:extLst>
              <a:ext uri="{FF2B5EF4-FFF2-40B4-BE49-F238E27FC236}">
                <a16:creationId xmlns:a16="http://schemas.microsoft.com/office/drawing/2014/main" id="{6558B8A3-F8BF-0A46-BE0F-1E2A7F1399BB}"/>
              </a:ext>
            </a:extLst>
          </p:cNvPr>
          <p:cNvSpPr/>
          <p:nvPr/>
        </p:nvSpPr>
        <p:spPr>
          <a:xfrm>
            <a:off x="6487787" y="2504660"/>
            <a:ext cx="1853687" cy="3617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dirty="0">
                <a:cs typeface="Arial" panose="020B0604020202020204" pitchFamily="34" charset="0"/>
              </a:rPr>
              <a:t>Allow health facilities to continue to deliver health services</a:t>
            </a:r>
            <a:endParaRPr lang="en-US" dirty="0">
              <a:cs typeface="Arial" panose="020B0604020202020204" pitchFamily="34" charset="0"/>
            </a:endParaRPr>
          </a:p>
        </p:txBody>
      </p:sp>
      <p:sp>
        <p:nvSpPr>
          <p:cNvPr id="8" name="Rounded Rectangle 7">
            <a:extLst>
              <a:ext uri="{FF2B5EF4-FFF2-40B4-BE49-F238E27FC236}">
                <a16:creationId xmlns:a16="http://schemas.microsoft.com/office/drawing/2014/main" id="{21FAB9FE-C81D-8F41-B5ED-DBB0F284C45F}"/>
              </a:ext>
            </a:extLst>
          </p:cNvPr>
          <p:cNvSpPr/>
          <p:nvPr/>
        </p:nvSpPr>
        <p:spPr>
          <a:xfrm>
            <a:off x="4072538" y="2504660"/>
            <a:ext cx="1853687" cy="3617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cs typeface="Arial" panose="020B0604020202020204" pitchFamily="34" charset="0"/>
              </a:rPr>
              <a:t>Protect healthcare workers from SARS-CoV-2 infection</a:t>
            </a:r>
            <a:endParaRPr lang="en-US" dirty="0">
              <a:cs typeface="Arial" panose="020B0604020202020204" pitchFamily="34" charset="0"/>
            </a:endParaRPr>
          </a:p>
          <a:p>
            <a:pPr algn="ctr"/>
            <a:endParaRPr lang="en-US" dirty="0">
              <a:highlight>
                <a:srgbClr val="45999F"/>
              </a:highlight>
            </a:endParaRPr>
          </a:p>
        </p:txBody>
      </p:sp>
      <p:sp>
        <p:nvSpPr>
          <p:cNvPr id="9" name="Rounded Rectangle 8">
            <a:extLst>
              <a:ext uri="{FF2B5EF4-FFF2-40B4-BE49-F238E27FC236}">
                <a16:creationId xmlns:a16="http://schemas.microsoft.com/office/drawing/2014/main" id="{332D95EE-9A61-E147-88E6-34F5C53E8EE7}"/>
              </a:ext>
            </a:extLst>
          </p:cNvPr>
          <p:cNvSpPr/>
          <p:nvPr/>
        </p:nvSpPr>
        <p:spPr>
          <a:xfrm>
            <a:off x="1710089" y="2504660"/>
            <a:ext cx="1853687" cy="3617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dirty="0">
                <a:latin typeface="+mj-lt"/>
                <a:cs typeface="Arial" panose="020B0604020202020204" pitchFamily="34" charset="0"/>
              </a:rPr>
              <a:t>Protect patients from SARS-CoV-2 infection</a:t>
            </a:r>
            <a:endParaRPr lang="en-US" dirty="0">
              <a:latin typeface="+mj-lt"/>
              <a:cs typeface="Arial" panose="020B0604020202020204" pitchFamily="34" charset="0"/>
            </a:endParaRPr>
          </a:p>
        </p:txBody>
      </p:sp>
      <p:pic>
        <p:nvPicPr>
          <p:cNvPr id="11" name="Picture 10">
            <a:extLst>
              <a:ext uri="{FF2B5EF4-FFF2-40B4-BE49-F238E27FC236}">
                <a16:creationId xmlns:a16="http://schemas.microsoft.com/office/drawing/2014/main" id="{F2D4C84D-D195-2B4E-9F5C-A6C9423EA5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93658">
            <a:off x="-948707" y="2173782"/>
            <a:ext cx="3450336" cy="4462272"/>
          </a:xfrm>
          <a:prstGeom prst="rect">
            <a:avLst/>
          </a:prstGeom>
        </p:spPr>
      </p:pic>
      <p:pic>
        <p:nvPicPr>
          <p:cNvPr id="4" name="Picture 3" descr="A person that is standing in the dark&#10;&#10;Description automatically generated">
            <a:extLst>
              <a:ext uri="{FF2B5EF4-FFF2-40B4-BE49-F238E27FC236}">
                <a16:creationId xmlns:a16="http://schemas.microsoft.com/office/drawing/2014/main" id="{389984EC-8C00-4D41-9A32-07F3167478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5810" y="785429"/>
            <a:ext cx="7933459" cy="5950094"/>
          </a:xfrm>
          <a:prstGeom prst="rect">
            <a:avLst/>
          </a:prstGeom>
        </p:spPr>
      </p:pic>
    </p:spTree>
    <p:extLst>
      <p:ext uri="{BB962C8B-B14F-4D97-AF65-F5344CB8AC3E}">
        <p14:creationId xmlns:p14="http://schemas.microsoft.com/office/powerpoint/2010/main" val="29727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D4EE1398-42A4-BB44-8394-C9CF34ABB235}"/>
              </a:ext>
            </a:extLst>
          </p:cNvPr>
          <p:cNvSpPr>
            <a:spLocks noGrp="1"/>
          </p:cNvSpPr>
          <p:nvPr>
            <p:ph type="subTitle" idx="1"/>
          </p:nvPr>
        </p:nvSpPr>
        <p:spPr>
          <a:xfrm>
            <a:off x="804139" y="5098283"/>
            <a:ext cx="10572000" cy="1490767"/>
          </a:xfrm>
          <a:effectLst>
            <a:outerShdw blurRad="50800" dir="14400000">
              <a:srgbClr val="FDDF58">
                <a:alpha val="40000"/>
              </a:srgbClr>
            </a:outerShdw>
          </a:effectLst>
        </p:spPr>
        <p:txBody>
          <a:bodyPr>
            <a:normAutofit/>
          </a:bodyPr>
          <a:lstStyle/>
          <a:p>
            <a:r>
              <a:rPr lang="en-US" sz="8000" b="1" dirty="0">
                <a:solidFill>
                  <a:srgbClr val="FDDF58"/>
                </a:solidFill>
                <a:effectLst>
                  <a:outerShdw blurRad="50800" dist="50800" dir="5400000" algn="ctr" rotWithShape="0">
                    <a:schemeClr val="bg1">
                      <a:lumMod val="75000"/>
                      <a:alpha val="22000"/>
                    </a:schemeClr>
                  </a:outerShdw>
                </a:effectLst>
              </a:rPr>
              <a:t>YELLOW ZONE</a:t>
            </a:r>
            <a:endParaRPr lang="en-US" sz="8000" dirty="0">
              <a:solidFill>
                <a:srgbClr val="FDDF58"/>
              </a:solidFill>
              <a:effectLst>
                <a:outerShdw blurRad="50800" dist="50800" dir="5400000" algn="ctr" rotWithShape="0">
                  <a:schemeClr val="bg1">
                    <a:lumMod val="75000"/>
                    <a:alpha val="22000"/>
                  </a:schemeClr>
                </a:outerShdw>
              </a:effectLst>
            </a:endParaRPr>
          </a:p>
        </p:txBody>
      </p:sp>
      <p:sp>
        <p:nvSpPr>
          <p:cNvPr id="7" name="Footer Placeholder 3">
            <a:extLst>
              <a:ext uri="{FF2B5EF4-FFF2-40B4-BE49-F238E27FC236}">
                <a16:creationId xmlns:a16="http://schemas.microsoft.com/office/drawing/2014/main" id="{1422DCCB-2490-1743-80DB-FCD559ED872F}"/>
              </a:ext>
            </a:extLst>
          </p:cNvPr>
          <p:cNvSpPr>
            <a:spLocks noGrp="1"/>
          </p:cNvSpPr>
          <p:nvPr>
            <p:ph type="ftr" sz="quarter" idx="11"/>
          </p:nvPr>
        </p:nvSpPr>
        <p:spPr/>
        <p:txBody>
          <a:bodyPr/>
          <a:lstStyle/>
          <a:p>
            <a:r>
              <a:rPr lang="en-US" altLang="en-US" dirty="0">
                <a:solidFill>
                  <a:schemeClr val="bg1">
                    <a:lumMod val="75000"/>
                  </a:schemeClr>
                </a:solidFill>
              </a:rPr>
              <a:t>COVID-19 primary care facility preparedness training, April 2020</a:t>
            </a:r>
          </a:p>
        </p:txBody>
      </p:sp>
      <p:sp>
        <p:nvSpPr>
          <p:cNvPr id="2" name="Title 1">
            <a:extLst>
              <a:ext uri="{FF2B5EF4-FFF2-40B4-BE49-F238E27FC236}">
                <a16:creationId xmlns:a16="http://schemas.microsoft.com/office/drawing/2014/main" id="{8EB3AF4E-90FD-B248-ADA8-54FC4622D472}"/>
              </a:ext>
            </a:extLst>
          </p:cNvPr>
          <p:cNvSpPr>
            <a:spLocks noGrp="1"/>
          </p:cNvSpPr>
          <p:nvPr>
            <p:ph type="ctrTitle"/>
          </p:nvPr>
        </p:nvSpPr>
        <p:spPr>
          <a:xfrm>
            <a:off x="922672" y="1759717"/>
            <a:ext cx="12053472" cy="2971051"/>
          </a:xfrm>
          <a:effectLst>
            <a:outerShdw blurRad="50800" dir="14400000">
              <a:schemeClr val="bg1">
                <a:lumMod val="75000"/>
                <a:alpha val="60000"/>
              </a:schemeClr>
            </a:outerShdw>
          </a:effectLst>
        </p:spPr>
        <p:txBody>
          <a:bodyPr>
            <a:normAutofit/>
          </a:bodyPr>
          <a:lstStyle/>
          <a:p>
            <a:r>
              <a:rPr lang="en-ZA" sz="6000" dirty="0"/>
              <a:t>3.</a:t>
            </a:r>
            <a:br>
              <a:rPr lang="en-ZA" sz="6000" dirty="0"/>
            </a:br>
            <a:r>
              <a:rPr lang="en-ZA" sz="6000" dirty="0"/>
              <a:t>First </a:t>
            </a:r>
            <a:br>
              <a:rPr lang="en-ZA" sz="6000" dirty="0"/>
            </a:br>
            <a:r>
              <a:rPr lang="en-ZA" sz="6000" dirty="0"/>
              <a:t>Screening Station</a:t>
            </a:r>
            <a:endParaRPr lang="en-US" sz="6000" dirty="0"/>
          </a:p>
        </p:txBody>
      </p:sp>
      <p:pic>
        <p:nvPicPr>
          <p:cNvPr id="8" name="Picture 7">
            <a:extLst>
              <a:ext uri="{FF2B5EF4-FFF2-40B4-BE49-F238E27FC236}">
                <a16:creationId xmlns:a16="http://schemas.microsoft.com/office/drawing/2014/main" id="{601B5741-BC74-F544-8F94-12AD40582225}"/>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rot="21331325">
            <a:off x="5384448" y="-292951"/>
            <a:ext cx="8670217" cy="6502663"/>
          </a:xfrm>
          <a:prstGeom prst="rect">
            <a:avLst/>
          </a:prstGeom>
        </p:spPr>
      </p:pic>
      <p:pic>
        <p:nvPicPr>
          <p:cNvPr id="13" name="Graphic 12" descr="Questions">
            <a:extLst>
              <a:ext uri="{FF2B5EF4-FFF2-40B4-BE49-F238E27FC236}">
                <a16:creationId xmlns:a16="http://schemas.microsoft.com/office/drawing/2014/main" id="{B004A98B-B889-7A48-A947-F6BAC43612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0177" y="1455997"/>
            <a:ext cx="2499058" cy="2499058"/>
          </a:xfrm>
          <a:prstGeom prst="rect">
            <a:avLst/>
          </a:prstGeom>
        </p:spPr>
      </p:pic>
    </p:spTree>
    <p:extLst>
      <p:ext uri="{BB962C8B-B14F-4D97-AF65-F5344CB8AC3E}">
        <p14:creationId xmlns:p14="http://schemas.microsoft.com/office/powerpoint/2010/main" val="2102721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810000" y="608552"/>
            <a:ext cx="11077200" cy="970450"/>
          </a:xfrm>
        </p:spPr>
        <p:txBody>
          <a:bodyPr/>
          <a:lstStyle/>
          <a:p>
            <a:r>
              <a:rPr lang="en-US" altLang="en-US" sz="3600" dirty="0"/>
              <a:t>3. FIRST SCREENING STATION</a:t>
            </a:r>
            <a:br>
              <a:rPr lang="en-US" altLang="en-US" sz="3600" dirty="0"/>
            </a:br>
            <a:r>
              <a:rPr lang="en-US" altLang="en-US" sz="3200" b="0" dirty="0"/>
              <a:t>Symptom screening and triage of every patient </a:t>
            </a:r>
            <a:endParaRPr lang="en-US" sz="3200" b="0" dirty="0"/>
          </a:p>
        </p:txBody>
      </p:sp>
      <p:sp>
        <p:nvSpPr>
          <p:cNvPr id="3" name="Content Placeholder 2">
            <a:extLst>
              <a:ext uri="{FF2B5EF4-FFF2-40B4-BE49-F238E27FC236}">
                <a16:creationId xmlns:a16="http://schemas.microsoft.com/office/drawing/2014/main" id="{1A8E8C66-D142-4B4E-BCB4-409AFDD94D40}"/>
              </a:ext>
            </a:extLst>
          </p:cNvPr>
          <p:cNvSpPr>
            <a:spLocks noGrp="1"/>
          </p:cNvSpPr>
          <p:nvPr>
            <p:ph idx="1"/>
          </p:nvPr>
        </p:nvSpPr>
        <p:spPr>
          <a:xfrm>
            <a:off x="776396" y="2262648"/>
            <a:ext cx="10639208" cy="4315157"/>
          </a:xfrm>
        </p:spPr>
        <p:txBody>
          <a:bodyPr>
            <a:normAutofit/>
          </a:bodyPr>
          <a:lstStyle/>
          <a:p>
            <a:pPr>
              <a:lnSpc>
                <a:spcPct val="80000"/>
              </a:lnSpc>
              <a:buFont typeface="Arial" panose="020B0604020202020204" pitchFamily="34" charset="0"/>
              <a:buChar char="•"/>
            </a:pPr>
            <a:r>
              <a:rPr lang="en-ZA" altLang="en-US" b="1" dirty="0">
                <a:cs typeface="Arial" panose="020B0604020202020204" pitchFamily="34" charset="0"/>
              </a:rPr>
              <a:t>Location</a:t>
            </a:r>
          </a:p>
          <a:p>
            <a:pPr lvl="1">
              <a:lnSpc>
                <a:spcPct val="80000"/>
              </a:lnSpc>
              <a:buFont typeface="Arial" panose="020B0604020202020204" pitchFamily="34" charset="0"/>
              <a:buChar char="•"/>
            </a:pPr>
            <a:r>
              <a:rPr lang="en-ZA" altLang="en-US" dirty="0">
                <a:solidFill>
                  <a:schemeClr val="bg1">
                    <a:lumMod val="75000"/>
                  </a:schemeClr>
                </a:solidFill>
                <a:cs typeface="Arial" panose="020B0604020202020204" pitchFamily="34" charset="0"/>
              </a:rPr>
              <a:t>Short distance from Sanitation Station, outside facility buildings and just inside the gate</a:t>
            </a:r>
          </a:p>
          <a:p>
            <a:pPr lvl="1">
              <a:lnSpc>
                <a:spcPct val="80000"/>
              </a:lnSpc>
              <a:buFont typeface="Arial" panose="020B0604020202020204" pitchFamily="34" charset="0"/>
              <a:buChar char="•"/>
            </a:pPr>
            <a:r>
              <a:rPr lang="en-ZA" altLang="en-US" dirty="0">
                <a:solidFill>
                  <a:schemeClr val="bg1">
                    <a:lumMod val="75000"/>
                  </a:schemeClr>
                </a:solidFill>
                <a:cs typeface="Arial" panose="020B0604020202020204" pitchFamily="34" charset="0"/>
              </a:rPr>
              <a:t>At a position where all patients entering facility must pass</a:t>
            </a:r>
          </a:p>
          <a:p>
            <a:pPr>
              <a:lnSpc>
                <a:spcPct val="80000"/>
              </a:lnSpc>
              <a:buFont typeface="Arial" panose="020B0604020202020204" pitchFamily="34" charset="0"/>
              <a:buChar char="•"/>
            </a:pPr>
            <a:endParaRPr lang="en-ZA" altLang="en-US" b="1" dirty="0">
              <a:cs typeface="Arial" panose="020B0604020202020204" pitchFamily="34" charset="0"/>
            </a:endParaRPr>
          </a:p>
          <a:p>
            <a:pPr>
              <a:lnSpc>
                <a:spcPct val="80000"/>
              </a:lnSpc>
              <a:buFont typeface="Arial" panose="020B0604020202020204" pitchFamily="34" charset="0"/>
              <a:buChar char="•"/>
            </a:pPr>
            <a:r>
              <a:rPr lang="en-ZA" altLang="en-US" b="1" dirty="0">
                <a:cs typeface="Arial" panose="020B0604020202020204" pitchFamily="34" charset="0"/>
              </a:rPr>
              <a:t>Staffing</a:t>
            </a:r>
            <a:r>
              <a:rPr lang="en-ZA" altLang="en-US" sz="2000" b="1" dirty="0">
                <a:cs typeface="Arial" panose="020B0604020202020204" pitchFamily="34" charset="0"/>
              </a:rPr>
              <a:t> </a:t>
            </a:r>
          </a:p>
          <a:p>
            <a:pPr lvl="1">
              <a:lnSpc>
                <a:spcPct val="80000"/>
              </a:lnSpc>
              <a:buFont typeface="Arial" panose="020B0604020202020204" pitchFamily="34" charset="0"/>
              <a:buChar char="•"/>
            </a:pPr>
            <a:r>
              <a:rPr lang="en-ZA" altLang="en-US" b="1" dirty="0">
                <a:solidFill>
                  <a:schemeClr val="bg1">
                    <a:lumMod val="75000"/>
                  </a:schemeClr>
                </a:solidFill>
                <a:cs typeface="Arial" panose="020B0604020202020204" pitchFamily="34" charset="0"/>
              </a:rPr>
              <a:t>First Screening Station Queue Marshal</a:t>
            </a:r>
          </a:p>
          <a:p>
            <a:pPr lvl="2">
              <a:lnSpc>
                <a:spcPct val="80000"/>
              </a:lnSpc>
              <a:buFont typeface="Arial" panose="020B0604020202020204" pitchFamily="34" charset="0"/>
              <a:buChar char="•"/>
            </a:pPr>
            <a:r>
              <a:rPr lang="en-ZA" altLang="en-US" dirty="0">
                <a:solidFill>
                  <a:schemeClr val="bg1">
                    <a:lumMod val="75000"/>
                  </a:schemeClr>
                </a:solidFill>
                <a:cs typeface="Arial" panose="020B0604020202020204" pitchFamily="34" charset="0"/>
              </a:rPr>
              <a:t>One staff member to manage the queue</a:t>
            </a:r>
          </a:p>
          <a:p>
            <a:pPr lvl="2">
              <a:lnSpc>
                <a:spcPct val="80000"/>
              </a:lnSpc>
              <a:buFont typeface="Arial" panose="020B0604020202020204" pitchFamily="34" charset="0"/>
              <a:buChar char="•"/>
            </a:pPr>
            <a:r>
              <a:rPr lang="en-ZA" altLang="en-US" dirty="0">
                <a:solidFill>
                  <a:schemeClr val="bg1">
                    <a:lumMod val="75000"/>
                  </a:schemeClr>
                </a:solidFill>
                <a:cs typeface="Arial" panose="020B0604020202020204" pitchFamily="34" charset="0"/>
              </a:rPr>
              <a:t>Can be a security guard, lay HCW or administrative staff member </a:t>
            </a:r>
          </a:p>
          <a:p>
            <a:pPr lvl="1">
              <a:lnSpc>
                <a:spcPct val="80000"/>
              </a:lnSpc>
              <a:buFont typeface="Arial" panose="020B0604020202020204" pitchFamily="34" charset="0"/>
              <a:buChar char="•"/>
            </a:pPr>
            <a:r>
              <a:rPr lang="en-ZA" altLang="en-US" b="1" dirty="0">
                <a:solidFill>
                  <a:schemeClr val="bg1">
                    <a:lumMod val="75000"/>
                  </a:schemeClr>
                </a:solidFill>
                <a:cs typeface="Arial" panose="020B0604020202020204" pitchFamily="34" charset="0"/>
              </a:rPr>
              <a:t>First Screening Screener/s </a:t>
            </a:r>
            <a:endParaRPr lang="en-ZA" altLang="en-US" dirty="0">
              <a:solidFill>
                <a:schemeClr val="bg1">
                  <a:lumMod val="75000"/>
                </a:schemeClr>
              </a:solidFill>
              <a:cs typeface="Arial" panose="020B0604020202020204" pitchFamily="34" charset="0"/>
            </a:endParaRPr>
          </a:p>
          <a:p>
            <a:pPr lvl="2">
              <a:lnSpc>
                <a:spcPct val="80000"/>
              </a:lnSpc>
              <a:buFont typeface="Arial" panose="020B0604020202020204" pitchFamily="34" charset="0"/>
              <a:buChar char="•"/>
            </a:pPr>
            <a:r>
              <a:rPr lang="en-ZA" altLang="en-US" dirty="0">
                <a:solidFill>
                  <a:schemeClr val="bg1">
                    <a:lumMod val="75000"/>
                  </a:schemeClr>
                </a:solidFill>
                <a:cs typeface="Arial" panose="020B0604020202020204" pitchFamily="34" charset="0"/>
              </a:rPr>
              <a:t>Staff members to screen the patients </a:t>
            </a:r>
          </a:p>
          <a:p>
            <a:pPr lvl="2">
              <a:lnSpc>
                <a:spcPct val="80000"/>
              </a:lnSpc>
              <a:buFont typeface="Arial" panose="020B0604020202020204" pitchFamily="34" charset="0"/>
              <a:buChar char="•"/>
            </a:pPr>
            <a:r>
              <a:rPr lang="en-ZA" altLang="en-US" dirty="0">
                <a:solidFill>
                  <a:schemeClr val="bg1">
                    <a:lumMod val="75000"/>
                  </a:schemeClr>
                </a:solidFill>
                <a:cs typeface="Arial" panose="020B0604020202020204" pitchFamily="34" charset="0"/>
              </a:rPr>
              <a:t>At higher volume facilities may need 3-5 1st Screeners</a:t>
            </a:r>
          </a:p>
          <a:p>
            <a:pPr lvl="2">
              <a:lnSpc>
                <a:spcPct val="80000"/>
              </a:lnSpc>
              <a:buFont typeface="Arial" panose="020B0604020202020204" pitchFamily="34" charset="0"/>
              <a:buChar char="•"/>
            </a:pPr>
            <a:r>
              <a:rPr lang="en-ZA" altLang="en-US" dirty="0">
                <a:solidFill>
                  <a:schemeClr val="bg1">
                    <a:lumMod val="75000"/>
                  </a:schemeClr>
                </a:solidFill>
                <a:cs typeface="Arial" panose="020B0604020202020204" pitchFamily="34" charset="0"/>
              </a:rPr>
              <a:t>Can be lay HCW, enrolled nurse, nursing assistant</a:t>
            </a: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8" name="Graphic 7" descr="Questions">
            <a:extLst>
              <a:ext uri="{FF2B5EF4-FFF2-40B4-BE49-F238E27FC236}">
                <a16:creationId xmlns:a16="http://schemas.microsoft.com/office/drawing/2014/main" id="{A46068E4-CFB8-D148-87EC-0F888C6102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9778"/>
            <a:ext cx="1105786" cy="1105786"/>
          </a:xfrm>
          <a:prstGeom prst="rect">
            <a:avLst/>
          </a:prstGeom>
        </p:spPr>
      </p:pic>
    </p:spTree>
    <p:extLst>
      <p:ext uri="{BB962C8B-B14F-4D97-AF65-F5344CB8AC3E}">
        <p14:creationId xmlns:p14="http://schemas.microsoft.com/office/powerpoint/2010/main" val="1671605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E8C66-D142-4B4E-BCB4-409AFDD94D40}"/>
              </a:ext>
            </a:extLst>
          </p:cNvPr>
          <p:cNvSpPr>
            <a:spLocks noGrp="1"/>
          </p:cNvSpPr>
          <p:nvPr>
            <p:ph idx="1"/>
          </p:nvPr>
        </p:nvSpPr>
        <p:spPr>
          <a:xfrm>
            <a:off x="810000" y="1820036"/>
            <a:ext cx="10639208" cy="4951577"/>
          </a:xfrm>
        </p:spPr>
        <p:txBody>
          <a:bodyPr>
            <a:normAutofit/>
          </a:bodyPr>
          <a:lstStyle/>
          <a:p>
            <a:pPr fontAlgn="auto">
              <a:spcAft>
                <a:spcPts val="0"/>
              </a:spcAft>
              <a:buFont typeface="Arial" panose="020B0604020202020204" pitchFamily="34" charset="0"/>
              <a:buChar char="•"/>
              <a:defRPr/>
            </a:pPr>
            <a:r>
              <a:rPr lang="en-ZA" b="1" dirty="0"/>
              <a:t>Station set up </a:t>
            </a:r>
          </a:p>
          <a:p>
            <a:pPr lvl="1" fontAlgn="auto">
              <a:spcAft>
                <a:spcPts val="0"/>
              </a:spcAft>
              <a:buFont typeface="Arial" panose="020B0604020202020204" pitchFamily="34" charset="0"/>
              <a:buChar char="•"/>
              <a:defRPr/>
            </a:pPr>
            <a:r>
              <a:rPr lang="en-ZA" dirty="0"/>
              <a:t>Ground to be demarcated with lines 1.5m apart on the ground between Sanitation Station and First Screening Station</a:t>
            </a:r>
          </a:p>
          <a:p>
            <a:pPr lvl="1" fontAlgn="auto">
              <a:spcAft>
                <a:spcPts val="0"/>
              </a:spcAft>
              <a:buFont typeface="Arial" panose="020B0604020202020204" pitchFamily="34" charset="0"/>
              <a:buChar char="•"/>
              <a:defRPr/>
            </a:pPr>
            <a:r>
              <a:rPr lang="en-ZA" dirty="0"/>
              <a:t>There can either be one queue line from Sanitation Station to First Screening Station or there can be queues in front of each First Screening sub-station.</a:t>
            </a:r>
          </a:p>
          <a:p>
            <a:pPr lvl="1" fontAlgn="auto">
              <a:spcAft>
                <a:spcPts val="0"/>
              </a:spcAft>
              <a:buFont typeface="Arial" panose="020B0604020202020204" pitchFamily="34" charset="0"/>
              <a:buChar char="•"/>
              <a:defRPr/>
            </a:pPr>
            <a:r>
              <a:rPr lang="en-ZA" dirty="0"/>
              <a:t>Station should be under cover (if possible) to protect during periods of rain</a:t>
            </a:r>
          </a:p>
          <a:p>
            <a:pPr marL="457200" lvl="1" indent="0" fontAlgn="auto">
              <a:spcAft>
                <a:spcPts val="0"/>
              </a:spcAft>
              <a:buNone/>
              <a:defRPr/>
            </a:pPr>
            <a:endParaRPr lang="en-ZA" dirty="0"/>
          </a:p>
          <a:p>
            <a:pPr lvl="1" fontAlgn="auto">
              <a:spcAft>
                <a:spcPts val="0"/>
              </a:spcAft>
              <a:buFont typeface="Arial" panose="020B0604020202020204" pitchFamily="34" charset="0"/>
              <a:buChar char="•"/>
              <a:defRPr/>
            </a:pPr>
            <a:r>
              <a:rPr lang="en-ZA" dirty="0"/>
              <a:t>Where facility runs </a:t>
            </a:r>
            <a:r>
              <a:rPr lang="en-ZA" b="1" dirty="0"/>
              <a:t>24-hour services </a:t>
            </a:r>
          </a:p>
          <a:p>
            <a:pPr lvl="2">
              <a:spcAft>
                <a:spcPts val="0"/>
              </a:spcAft>
              <a:buFont typeface="Arial" panose="020B0604020202020204" pitchFamily="34" charset="0"/>
              <a:buChar char="•"/>
              <a:defRPr/>
            </a:pPr>
            <a:r>
              <a:rPr lang="en-ZA" sz="1600" dirty="0"/>
              <a:t>First Screening Station remains vital, but can be moved to the entrance of the Emergency Department after-hours</a:t>
            </a:r>
          </a:p>
          <a:p>
            <a:pPr lvl="2">
              <a:spcAft>
                <a:spcPts val="0"/>
              </a:spcAft>
              <a:buFont typeface="Arial" panose="020B0604020202020204" pitchFamily="34" charset="0"/>
              <a:buChar char="•"/>
              <a:defRPr/>
            </a:pPr>
            <a:r>
              <a:rPr lang="en-ZA" sz="1600" dirty="0"/>
              <a:t>Symptom-positive patients kept separate from those symptom-negative (Emergency Department patients)</a:t>
            </a:r>
          </a:p>
          <a:p>
            <a:pPr lvl="2">
              <a:spcAft>
                <a:spcPts val="0"/>
              </a:spcAft>
              <a:buFont typeface="Arial" panose="020B0604020202020204" pitchFamily="34" charset="0"/>
              <a:buChar char="•"/>
              <a:defRPr/>
            </a:pPr>
            <a:r>
              <a:rPr lang="en-ZA" sz="1600" dirty="0"/>
              <a:t>Symptom-positive patients to be attended to in isolation room within Emergency Department</a:t>
            </a: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9" name="Graphic 8" descr="Questions">
            <a:extLst>
              <a:ext uri="{FF2B5EF4-FFF2-40B4-BE49-F238E27FC236}">
                <a16:creationId xmlns:a16="http://schemas.microsoft.com/office/drawing/2014/main" id="{B4D4E9A2-5FE9-3F4E-9632-DDEE8C029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9778"/>
            <a:ext cx="1105786" cy="1105786"/>
          </a:xfrm>
          <a:prstGeom prst="rect">
            <a:avLst/>
          </a:prstGeom>
        </p:spPr>
      </p:pic>
      <p:sp>
        <p:nvSpPr>
          <p:cNvPr id="11" name="Title 1">
            <a:extLst>
              <a:ext uri="{FF2B5EF4-FFF2-40B4-BE49-F238E27FC236}">
                <a16:creationId xmlns:a16="http://schemas.microsoft.com/office/drawing/2014/main" id="{91168424-1C75-124C-8987-4206BBC0FD94}"/>
              </a:ext>
            </a:extLst>
          </p:cNvPr>
          <p:cNvSpPr>
            <a:spLocks noGrp="1"/>
          </p:cNvSpPr>
          <p:nvPr>
            <p:ph type="title"/>
          </p:nvPr>
        </p:nvSpPr>
        <p:spPr>
          <a:xfrm>
            <a:off x="810000" y="608552"/>
            <a:ext cx="11077200" cy="970450"/>
          </a:xfrm>
        </p:spPr>
        <p:txBody>
          <a:bodyPr/>
          <a:lstStyle/>
          <a:p>
            <a:r>
              <a:rPr lang="en-US" altLang="en-US" sz="3600" dirty="0"/>
              <a:t>3. FIRST SCREENING STATION</a:t>
            </a:r>
            <a:br>
              <a:rPr lang="en-US" altLang="en-US" sz="3600" dirty="0"/>
            </a:br>
            <a:r>
              <a:rPr lang="en-US" altLang="en-US" sz="3200" b="0" dirty="0"/>
              <a:t>Symptom screening and triage of every patient </a:t>
            </a:r>
            <a:endParaRPr lang="en-US" sz="3200" b="0" dirty="0"/>
          </a:p>
        </p:txBody>
      </p:sp>
    </p:spTree>
    <p:extLst>
      <p:ext uri="{BB962C8B-B14F-4D97-AF65-F5344CB8AC3E}">
        <p14:creationId xmlns:p14="http://schemas.microsoft.com/office/powerpoint/2010/main" val="107502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A4A0-A08A-394C-B0A8-56211A2355F1}"/>
              </a:ext>
            </a:extLst>
          </p:cNvPr>
          <p:cNvSpPr>
            <a:spLocks noGrp="1"/>
          </p:cNvSpPr>
          <p:nvPr>
            <p:ph type="title"/>
          </p:nvPr>
        </p:nvSpPr>
        <p:spPr/>
        <p:txBody>
          <a:bodyPr/>
          <a:lstStyle/>
          <a:p>
            <a:endParaRPr lang="en-US" dirty="0"/>
          </a:p>
        </p:txBody>
      </p:sp>
      <p:sp>
        <p:nvSpPr>
          <p:cNvPr id="5" name="Footer Placeholder 4">
            <a:extLst>
              <a:ext uri="{FF2B5EF4-FFF2-40B4-BE49-F238E27FC236}">
                <a16:creationId xmlns:a16="http://schemas.microsoft.com/office/drawing/2014/main" id="{A4DA0EB6-AFC0-594F-A350-410222080DC6}"/>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9" name="Picture 3">
            <a:extLst>
              <a:ext uri="{FF2B5EF4-FFF2-40B4-BE49-F238E27FC236}">
                <a16:creationId xmlns:a16="http://schemas.microsoft.com/office/drawing/2014/main" id="{E77BAB29-939D-054F-8045-0CB2E74FA8D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logo&#10;&#10;Description automatically generated">
            <a:extLst>
              <a:ext uri="{FF2B5EF4-FFF2-40B4-BE49-F238E27FC236}">
                <a16:creationId xmlns:a16="http://schemas.microsoft.com/office/drawing/2014/main" id="{006E3866-3752-DF4B-BA7E-A9FD9F80BD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002" y="932413"/>
            <a:ext cx="3729342" cy="5274355"/>
          </a:xfrm>
          <a:prstGeom prst="rect">
            <a:avLst/>
          </a:prstGeom>
        </p:spPr>
      </p:pic>
    </p:spTree>
    <p:extLst>
      <p:ext uri="{BB962C8B-B14F-4D97-AF65-F5344CB8AC3E}">
        <p14:creationId xmlns:p14="http://schemas.microsoft.com/office/powerpoint/2010/main" val="381452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A4A0-A08A-394C-B0A8-56211A2355F1}"/>
              </a:ext>
            </a:extLst>
          </p:cNvPr>
          <p:cNvSpPr>
            <a:spLocks noGrp="1"/>
          </p:cNvSpPr>
          <p:nvPr>
            <p:ph type="title"/>
          </p:nvPr>
        </p:nvSpPr>
        <p:spPr/>
        <p:txBody>
          <a:bodyPr/>
          <a:lstStyle/>
          <a:p>
            <a:endParaRPr lang="en-US" dirty="0"/>
          </a:p>
        </p:txBody>
      </p:sp>
      <p:sp>
        <p:nvSpPr>
          <p:cNvPr id="5" name="Footer Placeholder 4">
            <a:extLst>
              <a:ext uri="{FF2B5EF4-FFF2-40B4-BE49-F238E27FC236}">
                <a16:creationId xmlns:a16="http://schemas.microsoft.com/office/drawing/2014/main" id="{A4DA0EB6-AFC0-594F-A350-410222080DC6}"/>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6" name="Picture 2">
            <a:extLst>
              <a:ext uri="{FF2B5EF4-FFF2-40B4-BE49-F238E27FC236}">
                <a16:creationId xmlns:a16="http://schemas.microsoft.com/office/drawing/2014/main" id="{5E5B2600-FC54-454E-95A6-F1A0721A73E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flipH="1">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43D86422-0D1B-5E4E-81B4-3BFA6A5185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839200" y="0"/>
            <a:ext cx="447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lose up of a logo&#10;&#10;Description automatically generated">
            <a:extLst>
              <a:ext uri="{FF2B5EF4-FFF2-40B4-BE49-F238E27FC236}">
                <a16:creationId xmlns:a16="http://schemas.microsoft.com/office/drawing/2014/main" id="{B0468DFF-638D-354F-AC35-1C0FF55DF3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8988" y="791822"/>
            <a:ext cx="3729342" cy="5274355"/>
          </a:xfrm>
          <a:prstGeom prst="rect">
            <a:avLst/>
          </a:prstGeom>
        </p:spPr>
      </p:pic>
    </p:spTree>
    <p:extLst>
      <p:ext uri="{BB962C8B-B14F-4D97-AF65-F5344CB8AC3E}">
        <p14:creationId xmlns:p14="http://schemas.microsoft.com/office/powerpoint/2010/main" val="3173904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A8AA6-4D2A-4A48-808E-5A5F9520D80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A9A84D24-B43A-D840-A5BF-D8E807F5D77D}"/>
              </a:ext>
            </a:extLst>
          </p:cNvPr>
          <p:cNvSpPr>
            <a:spLocks noGrp="1"/>
          </p:cNvSpPr>
          <p:nvPr>
            <p:ph idx="1"/>
          </p:nvPr>
        </p:nvSpPr>
        <p:spPr/>
        <p:txBody>
          <a:bodyPr/>
          <a:lstStyle/>
          <a:p>
            <a:endParaRPr lang="en-US" dirty="0"/>
          </a:p>
        </p:txBody>
      </p:sp>
      <p:sp>
        <p:nvSpPr>
          <p:cNvPr id="5" name="Footer Placeholder 4">
            <a:extLst>
              <a:ext uri="{FF2B5EF4-FFF2-40B4-BE49-F238E27FC236}">
                <a16:creationId xmlns:a16="http://schemas.microsoft.com/office/drawing/2014/main" id="{A4DA0EB6-AFC0-594F-A350-410222080DC6}"/>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9" name="Picture 4">
            <a:extLst>
              <a:ext uri="{FF2B5EF4-FFF2-40B4-BE49-F238E27FC236}">
                <a16:creationId xmlns:a16="http://schemas.microsoft.com/office/drawing/2014/main" id="{B49C322B-FF05-AA47-AB9A-18FF3670807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flipH="1">
            <a:off x="-954490" y="-144638"/>
            <a:ext cx="14083554" cy="704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logo&#10;&#10;Description automatically generated">
            <a:extLst>
              <a:ext uri="{FF2B5EF4-FFF2-40B4-BE49-F238E27FC236}">
                <a16:creationId xmlns:a16="http://schemas.microsoft.com/office/drawing/2014/main" id="{F8E3CD32-119D-9445-97F2-F24AF125E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426" y="739072"/>
            <a:ext cx="3729342" cy="5274355"/>
          </a:xfrm>
          <a:prstGeom prst="rect">
            <a:avLst/>
          </a:prstGeom>
        </p:spPr>
      </p:pic>
    </p:spTree>
    <p:extLst>
      <p:ext uri="{BB962C8B-B14F-4D97-AF65-F5344CB8AC3E}">
        <p14:creationId xmlns:p14="http://schemas.microsoft.com/office/powerpoint/2010/main" val="427091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810000" y="608552"/>
            <a:ext cx="11077200" cy="970450"/>
          </a:xfrm>
        </p:spPr>
        <p:txBody>
          <a:bodyPr/>
          <a:lstStyle/>
          <a:p>
            <a:r>
              <a:rPr lang="en-US" altLang="en-US" sz="3600" dirty="0"/>
              <a:t>3. FIRST SCREENING STATION</a:t>
            </a:r>
            <a:br>
              <a:rPr lang="en-US" altLang="en-US" sz="3600" dirty="0"/>
            </a:br>
            <a:r>
              <a:rPr lang="en-US" altLang="en-US" sz="3200" b="0" dirty="0"/>
              <a:t>First Symptom Screen </a:t>
            </a:r>
            <a:endParaRPr lang="en-US" sz="3200" b="0" dirty="0"/>
          </a:p>
        </p:txBody>
      </p:sp>
      <p:sp>
        <p:nvSpPr>
          <p:cNvPr id="3" name="Content Placeholder 2">
            <a:extLst>
              <a:ext uri="{FF2B5EF4-FFF2-40B4-BE49-F238E27FC236}">
                <a16:creationId xmlns:a16="http://schemas.microsoft.com/office/drawing/2014/main" id="{1A8E8C66-D142-4B4E-BCB4-409AFDD94D40}"/>
              </a:ext>
            </a:extLst>
          </p:cNvPr>
          <p:cNvSpPr>
            <a:spLocks noGrp="1"/>
          </p:cNvSpPr>
          <p:nvPr>
            <p:ph idx="1"/>
          </p:nvPr>
        </p:nvSpPr>
        <p:spPr>
          <a:xfrm>
            <a:off x="304800" y="2143985"/>
            <a:ext cx="9586805" cy="4358434"/>
          </a:xfrm>
        </p:spPr>
        <p:txBody>
          <a:bodyPr>
            <a:normAutofit fontScale="92500" lnSpcReduction="20000"/>
          </a:bodyPr>
          <a:lstStyle/>
          <a:p>
            <a:pPr marL="0" indent="0" fontAlgn="auto">
              <a:lnSpc>
                <a:spcPct val="107000"/>
              </a:lnSpc>
              <a:spcAft>
                <a:spcPts val="0"/>
              </a:spcAft>
              <a:buFont typeface="Arial" panose="020B0604020202020204" pitchFamily="34" charset="0"/>
              <a:buNone/>
              <a:defRPr/>
            </a:pPr>
            <a:r>
              <a:rPr lang="en-ZA" sz="2200" dirty="0">
                <a:ea typeface="Calibri" panose="020F0502020204030204" pitchFamily="34" charset="0"/>
              </a:rPr>
              <a:t>IN THE LAST 14 DAYS (2 WEEKS) HAVE YOU DEVELOPED:</a:t>
            </a:r>
          </a:p>
          <a:p>
            <a:pPr marL="0" indent="0" fontAlgn="auto">
              <a:lnSpc>
                <a:spcPct val="110000"/>
              </a:lnSpc>
              <a:spcAft>
                <a:spcPts val="0"/>
              </a:spcAft>
              <a:buFont typeface="Arial" panose="020B0604020202020204" pitchFamily="34" charset="0"/>
              <a:buNone/>
              <a:defRPr/>
            </a:pPr>
            <a:r>
              <a:rPr lang="en-ZA" sz="2200" dirty="0">
                <a:ea typeface="Calibri" panose="020F0502020204030204" pitchFamily="34" charset="0"/>
              </a:rPr>
              <a:t>1</a:t>
            </a:r>
            <a:r>
              <a:rPr lang="en-ZA" sz="2000" dirty="0">
                <a:ea typeface="Calibri" panose="020F0502020204030204" pitchFamily="34" charset="0"/>
              </a:rPr>
              <a:t>. Any one of the following:</a:t>
            </a:r>
          </a:p>
          <a:p>
            <a:pPr lvl="1" fontAlgn="auto">
              <a:lnSpc>
                <a:spcPct val="110000"/>
              </a:lnSpc>
              <a:spcAft>
                <a:spcPts val="0"/>
              </a:spcAft>
              <a:buClr>
                <a:schemeClr val="bg1"/>
              </a:buClr>
              <a:buFont typeface="+mj-lt"/>
              <a:buAutoNum type="romanLcPeriod"/>
              <a:defRPr/>
            </a:pPr>
            <a:r>
              <a:rPr lang="en-ZA" sz="2000" b="1" dirty="0">
                <a:ea typeface="Calibri" panose="020F0502020204030204" pitchFamily="34" charset="0"/>
              </a:rPr>
              <a:t>Cough </a:t>
            </a:r>
            <a:r>
              <a:rPr lang="en-ZA" sz="2000" dirty="0">
                <a:ea typeface="Calibri" panose="020F0502020204030204" pitchFamily="34" charset="0"/>
              </a:rPr>
              <a:t> </a:t>
            </a:r>
          </a:p>
          <a:p>
            <a:pPr marL="457200" lvl="1" indent="0" fontAlgn="auto">
              <a:lnSpc>
                <a:spcPct val="110000"/>
              </a:lnSpc>
              <a:spcAft>
                <a:spcPts val="0"/>
              </a:spcAft>
              <a:buClr>
                <a:schemeClr val="bg1"/>
              </a:buClr>
              <a:buNone/>
              <a:defRPr/>
            </a:pPr>
            <a:r>
              <a:rPr lang="en-ZA" sz="2000" dirty="0">
                <a:solidFill>
                  <a:srgbClr val="F05E44"/>
                </a:solidFill>
                <a:ea typeface="Calibri" panose="020F0502020204030204" pitchFamily="34" charset="0"/>
              </a:rPr>
              <a:t>OR</a:t>
            </a:r>
          </a:p>
          <a:p>
            <a:pPr lvl="1" fontAlgn="auto">
              <a:lnSpc>
                <a:spcPct val="110000"/>
              </a:lnSpc>
              <a:spcAft>
                <a:spcPts val="0"/>
              </a:spcAft>
              <a:buClr>
                <a:schemeClr val="bg1"/>
              </a:buClr>
              <a:buFont typeface="+mj-lt"/>
              <a:buAutoNum type="romanLcPeriod"/>
              <a:defRPr/>
            </a:pPr>
            <a:r>
              <a:rPr lang="en-ZA" sz="2000" b="1" dirty="0">
                <a:ea typeface="Calibri" panose="020F0502020204030204" pitchFamily="34" charset="0"/>
              </a:rPr>
              <a:t>Fever</a:t>
            </a:r>
            <a:r>
              <a:rPr lang="en-ZA" sz="2000" dirty="0">
                <a:ea typeface="Calibri" panose="020F0502020204030204" pitchFamily="34" charset="0"/>
              </a:rPr>
              <a:t>  </a:t>
            </a:r>
          </a:p>
          <a:p>
            <a:pPr marL="457200" lvl="1" indent="0" fontAlgn="auto">
              <a:lnSpc>
                <a:spcPct val="110000"/>
              </a:lnSpc>
              <a:spcAft>
                <a:spcPts val="0"/>
              </a:spcAft>
              <a:buClr>
                <a:schemeClr val="bg1"/>
              </a:buClr>
              <a:buNone/>
              <a:defRPr/>
            </a:pPr>
            <a:r>
              <a:rPr lang="en-ZA" sz="2000" dirty="0">
                <a:solidFill>
                  <a:srgbClr val="F05E44"/>
                </a:solidFill>
                <a:ea typeface="Calibri" panose="020F0502020204030204" pitchFamily="34" charset="0"/>
              </a:rPr>
              <a:t>OR</a:t>
            </a:r>
          </a:p>
          <a:p>
            <a:pPr lvl="1" fontAlgn="auto">
              <a:lnSpc>
                <a:spcPct val="110000"/>
              </a:lnSpc>
              <a:spcAft>
                <a:spcPts val="0"/>
              </a:spcAft>
              <a:buClr>
                <a:schemeClr val="bg1"/>
              </a:buClr>
              <a:buFont typeface="+mj-lt"/>
              <a:buAutoNum type="romanLcPeriod"/>
              <a:defRPr/>
            </a:pPr>
            <a:r>
              <a:rPr lang="en-ZA" sz="2000" dirty="0">
                <a:ea typeface="Calibri" panose="020F0502020204030204" pitchFamily="34" charset="0"/>
              </a:rPr>
              <a:t> </a:t>
            </a:r>
            <a:r>
              <a:rPr lang="en-ZA" sz="2000" b="1" dirty="0">
                <a:ea typeface="Calibri" panose="020F0502020204030204" pitchFamily="34" charset="0"/>
              </a:rPr>
              <a:t>Shortness of breath  </a:t>
            </a:r>
          </a:p>
          <a:p>
            <a:pPr marL="457200" lvl="1" indent="0" fontAlgn="auto">
              <a:lnSpc>
                <a:spcPct val="110000"/>
              </a:lnSpc>
              <a:spcAft>
                <a:spcPts val="0"/>
              </a:spcAft>
              <a:buClr>
                <a:schemeClr val="bg1"/>
              </a:buClr>
              <a:buNone/>
              <a:defRPr/>
            </a:pPr>
            <a:r>
              <a:rPr lang="en-ZA" sz="2000" dirty="0">
                <a:solidFill>
                  <a:srgbClr val="F05E44"/>
                </a:solidFill>
                <a:ea typeface="Calibri" panose="020F0502020204030204" pitchFamily="34" charset="0"/>
              </a:rPr>
              <a:t>OR</a:t>
            </a:r>
          </a:p>
          <a:p>
            <a:pPr lvl="1" fontAlgn="auto">
              <a:lnSpc>
                <a:spcPct val="110000"/>
              </a:lnSpc>
              <a:spcAft>
                <a:spcPts val="0"/>
              </a:spcAft>
              <a:buClr>
                <a:schemeClr val="bg1"/>
              </a:buClr>
              <a:buFont typeface="+mj-lt"/>
              <a:buAutoNum type="romanLcPeriod"/>
              <a:defRPr/>
            </a:pPr>
            <a:r>
              <a:rPr lang="en-ZA" sz="2000" dirty="0">
                <a:ea typeface="Calibri" panose="020F0502020204030204" pitchFamily="34" charset="0"/>
              </a:rPr>
              <a:t> </a:t>
            </a:r>
            <a:r>
              <a:rPr lang="en-ZA" sz="2000" b="1" dirty="0">
                <a:ea typeface="Calibri" panose="020F0502020204030204" pitchFamily="34" charset="0"/>
              </a:rPr>
              <a:t>Sore throat</a:t>
            </a:r>
            <a:endParaRPr lang="en-ZA" sz="2000" dirty="0">
              <a:solidFill>
                <a:srgbClr val="FF0000"/>
              </a:solidFill>
              <a:ea typeface="Calibri" panose="020F0502020204030204" pitchFamily="34" charset="0"/>
            </a:endParaRPr>
          </a:p>
          <a:p>
            <a:pPr marL="0" indent="0">
              <a:lnSpc>
                <a:spcPct val="110000"/>
              </a:lnSpc>
              <a:spcAft>
                <a:spcPts val="0"/>
              </a:spcAft>
              <a:buNone/>
              <a:defRPr/>
            </a:pPr>
            <a:r>
              <a:rPr lang="en-ZA" sz="2000" dirty="0">
                <a:solidFill>
                  <a:srgbClr val="F05E44"/>
                </a:solidFill>
                <a:ea typeface="Calibri" panose="020F0502020204030204" pitchFamily="34" charset="0"/>
              </a:rPr>
              <a:t>OR</a:t>
            </a:r>
            <a:endParaRPr lang="en-ZA" sz="2000" dirty="0">
              <a:solidFill>
                <a:srgbClr val="FF0000"/>
              </a:solidFill>
              <a:ea typeface="Calibri" panose="020F0502020204030204" pitchFamily="34" charset="0"/>
            </a:endParaRPr>
          </a:p>
          <a:p>
            <a:pPr marL="0" indent="0" fontAlgn="auto">
              <a:lnSpc>
                <a:spcPct val="110000"/>
              </a:lnSpc>
              <a:spcAft>
                <a:spcPts val="0"/>
              </a:spcAft>
              <a:buFont typeface="Arial" panose="020B0604020202020204" pitchFamily="34" charset="0"/>
              <a:buNone/>
              <a:defRPr/>
            </a:pPr>
            <a:r>
              <a:rPr lang="en-ZA" sz="2000" dirty="0">
                <a:ea typeface="Calibri" panose="020F0502020204030204" pitchFamily="34" charset="0"/>
              </a:rPr>
              <a:t>2. Significant </a:t>
            </a:r>
            <a:r>
              <a:rPr lang="en-ZA" sz="2000" b="1" dirty="0">
                <a:ea typeface="Calibri" panose="020F0502020204030204" pitchFamily="34" charset="0"/>
              </a:rPr>
              <a:t>worsening of chronic cough </a:t>
            </a:r>
          </a:p>
          <a:p>
            <a:pPr marL="0" indent="0" fontAlgn="auto">
              <a:lnSpc>
                <a:spcPct val="110000"/>
              </a:lnSpc>
              <a:spcAft>
                <a:spcPts val="0"/>
              </a:spcAft>
              <a:buFont typeface="Arial" panose="020B0604020202020204" pitchFamily="34" charset="0"/>
              <a:buNone/>
              <a:defRPr/>
            </a:pPr>
            <a:r>
              <a:rPr lang="en-ZA" sz="2000" dirty="0">
                <a:solidFill>
                  <a:srgbClr val="F05E44"/>
                </a:solidFill>
                <a:ea typeface="Calibri" panose="020F0502020204030204" pitchFamily="34" charset="0"/>
              </a:rPr>
              <a:t>OR</a:t>
            </a:r>
          </a:p>
          <a:p>
            <a:pPr marL="0" indent="0" fontAlgn="auto">
              <a:lnSpc>
                <a:spcPct val="110000"/>
              </a:lnSpc>
              <a:spcAft>
                <a:spcPts val="0"/>
              </a:spcAft>
              <a:buFont typeface="Arial" panose="020B0604020202020204" pitchFamily="34" charset="0"/>
              <a:buNone/>
              <a:defRPr/>
            </a:pPr>
            <a:r>
              <a:rPr lang="en-ZA" sz="2000" dirty="0">
                <a:ea typeface="Calibri" panose="020F0502020204030204" pitchFamily="34" charset="0"/>
              </a:rPr>
              <a:t>3. Sudden very obvious </a:t>
            </a:r>
            <a:r>
              <a:rPr lang="en-ZA" sz="2000" b="1" dirty="0">
                <a:ea typeface="Calibri" panose="020F0502020204030204" pitchFamily="34" charset="0"/>
              </a:rPr>
              <a:t>loss of smell or taste</a:t>
            </a:r>
            <a:endParaRPr lang="en-US" sz="2000" b="1" dirty="0"/>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5" name="TextBox 4">
            <a:extLst>
              <a:ext uri="{FF2B5EF4-FFF2-40B4-BE49-F238E27FC236}">
                <a16:creationId xmlns:a16="http://schemas.microsoft.com/office/drawing/2014/main" id="{24F0D0DA-45FD-3746-A04B-09CB8CAAB4D6}"/>
              </a:ext>
            </a:extLst>
          </p:cNvPr>
          <p:cNvSpPr txBox="1"/>
          <p:nvPr/>
        </p:nvSpPr>
        <p:spPr>
          <a:xfrm>
            <a:off x="7609994" y="2143985"/>
            <a:ext cx="3674533" cy="2028761"/>
          </a:xfrm>
          <a:prstGeom prst="rect">
            <a:avLst/>
          </a:prstGeom>
          <a:solidFill>
            <a:srgbClr val="F0904A"/>
          </a:solidFill>
          <a:ln w="25400">
            <a:solidFill>
              <a:srgbClr val="F0904A"/>
            </a:solidFill>
          </a:ln>
          <a:effectLst>
            <a:outerShdw blurRad="50800" dist="50800" dir="5400000" algn="ctr" rotWithShape="0">
              <a:schemeClr val="bg1">
                <a:lumMod val="75000"/>
                <a:alpha val="39000"/>
              </a:schemeClr>
            </a:outerShdw>
          </a:effectLst>
        </p:spPr>
        <p:txBody>
          <a:bodyPr wrap="square">
            <a:spAutoFit/>
          </a:bodyPr>
          <a:lstStyle/>
          <a:p>
            <a:pPr algn="ctr" eaLnBrk="1" fontAlgn="auto" hangingPunct="1">
              <a:lnSpc>
                <a:spcPct val="107000"/>
              </a:lnSpc>
              <a:spcBef>
                <a:spcPts val="0"/>
              </a:spcBef>
              <a:spcAft>
                <a:spcPts val="0"/>
              </a:spcAft>
              <a:defRPr/>
            </a:pPr>
            <a:r>
              <a:rPr lang="en-ZA" dirty="0">
                <a:ea typeface="Calibri" panose="020F0502020204030204" pitchFamily="34" charset="0"/>
                <a:cs typeface="Arial" panose="020B0604020202020204" pitchFamily="34" charset="0"/>
              </a:rPr>
              <a:t>YES to any </a:t>
            </a:r>
            <a:r>
              <a:rPr lang="en-ZA" b="1" dirty="0">
                <a:ea typeface="Calibri" panose="020F0502020204030204" pitchFamily="34" charset="0"/>
                <a:cs typeface="Arial" panose="020B0604020202020204" pitchFamily="34" charset="0"/>
              </a:rPr>
              <a:t>ONE</a:t>
            </a:r>
            <a:r>
              <a:rPr lang="en-ZA" dirty="0">
                <a:ea typeface="Calibri" panose="020F0502020204030204" pitchFamily="34" charset="0"/>
                <a:cs typeface="Arial" panose="020B0604020202020204" pitchFamily="34" charset="0"/>
              </a:rPr>
              <a:t> screening question </a:t>
            </a:r>
          </a:p>
          <a:p>
            <a:pPr algn="ctr" eaLnBrk="1" fontAlgn="auto" hangingPunct="1">
              <a:lnSpc>
                <a:spcPct val="107000"/>
              </a:lnSpc>
              <a:spcBef>
                <a:spcPts val="0"/>
              </a:spcBef>
              <a:spcAft>
                <a:spcPts val="0"/>
              </a:spcAft>
              <a:defRPr/>
            </a:pPr>
            <a:endParaRPr lang="en-ZA" dirty="0">
              <a:ea typeface="Calibri" panose="020F0502020204030204" pitchFamily="34" charset="0"/>
              <a:cs typeface="Arial" panose="020B0604020202020204" pitchFamily="34" charset="0"/>
            </a:endParaRPr>
          </a:p>
          <a:p>
            <a:pPr algn="ctr" eaLnBrk="1" fontAlgn="auto" hangingPunct="1">
              <a:lnSpc>
                <a:spcPct val="107000"/>
              </a:lnSpc>
              <a:spcBef>
                <a:spcPts val="0"/>
              </a:spcBef>
              <a:spcAft>
                <a:spcPts val="0"/>
              </a:spcAft>
              <a:defRPr/>
            </a:pPr>
            <a:r>
              <a:rPr lang="en-ZA" b="1" dirty="0">
                <a:ea typeface="Calibri" panose="020F0502020204030204" pitchFamily="34" charset="0"/>
                <a:cs typeface="Arial" panose="020B0604020202020204" pitchFamily="34" charset="0"/>
              </a:rPr>
              <a:t>POSITIVE SCREEN</a:t>
            </a:r>
          </a:p>
          <a:p>
            <a:pPr algn="ctr" eaLnBrk="1" fontAlgn="auto" hangingPunct="1">
              <a:lnSpc>
                <a:spcPct val="107000"/>
              </a:lnSpc>
              <a:spcBef>
                <a:spcPts val="0"/>
              </a:spcBef>
              <a:spcAft>
                <a:spcPts val="0"/>
              </a:spcAft>
              <a:defRPr/>
            </a:pPr>
            <a:endParaRPr lang="en-ZA" sz="1100" dirty="0">
              <a:ea typeface="Calibri" panose="020F0502020204030204" pitchFamily="34" charset="0"/>
              <a:cs typeface="Arial" panose="020B0604020202020204" pitchFamily="34" charset="0"/>
            </a:endParaRPr>
          </a:p>
          <a:p>
            <a:pPr algn="ctr" eaLnBrk="1" fontAlgn="auto" hangingPunct="1">
              <a:lnSpc>
                <a:spcPct val="107000"/>
              </a:lnSpc>
              <a:spcBef>
                <a:spcPts val="0"/>
              </a:spcBef>
              <a:spcAft>
                <a:spcPts val="0"/>
              </a:spcAft>
              <a:defRPr/>
            </a:pPr>
            <a:r>
              <a:rPr lang="en-ZA" dirty="0">
                <a:ea typeface="Calibri" panose="020F0502020204030204" pitchFamily="34" charset="0"/>
                <a:cs typeface="Arial" panose="020B0604020202020204" pitchFamily="34" charset="0"/>
              </a:rPr>
              <a:t>DIRECT TO ORANGE ZONE</a:t>
            </a:r>
          </a:p>
          <a:p>
            <a:pPr algn="ctr" eaLnBrk="1" fontAlgn="auto" hangingPunct="1">
              <a:lnSpc>
                <a:spcPct val="107000"/>
              </a:lnSpc>
              <a:spcBef>
                <a:spcPts val="0"/>
              </a:spcBef>
              <a:spcAft>
                <a:spcPts val="0"/>
              </a:spcAft>
              <a:defRPr/>
            </a:pPr>
            <a:endParaRPr lang="en-US" dirty="0">
              <a:cs typeface="Arial" panose="020B0604020202020204" pitchFamily="34" charset="0"/>
            </a:endParaRPr>
          </a:p>
        </p:txBody>
      </p:sp>
      <p:sp>
        <p:nvSpPr>
          <p:cNvPr id="6" name="TextBox 4">
            <a:extLst>
              <a:ext uri="{FF2B5EF4-FFF2-40B4-BE49-F238E27FC236}">
                <a16:creationId xmlns:a16="http://schemas.microsoft.com/office/drawing/2014/main" id="{E03B4F68-F4A8-7B42-B827-5F4937B3EE3C}"/>
              </a:ext>
            </a:extLst>
          </p:cNvPr>
          <p:cNvSpPr txBox="1">
            <a:spLocks noChangeArrowheads="1"/>
          </p:cNvSpPr>
          <p:nvPr/>
        </p:nvSpPr>
        <p:spPr bwMode="auto">
          <a:xfrm>
            <a:off x="7609993" y="4385222"/>
            <a:ext cx="3674534" cy="2143985"/>
          </a:xfrm>
          <a:prstGeom prst="rect">
            <a:avLst/>
          </a:prstGeom>
          <a:solidFill>
            <a:srgbClr val="45999F"/>
          </a:solidFill>
          <a:ln w="25400">
            <a:solidFill>
              <a:srgbClr val="45999F"/>
            </a:solidFill>
            <a:miter lim="800000"/>
            <a:headEnd/>
            <a:tailEnd/>
          </a:ln>
          <a:effectLst>
            <a:outerShdw blurRad="50800" dist="50800" dir="5400000" algn="ctr" rotWithShape="0">
              <a:schemeClr val="bg1">
                <a:lumMod val="75000"/>
                <a:alpha val="24000"/>
              </a:schemeClr>
            </a:outerShdw>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07000"/>
              </a:lnSpc>
            </a:pPr>
            <a:r>
              <a:rPr lang="en-ZA" altLang="en-US" dirty="0">
                <a:latin typeface="+mj-lt"/>
                <a:ea typeface="Calibri" panose="020F0502020204030204" pitchFamily="34" charset="0"/>
                <a:cs typeface="Arial" panose="020B0604020202020204" pitchFamily="34" charset="0"/>
              </a:rPr>
              <a:t>NO to </a:t>
            </a:r>
            <a:r>
              <a:rPr lang="en-ZA" altLang="en-US" b="1" dirty="0">
                <a:latin typeface="+mj-lt"/>
                <a:ea typeface="Calibri" panose="020F0502020204030204" pitchFamily="34" charset="0"/>
                <a:cs typeface="Arial" panose="020B0604020202020204" pitchFamily="34" charset="0"/>
              </a:rPr>
              <a:t>ALL</a:t>
            </a:r>
            <a:r>
              <a:rPr lang="en-ZA" altLang="en-US" dirty="0">
                <a:latin typeface="+mj-lt"/>
                <a:ea typeface="Calibri" panose="020F0502020204030204" pitchFamily="34" charset="0"/>
                <a:cs typeface="Arial" panose="020B0604020202020204" pitchFamily="34" charset="0"/>
              </a:rPr>
              <a:t> screening </a:t>
            </a:r>
          </a:p>
          <a:p>
            <a:pPr algn="ctr" eaLnBrk="1" hangingPunct="1">
              <a:lnSpc>
                <a:spcPct val="107000"/>
              </a:lnSpc>
            </a:pPr>
            <a:r>
              <a:rPr lang="en-ZA" altLang="en-US" dirty="0">
                <a:latin typeface="+mj-lt"/>
                <a:ea typeface="Calibri" panose="020F0502020204030204" pitchFamily="34" charset="0"/>
                <a:cs typeface="Arial" panose="020B0604020202020204" pitchFamily="34" charset="0"/>
              </a:rPr>
              <a:t>questions</a:t>
            </a:r>
          </a:p>
          <a:p>
            <a:pPr algn="ctr" eaLnBrk="1" hangingPunct="1">
              <a:lnSpc>
                <a:spcPct val="107000"/>
              </a:lnSpc>
            </a:pPr>
            <a:endParaRPr lang="en-ZA" altLang="en-US" dirty="0">
              <a:latin typeface="+mj-lt"/>
              <a:ea typeface="Calibri" panose="020F0502020204030204" pitchFamily="34" charset="0"/>
              <a:cs typeface="Arial" panose="020B0604020202020204" pitchFamily="34" charset="0"/>
            </a:endParaRPr>
          </a:p>
          <a:p>
            <a:pPr algn="ctr" eaLnBrk="1" hangingPunct="1">
              <a:lnSpc>
                <a:spcPct val="107000"/>
              </a:lnSpc>
            </a:pPr>
            <a:r>
              <a:rPr lang="en-ZA" altLang="en-US" b="1" dirty="0">
                <a:latin typeface="+mj-lt"/>
                <a:ea typeface="Calibri" panose="020F0502020204030204" pitchFamily="34" charset="0"/>
                <a:cs typeface="Arial" panose="020B0604020202020204" pitchFamily="34" charset="0"/>
              </a:rPr>
              <a:t>NEGATIVE SCREEN</a:t>
            </a:r>
          </a:p>
          <a:p>
            <a:pPr algn="ctr" eaLnBrk="1" hangingPunct="1">
              <a:lnSpc>
                <a:spcPct val="107000"/>
              </a:lnSpc>
            </a:pPr>
            <a:endParaRPr lang="en-ZA" altLang="en-US" b="1" dirty="0">
              <a:latin typeface="+mj-lt"/>
              <a:ea typeface="Calibri" panose="020F0502020204030204" pitchFamily="34" charset="0"/>
              <a:cs typeface="Arial" panose="020B0604020202020204" pitchFamily="34" charset="0"/>
            </a:endParaRPr>
          </a:p>
          <a:p>
            <a:pPr algn="ctr" eaLnBrk="1" hangingPunct="1">
              <a:lnSpc>
                <a:spcPct val="107000"/>
              </a:lnSpc>
            </a:pPr>
            <a:r>
              <a:rPr lang="en-ZA" altLang="en-US" dirty="0">
                <a:latin typeface="+mj-lt"/>
                <a:ea typeface="Calibri" panose="020F0502020204030204" pitchFamily="34" charset="0"/>
                <a:cs typeface="Arial" panose="020B0604020202020204" pitchFamily="34" charset="0"/>
              </a:rPr>
              <a:t>DIRECT TO BLUE ZONE </a:t>
            </a:r>
          </a:p>
          <a:p>
            <a:pPr algn="ctr" eaLnBrk="1" hangingPunct="1">
              <a:lnSpc>
                <a:spcPct val="107000"/>
              </a:lnSpc>
            </a:pPr>
            <a:r>
              <a:rPr lang="en-ZA" altLang="en-US" dirty="0">
                <a:latin typeface="+mj-lt"/>
                <a:ea typeface="Calibri" panose="020F0502020204030204" pitchFamily="34" charset="0"/>
                <a:cs typeface="Arial" panose="020B0604020202020204" pitchFamily="34" charset="0"/>
              </a:rPr>
              <a:t>(ROUTINE SERVICES)</a:t>
            </a:r>
          </a:p>
        </p:txBody>
      </p:sp>
      <p:pic>
        <p:nvPicPr>
          <p:cNvPr id="8" name="Graphic 7" descr="Questions">
            <a:extLst>
              <a:ext uri="{FF2B5EF4-FFF2-40B4-BE49-F238E27FC236}">
                <a16:creationId xmlns:a16="http://schemas.microsoft.com/office/drawing/2014/main" id="{AB6FD567-8CF8-5747-8289-3877D8101A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9778"/>
            <a:ext cx="1105786" cy="1105786"/>
          </a:xfrm>
          <a:prstGeom prst="rect">
            <a:avLst/>
          </a:prstGeom>
        </p:spPr>
      </p:pic>
    </p:spTree>
    <p:extLst>
      <p:ext uri="{BB962C8B-B14F-4D97-AF65-F5344CB8AC3E}">
        <p14:creationId xmlns:p14="http://schemas.microsoft.com/office/powerpoint/2010/main" val="272708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810000" y="608552"/>
            <a:ext cx="11077200" cy="970450"/>
          </a:xfrm>
        </p:spPr>
        <p:txBody>
          <a:bodyPr/>
          <a:lstStyle/>
          <a:p>
            <a:r>
              <a:rPr lang="en-US" altLang="en-US" sz="3600" dirty="0"/>
              <a:t>3. FIRST SCREENING STATION</a:t>
            </a:r>
            <a:br>
              <a:rPr lang="en-US" altLang="en-US" sz="3600" dirty="0"/>
            </a:br>
            <a:r>
              <a:rPr lang="en-US" altLang="en-US" sz="3200" b="0" dirty="0"/>
              <a:t>First Symptom Screen </a:t>
            </a:r>
            <a:endParaRPr lang="en-US" sz="3200" b="0" dirty="0"/>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8" name="Graphic 7" descr="Questions">
            <a:extLst>
              <a:ext uri="{FF2B5EF4-FFF2-40B4-BE49-F238E27FC236}">
                <a16:creationId xmlns:a16="http://schemas.microsoft.com/office/drawing/2014/main" id="{AB6FD567-8CF8-5747-8289-3877D8101A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9778"/>
            <a:ext cx="1105786" cy="1105786"/>
          </a:xfrm>
          <a:prstGeom prst="rect">
            <a:avLst/>
          </a:prstGeom>
        </p:spPr>
      </p:pic>
      <p:pic>
        <p:nvPicPr>
          <p:cNvPr id="10" name="Picture 9" descr="A close up of a sign&#10;&#10;Description automatically generated">
            <a:extLst>
              <a:ext uri="{FF2B5EF4-FFF2-40B4-BE49-F238E27FC236}">
                <a16:creationId xmlns:a16="http://schemas.microsoft.com/office/drawing/2014/main" id="{3752CAE6-F6F6-904B-89B5-0428692190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6950" y="2295005"/>
            <a:ext cx="4478100" cy="4184891"/>
          </a:xfrm>
          <a:prstGeom prst="rect">
            <a:avLst/>
          </a:prstGeom>
          <a:effectLst>
            <a:outerShdw blurRad="50800" dist="50800" dir="5400000" algn="ctr" rotWithShape="0">
              <a:schemeClr val="bg1">
                <a:lumMod val="75000"/>
                <a:alpha val="29000"/>
              </a:schemeClr>
            </a:outerShdw>
          </a:effectLst>
        </p:spPr>
      </p:pic>
    </p:spTree>
    <p:extLst>
      <p:ext uri="{BB962C8B-B14F-4D97-AF65-F5344CB8AC3E}">
        <p14:creationId xmlns:p14="http://schemas.microsoft.com/office/powerpoint/2010/main" val="2684876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537D-C58A-2F44-9CCD-1970778FE302}"/>
              </a:ext>
            </a:extLst>
          </p:cNvPr>
          <p:cNvSpPr>
            <a:spLocks noGrp="1"/>
          </p:cNvSpPr>
          <p:nvPr>
            <p:ph type="title"/>
          </p:nvPr>
        </p:nvSpPr>
        <p:spPr/>
        <p:txBody>
          <a:bodyPr/>
          <a:lstStyle/>
          <a:p>
            <a:r>
              <a:rPr lang="en-US" dirty="0"/>
              <a:t>10. PATHWAYS</a:t>
            </a:r>
          </a:p>
        </p:txBody>
      </p:sp>
      <p:sp>
        <p:nvSpPr>
          <p:cNvPr id="3" name="Content Placeholder 2">
            <a:extLst>
              <a:ext uri="{FF2B5EF4-FFF2-40B4-BE49-F238E27FC236}">
                <a16:creationId xmlns:a16="http://schemas.microsoft.com/office/drawing/2014/main" id="{FFD7D8D6-B892-9F40-B181-3676D1A2CBAF}"/>
              </a:ext>
            </a:extLst>
          </p:cNvPr>
          <p:cNvSpPr>
            <a:spLocks noGrp="1"/>
          </p:cNvSpPr>
          <p:nvPr>
            <p:ph idx="1"/>
          </p:nvPr>
        </p:nvSpPr>
        <p:spPr>
          <a:xfrm>
            <a:off x="5862603" y="1825691"/>
            <a:ext cx="9460004" cy="3636511"/>
          </a:xfrm>
        </p:spPr>
        <p:txBody>
          <a:bodyPr/>
          <a:lstStyle/>
          <a:p>
            <a:r>
              <a:rPr lang="en-ZA" dirty="0"/>
              <a:t>Yellow pathways</a:t>
            </a:r>
            <a:r>
              <a:rPr lang="en-ZA" b="0" dirty="0"/>
              <a:t> need to be set up from: </a:t>
            </a:r>
            <a:endParaRPr lang="en-ZA" dirty="0"/>
          </a:p>
          <a:p>
            <a:pPr lvl="1"/>
            <a:r>
              <a:rPr lang="en-ZA" dirty="0"/>
              <a:t>single point of entry to Sanitation Station </a:t>
            </a:r>
          </a:p>
          <a:p>
            <a:pPr lvl="1"/>
            <a:r>
              <a:rPr lang="en-ZA" dirty="0"/>
              <a:t>Sanitation Station to 1st Screening Station  </a:t>
            </a:r>
          </a:p>
          <a:p>
            <a:pPr marL="0" indent="0">
              <a:buNone/>
            </a:pPr>
            <a:endParaRPr lang="en-US" dirty="0"/>
          </a:p>
        </p:txBody>
      </p:sp>
      <p:sp>
        <p:nvSpPr>
          <p:cNvPr id="4" name="Footer Placeholder 3">
            <a:extLst>
              <a:ext uri="{FF2B5EF4-FFF2-40B4-BE49-F238E27FC236}">
                <a16:creationId xmlns:a16="http://schemas.microsoft.com/office/drawing/2014/main" id="{8CDCD5D2-E17C-3C4B-98E4-7CE2F3683E22}"/>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6" name="Picture 5" descr="A group of people standing next to a brick wall&#10;&#10;Description automatically generated">
            <a:extLst>
              <a:ext uri="{FF2B5EF4-FFF2-40B4-BE49-F238E27FC236}">
                <a16:creationId xmlns:a16="http://schemas.microsoft.com/office/drawing/2014/main" id="{A6B64684-17E5-C847-A65A-3B596CC3AD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000" y="2435550"/>
            <a:ext cx="4953000" cy="3714749"/>
          </a:xfrm>
          <a:prstGeom prst="rect">
            <a:avLst/>
          </a:prstGeom>
          <a:effectLst>
            <a:outerShdw blurRad="50800" dist="50800" dir="5400000" algn="ctr" rotWithShape="0">
              <a:schemeClr val="bg1">
                <a:lumMod val="75000"/>
                <a:alpha val="30000"/>
              </a:schemeClr>
            </a:outerShdw>
          </a:effectLst>
        </p:spPr>
      </p:pic>
    </p:spTree>
    <p:extLst>
      <p:ext uri="{BB962C8B-B14F-4D97-AF65-F5344CB8AC3E}">
        <p14:creationId xmlns:p14="http://schemas.microsoft.com/office/powerpoint/2010/main" val="2013373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3D7-432E-4947-BB4F-2DC0FB572745}"/>
              </a:ext>
            </a:extLst>
          </p:cNvPr>
          <p:cNvSpPr>
            <a:spLocks noGrp="1"/>
          </p:cNvSpPr>
          <p:nvPr>
            <p:ph type="ctrTitle"/>
          </p:nvPr>
        </p:nvSpPr>
        <p:spPr>
          <a:xfrm>
            <a:off x="5392330" y="1678387"/>
            <a:ext cx="10572000" cy="2971051"/>
          </a:xfrm>
        </p:spPr>
        <p:txBody>
          <a:bodyPr/>
          <a:lstStyle/>
          <a:p>
            <a:pPr>
              <a:lnSpc>
                <a:spcPct val="107000"/>
              </a:lnSpc>
              <a:spcBef>
                <a:spcPts val="0"/>
              </a:spcBef>
              <a:defRPr/>
            </a:pPr>
            <a:r>
              <a:rPr lang="en-ZA" dirty="0">
                <a:ea typeface="Calibri" panose="020F0502020204030204" pitchFamily="34" charset="0"/>
                <a:cs typeface="Arial" panose="020B0604020202020204" pitchFamily="34" charset="0"/>
              </a:rPr>
              <a:t>Patients </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with a</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POSITIVE SCREEN</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directed to the</a:t>
            </a:r>
            <a:endParaRPr lang="en-US" dirty="0">
              <a:cs typeface="Arial" panose="020B0604020202020204" pitchFamily="34" charset="0"/>
            </a:endParaRPr>
          </a:p>
        </p:txBody>
      </p:sp>
      <p:sp>
        <p:nvSpPr>
          <p:cNvPr id="3" name="Subtitle 2">
            <a:extLst>
              <a:ext uri="{FF2B5EF4-FFF2-40B4-BE49-F238E27FC236}">
                <a16:creationId xmlns:a16="http://schemas.microsoft.com/office/drawing/2014/main" id="{DCB1A3F5-59B4-5645-AC59-9B1F60BF4EF4}"/>
              </a:ext>
            </a:extLst>
          </p:cNvPr>
          <p:cNvSpPr>
            <a:spLocks noGrp="1"/>
          </p:cNvSpPr>
          <p:nvPr>
            <p:ph type="subTitle" idx="1"/>
          </p:nvPr>
        </p:nvSpPr>
        <p:spPr>
          <a:xfrm>
            <a:off x="5153401" y="5018981"/>
            <a:ext cx="10572000" cy="1289286"/>
          </a:xfrm>
        </p:spPr>
        <p:txBody>
          <a:bodyPr>
            <a:normAutofit fontScale="92500" lnSpcReduction="10000"/>
          </a:bodyPr>
          <a:lstStyle/>
          <a:p>
            <a:r>
              <a:rPr lang="en-US" sz="8000" b="1" dirty="0">
                <a:solidFill>
                  <a:srgbClr val="F0904A"/>
                </a:solidFill>
              </a:rPr>
              <a:t>ORANGE ZONE</a:t>
            </a:r>
            <a:endParaRPr lang="en-US" sz="8000" dirty="0">
              <a:solidFill>
                <a:srgbClr val="F0904A"/>
              </a:solidFill>
            </a:endParaRPr>
          </a:p>
          <a:p>
            <a:endParaRPr lang="en-US" dirty="0"/>
          </a:p>
        </p:txBody>
      </p:sp>
      <p:sp>
        <p:nvSpPr>
          <p:cNvPr id="4" name="Footer Placeholder 3">
            <a:extLst>
              <a:ext uri="{FF2B5EF4-FFF2-40B4-BE49-F238E27FC236}">
                <a16:creationId xmlns:a16="http://schemas.microsoft.com/office/drawing/2014/main" id="{6A44646C-15EC-0248-902E-DCAE051E521D}"/>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7" name="Picture 6" descr="A screenshot of a cell phone&#10;&#10;Description automatically generated">
            <a:extLst>
              <a:ext uri="{FF2B5EF4-FFF2-40B4-BE49-F238E27FC236}">
                <a16:creationId xmlns:a16="http://schemas.microsoft.com/office/drawing/2014/main" id="{88C44F45-73D7-9F4B-8243-62B8FD1C7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5270" y="276598"/>
            <a:ext cx="2987060" cy="4224556"/>
          </a:xfrm>
          <a:prstGeom prst="rect">
            <a:avLst/>
          </a:prstGeom>
          <a:effectLst>
            <a:outerShdw blurRad="50800" dist="50800" dir="5400000" algn="ctr" rotWithShape="0">
              <a:schemeClr val="bg1">
                <a:lumMod val="75000"/>
                <a:alpha val="30000"/>
              </a:schemeClr>
            </a:outerShdw>
          </a:effectLst>
        </p:spPr>
      </p:pic>
    </p:spTree>
    <p:extLst>
      <p:ext uri="{BB962C8B-B14F-4D97-AF65-F5344CB8AC3E}">
        <p14:creationId xmlns:p14="http://schemas.microsoft.com/office/powerpoint/2010/main" val="306286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8F00-A858-0F4F-B891-1FE78E4C5065}"/>
              </a:ext>
            </a:extLst>
          </p:cNvPr>
          <p:cNvSpPr>
            <a:spLocks noGrp="1"/>
          </p:cNvSpPr>
          <p:nvPr>
            <p:ph type="title"/>
          </p:nvPr>
        </p:nvSpPr>
        <p:spPr/>
        <p:txBody>
          <a:bodyPr/>
          <a:lstStyle/>
          <a:p>
            <a:r>
              <a:rPr lang="en-US" b="0" dirty="0">
                <a:solidFill>
                  <a:schemeClr val="tx2">
                    <a:lumMod val="90000"/>
                  </a:schemeClr>
                </a:solidFill>
              </a:rPr>
              <a:t>Seven objectives</a:t>
            </a:r>
            <a:br>
              <a:rPr lang="en-US" dirty="0"/>
            </a:br>
            <a:r>
              <a:rPr lang="en-US" altLang="en-US" dirty="0"/>
              <a:t>National South African response</a:t>
            </a:r>
            <a:endParaRPr lang="en-US" dirty="0"/>
          </a:p>
        </p:txBody>
      </p:sp>
      <p:sp>
        <p:nvSpPr>
          <p:cNvPr id="3" name="Content Placeholder 2">
            <a:extLst>
              <a:ext uri="{FF2B5EF4-FFF2-40B4-BE49-F238E27FC236}">
                <a16:creationId xmlns:a16="http://schemas.microsoft.com/office/drawing/2014/main" id="{A18DB9AA-4C50-3F4E-9987-92C7B3647A05}"/>
              </a:ext>
            </a:extLst>
          </p:cNvPr>
          <p:cNvSpPr>
            <a:spLocks noGrp="1"/>
          </p:cNvSpPr>
          <p:nvPr>
            <p:ph idx="1"/>
          </p:nvPr>
        </p:nvSpPr>
        <p:spPr>
          <a:xfrm>
            <a:off x="810000" y="2026920"/>
            <a:ext cx="10554574" cy="4744693"/>
          </a:xfrm>
        </p:spPr>
        <p:txBody>
          <a:bodyPr>
            <a:normAutofit/>
          </a:bodyPr>
          <a:lstStyle/>
          <a:p>
            <a:pPr marL="514350" indent="-514350" fontAlgn="auto">
              <a:lnSpc>
                <a:spcPct val="110000"/>
              </a:lnSpc>
              <a:spcAft>
                <a:spcPts val="0"/>
              </a:spcAft>
              <a:buFont typeface="+mj-lt"/>
              <a:buAutoNum type="arabicPeriod"/>
              <a:defRPr/>
            </a:pPr>
            <a:r>
              <a:rPr lang="en-US" sz="2000" b="0" dirty="0"/>
              <a:t>Reduce the risk of contracting COVID-19 for PLHIV and people with active TB infection</a:t>
            </a:r>
          </a:p>
          <a:p>
            <a:pPr marL="514350" indent="-514350" fontAlgn="auto">
              <a:lnSpc>
                <a:spcPct val="110000"/>
              </a:lnSpc>
              <a:spcAft>
                <a:spcPts val="0"/>
              </a:spcAft>
              <a:buFont typeface="+mj-lt"/>
              <a:buAutoNum type="arabicPeriod"/>
              <a:defRPr/>
            </a:pPr>
            <a:r>
              <a:rPr lang="en-US" sz="2000" b="0" dirty="0"/>
              <a:t>Diagnose and treat COVID-19 in PLHIV and people with active TB infection</a:t>
            </a:r>
          </a:p>
          <a:p>
            <a:pPr marL="514350" indent="-514350" fontAlgn="auto">
              <a:lnSpc>
                <a:spcPct val="110000"/>
              </a:lnSpc>
              <a:spcAft>
                <a:spcPts val="0"/>
              </a:spcAft>
              <a:buFont typeface="+mj-lt"/>
              <a:buAutoNum type="arabicPeriod"/>
              <a:defRPr/>
            </a:pPr>
            <a:r>
              <a:rPr lang="en-US" sz="2000" b="0" dirty="0"/>
              <a:t>Ensure that PLHIV and people with active TB have access to essential services during the COVID-19 lockdown period</a:t>
            </a:r>
          </a:p>
          <a:p>
            <a:pPr marL="514350" indent="-514350" fontAlgn="auto">
              <a:lnSpc>
                <a:spcPct val="110000"/>
              </a:lnSpc>
              <a:spcAft>
                <a:spcPts val="0"/>
              </a:spcAft>
              <a:buFont typeface="+mj-lt"/>
              <a:buAutoNum type="arabicPeriod"/>
              <a:defRPr/>
            </a:pPr>
            <a:r>
              <a:rPr lang="en-US" sz="2000" b="0" dirty="0"/>
              <a:t>Diagnose and treat HIV and TB in people with COVID-19</a:t>
            </a:r>
          </a:p>
          <a:p>
            <a:pPr marL="514350" indent="-514350" fontAlgn="auto">
              <a:lnSpc>
                <a:spcPct val="110000"/>
              </a:lnSpc>
              <a:spcAft>
                <a:spcPts val="0"/>
              </a:spcAft>
              <a:buFont typeface="+mj-lt"/>
              <a:buAutoNum type="arabicPeriod"/>
              <a:defRPr/>
            </a:pPr>
            <a:r>
              <a:rPr lang="en-US" sz="2000" b="0" dirty="0"/>
              <a:t>Reduce the risk of contracting COVID-19 in clients accessing HIV and TB prevention services </a:t>
            </a:r>
          </a:p>
          <a:p>
            <a:pPr marL="514350" indent="-514350" fontAlgn="auto">
              <a:lnSpc>
                <a:spcPct val="110000"/>
              </a:lnSpc>
              <a:spcAft>
                <a:spcPts val="0"/>
              </a:spcAft>
              <a:buFont typeface="+mj-lt"/>
              <a:buAutoNum type="arabicPeriod"/>
              <a:defRPr/>
            </a:pPr>
            <a:r>
              <a:rPr lang="en-US" sz="2000" b="0" dirty="0"/>
              <a:t>Reduce the risk of contracting COVID-19 in key populations</a:t>
            </a:r>
          </a:p>
          <a:p>
            <a:pPr marL="514350" indent="-514350" fontAlgn="auto">
              <a:lnSpc>
                <a:spcPct val="110000"/>
              </a:lnSpc>
              <a:spcAft>
                <a:spcPts val="0"/>
              </a:spcAft>
              <a:buFont typeface="+mj-lt"/>
              <a:buAutoNum type="arabicPeriod"/>
              <a:defRPr/>
            </a:pPr>
            <a:r>
              <a:rPr lang="en-US" sz="2000" b="0" dirty="0"/>
              <a:t>Provide support to the COVID-19 response leveraging existing HIV and TB resources</a:t>
            </a:r>
          </a:p>
        </p:txBody>
      </p:sp>
      <p:sp>
        <p:nvSpPr>
          <p:cNvPr id="4" name="Footer Placeholder 3">
            <a:extLst>
              <a:ext uri="{FF2B5EF4-FFF2-40B4-BE49-F238E27FC236}">
                <a16:creationId xmlns:a16="http://schemas.microsoft.com/office/drawing/2014/main" id="{AD1929FE-7C15-7340-B0F6-5F1855BD2F2C}"/>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5" name="TextBox 4">
            <a:extLst>
              <a:ext uri="{FF2B5EF4-FFF2-40B4-BE49-F238E27FC236}">
                <a16:creationId xmlns:a16="http://schemas.microsoft.com/office/drawing/2014/main" id="{037618A3-F461-904D-B478-5794400F4E2F}"/>
              </a:ext>
            </a:extLst>
          </p:cNvPr>
          <p:cNvSpPr txBox="1"/>
          <p:nvPr/>
        </p:nvSpPr>
        <p:spPr>
          <a:xfrm>
            <a:off x="810000" y="1285983"/>
            <a:ext cx="11382000" cy="400110"/>
          </a:xfrm>
          <a:prstGeom prst="rect">
            <a:avLst/>
          </a:prstGeom>
          <a:noFill/>
        </p:spPr>
        <p:txBody>
          <a:bodyPr wrap="square" rtlCol="0">
            <a:spAutoFit/>
          </a:bodyPr>
          <a:lstStyle/>
          <a:p>
            <a:r>
              <a:rPr lang="en-US" altLang="en-US" sz="2000" b="1" dirty="0"/>
              <a:t>to reduce risk among HIV and TB patients within the context of the COVID-19 pandemic</a:t>
            </a:r>
            <a:endParaRPr lang="en-US" sz="2000" b="1" dirty="0"/>
          </a:p>
        </p:txBody>
      </p:sp>
    </p:spTree>
    <p:extLst>
      <p:ext uri="{BB962C8B-B14F-4D97-AF65-F5344CB8AC3E}">
        <p14:creationId xmlns:p14="http://schemas.microsoft.com/office/powerpoint/2010/main" val="3515999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 name="Title 97">
            <a:extLst>
              <a:ext uri="{FF2B5EF4-FFF2-40B4-BE49-F238E27FC236}">
                <a16:creationId xmlns:a16="http://schemas.microsoft.com/office/drawing/2014/main" id="{4FB7757A-F607-6F41-A7E2-806348855AFD}"/>
              </a:ext>
            </a:extLst>
          </p:cNvPr>
          <p:cNvSpPr>
            <a:spLocks noGrp="1"/>
          </p:cNvSpPr>
          <p:nvPr>
            <p:ph type="title"/>
          </p:nvPr>
        </p:nvSpPr>
        <p:spPr>
          <a:xfrm>
            <a:off x="701689" y="225397"/>
            <a:ext cx="10571998" cy="970450"/>
          </a:xfrm>
        </p:spPr>
        <p:txBody>
          <a:bodyPr/>
          <a:lstStyle/>
          <a:p>
            <a:r>
              <a:rPr lang="en-US" b="0" dirty="0">
                <a:solidFill>
                  <a:schemeClr val="tx2">
                    <a:lumMod val="90000"/>
                  </a:schemeClr>
                </a:solidFill>
              </a:rPr>
              <a:t>10 essential components of facility set-up</a:t>
            </a:r>
            <a:endParaRPr lang="en-US" dirty="0"/>
          </a:p>
        </p:txBody>
      </p:sp>
      <p:sp>
        <p:nvSpPr>
          <p:cNvPr id="4" name="Footer Placeholder 3">
            <a:extLst>
              <a:ext uri="{FF2B5EF4-FFF2-40B4-BE49-F238E27FC236}">
                <a16:creationId xmlns:a16="http://schemas.microsoft.com/office/drawing/2014/main" id="{E697E310-88E7-CC43-98E0-DFDA98F89F3F}"/>
              </a:ext>
            </a:extLst>
          </p:cNvPr>
          <p:cNvSpPr>
            <a:spLocks noGrp="1"/>
          </p:cNvSpPr>
          <p:nvPr>
            <p:ph type="ftr" sz="quarter" idx="11"/>
          </p:nvPr>
        </p:nvSpPr>
        <p:spPr>
          <a:xfrm>
            <a:off x="1445671" y="6148813"/>
            <a:ext cx="8644320" cy="365125"/>
          </a:xfrm>
        </p:spPr>
        <p:txBody>
          <a:bodyPr/>
          <a:lstStyle/>
          <a:p>
            <a:r>
              <a:rPr lang="en-US" altLang="en-US" dirty="0">
                <a:solidFill>
                  <a:schemeClr val="bg1"/>
                </a:solidFill>
              </a:rPr>
              <a:t>COVID-19 primary care facility preparedness training, April 2020</a:t>
            </a:r>
          </a:p>
        </p:txBody>
      </p:sp>
      <p:sp>
        <p:nvSpPr>
          <p:cNvPr id="79" name="Rectangle 78">
            <a:extLst>
              <a:ext uri="{FF2B5EF4-FFF2-40B4-BE49-F238E27FC236}">
                <a16:creationId xmlns:a16="http://schemas.microsoft.com/office/drawing/2014/main" id="{EB416A5A-2BBC-7942-BF07-B1BE5D5D0BBC}"/>
              </a:ext>
            </a:extLst>
          </p:cNvPr>
          <p:cNvSpPr/>
          <p:nvPr/>
        </p:nvSpPr>
        <p:spPr>
          <a:xfrm>
            <a:off x="5082371" y="1233198"/>
            <a:ext cx="6227987" cy="1107996"/>
          </a:xfrm>
          <a:prstGeom prst="rect">
            <a:avLst/>
          </a:prstGeom>
        </p:spPr>
        <p:txBody>
          <a:bodyPr wrap="none">
            <a:spAutoFit/>
          </a:bodyPr>
          <a:lstStyle/>
          <a:p>
            <a:r>
              <a:rPr lang="en-US" sz="6600" b="1" dirty="0">
                <a:solidFill>
                  <a:srgbClr val="F0904A"/>
                </a:solidFill>
              </a:rPr>
              <a:t>ORANGE ZONE</a:t>
            </a:r>
          </a:p>
        </p:txBody>
      </p:sp>
      <p:pic>
        <p:nvPicPr>
          <p:cNvPr id="3" name="Picture 2">
            <a:extLst>
              <a:ext uri="{FF2B5EF4-FFF2-40B4-BE49-F238E27FC236}">
                <a16:creationId xmlns:a16="http://schemas.microsoft.com/office/drawing/2014/main" id="{9248BBD3-9F82-FC49-9CD3-5940A8A57E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629" y="2244546"/>
            <a:ext cx="6729888" cy="4613454"/>
          </a:xfrm>
          <a:prstGeom prst="rect">
            <a:avLst/>
          </a:prstGeom>
        </p:spPr>
      </p:pic>
    </p:spTree>
    <p:extLst>
      <p:ext uri="{BB962C8B-B14F-4D97-AF65-F5344CB8AC3E}">
        <p14:creationId xmlns:p14="http://schemas.microsoft.com/office/powerpoint/2010/main" val="3844943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3D7-432E-4947-BB4F-2DC0FB572745}"/>
              </a:ext>
            </a:extLst>
          </p:cNvPr>
          <p:cNvSpPr>
            <a:spLocks noGrp="1"/>
          </p:cNvSpPr>
          <p:nvPr>
            <p:ph type="ctrTitle"/>
          </p:nvPr>
        </p:nvSpPr>
        <p:spPr>
          <a:xfrm>
            <a:off x="810001" y="1696176"/>
            <a:ext cx="7876799" cy="2971051"/>
          </a:xfrm>
        </p:spPr>
        <p:txBody>
          <a:bodyPr/>
          <a:lstStyle/>
          <a:p>
            <a:pPr fontAlgn="auto">
              <a:spcAft>
                <a:spcPts val="0"/>
              </a:spcAft>
              <a:defRPr/>
            </a:pPr>
            <a:r>
              <a:rPr lang="en-ZA" dirty="0"/>
              <a:t>4.</a:t>
            </a:r>
            <a:br>
              <a:rPr lang="en-ZA" dirty="0"/>
            </a:br>
            <a:r>
              <a:rPr lang="en-ZA" dirty="0"/>
              <a:t>Second </a:t>
            </a:r>
            <a:br>
              <a:rPr lang="en-ZA" dirty="0"/>
            </a:br>
            <a:r>
              <a:rPr lang="en-ZA" dirty="0"/>
              <a:t>Screening &amp; Management Station</a:t>
            </a:r>
            <a:br>
              <a:rPr lang="en-ZA" dirty="0"/>
            </a:br>
            <a:r>
              <a:rPr lang="en-ZA" sz="4800" b="0" dirty="0"/>
              <a:t>(Temporary Chest Clinic)</a:t>
            </a:r>
            <a:endParaRPr lang="en-ZA" b="0" dirty="0"/>
          </a:p>
        </p:txBody>
      </p:sp>
      <p:sp>
        <p:nvSpPr>
          <p:cNvPr id="3" name="Subtitle 2">
            <a:extLst>
              <a:ext uri="{FF2B5EF4-FFF2-40B4-BE49-F238E27FC236}">
                <a16:creationId xmlns:a16="http://schemas.microsoft.com/office/drawing/2014/main" id="{DCB1A3F5-59B4-5645-AC59-9B1F60BF4EF4}"/>
              </a:ext>
            </a:extLst>
          </p:cNvPr>
          <p:cNvSpPr>
            <a:spLocks noGrp="1"/>
          </p:cNvSpPr>
          <p:nvPr>
            <p:ph type="subTitle" idx="1"/>
          </p:nvPr>
        </p:nvSpPr>
        <p:spPr>
          <a:xfrm>
            <a:off x="810001" y="5280847"/>
            <a:ext cx="10572000" cy="1289286"/>
          </a:xfrm>
        </p:spPr>
        <p:txBody>
          <a:bodyPr>
            <a:normAutofit fontScale="92500" lnSpcReduction="10000"/>
          </a:bodyPr>
          <a:lstStyle/>
          <a:p>
            <a:r>
              <a:rPr lang="en-US" sz="8000" b="1" dirty="0">
                <a:solidFill>
                  <a:srgbClr val="F0904A"/>
                </a:solidFill>
              </a:rPr>
              <a:t>ORANGE ZONE</a:t>
            </a:r>
            <a:endParaRPr lang="en-US" sz="8000" dirty="0">
              <a:solidFill>
                <a:srgbClr val="F0904A"/>
              </a:solidFill>
            </a:endParaRPr>
          </a:p>
          <a:p>
            <a:endParaRPr lang="en-US" dirty="0"/>
          </a:p>
        </p:txBody>
      </p:sp>
      <p:sp>
        <p:nvSpPr>
          <p:cNvPr id="4" name="Footer Placeholder 3">
            <a:extLst>
              <a:ext uri="{FF2B5EF4-FFF2-40B4-BE49-F238E27FC236}">
                <a16:creationId xmlns:a16="http://schemas.microsoft.com/office/drawing/2014/main" id="{6A44646C-15EC-0248-902E-DCAE051E521D}"/>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9" name="Graphic 8" descr="Lungs">
            <a:extLst>
              <a:ext uri="{FF2B5EF4-FFF2-40B4-BE49-F238E27FC236}">
                <a16:creationId xmlns:a16="http://schemas.microsoft.com/office/drawing/2014/main" id="{8D0C84CD-FDC6-8C4B-81DE-10FA7F52FC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751" y="-251126"/>
            <a:ext cx="2971051" cy="2971051"/>
          </a:xfrm>
          <a:prstGeom prst="rect">
            <a:avLst/>
          </a:prstGeom>
        </p:spPr>
      </p:pic>
      <p:sp>
        <p:nvSpPr>
          <p:cNvPr id="10" name="TextBox 9">
            <a:extLst>
              <a:ext uri="{FF2B5EF4-FFF2-40B4-BE49-F238E27FC236}">
                <a16:creationId xmlns:a16="http://schemas.microsoft.com/office/drawing/2014/main" id="{C4A1BC9B-C08B-4F4D-9CC5-C8796DAF8250}"/>
              </a:ext>
            </a:extLst>
          </p:cNvPr>
          <p:cNvSpPr txBox="1"/>
          <p:nvPr/>
        </p:nvSpPr>
        <p:spPr>
          <a:xfrm>
            <a:off x="11265077" y="27334"/>
            <a:ext cx="775954" cy="1938992"/>
          </a:xfrm>
          <a:prstGeom prst="rect">
            <a:avLst/>
          </a:prstGeom>
          <a:noFill/>
        </p:spPr>
        <p:txBody>
          <a:bodyPr wrap="square" rtlCol="0">
            <a:spAutoFit/>
          </a:bodyPr>
          <a:lstStyle/>
          <a:p>
            <a:endParaRPr lang="en-US" sz="6000" dirty="0"/>
          </a:p>
          <a:p>
            <a:endParaRPr lang="en-US" sz="6000" dirty="0"/>
          </a:p>
        </p:txBody>
      </p:sp>
    </p:spTree>
    <p:extLst>
      <p:ext uri="{BB962C8B-B14F-4D97-AF65-F5344CB8AC3E}">
        <p14:creationId xmlns:p14="http://schemas.microsoft.com/office/powerpoint/2010/main" val="3924471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81B-4699-3B4F-8A81-20B3CA10D20A}"/>
              </a:ext>
            </a:extLst>
          </p:cNvPr>
          <p:cNvSpPr>
            <a:spLocks noGrp="1"/>
          </p:cNvSpPr>
          <p:nvPr>
            <p:ph type="title"/>
          </p:nvPr>
        </p:nvSpPr>
        <p:spPr>
          <a:xfrm>
            <a:off x="810000" y="1025144"/>
            <a:ext cx="11382000" cy="769442"/>
          </a:xfrm>
        </p:spPr>
        <p:txBody>
          <a:bodyPr/>
          <a:lstStyle/>
          <a:p>
            <a:r>
              <a:rPr lang="en-ZA" dirty="0"/>
              <a:t>4. </a:t>
            </a:r>
            <a:r>
              <a:rPr lang="en-ZA" sz="3600" dirty="0"/>
              <a:t>SECOND SCREENING &amp; MANAGEMENT STATION</a:t>
            </a:r>
            <a:br>
              <a:rPr lang="en-ZA" dirty="0"/>
            </a:br>
            <a:r>
              <a:rPr lang="en-ZA" sz="3600" b="0" dirty="0"/>
              <a:t>(Temporary Chest Clinic)</a:t>
            </a:r>
            <a:endParaRPr lang="en-US" dirty="0"/>
          </a:p>
        </p:txBody>
      </p:sp>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606800" y="2170315"/>
            <a:ext cx="10571997" cy="615553"/>
          </a:xfrm>
          <a:prstGeom prst="rect">
            <a:avLst/>
          </a:prstGeom>
        </p:spPr>
        <p:txBody>
          <a:bodyPr wrap="square">
            <a:spAutoFit/>
          </a:bodyPr>
          <a:lstStyle/>
          <a:p>
            <a:pPr marL="342900" indent="-342900">
              <a:buClr>
                <a:srgbClr val="F0904A"/>
              </a:buClr>
              <a:buFont typeface="Arial" panose="020B0604020202020204" pitchFamily="34" charset="0"/>
              <a:buChar char="•"/>
            </a:pPr>
            <a:r>
              <a:rPr lang="en-US" altLang="en-US" b="1" dirty="0">
                <a:solidFill>
                  <a:schemeClr val="bg1">
                    <a:lumMod val="75000"/>
                  </a:schemeClr>
                </a:solidFill>
              </a:rPr>
              <a:t>Location</a:t>
            </a:r>
          </a:p>
          <a:p>
            <a:pPr>
              <a:buClr>
                <a:srgbClr val="F0904A"/>
              </a:buClr>
            </a:pPr>
            <a:endParaRPr lang="en-US" altLang="en-US" sz="1600" dirty="0">
              <a:solidFill>
                <a:schemeClr val="bg1">
                  <a:lumMod val="75000"/>
                </a:schemeClr>
              </a:solidFill>
            </a:endParaRPr>
          </a:p>
        </p:txBody>
      </p:sp>
      <p:pic>
        <p:nvPicPr>
          <p:cNvPr id="6" name="Graphic 5" descr="Lungs">
            <a:extLst>
              <a:ext uri="{FF2B5EF4-FFF2-40B4-BE49-F238E27FC236}">
                <a16:creationId xmlns:a16="http://schemas.microsoft.com/office/drawing/2014/main" id="{C8D6EA73-835E-0C48-AA7F-CC5F539ECC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pic>
        <p:nvPicPr>
          <p:cNvPr id="7" name="Graphic 6">
            <a:extLst>
              <a:ext uri="{FF2B5EF4-FFF2-40B4-BE49-F238E27FC236}">
                <a16:creationId xmlns:a16="http://schemas.microsoft.com/office/drawing/2014/main" id="{6D4FF60C-9852-7147-B47B-065F3FECA10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15649" y="6050912"/>
            <a:ext cx="1685925" cy="720701"/>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74495DAD-46DC-4D93-8DBC-04DE8DFE775F}"/>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Effect>
                      <a14:brightnessContrast contrast="-40000"/>
                    </a14:imgEffect>
                  </a14:imgLayer>
                </a14:imgProps>
              </a:ext>
            </a:extLst>
          </a:blip>
          <a:stretch>
            <a:fillRect/>
          </a:stretch>
        </p:blipFill>
        <p:spPr>
          <a:xfrm>
            <a:off x="0" y="2725570"/>
            <a:ext cx="12192000" cy="4140886"/>
          </a:xfrm>
          <a:prstGeom prst="rect">
            <a:avLst/>
          </a:prstGeom>
        </p:spPr>
      </p:pic>
    </p:spTree>
    <p:extLst>
      <p:ext uri="{BB962C8B-B14F-4D97-AF65-F5344CB8AC3E}">
        <p14:creationId xmlns:p14="http://schemas.microsoft.com/office/powerpoint/2010/main" val="207081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858F-D5E4-D34D-B108-BDD5FCCD4411}"/>
              </a:ext>
            </a:extLst>
          </p:cNvPr>
          <p:cNvSpPr>
            <a:spLocks noGrp="1"/>
          </p:cNvSpPr>
          <p:nvPr>
            <p:ph type="title"/>
          </p:nvPr>
        </p:nvSpPr>
        <p:spPr/>
        <p:txBody>
          <a:bodyPr/>
          <a:lstStyle/>
          <a:p>
            <a:endParaRPr lang="en-US" dirty="0"/>
          </a:p>
        </p:txBody>
      </p:sp>
      <p:sp>
        <p:nvSpPr>
          <p:cNvPr id="3" name="Footer Placeholder 2">
            <a:extLst>
              <a:ext uri="{FF2B5EF4-FFF2-40B4-BE49-F238E27FC236}">
                <a16:creationId xmlns:a16="http://schemas.microsoft.com/office/drawing/2014/main" id="{DD97EA91-F9D0-7848-94E9-156B0478DB8E}"/>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5" name="Picture 4" descr="A group of people in a tent&#10;&#10;Description automatically generated">
            <a:extLst>
              <a:ext uri="{FF2B5EF4-FFF2-40B4-BE49-F238E27FC236}">
                <a16:creationId xmlns:a16="http://schemas.microsoft.com/office/drawing/2014/main" id="{65CA715D-1EA1-0F44-9939-4BCAF6ED58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39726"/>
            <a:ext cx="12682538" cy="7512051"/>
          </a:xfrm>
          <a:prstGeom prst="rect">
            <a:avLst/>
          </a:prstGeom>
        </p:spPr>
      </p:pic>
    </p:spTree>
    <p:extLst>
      <p:ext uri="{BB962C8B-B14F-4D97-AF65-F5344CB8AC3E}">
        <p14:creationId xmlns:p14="http://schemas.microsoft.com/office/powerpoint/2010/main" val="4105616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606799" y="2054937"/>
            <a:ext cx="11923867" cy="3978012"/>
          </a:xfrm>
          <a:prstGeom prst="rect">
            <a:avLst/>
          </a:prstGeom>
        </p:spPr>
        <p:txBody>
          <a:bodyPr wrap="square">
            <a:spAutoFit/>
          </a:bodyPr>
          <a:lstStyle/>
          <a:p>
            <a:pPr marL="342900" indent="-342900">
              <a:buClr>
                <a:srgbClr val="F0904A"/>
              </a:buClr>
              <a:buFont typeface="Arial" panose="020B0604020202020204" pitchFamily="34" charset="0"/>
              <a:buChar char="•"/>
            </a:pPr>
            <a:r>
              <a:rPr lang="en-US" altLang="en-US" b="1" dirty="0">
                <a:solidFill>
                  <a:schemeClr val="bg1"/>
                </a:solidFill>
              </a:rPr>
              <a:t>Staffing</a:t>
            </a:r>
          </a:p>
          <a:p>
            <a:pPr>
              <a:buClr>
                <a:srgbClr val="F0904A"/>
              </a:buClr>
            </a:pPr>
            <a:endParaRPr lang="en-US" altLang="en-US" sz="1050" dirty="0">
              <a:solidFill>
                <a:schemeClr val="bg1">
                  <a:lumMod val="75000"/>
                </a:schemeClr>
              </a:solidFill>
            </a:endParaRPr>
          </a:p>
          <a:p>
            <a:pPr marL="800100" lvl="1" indent="-342900">
              <a:buClr>
                <a:srgbClr val="F0904A"/>
              </a:buClr>
              <a:buFont typeface="Arial" panose="020B0604020202020204" pitchFamily="34" charset="0"/>
              <a:buChar char="•"/>
            </a:pPr>
            <a:r>
              <a:rPr lang="en-US" altLang="en-US" sz="1600" b="1" dirty="0">
                <a:solidFill>
                  <a:schemeClr val="bg1">
                    <a:lumMod val="75000"/>
                  </a:schemeClr>
                </a:solidFill>
              </a:rPr>
              <a:t>Orange Zone Clinician </a:t>
            </a:r>
            <a:r>
              <a:rPr lang="en-US" altLang="en-US" sz="1600" dirty="0">
                <a:solidFill>
                  <a:schemeClr val="bg1">
                    <a:lumMod val="75000"/>
                  </a:schemeClr>
                </a:solidFill>
              </a:rPr>
              <a:t>(professional nurse or doctor):</a:t>
            </a:r>
          </a:p>
          <a:p>
            <a:pPr marL="1257300" lvl="2" indent="-342900">
              <a:buClr>
                <a:srgbClr val="F0904A"/>
              </a:buClr>
              <a:buFont typeface="Arial" panose="020B0604020202020204" pitchFamily="34" charset="0"/>
              <a:buChar char="•"/>
            </a:pPr>
            <a:r>
              <a:rPr lang="en-US" altLang="en-US" sz="1600" dirty="0">
                <a:solidFill>
                  <a:schemeClr val="bg1">
                    <a:lumMod val="75000"/>
                  </a:schemeClr>
                </a:solidFill>
              </a:rPr>
              <a:t>Screen, assess and manage patients with COVID-19 symptoms </a:t>
            </a:r>
          </a:p>
          <a:p>
            <a:pPr marL="1257300" lvl="2" indent="-342900">
              <a:buClr>
                <a:srgbClr val="F0904A"/>
              </a:buClr>
              <a:buFont typeface="Arial" panose="020B0604020202020204" pitchFamily="34" charset="0"/>
              <a:buChar char="•"/>
            </a:pPr>
            <a:r>
              <a:rPr lang="en-US" altLang="en-US" sz="1600" dirty="0">
                <a:solidFill>
                  <a:schemeClr val="bg1">
                    <a:lumMod val="75000"/>
                  </a:schemeClr>
                </a:solidFill>
              </a:rPr>
              <a:t>At higher volume facilities may need 2 clinicians   </a:t>
            </a:r>
          </a:p>
          <a:p>
            <a:pPr marL="800100" lvl="1" indent="-342900">
              <a:buClr>
                <a:srgbClr val="F0904A"/>
              </a:buClr>
              <a:buFont typeface="Arial" panose="020B0604020202020204" pitchFamily="34" charset="0"/>
              <a:buChar char="•"/>
            </a:pPr>
            <a:r>
              <a:rPr lang="en-US" altLang="en-US" sz="1600" b="1" dirty="0">
                <a:solidFill>
                  <a:schemeClr val="bg1">
                    <a:lumMod val="75000"/>
                  </a:schemeClr>
                </a:solidFill>
              </a:rPr>
              <a:t>Runner </a:t>
            </a:r>
            <a:r>
              <a:rPr lang="en-US" altLang="en-US" sz="1600" dirty="0">
                <a:solidFill>
                  <a:schemeClr val="bg1">
                    <a:lumMod val="75000"/>
                  </a:schemeClr>
                </a:solidFill>
              </a:rPr>
              <a:t>(WBOT or CHW):  </a:t>
            </a:r>
          </a:p>
          <a:p>
            <a:pPr marL="1257300" lvl="2" indent="-342900">
              <a:buClr>
                <a:srgbClr val="F0904A"/>
              </a:buClr>
              <a:buFont typeface="Arial" panose="020B0604020202020204" pitchFamily="34" charset="0"/>
              <a:buChar char="•"/>
            </a:pPr>
            <a:r>
              <a:rPr lang="en-US" altLang="en-US" sz="1600" dirty="0">
                <a:solidFill>
                  <a:schemeClr val="bg1">
                    <a:lumMod val="75000"/>
                  </a:schemeClr>
                </a:solidFill>
              </a:rPr>
              <a:t>Ensures patient does not need to go anywhere else in the facility. Collects patient folders, treatment/chronic refills or blood results and brings them to the Orange Zone Clinician</a:t>
            </a:r>
          </a:p>
          <a:p>
            <a:pPr marL="1257300" lvl="2" indent="-342900">
              <a:buClr>
                <a:srgbClr val="F0904A"/>
              </a:buClr>
              <a:buFont typeface="Arial" panose="020B0604020202020204" pitchFamily="34" charset="0"/>
              <a:buChar char="•"/>
            </a:pPr>
            <a:r>
              <a:rPr lang="en-US" altLang="en-US" sz="1600" dirty="0">
                <a:solidFill>
                  <a:schemeClr val="bg1">
                    <a:lumMod val="75000"/>
                  </a:schemeClr>
                </a:solidFill>
              </a:rPr>
              <a:t>Makes sure patients stay in their allocated seats. </a:t>
            </a:r>
          </a:p>
          <a:p>
            <a:pPr marL="1257300" lvl="2" indent="-342900">
              <a:buClr>
                <a:srgbClr val="F0904A"/>
              </a:buClr>
              <a:buFont typeface="Arial" panose="020B0604020202020204" pitchFamily="34" charset="0"/>
              <a:buChar char="•"/>
            </a:pPr>
            <a:r>
              <a:rPr lang="en-US" altLang="en-US" sz="1600" dirty="0">
                <a:solidFill>
                  <a:schemeClr val="bg1">
                    <a:lumMod val="75000"/>
                  </a:schemeClr>
                </a:solidFill>
              </a:rPr>
              <a:t>Disinfects seats between patients  </a:t>
            </a:r>
          </a:p>
          <a:p>
            <a:pPr marL="1257300" lvl="2" indent="-342900">
              <a:buClr>
                <a:srgbClr val="F0904A"/>
              </a:buClr>
              <a:buFont typeface="Arial" panose="020B0604020202020204" pitchFamily="34" charset="0"/>
              <a:buChar char="•"/>
            </a:pPr>
            <a:r>
              <a:rPr lang="en-US" altLang="en-US" sz="1600" dirty="0">
                <a:solidFill>
                  <a:schemeClr val="bg1">
                    <a:lumMod val="75000"/>
                  </a:schemeClr>
                </a:solidFill>
              </a:rPr>
              <a:t>Escorts patients to testing and out of the facility</a:t>
            </a:r>
          </a:p>
          <a:p>
            <a:pPr marL="1257300" lvl="2" indent="-342900">
              <a:buClr>
                <a:srgbClr val="F0904A"/>
              </a:buClr>
              <a:buFont typeface="Arial" panose="020B0604020202020204" pitchFamily="34" charset="0"/>
              <a:buChar char="•"/>
            </a:pPr>
            <a:r>
              <a:rPr lang="en-US" altLang="en-US" sz="1600" dirty="0">
                <a:solidFill>
                  <a:schemeClr val="bg1">
                    <a:lumMod val="75000"/>
                  </a:schemeClr>
                </a:solidFill>
              </a:rPr>
              <a:t>2-5 staff depending on volume</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Useful additional staff:</a:t>
            </a:r>
          </a:p>
          <a:p>
            <a:pPr marL="1257300" lvl="2" indent="-342900">
              <a:buClr>
                <a:srgbClr val="F0904A"/>
              </a:buClr>
              <a:buFont typeface="Arial" panose="020B0604020202020204" pitchFamily="34" charset="0"/>
              <a:buChar char="•"/>
            </a:pPr>
            <a:r>
              <a:rPr lang="en-US" altLang="en-US" sz="1600" b="1" dirty="0">
                <a:solidFill>
                  <a:schemeClr val="bg1">
                    <a:lumMod val="75000"/>
                  </a:schemeClr>
                </a:solidFill>
              </a:rPr>
              <a:t>Counsellor</a:t>
            </a:r>
            <a:r>
              <a:rPr lang="en-US" altLang="en-US" sz="1600" dirty="0">
                <a:solidFill>
                  <a:schemeClr val="bg1">
                    <a:lumMod val="75000"/>
                  </a:schemeClr>
                </a:solidFill>
              </a:rPr>
              <a:t>: need for and procedures for home isolation (can be HIV testing counsellor)</a:t>
            </a:r>
          </a:p>
          <a:p>
            <a:pPr marL="1257300" lvl="2" indent="-342900">
              <a:buClr>
                <a:srgbClr val="F0904A"/>
              </a:buClr>
              <a:buFont typeface="Arial" panose="020B0604020202020204" pitchFamily="34" charset="0"/>
              <a:buChar char="•"/>
            </a:pPr>
            <a:r>
              <a:rPr lang="en-US" altLang="en-US" sz="1600" b="1" dirty="0">
                <a:solidFill>
                  <a:schemeClr val="bg1">
                    <a:lumMod val="75000"/>
                  </a:schemeClr>
                </a:solidFill>
              </a:rPr>
              <a:t>Orange Zone cleaner:</a:t>
            </a:r>
            <a:r>
              <a:rPr lang="en-US" altLang="en-US" sz="1600" dirty="0">
                <a:solidFill>
                  <a:schemeClr val="bg1">
                    <a:lumMod val="75000"/>
                  </a:schemeClr>
                </a:solidFill>
              </a:rPr>
              <a:t> Can be shared with COVID-19 Testing Station</a:t>
            </a:r>
          </a:p>
          <a:p>
            <a:pPr marL="1257300" lvl="2" indent="-342900">
              <a:buClr>
                <a:srgbClr val="F0904A"/>
              </a:buClr>
              <a:buFont typeface="Arial" panose="020B0604020202020204" pitchFamily="34" charset="0"/>
              <a:buChar char="•"/>
            </a:pPr>
            <a:r>
              <a:rPr lang="en-US" altLang="en-US" sz="1600" b="1" dirty="0">
                <a:solidFill>
                  <a:schemeClr val="bg1">
                    <a:lumMod val="75000"/>
                  </a:schemeClr>
                </a:solidFill>
              </a:rPr>
              <a:t>Administrative clerk</a:t>
            </a:r>
            <a:r>
              <a:rPr lang="en-US" altLang="en-US" sz="1600" dirty="0">
                <a:solidFill>
                  <a:schemeClr val="bg1">
                    <a:lumMod val="75000"/>
                  </a:schemeClr>
                </a:solidFill>
              </a:rPr>
              <a:t>:  Where facility requires head count/opening of files </a:t>
            </a:r>
          </a:p>
        </p:txBody>
      </p:sp>
      <p:pic>
        <p:nvPicPr>
          <p:cNvPr id="5" name="Graphic 4" descr="Lungs">
            <a:extLst>
              <a:ext uri="{FF2B5EF4-FFF2-40B4-BE49-F238E27FC236}">
                <a16:creationId xmlns:a16="http://schemas.microsoft.com/office/drawing/2014/main" id="{46D89067-A5B8-9844-B696-28147A2529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sp>
        <p:nvSpPr>
          <p:cNvPr id="10" name="Title 1">
            <a:extLst>
              <a:ext uri="{FF2B5EF4-FFF2-40B4-BE49-F238E27FC236}">
                <a16:creationId xmlns:a16="http://schemas.microsoft.com/office/drawing/2014/main" id="{2E1E3C2D-5A4B-264F-9F38-5E0B6C8452B6}"/>
              </a:ext>
            </a:extLst>
          </p:cNvPr>
          <p:cNvSpPr>
            <a:spLocks noGrp="1"/>
          </p:cNvSpPr>
          <p:nvPr>
            <p:ph type="title"/>
          </p:nvPr>
        </p:nvSpPr>
        <p:spPr>
          <a:xfrm>
            <a:off x="809999" y="1025144"/>
            <a:ext cx="11923867" cy="769442"/>
          </a:xfrm>
        </p:spPr>
        <p:txBody>
          <a:bodyPr/>
          <a:lstStyle/>
          <a:p>
            <a:r>
              <a:rPr lang="en-ZA" sz="3600" dirty="0"/>
              <a:t>4. SECOND SCREENING &amp; MANAGEMENT STATION</a:t>
            </a:r>
            <a:br>
              <a:rPr lang="en-ZA" dirty="0"/>
            </a:br>
            <a:r>
              <a:rPr lang="en-ZA" sz="3600" b="0" dirty="0"/>
              <a:t>(Temporary Chest Clinic)</a:t>
            </a:r>
            <a:endParaRPr lang="en-US" dirty="0"/>
          </a:p>
        </p:txBody>
      </p:sp>
    </p:spTree>
    <p:extLst>
      <p:ext uri="{BB962C8B-B14F-4D97-AF65-F5344CB8AC3E}">
        <p14:creationId xmlns:p14="http://schemas.microsoft.com/office/powerpoint/2010/main" val="572633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606800" y="2313190"/>
            <a:ext cx="11331200" cy="3108543"/>
          </a:xfrm>
          <a:prstGeom prst="rect">
            <a:avLst/>
          </a:prstGeom>
        </p:spPr>
        <p:txBody>
          <a:bodyPr wrap="square">
            <a:spAutoFit/>
          </a:bodyPr>
          <a:lstStyle/>
          <a:p>
            <a:pPr marL="457200" indent="-457200" fontAlgn="auto">
              <a:spcAft>
                <a:spcPts val="0"/>
              </a:spcAft>
              <a:buClr>
                <a:srgbClr val="F0904A"/>
              </a:buClr>
              <a:buFont typeface="Arial" panose="020B0604020202020204" pitchFamily="34" charset="0"/>
              <a:buChar char="•"/>
              <a:defRPr/>
            </a:pPr>
            <a:r>
              <a:rPr lang="en-US" b="1" dirty="0">
                <a:solidFill>
                  <a:schemeClr val="bg1"/>
                </a:solidFill>
              </a:rPr>
              <a:t>Station set up</a:t>
            </a:r>
          </a:p>
          <a:p>
            <a:pPr fontAlgn="auto">
              <a:spcAft>
                <a:spcPts val="0"/>
              </a:spcAft>
              <a:buClr>
                <a:srgbClr val="F0904A"/>
              </a:buClr>
              <a:defRPr/>
            </a:pPr>
            <a:endParaRPr lang="en-US" b="1" dirty="0">
              <a:solidFill>
                <a:schemeClr val="bg1"/>
              </a:solidFill>
            </a:endParaRPr>
          </a:p>
          <a:p>
            <a:pPr marL="742950" lvl="1" indent="-285750">
              <a:buClr>
                <a:srgbClr val="F0904A"/>
              </a:buClr>
              <a:buFont typeface="Arial" panose="020B0604020202020204" pitchFamily="34" charset="0"/>
              <a:buChar char="•"/>
              <a:defRPr/>
            </a:pPr>
            <a:r>
              <a:rPr lang="en-US" sz="1600" b="1" dirty="0">
                <a:solidFill>
                  <a:schemeClr val="bg1"/>
                </a:solidFill>
              </a:rPr>
              <a:t>Waiting area</a:t>
            </a:r>
          </a:p>
          <a:p>
            <a:pPr marL="1200150" lvl="2" indent="-285750">
              <a:buClr>
                <a:srgbClr val="F0904A"/>
              </a:buClr>
              <a:buFont typeface="Arial" panose="020B0604020202020204" pitchFamily="34" charset="0"/>
              <a:buChar char="•"/>
              <a:defRPr/>
            </a:pPr>
            <a:r>
              <a:rPr lang="en-ZA" sz="1600" dirty="0">
                <a:solidFill>
                  <a:schemeClr val="bg1"/>
                </a:solidFill>
                <a:ea typeface="Calibri" panose="020F0502020204030204" pitchFamily="34" charset="0"/>
              </a:rPr>
              <a:t>Chairs in waiting area must be placed 1.5m apart with paint/tape on the floor demarcating spacing</a:t>
            </a:r>
          </a:p>
          <a:p>
            <a:pPr marL="1200150" lvl="2" indent="-285750">
              <a:buClr>
                <a:srgbClr val="F0904A"/>
              </a:buClr>
              <a:buFont typeface="Arial" panose="020B0604020202020204" pitchFamily="34" charset="0"/>
              <a:buChar char="•"/>
              <a:defRPr/>
            </a:pPr>
            <a:r>
              <a:rPr lang="en-ZA" sz="1600" dirty="0">
                <a:solidFill>
                  <a:schemeClr val="bg1"/>
                </a:solidFill>
                <a:ea typeface="Calibri" panose="020F0502020204030204" pitchFamily="34" charset="0"/>
              </a:rPr>
              <a:t>Chairs should not be moved</a:t>
            </a:r>
          </a:p>
          <a:p>
            <a:pPr marL="1200150" lvl="2" indent="-285750">
              <a:buClr>
                <a:srgbClr val="F0904A"/>
              </a:buClr>
              <a:buFont typeface="Arial" panose="020B0604020202020204" pitchFamily="34" charset="0"/>
              <a:buChar char="•"/>
              <a:defRPr/>
            </a:pPr>
            <a:r>
              <a:rPr lang="en-ZA" sz="1600" b="1" dirty="0">
                <a:solidFill>
                  <a:schemeClr val="bg1"/>
                </a:solidFill>
                <a:ea typeface="Calibri" panose="020F0502020204030204" pitchFamily="34" charset="0"/>
              </a:rPr>
              <a:t>Patients must not move between chairs in waiting area but stay on one allocated to them on arrival</a:t>
            </a:r>
          </a:p>
          <a:p>
            <a:pPr lvl="2">
              <a:buClr>
                <a:srgbClr val="F0904A"/>
              </a:buClr>
              <a:defRPr/>
            </a:pPr>
            <a:endParaRPr lang="en-ZA" sz="1600" b="1" dirty="0">
              <a:solidFill>
                <a:schemeClr val="bg1"/>
              </a:solidFill>
              <a:ea typeface="Calibri" panose="020F0502020204030204" pitchFamily="34" charset="0"/>
            </a:endParaRPr>
          </a:p>
          <a:p>
            <a:pPr marL="742950" lvl="1" indent="-285750">
              <a:buClr>
                <a:srgbClr val="F0904A"/>
              </a:buClr>
              <a:buFont typeface="Arial" panose="020B0604020202020204" pitchFamily="34" charset="0"/>
              <a:buChar char="•"/>
              <a:defRPr/>
            </a:pPr>
            <a:r>
              <a:rPr lang="en-ZA" sz="1600" b="1" dirty="0">
                <a:solidFill>
                  <a:schemeClr val="bg1"/>
                </a:solidFill>
                <a:ea typeface="Calibri" panose="020F0502020204030204" pitchFamily="34" charset="0"/>
              </a:rPr>
              <a:t>Private Orange Zone Clinician consulting area</a:t>
            </a:r>
          </a:p>
          <a:p>
            <a:pPr marL="1200150" lvl="2" indent="-285750">
              <a:buClr>
                <a:srgbClr val="F0904A"/>
              </a:buClr>
              <a:buFont typeface="Arial" panose="020B0604020202020204" pitchFamily="34" charset="0"/>
              <a:buChar char="•"/>
              <a:defRPr/>
            </a:pPr>
            <a:r>
              <a:rPr lang="en-ZA" sz="1600" dirty="0">
                <a:solidFill>
                  <a:schemeClr val="bg1"/>
                </a:solidFill>
                <a:ea typeface="Calibri" panose="020F0502020204030204" pitchFamily="34" charset="0"/>
              </a:rPr>
              <a:t>Stationed in a gazebo off main tent</a:t>
            </a:r>
            <a:r>
              <a:rPr lang="en-ZA" sz="1600" dirty="0">
                <a:solidFill>
                  <a:schemeClr val="bg1">
                    <a:lumMod val="75000"/>
                  </a:schemeClr>
                </a:solidFill>
                <a:ea typeface="Calibri" panose="020F0502020204030204" pitchFamily="34" charset="0"/>
              </a:rPr>
              <a:t>/ cordoned off cubicle within tent/ room off the waiting area/ </a:t>
            </a:r>
            <a:r>
              <a:rPr lang="en-ZA" sz="1600" dirty="0">
                <a:solidFill>
                  <a:schemeClr val="bg1">
                    <a:lumMod val="75000"/>
                  </a:schemeClr>
                </a:solidFill>
              </a:rPr>
              <a:t>screened off desk at least 2m from waiting area</a:t>
            </a:r>
            <a:endParaRPr lang="en-ZA" sz="1600" dirty="0">
              <a:solidFill>
                <a:schemeClr val="bg1"/>
              </a:solidFill>
              <a:ea typeface="Calibri" panose="020F0502020204030204" pitchFamily="34" charset="0"/>
            </a:endParaRPr>
          </a:p>
          <a:p>
            <a:pPr marL="1200150" lvl="2" indent="-285750">
              <a:buClr>
                <a:srgbClr val="F0904A"/>
              </a:buClr>
              <a:buFont typeface="Arial" panose="020B0604020202020204" pitchFamily="34" charset="0"/>
              <a:buChar char="•"/>
              <a:defRPr/>
            </a:pPr>
            <a:r>
              <a:rPr lang="en-ZA" sz="1600" dirty="0">
                <a:solidFill>
                  <a:schemeClr val="bg1"/>
                </a:solidFill>
                <a:ea typeface="Calibri" panose="020F0502020204030204" pitchFamily="34" charset="0"/>
              </a:rPr>
              <a:t>Should have all necessary equipment at hand </a:t>
            </a:r>
          </a:p>
          <a:p>
            <a:pPr marL="1200150" lvl="2" indent="-285750">
              <a:buClr>
                <a:srgbClr val="F0904A"/>
              </a:buClr>
              <a:buFont typeface="Arial" panose="020B0604020202020204" pitchFamily="34" charset="0"/>
              <a:buChar char="•"/>
              <a:defRPr/>
            </a:pPr>
            <a:r>
              <a:rPr lang="en-ZA" sz="1600" dirty="0">
                <a:solidFill>
                  <a:schemeClr val="bg1"/>
                </a:solidFill>
                <a:ea typeface="Calibri" panose="020F0502020204030204" pitchFamily="34" charset="0"/>
              </a:rPr>
              <a:t>Equipment listed in Annex 1 of Guide (mobile oximeter and thermometer strips/infrared)</a:t>
            </a:r>
          </a:p>
        </p:txBody>
      </p:sp>
      <p:pic>
        <p:nvPicPr>
          <p:cNvPr id="7" name="Graphic 6" descr="Lungs">
            <a:extLst>
              <a:ext uri="{FF2B5EF4-FFF2-40B4-BE49-F238E27FC236}">
                <a16:creationId xmlns:a16="http://schemas.microsoft.com/office/drawing/2014/main" id="{DBB6DC7E-4285-6B45-BC20-C929E3455D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sp>
        <p:nvSpPr>
          <p:cNvPr id="9" name="Title 1">
            <a:extLst>
              <a:ext uri="{FF2B5EF4-FFF2-40B4-BE49-F238E27FC236}">
                <a16:creationId xmlns:a16="http://schemas.microsoft.com/office/drawing/2014/main" id="{D90EE6C2-4FF4-BF45-868B-451CA15A19E4}"/>
              </a:ext>
            </a:extLst>
          </p:cNvPr>
          <p:cNvSpPr>
            <a:spLocks noGrp="1"/>
          </p:cNvSpPr>
          <p:nvPr>
            <p:ph type="title"/>
          </p:nvPr>
        </p:nvSpPr>
        <p:spPr>
          <a:xfrm>
            <a:off x="810000" y="1025144"/>
            <a:ext cx="11382000" cy="769442"/>
          </a:xfrm>
        </p:spPr>
        <p:txBody>
          <a:bodyPr/>
          <a:lstStyle/>
          <a:p>
            <a:r>
              <a:rPr lang="en-ZA" sz="3600" dirty="0"/>
              <a:t>4. SECOND SCREENING &amp; MANAGEMENT STATION</a:t>
            </a:r>
            <a:br>
              <a:rPr lang="en-ZA" dirty="0"/>
            </a:br>
            <a:r>
              <a:rPr lang="en-ZA" sz="3600" b="0" dirty="0"/>
              <a:t>(Temporary Chest Clinic)</a:t>
            </a:r>
            <a:endParaRPr lang="en-US" dirty="0"/>
          </a:p>
        </p:txBody>
      </p:sp>
    </p:spTree>
    <p:extLst>
      <p:ext uri="{BB962C8B-B14F-4D97-AF65-F5344CB8AC3E}">
        <p14:creationId xmlns:p14="http://schemas.microsoft.com/office/powerpoint/2010/main" val="4239202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64310D6E-FCC4-9840-B9F0-A9532D2B0E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39686"/>
            <a:ext cx="12191999" cy="722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59FA4A0-A08A-394C-B0A8-56211A2355F1}"/>
              </a:ext>
            </a:extLst>
          </p:cNvPr>
          <p:cNvSpPr>
            <a:spLocks noGrp="1"/>
          </p:cNvSpPr>
          <p:nvPr>
            <p:ph type="title"/>
          </p:nvPr>
        </p:nvSpPr>
        <p:spPr/>
        <p:txBody>
          <a:bodyPr/>
          <a:lstStyle/>
          <a:p>
            <a:endParaRPr lang="en-US" dirty="0"/>
          </a:p>
        </p:txBody>
      </p:sp>
      <p:sp>
        <p:nvSpPr>
          <p:cNvPr id="5" name="Footer Placeholder 4">
            <a:extLst>
              <a:ext uri="{FF2B5EF4-FFF2-40B4-BE49-F238E27FC236}">
                <a16:creationId xmlns:a16="http://schemas.microsoft.com/office/drawing/2014/main" id="{A4DA0EB6-AFC0-594F-A350-410222080DC6}"/>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4" name="Picture 3" descr="A screenshot of a cell phone&#10;&#10;Description automatically generated">
            <a:extLst>
              <a:ext uri="{FF2B5EF4-FFF2-40B4-BE49-F238E27FC236}">
                <a16:creationId xmlns:a16="http://schemas.microsoft.com/office/drawing/2014/main" id="{12B2F782-3BF1-6E48-A057-8E774FE46B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229100"/>
            <a:ext cx="12192000" cy="2904908"/>
          </a:xfrm>
          <a:prstGeom prst="rect">
            <a:avLst/>
          </a:prstGeom>
        </p:spPr>
      </p:pic>
    </p:spTree>
    <p:extLst>
      <p:ext uri="{BB962C8B-B14F-4D97-AF65-F5344CB8AC3E}">
        <p14:creationId xmlns:p14="http://schemas.microsoft.com/office/powerpoint/2010/main" val="1684295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0CA90DF5-5902-634E-AC0F-21E1F77D00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8734" y="-371475"/>
            <a:ext cx="9754483" cy="7315862"/>
          </a:xfrm>
          <a:prstGeom prst="rect">
            <a:avLst/>
          </a:prstGeom>
        </p:spPr>
      </p:pic>
      <p:pic>
        <p:nvPicPr>
          <p:cNvPr id="10" name="Picture 9" descr="A group of people standing in a room&#10;&#10;Description automatically generated">
            <a:extLst>
              <a:ext uri="{FF2B5EF4-FFF2-40B4-BE49-F238E27FC236}">
                <a16:creationId xmlns:a16="http://schemas.microsoft.com/office/drawing/2014/main" id="{F3210750-E5C0-A34B-B0AA-AE4BD1EAD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7409471" y="-371475"/>
            <a:ext cx="5249253" cy="7315862"/>
          </a:xfrm>
          <a:prstGeom prst="rect">
            <a:avLst/>
          </a:prstGeom>
        </p:spPr>
      </p:pic>
      <p:sp>
        <p:nvSpPr>
          <p:cNvPr id="5" name="Footer Placeholder 4">
            <a:extLst>
              <a:ext uri="{FF2B5EF4-FFF2-40B4-BE49-F238E27FC236}">
                <a16:creationId xmlns:a16="http://schemas.microsoft.com/office/drawing/2014/main" id="{A4DA0EB6-AFC0-594F-A350-410222080DC6}"/>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6" name="Picture 3">
            <a:extLst>
              <a:ext uri="{FF2B5EF4-FFF2-40B4-BE49-F238E27FC236}">
                <a16:creationId xmlns:a16="http://schemas.microsoft.com/office/drawing/2014/main" id="{BF60FECD-D975-4387-9599-48EF2CC1CD0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409472" y="569668"/>
            <a:ext cx="4003064" cy="5718663"/>
          </a:xfrm>
          <a:prstGeom prst="rect">
            <a:avLst/>
          </a:prstGeom>
          <a:noFill/>
          <a:ln>
            <a:noFill/>
          </a:ln>
          <a:effectLst>
            <a:outerShdw blurRad="50800" dist="50800" dir="5400000" algn="ctr" rotWithShape="0">
              <a:schemeClr val="bg1">
                <a:lumMod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927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810000" y="771872"/>
            <a:ext cx="11077199" cy="970450"/>
          </a:xfrm>
        </p:spPr>
        <p:txBody>
          <a:bodyPr/>
          <a:lstStyle/>
          <a:p>
            <a:r>
              <a:rPr lang="en-ZA" sz="3600" dirty="0"/>
              <a:t>4. SECOND SCREENING &amp; MANAGEMENT STATION</a:t>
            </a:r>
            <a:br>
              <a:rPr lang="en-US" altLang="en-US" sz="3600" dirty="0"/>
            </a:br>
            <a:r>
              <a:rPr lang="en-ZA" altLang="en-US" sz="2800" dirty="0">
                <a:solidFill>
                  <a:schemeClr val="bg1">
                    <a:lumMod val="75000"/>
                  </a:schemeClr>
                </a:solidFill>
              </a:rPr>
              <a:t>Five</a:t>
            </a:r>
            <a:r>
              <a:rPr lang="en-ZA" sz="2800" dirty="0">
                <a:solidFill>
                  <a:schemeClr val="bg1">
                    <a:lumMod val="75000"/>
                  </a:schemeClr>
                </a:solidFill>
              </a:rPr>
              <a:t> step </a:t>
            </a:r>
            <a:r>
              <a:rPr lang="en-ZA" sz="2800" b="0" dirty="0">
                <a:solidFill>
                  <a:schemeClr val="bg1">
                    <a:lumMod val="75000"/>
                  </a:schemeClr>
                </a:solidFill>
              </a:rPr>
              <a:t>screening, assessment and management approach</a:t>
            </a:r>
            <a:endParaRPr lang="en-US" sz="3200" b="0" dirty="0">
              <a:solidFill>
                <a:schemeClr val="bg1">
                  <a:lumMod val="75000"/>
                </a:schemeClr>
              </a:solidFill>
            </a:endParaRP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3" name="Content Placeholder 2">
            <a:extLst>
              <a:ext uri="{FF2B5EF4-FFF2-40B4-BE49-F238E27FC236}">
                <a16:creationId xmlns:a16="http://schemas.microsoft.com/office/drawing/2014/main" id="{1A8E8C66-D142-4B4E-BCB4-409AFDD94D40}"/>
              </a:ext>
            </a:extLst>
          </p:cNvPr>
          <p:cNvSpPr>
            <a:spLocks noGrp="1"/>
          </p:cNvSpPr>
          <p:nvPr>
            <p:ph idx="4294967295"/>
          </p:nvPr>
        </p:nvSpPr>
        <p:spPr>
          <a:xfrm>
            <a:off x="810000" y="1810054"/>
            <a:ext cx="11077199" cy="5161608"/>
          </a:xfrm>
        </p:spPr>
        <p:txBody>
          <a:bodyPr>
            <a:normAutofit/>
          </a:bodyPr>
          <a:lstStyle/>
          <a:p>
            <a:pPr marL="457200" indent="-457200">
              <a:spcAft>
                <a:spcPts val="0"/>
              </a:spcAft>
              <a:buClr>
                <a:srgbClr val="F05E44"/>
              </a:buClr>
              <a:buAutoNum type="arabicPeriod"/>
              <a:defRPr/>
            </a:pPr>
            <a:r>
              <a:rPr lang="en-ZA" sz="2400" b="0" dirty="0">
                <a:ea typeface="Calibri" panose="020F0502020204030204" pitchFamily="34" charset="0"/>
              </a:rPr>
              <a:t>Assess severity of symptoms and need for Emergency Department /hospital referral</a:t>
            </a:r>
          </a:p>
          <a:p>
            <a:pPr marL="0" indent="0">
              <a:lnSpc>
                <a:spcPct val="150000"/>
              </a:lnSpc>
              <a:spcAft>
                <a:spcPts val="0"/>
              </a:spcAft>
              <a:buClr>
                <a:srgbClr val="F05E44"/>
              </a:buClr>
              <a:buNone/>
              <a:defRPr/>
            </a:pPr>
            <a:r>
              <a:rPr lang="en-ZA" sz="2400" b="0" dirty="0">
                <a:solidFill>
                  <a:srgbClr val="F05E44"/>
                </a:solidFill>
                <a:ea typeface="Calibri" panose="020F0502020204030204" pitchFamily="34" charset="0"/>
              </a:rPr>
              <a:t>2.  </a:t>
            </a:r>
            <a:r>
              <a:rPr lang="en-ZA" sz="2400" b="0" dirty="0">
                <a:ea typeface="Calibri" panose="020F0502020204030204" pitchFamily="34" charset="0"/>
              </a:rPr>
              <a:t>Determine need for COVID-19 testing using updated PUI criteria</a:t>
            </a:r>
          </a:p>
          <a:p>
            <a:pPr marL="0" indent="0">
              <a:lnSpc>
                <a:spcPct val="110000"/>
              </a:lnSpc>
              <a:spcAft>
                <a:spcPts val="0"/>
              </a:spcAft>
              <a:buClr>
                <a:srgbClr val="F05E44"/>
              </a:buClr>
              <a:buNone/>
              <a:defRPr/>
            </a:pPr>
            <a:r>
              <a:rPr lang="en-ZA" sz="2400" b="0" dirty="0">
                <a:solidFill>
                  <a:srgbClr val="F05E44"/>
                </a:solidFill>
                <a:ea typeface="Calibri" panose="020F0502020204030204" pitchFamily="34" charset="0"/>
              </a:rPr>
              <a:t>3.  </a:t>
            </a:r>
            <a:r>
              <a:rPr lang="en-ZA" sz="2400" b="0" dirty="0">
                <a:ea typeface="Calibri" panose="020F0502020204030204" pitchFamily="34" charset="0"/>
              </a:rPr>
              <a:t>Provide counselling on home isolation and patient information leaflet</a:t>
            </a:r>
          </a:p>
          <a:p>
            <a:pPr marL="0" indent="0">
              <a:lnSpc>
                <a:spcPct val="110000"/>
              </a:lnSpc>
              <a:spcAft>
                <a:spcPts val="0"/>
              </a:spcAft>
              <a:buClr>
                <a:srgbClr val="F05E44"/>
              </a:buClr>
              <a:buNone/>
              <a:defRPr/>
            </a:pPr>
            <a:r>
              <a:rPr lang="en-ZA" sz="2400" b="0" dirty="0">
                <a:solidFill>
                  <a:srgbClr val="F05E44"/>
                </a:solidFill>
                <a:ea typeface="Calibri" panose="020F0502020204030204" pitchFamily="34" charset="0"/>
              </a:rPr>
              <a:t>4.  </a:t>
            </a:r>
            <a:r>
              <a:rPr lang="en-US" sz="2400" b="0" dirty="0"/>
              <a:t>Ascertain HIV status to determine TB risk</a:t>
            </a:r>
            <a:r>
              <a:rPr lang="en-ZA" sz="2400" b="0" dirty="0"/>
              <a:t> (</a:t>
            </a:r>
            <a:r>
              <a:rPr lang="en-ZA" sz="2400" b="0" dirty="0">
                <a:ea typeface="Calibri" panose="020F0502020204030204" pitchFamily="34" charset="0"/>
              </a:rPr>
              <a:t>HIV test and collect TB   </a:t>
            </a:r>
            <a:br>
              <a:rPr lang="en-ZA" sz="2400" b="0" dirty="0">
                <a:ea typeface="Calibri" panose="020F0502020204030204" pitchFamily="34" charset="0"/>
              </a:rPr>
            </a:br>
            <a:r>
              <a:rPr lang="en-ZA" sz="2400" b="0" dirty="0">
                <a:ea typeface="Calibri" panose="020F0502020204030204" pitchFamily="34" charset="0"/>
              </a:rPr>
              <a:t>     sputum) </a:t>
            </a:r>
          </a:p>
          <a:p>
            <a:pPr marL="0" indent="0">
              <a:lnSpc>
                <a:spcPct val="110000"/>
              </a:lnSpc>
              <a:spcAft>
                <a:spcPts val="0"/>
              </a:spcAft>
              <a:buClr>
                <a:srgbClr val="F05E44"/>
              </a:buClr>
              <a:buNone/>
              <a:defRPr/>
            </a:pPr>
            <a:r>
              <a:rPr lang="en-ZA" sz="2400" b="0" dirty="0">
                <a:solidFill>
                  <a:srgbClr val="F05E44"/>
                </a:solidFill>
                <a:ea typeface="Calibri" panose="020F0502020204030204" pitchFamily="34" charset="0"/>
              </a:rPr>
              <a:t>5.  </a:t>
            </a:r>
            <a:r>
              <a:rPr lang="en-ZA" sz="2400" b="0" dirty="0">
                <a:ea typeface="Calibri" panose="020F0502020204030204" pitchFamily="34" charset="0"/>
              </a:rPr>
              <a:t>Determine reason for clinic attendance and manage OR call for </a:t>
            </a:r>
            <a:br>
              <a:rPr lang="en-ZA" sz="2400" b="0" dirty="0">
                <a:ea typeface="Calibri" panose="020F0502020204030204" pitchFamily="34" charset="0"/>
              </a:rPr>
            </a:br>
            <a:r>
              <a:rPr lang="en-ZA" sz="2400" b="0" dirty="0">
                <a:ea typeface="Calibri" panose="020F0502020204030204" pitchFamily="34" charset="0"/>
              </a:rPr>
              <a:t>     specialized clinical services </a:t>
            </a:r>
          </a:p>
        </p:txBody>
      </p:sp>
      <p:pic>
        <p:nvPicPr>
          <p:cNvPr id="5" name="Graphic 4" descr="Lungs">
            <a:extLst>
              <a:ext uri="{FF2B5EF4-FFF2-40B4-BE49-F238E27FC236}">
                <a16:creationId xmlns:a16="http://schemas.microsoft.com/office/drawing/2014/main" id="{97107885-C8A0-0D46-B057-6130AB3889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510561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159466" y="760613"/>
            <a:ext cx="11873067" cy="970450"/>
          </a:xfrm>
        </p:spPr>
        <p:txBody>
          <a:bodyPr/>
          <a:lstStyle/>
          <a:p>
            <a:r>
              <a:rPr lang="en-ZA" sz="3200" dirty="0"/>
              <a:t>4. SECOND SCREENING &amp; MANAGEMENT STATION</a:t>
            </a:r>
            <a:br>
              <a:rPr lang="en-ZA" sz="3200" dirty="0"/>
            </a:br>
            <a:r>
              <a:rPr lang="en-ZA" altLang="en-US" sz="3200" b="0" dirty="0"/>
              <a:t>Five</a:t>
            </a:r>
            <a:r>
              <a:rPr lang="en-ZA" sz="3200" b="0" dirty="0"/>
              <a:t> step screening, assessment &amp; management approach</a:t>
            </a:r>
            <a:br>
              <a:rPr lang="en-US" altLang="en-US" sz="4800" dirty="0"/>
            </a:br>
            <a:r>
              <a:rPr lang="en-ZA" sz="2800" b="0" dirty="0">
                <a:solidFill>
                  <a:schemeClr val="bg1">
                    <a:lumMod val="75000"/>
                  </a:schemeClr>
                </a:solidFill>
                <a:ea typeface="Calibri" panose="020F0502020204030204" pitchFamily="34" charset="0"/>
              </a:rPr>
              <a:t>Assess severity of symptoms</a:t>
            </a:r>
            <a:endParaRPr lang="en-US" sz="4400" b="0" dirty="0">
              <a:solidFill>
                <a:schemeClr val="bg1">
                  <a:lumMod val="75000"/>
                </a:schemeClr>
              </a:solidFill>
            </a:endParaRP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17" name="Graphic 16" descr="Lungs">
            <a:extLst>
              <a:ext uri="{FF2B5EF4-FFF2-40B4-BE49-F238E27FC236}">
                <a16:creationId xmlns:a16="http://schemas.microsoft.com/office/drawing/2014/main" id="{2A0E050B-C1B6-B844-B4B9-C164AD3EBC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0346" y="0"/>
            <a:ext cx="2010685" cy="2010685"/>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E4A1E623-C705-724F-9849-5C9742BF5D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237" y="2397788"/>
            <a:ext cx="3940175" cy="4008700"/>
          </a:xfrm>
          <a:prstGeom prst="rect">
            <a:avLst/>
          </a:prstGeom>
          <a:effectLst>
            <a:outerShdw blurRad="50800" dist="50800" dir="5400000" algn="ctr" rotWithShape="0">
              <a:schemeClr val="tx1">
                <a:alpha val="30000"/>
              </a:schemeClr>
            </a:outerShdw>
          </a:effectLst>
        </p:spPr>
      </p:pic>
      <p:sp>
        <p:nvSpPr>
          <p:cNvPr id="18" name="TextBox 17">
            <a:extLst>
              <a:ext uri="{FF2B5EF4-FFF2-40B4-BE49-F238E27FC236}">
                <a16:creationId xmlns:a16="http://schemas.microsoft.com/office/drawing/2014/main" id="{51C4D160-E55E-5348-958B-D8918CD8DE28}"/>
              </a:ext>
            </a:extLst>
          </p:cNvPr>
          <p:cNvSpPr txBox="1"/>
          <p:nvPr/>
        </p:nvSpPr>
        <p:spPr>
          <a:xfrm>
            <a:off x="11265077" y="27334"/>
            <a:ext cx="775954" cy="1015663"/>
          </a:xfrm>
          <a:prstGeom prst="rect">
            <a:avLst/>
          </a:prstGeom>
          <a:noFill/>
        </p:spPr>
        <p:txBody>
          <a:bodyPr wrap="square" rtlCol="0">
            <a:spAutoFit/>
          </a:bodyPr>
          <a:lstStyle/>
          <a:p>
            <a:r>
              <a:rPr lang="en-US" sz="6000" dirty="0"/>
              <a:t>1</a:t>
            </a:r>
          </a:p>
        </p:txBody>
      </p:sp>
    </p:spTree>
    <p:extLst>
      <p:ext uri="{BB962C8B-B14F-4D97-AF65-F5344CB8AC3E}">
        <p14:creationId xmlns:p14="http://schemas.microsoft.com/office/powerpoint/2010/main" val="257957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8F00-A858-0F4F-B891-1FE78E4C5065}"/>
              </a:ext>
            </a:extLst>
          </p:cNvPr>
          <p:cNvSpPr>
            <a:spLocks noGrp="1"/>
          </p:cNvSpPr>
          <p:nvPr>
            <p:ph type="title"/>
          </p:nvPr>
        </p:nvSpPr>
        <p:spPr/>
        <p:txBody>
          <a:bodyPr/>
          <a:lstStyle/>
          <a:p>
            <a:r>
              <a:rPr lang="en-US" b="0" dirty="0">
                <a:solidFill>
                  <a:schemeClr val="tx2">
                    <a:lumMod val="90000"/>
                  </a:schemeClr>
                </a:solidFill>
              </a:rPr>
              <a:t>Top five priorities</a:t>
            </a:r>
            <a:br>
              <a:rPr lang="en-US" dirty="0"/>
            </a:br>
            <a:r>
              <a:rPr lang="en-US" altLang="en-US" dirty="0"/>
              <a:t>National South African response</a:t>
            </a:r>
            <a:endParaRPr lang="en-US" dirty="0"/>
          </a:p>
        </p:txBody>
      </p:sp>
      <p:sp>
        <p:nvSpPr>
          <p:cNvPr id="9" name="Content Placeholder 8">
            <a:extLst>
              <a:ext uri="{FF2B5EF4-FFF2-40B4-BE49-F238E27FC236}">
                <a16:creationId xmlns:a16="http://schemas.microsoft.com/office/drawing/2014/main" id="{9E153561-3DC4-A345-96D0-6D8920C2824F}"/>
              </a:ext>
            </a:extLst>
          </p:cNvPr>
          <p:cNvSpPr>
            <a:spLocks noGrp="1"/>
          </p:cNvSpPr>
          <p:nvPr>
            <p:ph idx="1"/>
          </p:nvPr>
        </p:nvSpPr>
        <p:spPr>
          <a:xfrm>
            <a:off x="810000" y="2045629"/>
            <a:ext cx="11188712" cy="4583594"/>
          </a:xfrm>
        </p:spPr>
        <p:txBody>
          <a:bodyPr>
            <a:normAutofit fontScale="92500"/>
          </a:bodyPr>
          <a:lstStyle/>
          <a:p>
            <a:pPr marL="0" indent="0" fontAlgn="auto">
              <a:spcAft>
                <a:spcPts val="0"/>
              </a:spcAft>
              <a:buNone/>
              <a:defRPr/>
            </a:pPr>
            <a:r>
              <a:rPr lang="en-ZA" dirty="0">
                <a:solidFill>
                  <a:srgbClr val="F0904A"/>
                </a:solidFill>
              </a:rPr>
              <a:t>1</a:t>
            </a:r>
            <a:r>
              <a:rPr lang="en-ZA" sz="2200" dirty="0">
                <a:solidFill>
                  <a:srgbClr val="F0904A"/>
                </a:solidFill>
              </a:rPr>
              <a:t>.</a:t>
            </a:r>
            <a:r>
              <a:rPr lang="en-ZA" sz="2200" dirty="0">
                <a:solidFill>
                  <a:schemeClr val="bg1">
                    <a:lumMod val="75000"/>
                  </a:schemeClr>
                </a:solidFill>
              </a:rPr>
              <a:t> Accelerate decanting to external pick up point</a:t>
            </a:r>
          </a:p>
          <a:p>
            <a:pPr marL="400050" lvl="1" indent="0">
              <a:spcAft>
                <a:spcPts val="0"/>
              </a:spcAft>
              <a:buNone/>
              <a:defRPr/>
            </a:pPr>
            <a:r>
              <a:rPr lang="en-ZA" sz="1900" dirty="0">
                <a:solidFill>
                  <a:schemeClr val="bg1">
                    <a:lumMod val="75000"/>
                  </a:schemeClr>
                </a:solidFill>
              </a:rPr>
              <a:t>Decanting all eligible clients who are currently not decanted</a:t>
            </a:r>
          </a:p>
          <a:p>
            <a:pPr marL="400050" lvl="1" indent="0">
              <a:spcAft>
                <a:spcPts val="0"/>
              </a:spcAft>
              <a:buClr>
                <a:schemeClr val="bg1">
                  <a:lumMod val="40000"/>
                  <a:lumOff val="60000"/>
                </a:schemeClr>
              </a:buClr>
              <a:buNone/>
              <a:defRPr/>
            </a:pPr>
            <a:r>
              <a:rPr lang="en-ZA" sz="1900" dirty="0">
                <a:solidFill>
                  <a:schemeClr val="bg1">
                    <a:lumMod val="75000"/>
                  </a:schemeClr>
                </a:solidFill>
              </a:rPr>
              <a:t>Transferring clients from in-facility to external pick up points and/or </a:t>
            </a:r>
          </a:p>
          <a:p>
            <a:pPr marL="400050" lvl="1" indent="0">
              <a:spcAft>
                <a:spcPts val="0"/>
              </a:spcAft>
              <a:buNone/>
              <a:defRPr/>
            </a:pPr>
            <a:r>
              <a:rPr lang="en-ZA" sz="1900" dirty="0">
                <a:solidFill>
                  <a:schemeClr val="bg1">
                    <a:lumMod val="75000"/>
                  </a:schemeClr>
                </a:solidFill>
              </a:rPr>
              <a:t>	temporarily from larger group pick up points to external pick up points</a:t>
            </a:r>
            <a:endParaRPr lang="en-ZA" sz="2200" dirty="0">
              <a:solidFill>
                <a:schemeClr val="bg1">
                  <a:lumMod val="75000"/>
                </a:schemeClr>
              </a:solidFill>
            </a:endParaRPr>
          </a:p>
          <a:p>
            <a:pPr marL="0" indent="0" fontAlgn="auto">
              <a:spcAft>
                <a:spcPts val="0"/>
              </a:spcAft>
              <a:buNone/>
              <a:defRPr/>
            </a:pPr>
            <a:r>
              <a:rPr lang="en-ZA" sz="2200" dirty="0">
                <a:solidFill>
                  <a:srgbClr val="F0904A"/>
                </a:solidFill>
              </a:rPr>
              <a:t>2.</a:t>
            </a:r>
            <a:r>
              <a:rPr lang="en-ZA" sz="2200" dirty="0">
                <a:solidFill>
                  <a:schemeClr val="bg1">
                    <a:lumMod val="75000"/>
                  </a:schemeClr>
                </a:solidFill>
              </a:rPr>
              <a:t> Implement multi-month dispensing for all chronic patients</a:t>
            </a:r>
          </a:p>
          <a:p>
            <a:pPr marL="0" indent="0" fontAlgn="auto">
              <a:spcAft>
                <a:spcPts val="0"/>
              </a:spcAft>
              <a:buNone/>
              <a:defRPr/>
            </a:pPr>
            <a:r>
              <a:rPr lang="en-ZA" sz="2200" dirty="0">
                <a:solidFill>
                  <a:srgbClr val="F0904A"/>
                </a:solidFill>
              </a:rPr>
              <a:t>3.</a:t>
            </a:r>
            <a:r>
              <a:rPr lang="en-ZA" sz="2200" dirty="0">
                <a:solidFill>
                  <a:schemeClr val="bg1">
                    <a:lumMod val="75000"/>
                  </a:schemeClr>
                </a:solidFill>
              </a:rPr>
              <a:t> Rapidly scale up TLD in eligible ART clients</a:t>
            </a:r>
          </a:p>
          <a:p>
            <a:pPr marL="0" indent="0" fontAlgn="auto">
              <a:spcAft>
                <a:spcPts val="0"/>
              </a:spcAft>
              <a:buNone/>
              <a:defRPr/>
            </a:pPr>
            <a:r>
              <a:rPr lang="en-ZA" sz="2200" dirty="0">
                <a:solidFill>
                  <a:srgbClr val="F0904A"/>
                </a:solidFill>
              </a:rPr>
              <a:t>4. </a:t>
            </a:r>
            <a:r>
              <a:rPr lang="en-ZA" sz="2200" dirty="0">
                <a:solidFill>
                  <a:srgbClr val="FF0000"/>
                </a:solidFill>
              </a:rPr>
              <a:t>Strengthen facility infection control readiness - including infection control practices</a:t>
            </a:r>
          </a:p>
          <a:p>
            <a:pPr marL="400050" lvl="1" indent="0">
              <a:spcAft>
                <a:spcPts val="0"/>
              </a:spcAft>
              <a:buClr>
                <a:schemeClr val="bg1">
                  <a:lumMod val="60000"/>
                  <a:lumOff val="40000"/>
                </a:schemeClr>
              </a:buClr>
              <a:buNone/>
              <a:defRPr/>
            </a:pPr>
            <a:r>
              <a:rPr lang="en-ZA" sz="1900" dirty="0">
                <a:solidFill>
                  <a:srgbClr val="FF0000"/>
                </a:solidFill>
              </a:rPr>
              <a:t>Implement infection control practices within the facility and screening/</a:t>
            </a:r>
          </a:p>
          <a:p>
            <a:pPr marL="400050" lvl="1" indent="0">
              <a:spcAft>
                <a:spcPts val="0"/>
              </a:spcAft>
              <a:buClr>
                <a:schemeClr val="bg1">
                  <a:lumMod val="60000"/>
                  <a:lumOff val="40000"/>
                </a:schemeClr>
              </a:buClr>
              <a:buNone/>
              <a:defRPr/>
            </a:pPr>
            <a:r>
              <a:rPr lang="en-ZA" sz="1900" dirty="0">
                <a:solidFill>
                  <a:srgbClr val="FF0000"/>
                </a:solidFill>
              </a:rPr>
              <a:t>separation of those with COVID-19 symptoms</a:t>
            </a:r>
            <a:endParaRPr lang="en-ZA" sz="2200" dirty="0">
              <a:solidFill>
                <a:srgbClr val="FF0000"/>
              </a:solidFill>
            </a:endParaRPr>
          </a:p>
          <a:p>
            <a:pPr marL="400050" lvl="1" indent="0">
              <a:spcAft>
                <a:spcPts val="0"/>
              </a:spcAft>
              <a:buClr>
                <a:schemeClr val="bg1">
                  <a:lumMod val="60000"/>
                  <a:lumOff val="40000"/>
                </a:schemeClr>
              </a:buClr>
              <a:buNone/>
              <a:defRPr/>
            </a:pPr>
            <a:r>
              <a:rPr lang="en-ZA" sz="1900" dirty="0">
                <a:solidFill>
                  <a:srgbClr val="FF0000"/>
                </a:solidFill>
              </a:rPr>
              <a:t>Fast track vulnerable patients in facilities</a:t>
            </a:r>
          </a:p>
          <a:p>
            <a:pPr marL="400050" lvl="1" indent="0">
              <a:spcAft>
                <a:spcPts val="0"/>
              </a:spcAft>
              <a:buClr>
                <a:schemeClr val="bg1">
                  <a:lumMod val="60000"/>
                  <a:lumOff val="40000"/>
                </a:schemeClr>
              </a:buClr>
              <a:buNone/>
              <a:defRPr/>
            </a:pPr>
            <a:r>
              <a:rPr lang="en-ZA" sz="1900" dirty="0">
                <a:solidFill>
                  <a:srgbClr val="FF0000"/>
                </a:solidFill>
              </a:rPr>
              <a:t>Implement chronic care service delivery points that are separate from </a:t>
            </a:r>
          </a:p>
          <a:p>
            <a:pPr marL="400050" lvl="1" indent="0">
              <a:spcAft>
                <a:spcPts val="0"/>
              </a:spcAft>
              <a:buClr>
                <a:schemeClr val="bg1">
                  <a:lumMod val="60000"/>
                  <a:lumOff val="40000"/>
                </a:schemeClr>
              </a:buClr>
              <a:buNone/>
              <a:defRPr/>
            </a:pPr>
            <a:r>
              <a:rPr lang="en-ZA" sz="1900" dirty="0">
                <a:solidFill>
                  <a:srgbClr val="FF0000"/>
                </a:solidFill>
              </a:rPr>
              <a:t>COVID19 screening, testing and care points  in open-air environments</a:t>
            </a:r>
            <a:endParaRPr lang="en-ZA" sz="2200" dirty="0">
              <a:solidFill>
                <a:srgbClr val="FF0000"/>
              </a:solidFill>
            </a:endParaRPr>
          </a:p>
          <a:p>
            <a:pPr marL="0" indent="0" fontAlgn="auto">
              <a:spcAft>
                <a:spcPts val="0"/>
              </a:spcAft>
              <a:buNone/>
              <a:defRPr/>
            </a:pPr>
            <a:r>
              <a:rPr lang="en-ZA" sz="2200" dirty="0">
                <a:solidFill>
                  <a:srgbClr val="F0904A"/>
                </a:solidFill>
              </a:rPr>
              <a:t>5. </a:t>
            </a:r>
            <a:r>
              <a:rPr lang="en-ZA" sz="2200" dirty="0"/>
              <a:t>Expand Community HTS, </a:t>
            </a:r>
            <a:r>
              <a:rPr lang="en-ZA" sz="1900" dirty="0"/>
              <a:t>ART and TB services</a:t>
            </a:r>
          </a:p>
        </p:txBody>
      </p:sp>
      <p:sp>
        <p:nvSpPr>
          <p:cNvPr id="4" name="Footer Placeholder 3">
            <a:extLst>
              <a:ext uri="{FF2B5EF4-FFF2-40B4-BE49-F238E27FC236}">
                <a16:creationId xmlns:a16="http://schemas.microsoft.com/office/drawing/2014/main" id="{AD1929FE-7C15-7340-B0F6-5F1855BD2F2C}"/>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5" name="TextBox 4">
            <a:extLst>
              <a:ext uri="{FF2B5EF4-FFF2-40B4-BE49-F238E27FC236}">
                <a16:creationId xmlns:a16="http://schemas.microsoft.com/office/drawing/2014/main" id="{037618A3-F461-904D-B478-5794400F4E2F}"/>
              </a:ext>
            </a:extLst>
          </p:cNvPr>
          <p:cNvSpPr txBox="1"/>
          <p:nvPr/>
        </p:nvSpPr>
        <p:spPr>
          <a:xfrm>
            <a:off x="810000" y="1285983"/>
            <a:ext cx="11382000" cy="400110"/>
          </a:xfrm>
          <a:prstGeom prst="rect">
            <a:avLst/>
          </a:prstGeom>
          <a:noFill/>
        </p:spPr>
        <p:txBody>
          <a:bodyPr wrap="square" rtlCol="0">
            <a:spAutoFit/>
          </a:bodyPr>
          <a:lstStyle/>
          <a:p>
            <a:r>
              <a:rPr lang="en-US" altLang="en-US" sz="2000" b="1" dirty="0"/>
              <a:t>to reduce risk among HIV and TB patients within the context of the COVID-19 pandemic</a:t>
            </a:r>
            <a:endParaRPr lang="en-US" sz="2000" b="1" dirty="0"/>
          </a:p>
        </p:txBody>
      </p:sp>
    </p:spTree>
    <p:extLst>
      <p:ext uri="{BB962C8B-B14F-4D97-AF65-F5344CB8AC3E}">
        <p14:creationId xmlns:p14="http://schemas.microsoft.com/office/powerpoint/2010/main" val="2504029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159466" y="760613"/>
            <a:ext cx="11873067" cy="970450"/>
          </a:xfrm>
        </p:spPr>
        <p:txBody>
          <a:bodyPr/>
          <a:lstStyle/>
          <a:p>
            <a:r>
              <a:rPr lang="en-ZA" sz="3200" dirty="0"/>
              <a:t>4. SECOND SCREENING &amp; MANAGEMENT STATION</a:t>
            </a:r>
            <a:br>
              <a:rPr lang="en-ZA" sz="3200" dirty="0"/>
            </a:br>
            <a:r>
              <a:rPr lang="en-ZA" altLang="en-US" sz="3200" b="0" dirty="0"/>
              <a:t>Five</a:t>
            </a:r>
            <a:r>
              <a:rPr lang="en-ZA" sz="3200" b="0" dirty="0"/>
              <a:t> step screening, assessment &amp; management approach</a:t>
            </a:r>
            <a:br>
              <a:rPr lang="en-US" altLang="en-US" sz="4800" dirty="0"/>
            </a:br>
            <a:r>
              <a:rPr lang="en-ZA" sz="2800" b="0" dirty="0">
                <a:solidFill>
                  <a:schemeClr val="bg1">
                    <a:lumMod val="75000"/>
                  </a:schemeClr>
                </a:solidFill>
                <a:ea typeface="Calibri" panose="020F0502020204030204" pitchFamily="34" charset="0"/>
              </a:rPr>
              <a:t>Assess severity of symptoms</a:t>
            </a:r>
            <a:endParaRPr lang="en-US" sz="4400" b="0" dirty="0">
              <a:solidFill>
                <a:schemeClr val="bg1">
                  <a:lumMod val="75000"/>
                </a:schemeClr>
              </a:solidFill>
            </a:endParaRP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17" name="Graphic 16" descr="Lungs">
            <a:extLst>
              <a:ext uri="{FF2B5EF4-FFF2-40B4-BE49-F238E27FC236}">
                <a16:creationId xmlns:a16="http://schemas.microsoft.com/office/drawing/2014/main" id="{2A0E050B-C1B6-B844-B4B9-C164AD3EBC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0346" y="0"/>
            <a:ext cx="2010685" cy="2010685"/>
          </a:xfrm>
          <a:prstGeom prst="rect">
            <a:avLst/>
          </a:prstGeom>
        </p:spPr>
      </p:pic>
      <p:sp>
        <p:nvSpPr>
          <p:cNvPr id="18" name="TextBox 17">
            <a:extLst>
              <a:ext uri="{FF2B5EF4-FFF2-40B4-BE49-F238E27FC236}">
                <a16:creationId xmlns:a16="http://schemas.microsoft.com/office/drawing/2014/main" id="{51C4D160-E55E-5348-958B-D8918CD8DE28}"/>
              </a:ext>
            </a:extLst>
          </p:cNvPr>
          <p:cNvSpPr txBox="1"/>
          <p:nvPr/>
        </p:nvSpPr>
        <p:spPr>
          <a:xfrm>
            <a:off x="11265077" y="27334"/>
            <a:ext cx="775954" cy="1015663"/>
          </a:xfrm>
          <a:prstGeom prst="rect">
            <a:avLst/>
          </a:prstGeom>
          <a:noFill/>
        </p:spPr>
        <p:txBody>
          <a:bodyPr wrap="square" rtlCol="0">
            <a:spAutoFit/>
          </a:bodyPr>
          <a:lstStyle/>
          <a:p>
            <a:r>
              <a:rPr lang="en-US" sz="6000" dirty="0"/>
              <a:t>1</a:t>
            </a:r>
          </a:p>
        </p:txBody>
      </p:sp>
      <p:pic>
        <p:nvPicPr>
          <p:cNvPr id="6" name="Picture 5" descr="A screenshot of a cell phone&#10;&#10;Description automatically generated">
            <a:extLst>
              <a:ext uri="{FF2B5EF4-FFF2-40B4-BE49-F238E27FC236}">
                <a16:creationId xmlns:a16="http://schemas.microsoft.com/office/drawing/2014/main" id="{9F55987C-4619-994E-861F-83CA18D5C1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237" y="2406173"/>
            <a:ext cx="10547840" cy="4000315"/>
          </a:xfrm>
          <a:prstGeom prst="rect">
            <a:avLst/>
          </a:prstGeom>
          <a:effectLst/>
        </p:spPr>
      </p:pic>
    </p:spTree>
    <p:extLst>
      <p:ext uri="{BB962C8B-B14F-4D97-AF65-F5344CB8AC3E}">
        <p14:creationId xmlns:p14="http://schemas.microsoft.com/office/powerpoint/2010/main" val="2047265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159466" y="760613"/>
            <a:ext cx="11873067" cy="970450"/>
          </a:xfrm>
        </p:spPr>
        <p:txBody>
          <a:bodyPr/>
          <a:lstStyle/>
          <a:p>
            <a:r>
              <a:rPr lang="en-ZA" sz="3200" dirty="0"/>
              <a:t>4. SECOND SCREENING &amp; MANAGEMENT STATION</a:t>
            </a:r>
            <a:br>
              <a:rPr lang="en-ZA" sz="3200" dirty="0"/>
            </a:br>
            <a:r>
              <a:rPr lang="en-ZA" altLang="en-US" sz="3200" b="0" dirty="0"/>
              <a:t>Five</a:t>
            </a:r>
            <a:r>
              <a:rPr lang="en-ZA" sz="3200" b="0" dirty="0"/>
              <a:t> step screening, assessment &amp; management approach</a:t>
            </a:r>
            <a:br>
              <a:rPr lang="en-US" altLang="en-US" sz="4800" dirty="0"/>
            </a:br>
            <a:r>
              <a:rPr lang="en-ZA" sz="2800" b="0" dirty="0">
                <a:solidFill>
                  <a:schemeClr val="bg1">
                    <a:lumMod val="75000"/>
                  </a:schemeClr>
                </a:solidFill>
                <a:ea typeface="Calibri" panose="020F0502020204030204" pitchFamily="34" charset="0"/>
              </a:rPr>
              <a:t>Assess severity of symptoms</a:t>
            </a:r>
            <a:endParaRPr lang="en-US" sz="4400" b="0" dirty="0">
              <a:solidFill>
                <a:schemeClr val="bg1">
                  <a:lumMod val="75000"/>
                </a:schemeClr>
              </a:solidFill>
            </a:endParaRP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17" name="Graphic 16" descr="Lungs">
            <a:extLst>
              <a:ext uri="{FF2B5EF4-FFF2-40B4-BE49-F238E27FC236}">
                <a16:creationId xmlns:a16="http://schemas.microsoft.com/office/drawing/2014/main" id="{2A0E050B-C1B6-B844-B4B9-C164AD3EBC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0346" y="0"/>
            <a:ext cx="2010685" cy="2010685"/>
          </a:xfrm>
          <a:prstGeom prst="rect">
            <a:avLst/>
          </a:prstGeom>
        </p:spPr>
      </p:pic>
      <p:sp>
        <p:nvSpPr>
          <p:cNvPr id="18" name="TextBox 17">
            <a:extLst>
              <a:ext uri="{FF2B5EF4-FFF2-40B4-BE49-F238E27FC236}">
                <a16:creationId xmlns:a16="http://schemas.microsoft.com/office/drawing/2014/main" id="{51C4D160-E55E-5348-958B-D8918CD8DE28}"/>
              </a:ext>
            </a:extLst>
          </p:cNvPr>
          <p:cNvSpPr txBox="1"/>
          <p:nvPr/>
        </p:nvSpPr>
        <p:spPr>
          <a:xfrm>
            <a:off x="11265077" y="27334"/>
            <a:ext cx="775954" cy="1015663"/>
          </a:xfrm>
          <a:prstGeom prst="rect">
            <a:avLst/>
          </a:prstGeom>
          <a:noFill/>
        </p:spPr>
        <p:txBody>
          <a:bodyPr wrap="square" rtlCol="0">
            <a:spAutoFit/>
          </a:bodyPr>
          <a:lstStyle/>
          <a:p>
            <a:r>
              <a:rPr lang="en-US" sz="6000" dirty="0"/>
              <a:t>1</a:t>
            </a:r>
          </a:p>
        </p:txBody>
      </p:sp>
      <p:pic>
        <p:nvPicPr>
          <p:cNvPr id="5" name="Picture 4" descr="A screenshot of a cell phone&#10;&#10;Description automatically generated">
            <a:extLst>
              <a:ext uri="{FF2B5EF4-FFF2-40B4-BE49-F238E27FC236}">
                <a16:creationId xmlns:a16="http://schemas.microsoft.com/office/drawing/2014/main" id="{DF78FC32-0CAE-8A47-93A8-3DB9D1C4AC7E}"/>
              </a:ext>
            </a:extLst>
          </p:cNvPr>
          <p:cNvPicPr>
            <a:picLocks noChangeAspect="1"/>
          </p:cNvPicPr>
          <p:nvPr/>
        </p:nvPicPr>
        <p:blipFill>
          <a:blip r:embed="rId5"/>
          <a:stretch>
            <a:fillRect/>
          </a:stretch>
        </p:blipFill>
        <p:spPr>
          <a:xfrm>
            <a:off x="3132284" y="2322019"/>
            <a:ext cx="8132793" cy="4084469"/>
          </a:xfrm>
          <a:prstGeom prst="rect">
            <a:avLst/>
          </a:prstGeom>
          <a:effectLst/>
        </p:spPr>
      </p:pic>
      <p:sp>
        <p:nvSpPr>
          <p:cNvPr id="7" name="TextBox 6">
            <a:extLst>
              <a:ext uri="{FF2B5EF4-FFF2-40B4-BE49-F238E27FC236}">
                <a16:creationId xmlns:a16="http://schemas.microsoft.com/office/drawing/2014/main" id="{6D113632-FC4D-8348-AC8B-E3D693BEF4AE}"/>
              </a:ext>
            </a:extLst>
          </p:cNvPr>
          <p:cNvSpPr txBox="1"/>
          <p:nvPr/>
        </p:nvSpPr>
        <p:spPr>
          <a:xfrm>
            <a:off x="159466" y="3856422"/>
            <a:ext cx="2972818" cy="1015663"/>
          </a:xfrm>
          <a:prstGeom prst="rect">
            <a:avLst/>
          </a:prstGeom>
          <a:noFill/>
        </p:spPr>
        <p:txBody>
          <a:bodyPr wrap="square" rtlCol="0">
            <a:spAutoFit/>
          </a:bodyPr>
          <a:lstStyle/>
          <a:p>
            <a:r>
              <a:rPr lang="en-US" sz="6000" b="1" dirty="0">
                <a:solidFill>
                  <a:srgbClr val="C00000"/>
                </a:solidFill>
              </a:rPr>
              <a:t>SEVERE:</a:t>
            </a:r>
          </a:p>
        </p:txBody>
      </p:sp>
    </p:spTree>
    <p:extLst>
      <p:ext uri="{BB962C8B-B14F-4D97-AF65-F5344CB8AC3E}">
        <p14:creationId xmlns:p14="http://schemas.microsoft.com/office/powerpoint/2010/main" val="3963577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159466" y="760613"/>
            <a:ext cx="11873067" cy="970450"/>
          </a:xfrm>
        </p:spPr>
        <p:txBody>
          <a:bodyPr/>
          <a:lstStyle/>
          <a:p>
            <a:r>
              <a:rPr lang="en-ZA" sz="3200" dirty="0"/>
              <a:t>4. SECOND SCREENING &amp; MANAGEMENT STATION</a:t>
            </a:r>
            <a:br>
              <a:rPr lang="en-ZA" sz="3200" dirty="0"/>
            </a:br>
            <a:r>
              <a:rPr lang="en-ZA" altLang="en-US" sz="3200" b="0" dirty="0"/>
              <a:t>Five</a:t>
            </a:r>
            <a:r>
              <a:rPr lang="en-ZA" sz="3200" b="0" dirty="0"/>
              <a:t> step screening, assessment &amp; management approach</a:t>
            </a:r>
            <a:br>
              <a:rPr lang="en-US" altLang="en-US" sz="4800" dirty="0"/>
            </a:br>
            <a:r>
              <a:rPr lang="en-US" altLang="en-US" sz="2800" b="0" dirty="0">
                <a:solidFill>
                  <a:schemeClr val="bg1">
                    <a:lumMod val="75000"/>
                  </a:schemeClr>
                </a:solidFill>
              </a:rPr>
              <a:t>Determine need for COVID-19 testing</a:t>
            </a:r>
            <a:endParaRPr lang="en-US" sz="4400" b="0" dirty="0">
              <a:solidFill>
                <a:schemeClr val="bg1">
                  <a:lumMod val="75000"/>
                </a:schemeClr>
              </a:solidFill>
            </a:endParaRP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19" name="Graphic 18" descr="Lungs">
            <a:extLst>
              <a:ext uri="{FF2B5EF4-FFF2-40B4-BE49-F238E27FC236}">
                <a16:creationId xmlns:a16="http://schemas.microsoft.com/office/drawing/2014/main" id="{0C6F9F01-53D5-3748-8234-C3082126F8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0346" y="0"/>
            <a:ext cx="2010685" cy="2010685"/>
          </a:xfrm>
          <a:prstGeom prst="rect">
            <a:avLst/>
          </a:prstGeom>
        </p:spPr>
      </p:pic>
      <p:sp>
        <p:nvSpPr>
          <p:cNvPr id="20" name="TextBox 19">
            <a:extLst>
              <a:ext uri="{FF2B5EF4-FFF2-40B4-BE49-F238E27FC236}">
                <a16:creationId xmlns:a16="http://schemas.microsoft.com/office/drawing/2014/main" id="{F86C409D-EA7E-954D-9BB1-B27F2E37EA07}"/>
              </a:ext>
            </a:extLst>
          </p:cNvPr>
          <p:cNvSpPr txBox="1"/>
          <p:nvPr/>
        </p:nvSpPr>
        <p:spPr>
          <a:xfrm>
            <a:off x="11265077" y="27334"/>
            <a:ext cx="775954" cy="1015663"/>
          </a:xfrm>
          <a:prstGeom prst="rect">
            <a:avLst/>
          </a:prstGeom>
          <a:noFill/>
        </p:spPr>
        <p:txBody>
          <a:bodyPr wrap="square" rtlCol="0">
            <a:spAutoFit/>
          </a:bodyPr>
          <a:lstStyle/>
          <a:p>
            <a:r>
              <a:rPr lang="en-US" sz="6000" dirty="0"/>
              <a:t>2</a:t>
            </a:r>
          </a:p>
        </p:txBody>
      </p:sp>
      <p:pic>
        <p:nvPicPr>
          <p:cNvPr id="8" name="Picture 7" descr="A picture containing bird&#10;&#10;Description automatically generated">
            <a:extLst>
              <a:ext uri="{FF2B5EF4-FFF2-40B4-BE49-F238E27FC236}">
                <a16:creationId xmlns:a16="http://schemas.microsoft.com/office/drawing/2014/main" id="{0298A732-9046-3644-92BC-E6FF0974D0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461" y="2594595"/>
            <a:ext cx="11265077" cy="2622122"/>
          </a:xfrm>
          <a:prstGeom prst="rect">
            <a:avLst/>
          </a:prstGeom>
          <a:effectLst/>
        </p:spPr>
      </p:pic>
    </p:spTree>
    <p:extLst>
      <p:ext uri="{BB962C8B-B14F-4D97-AF65-F5344CB8AC3E}">
        <p14:creationId xmlns:p14="http://schemas.microsoft.com/office/powerpoint/2010/main" val="1658485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159466" y="760613"/>
            <a:ext cx="11873067" cy="970450"/>
          </a:xfrm>
        </p:spPr>
        <p:txBody>
          <a:bodyPr/>
          <a:lstStyle/>
          <a:p>
            <a:r>
              <a:rPr lang="en-ZA" sz="3200" dirty="0"/>
              <a:t>4. SECOND SCREENING &amp; MANAGEMENT STATION</a:t>
            </a:r>
            <a:br>
              <a:rPr lang="en-ZA" sz="3200" dirty="0"/>
            </a:br>
            <a:r>
              <a:rPr lang="en-ZA" altLang="en-US" sz="3200" b="0" dirty="0"/>
              <a:t>Five</a:t>
            </a:r>
            <a:r>
              <a:rPr lang="en-ZA" sz="3200" b="0" dirty="0"/>
              <a:t> step screening, assessment &amp; management approach</a:t>
            </a:r>
            <a:br>
              <a:rPr lang="en-US" altLang="en-US" sz="4800" dirty="0"/>
            </a:br>
            <a:r>
              <a:rPr lang="en-ZA" sz="2800" b="0" dirty="0">
                <a:solidFill>
                  <a:schemeClr val="bg1">
                    <a:lumMod val="75000"/>
                  </a:schemeClr>
                </a:solidFill>
              </a:rPr>
              <a:t>Provide counselling on home isolation</a:t>
            </a:r>
            <a:endParaRPr lang="en-US" sz="4400" b="0" dirty="0">
              <a:solidFill>
                <a:schemeClr val="bg1">
                  <a:lumMod val="75000"/>
                </a:schemeClr>
              </a:solidFill>
            </a:endParaRP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19" name="Graphic 18" descr="Lungs">
            <a:extLst>
              <a:ext uri="{FF2B5EF4-FFF2-40B4-BE49-F238E27FC236}">
                <a16:creationId xmlns:a16="http://schemas.microsoft.com/office/drawing/2014/main" id="{0C6F9F01-53D5-3748-8234-C3082126F8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0346" y="0"/>
            <a:ext cx="2010685" cy="2010685"/>
          </a:xfrm>
          <a:prstGeom prst="rect">
            <a:avLst/>
          </a:prstGeom>
        </p:spPr>
      </p:pic>
      <p:sp>
        <p:nvSpPr>
          <p:cNvPr id="20" name="TextBox 19">
            <a:extLst>
              <a:ext uri="{FF2B5EF4-FFF2-40B4-BE49-F238E27FC236}">
                <a16:creationId xmlns:a16="http://schemas.microsoft.com/office/drawing/2014/main" id="{F86C409D-EA7E-954D-9BB1-B27F2E37EA07}"/>
              </a:ext>
            </a:extLst>
          </p:cNvPr>
          <p:cNvSpPr txBox="1"/>
          <p:nvPr/>
        </p:nvSpPr>
        <p:spPr>
          <a:xfrm>
            <a:off x="11265077" y="27334"/>
            <a:ext cx="775954" cy="1015663"/>
          </a:xfrm>
          <a:prstGeom prst="rect">
            <a:avLst/>
          </a:prstGeom>
          <a:noFill/>
        </p:spPr>
        <p:txBody>
          <a:bodyPr wrap="square" rtlCol="0">
            <a:spAutoFit/>
          </a:bodyPr>
          <a:lstStyle/>
          <a:p>
            <a:r>
              <a:rPr lang="en-US" sz="6000" dirty="0"/>
              <a:t>2</a:t>
            </a:r>
          </a:p>
        </p:txBody>
      </p:sp>
      <p:pic>
        <p:nvPicPr>
          <p:cNvPr id="5" name="Picture 4" descr="A screenshot of a cell phone&#10;&#10;Description automatically generated">
            <a:extLst>
              <a:ext uri="{FF2B5EF4-FFF2-40B4-BE49-F238E27FC236}">
                <a16:creationId xmlns:a16="http://schemas.microsoft.com/office/drawing/2014/main" id="{5294DC1C-C729-3044-9B92-0DE1DB12B46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95474" y="2491676"/>
            <a:ext cx="8302074" cy="3709474"/>
          </a:xfrm>
          <a:prstGeom prst="rect">
            <a:avLst/>
          </a:prstGeom>
          <a:effectLst/>
        </p:spPr>
      </p:pic>
    </p:spTree>
    <p:extLst>
      <p:ext uri="{BB962C8B-B14F-4D97-AF65-F5344CB8AC3E}">
        <p14:creationId xmlns:p14="http://schemas.microsoft.com/office/powerpoint/2010/main" val="993096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159466" y="760613"/>
            <a:ext cx="11873067" cy="970450"/>
          </a:xfrm>
        </p:spPr>
        <p:txBody>
          <a:bodyPr/>
          <a:lstStyle/>
          <a:p>
            <a:r>
              <a:rPr lang="en-ZA" sz="3200" dirty="0"/>
              <a:t>4. SECOND SCREENING &amp; MANAGEMENT STATION</a:t>
            </a:r>
            <a:br>
              <a:rPr lang="en-ZA" sz="3200" dirty="0"/>
            </a:br>
            <a:r>
              <a:rPr lang="en-ZA" altLang="en-US" sz="3200" b="0" dirty="0"/>
              <a:t>Five</a:t>
            </a:r>
            <a:r>
              <a:rPr lang="en-ZA" sz="3200" b="0" dirty="0"/>
              <a:t> step screening, assessment &amp; management approach</a:t>
            </a:r>
            <a:br>
              <a:rPr lang="en-US" altLang="en-US" sz="4800" b="0" dirty="0"/>
            </a:br>
            <a:r>
              <a:rPr lang="en-US" sz="2800" b="0" dirty="0">
                <a:solidFill>
                  <a:schemeClr val="bg1">
                    <a:lumMod val="75000"/>
                  </a:schemeClr>
                </a:solidFill>
              </a:rPr>
              <a:t>Ascertain HIV status to determine TB risk</a:t>
            </a:r>
            <a:r>
              <a:rPr lang="en-ZA" sz="2800" b="0" dirty="0">
                <a:solidFill>
                  <a:schemeClr val="bg1">
                    <a:lumMod val="75000"/>
                  </a:schemeClr>
                </a:solidFill>
              </a:rPr>
              <a:t> </a:t>
            </a:r>
            <a:endParaRPr lang="en-US" sz="2800" b="0" dirty="0">
              <a:solidFill>
                <a:schemeClr val="bg1">
                  <a:lumMod val="75000"/>
                </a:schemeClr>
              </a:solidFill>
            </a:endParaRP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15" name="Graphic 14" descr="Lungs">
            <a:extLst>
              <a:ext uri="{FF2B5EF4-FFF2-40B4-BE49-F238E27FC236}">
                <a16:creationId xmlns:a16="http://schemas.microsoft.com/office/drawing/2014/main" id="{DBDCF4F4-BECD-904F-86BC-6724C65827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0346" y="0"/>
            <a:ext cx="2010685" cy="2010685"/>
          </a:xfrm>
          <a:prstGeom prst="rect">
            <a:avLst/>
          </a:prstGeom>
        </p:spPr>
      </p:pic>
      <p:sp>
        <p:nvSpPr>
          <p:cNvPr id="16" name="TextBox 15">
            <a:extLst>
              <a:ext uri="{FF2B5EF4-FFF2-40B4-BE49-F238E27FC236}">
                <a16:creationId xmlns:a16="http://schemas.microsoft.com/office/drawing/2014/main" id="{4E65244A-35D0-D146-A8A6-C7AB6D46DB95}"/>
              </a:ext>
            </a:extLst>
          </p:cNvPr>
          <p:cNvSpPr txBox="1"/>
          <p:nvPr/>
        </p:nvSpPr>
        <p:spPr>
          <a:xfrm>
            <a:off x="11265077" y="27334"/>
            <a:ext cx="775954" cy="1015663"/>
          </a:xfrm>
          <a:prstGeom prst="rect">
            <a:avLst/>
          </a:prstGeom>
          <a:noFill/>
        </p:spPr>
        <p:txBody>
          <a:bodyPr wrap="square" rtlCol="0">
            <a:spAutoFit/>
          </a:bodyPr>
          <a:lstStyle/>
          <a:p>
            <a:r>
              <a:rPr lang="en-US" sz="6000" dirty="0"/>
              <a:t>4</a:t>
            </a:r>
          </a:p>
        </p:txBody>
      </p:sp>
      <p:sp>
        <p:nvSpPr>
          <p:cNvPr id="19" name="Triangle 18">
            <a:extLst>
              <a:ext uri="{FF2B5EF4-FFF2-40B4-BE49-F238E27FC236}">
                <a16:creationId xmlns:a16="http://schemas.microsoft.com/office/drawing/2014/main" id="{C8053713-9403-0147-8D1A-8900B81B0197}"/>
              </a:ext>
            </a:extLst>
          </p:cNvPr>
          <p:cNvSpPr/>
          <p:nvPr/>
        </p:nvSpPr>
        <p:spPr>
          <a:xfrm rot="10800000">
            <a:off x="1947948" y="1885361"/>
            <a:ext cx="949085" cy="422770"/>
          </a:xfrm>
          <a:prstGeom prst="triangle">
            <a:avLst/>
          </a:prstGeom>
          <a:ln>
            <a:noFill/>
          </a:ln>
          <a:effectLst>
            <a:outerShdw blurRad="50800" dist="50800" dir="5400000" algn="ctr" rotWithShape="0">
              <a:schemeClr val="bg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ell phone&#10;&#10;Description automatically generated">
            <a:extLst>
              <a:ext uri="{FF2B5EF4-FFF2-40B4-BE49-F238E27FC236}">
                <a16:creationId xmlns:a16="http://schemas.microsoft.com/office/drawing/2014/main" id="{95F70070-626D-0B41-8E1F-9D7D1E94B48F}"/>
              </a:ext>
            </a:extLst>
          </p:cNvPr>
          <p:cNvPicPr>
            <a:picLocks noChangeAspect="1"/>
          </p:cNvPicPr>
          <p:nvPr/>
        </p:nvPicPr>
        <p:blipFill>
          <a:blip r:embed="rId5"/>
          <a:stretch>
            <a:fillRect/>
          </a:stretch>
        </p:blipFill>
        <p:spPr>
          <a:xfrm>
            <a:off x="2897033" y="2010686"/>
            <a:ext cx="7200020" cy="4395802"/>
          </a:xfrm>
          <a:prstGeom prst="rect">
            <a:avLst/>
          </a:prstGeom>
        </p:spPr>
      </p:pic>
    </p:spTree>
    <p:extLst>
      <p:ext uri="{BB962C8B-B14F-4D97-AF65-F5344CB8AC3E}">
        <p14:creationId xmlns:p14="http://schemas.microsoft.com/office/powerpoint/2010/main" val="2221552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13E79CAD-EFCF-1D44-AEA3-2110C69C9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687" y="2010685"/>
            <a:ext cx="8140965" cy="4460067"/>
          </a:xfrm>
          <a:prstGeom prst="rect">
            <a:avLst/>
          </a:prstGeom>
          <a:effectLst/>
        </p:spPr>
      </p:pic>
      <p:pic>
        <p:nvPicPr>
          <p:cNvPr id="17" name="Graphic 16" descr="Lungs">
            <a:extLst>
              <a:ext uri="{FF2B5EF4-FFF2-40B4-BE49-F238E27FC236}">
                <a16:creationId xmlns:a16="http://schemas.microsoft.com/office/drawing/2014/main" id="{B023269D-9D0D-3C4C-817A-80E5DE9590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30346" y="0"/>
            <a:ext cx="2010685" cy="2010685"/>
          </a:xfrm>
          <a:prstGeom prst="rect">
            <a:avLst/>
          </a:prstGeom>
        </p:spPr>
      </p:pic>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159466" y="760613"/>
            <a:ext cx="11873067" cy="970450"/>
          </a:xfrm>
        </p:spPr>
        <p:txBody>
          <a:bodyPr/>
          <a:lstStyle/>
          <a:p>
            <a:r>
              <a:rPr lang="en-ZA" sz="3200" dirty="0"/>
              <a:t>4. SECOND SCREENING &amp; MANAGEMENT STATION</a:t>
            </a:r>
            <a:br>
              <a:rPr lang="en-ZA" sz="3200" dirty="0"/>
            </a:br>
            <a:r>
              <a:rPr lang="en-ZA" altLang="en-US" sz="3200" b="0" dirty="0"/>
              <a:t>Five</a:t>
            </a:r>
            <a:r>
              <a:rPr lang="en-ZA" sz="3200" b="0" dirty="0"/>
              <a:t> step screening, assessment &amp; management approach</a:t>
            </a:r>
            <a:br>
              <a:rPr lang="en-US" altLang="en-US" sz="4800" b="0" dirty="0"/>
            </a:br>
            <a:r>
              <a:rPr lang="en-US" sz="2800" b="0" dirty="0">
                <a:solidFill>
                  <a:schemeClr val="bg1">
                    <a:lumMod val="75000"/>
                  </a:schemeClr>
                </a:solidFill>
              </a:rPr>
              <a:t>Determine reason patient came to health facility and manage</a:t>
            </a:r>
          </a:p>
        </p:txBody>
      </p:sp>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18" name="TextBox 17">
            <a:extLst>
              <a:ext uri="{FF2B5EF4-FFF2-40B4-BE49-F238E27FC236}">
                <a16:creationId xmlns:a16="http://schemas.microsoft.com/office/drawing/2014/main" id="{8DBD164C-9446-BD43-9EB8-8828FABD41CA}"/>
              </a:ext>
            </a:extLst>
          </p:cNvPr>
          <p:cNvSpPr txBox="1"/>
          <p:nvPr/>
        </p:nvSpPr>
        <p:spPr>
          <a:xfrm>
            <a:off x="11265077" y="27334"/>
            <a:ext cx="775954" cy="1015663"/>
          </a:xfrm>
          <a:prstGeom prst="rect">
            <a:avLst/>
          </a:prstGeom>
          <a:noFill/>
        </p:spPr>
        <p:txBody>
          <a:bodyPr wrap="square" rtlCol="0">
            <a:spAutoFit/>
          </a:bodyPr>
          <a:lstStyle/>
          <a:p>
            <a:r>
              <a:rPr lang="en-US" sz="6000" dirty="0"/>
              <a:t>5</a:t>
            </a:r>
          </a:p>
        </p:txBody>
      </p:sp>
      <p:sp>
        <p:nvSpPr>
          <p:cNvPr id="15" name="Triangle 14">
            <a:extLst>
              <a:ext uri="{FF2B5EF4-FFF2-40B4-BE49-F238E27FC236}">
                <a16:creationId xmlns:a16="http://schemas.microsoft.com/office/drawing/2014/main" id="{EA325F58-1935-2544-A166-7B8EC9A4FFA1}"/>
              </a:ext>
            </a:extLst>
          </p:cNvPr>
          <p:cNvSpPr/>
          <p:nvPr/>
        </p:nvSpPr>
        <p:spPr>
          <a:xfrm rot="10800000">
            <a:off x="1947948" y="1885361"/>
            <a:ext cx="949085" cy="422770"/>
          </a:xfrm>
          <a:prstGeom prst="triangle">
            <a:avLst/>
          </a:prstGeom>
          <a:ln>
            <a:noFill/>
          </a:ln>
          <a:effectLst>
            <a:outerShdw blurRad="50800" dist="50800" dir="5400000" algn="ctr" rotWithShape="0">
              <a:schemeClr val="bg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569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pic>
        <p:nvPicPr>
          <p:cNvPr id="17" name="Graphic 16" descr="Lungs">
            <a:extLst>
              <a:ext uri="{FF2B5EF4-FFF2-40B4-BE49-F238E27FC236}">
                <a16:creationId xmlns:a16="http://schemas.microsoft.com/office/drawing/2014/main" id="{B023269D-9D0D-3C4C-817A-80E5DE9590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0346" y="0"/>
            <a:ext cx="2010685" cy="2010685"/>
          </a:xfrm>
          <a:prstGeom prst="rect">
            <a:avLst/>
          </a:prstGeom>
        </p:spPr>
      </p:pic>
      <p:sp>
        <p:nvSpPr>
          <p:cNvPr id="2" name="Title 1">
            <a:extLst>
              <a:ext uri="{FF2B5EF4-FFF2-40B4-BE49-F238E27FC236}">
                <a16:creationId xmlns:a16="http://schemas.microsoft.com/office/drawing/2014/main" id="{2B50B829-75B1-DA41-B720-3B82C9429C70}"/>
              </a:ext>
            </a:extLst>
          </p:cNvPr>
          <p:cNvSpPr>
            <a:spLocks noGrp="1"/>
          </p:cNvSpPr>
          <p:nvPr>
            <p:ph type="title"/>
          </p:nvPr>
        </p:nvSpPr>
        <p:spPr>
          <a:xfrm>
            <a:off x="159466" y="760613"/>
            <a:ext cx="11873067" cy="970450"/>
          </a:xfrm>
        </p:spPr>
        <p:txBody>
          <a:bodyPr/>
          <a:lstStyle/>
          <a:p>
            <a:r>
              <a:rPr lang="en-ZA" sz="3200" dirty="0"/>
              <a:t>4. SECOND SCREENING &amp; MANAGEMENT STATION</a:t>
            </a:r>
            <a:br>
              <a:rPr lang="en-ZA" sz="3200" dirty="0"/>
            </a:br>
            <a:r>
              <a:rPr lang="en-ZA" altLang="en-US" sz="3200" b="0" dirty="0"/>
              <a:t>Five</a:t>
            </a:r>
            <a:r>
              <a:rPr lang="en-ZA" sz="3200" b="0" dirty="0"/>
              <a:t> step screening, assessment &amp; management approach</a:t>
            </a:r>
            <a:br>
              <a:rPr lang="en-US" altLang="en-US" sz="4800" b="0" dirty="0"/>
            </a:br>
            <a:r>
              <a:rPr lang="en-US" sz="2800" b="0" dirty="0">
                <a:solidFill>
                  <a:schemeClr val="bg1">
                    <a:lumMod val="75000"/>
                  </a:schemeClr>
                </a:solidFill>
              </a:rPr>
              <a:t>Determine reason patient came to health facility and manage</a:t>
            </a:r>
          </a:p>
        </p:txBody>
      </p:sp>
      <p:pic>
        <p:nvPicPr>
          <p:cNvPr id="5" name="Picture 4" descr="A picture containing drawing&#10;&#10;Description automatically generated">
            <a:extLst>
              <a:ext uri="{FF2B5EF4-FFF2-40B4-BE49-F238E27FC236}">
                <a16:creationId xmlns:a16="http://schemas.microsoft.com/office/drawing/2014/main" id="{573B1DAB-9C71-1A4A-B5F1-F08E77BF6CA3}"/>
              </a:ext>
            </a:extLst>
          </p:cNvPr>
          <p:cNvPicPr>
            <a:picLocks noChangeAspect="1"/>
          </p:cNvPicPr>
          <p:nvPr/>
        </p:nvPicPr>
        <p:blipFill>
          <a:blip r:embed="rId5"/>
          <a:stretch>
            <a:fillRect/>
          </a:stretch>
        </p:blipFill>
        <p:spPr>
          <a:xfrm>
            <a:off x="1080826" y="2096746"/>
            <a:ext cx="10030346" cy="4127224"/>
          </a:xfrm>
          <a:prstGeom prst="rect">
            <a:avLst/>
          </a:prstGeom>
          <a:effectLst/>
        </p:spPr>
      </p:pic>
      <p:sp>
        <p:nvSpPr>
          <p:cNvPr id="4" name="Footer Placeholder 3">
            <a:extLst>
              <a:ext uri="{FF2B5EF4-FFF2-40B4-BE49-F238E27FC236}">
                <a16:creationId xmlns:a16="http://schemas.microsoft.com/office/drawing/2014/main" id="{B05F53FD-280B-B847-9134-368EC31318D7}"/>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15" name="Triangle 14">
            <a:extLst>
              <a:ext uri="{FF2B5EF4-FFF2-40B4-BE49-F238E27FC236}">
                <a16:creationId xmlns:a16="http://schemas.microsoft.com/office/drawing/2014/main" id="{EA325F58-1935-2544-A166-7B8EC9A4FFA1}"/>
              </a:ext>
            </a:extLst>
          </p:cNvPr>
          <p:cNvSpPr/>
          <p:nvPr/>
        </p:nvSpPr>
        <p:spPr>
          <a:xfrm rot="10800000">
            <a:off x="1947948" y="1885361"/>
            <a:ext cx="949085" cy="422770"/>
          </a:xfrm>
          <a:prstGeom prst="triangle">
            <a:avLst/>
          </a:prstGeom>
          <a:ln>
            <a:noFill/>
          </a:ln>
          <a:effectLst>
            <a:outerShdw blurRad="50800" dist="50800" dir="5400000" algn="ctr" rotWithShape="0">
              <a:schemeClr val="bg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BD164C-9446-BD43-9EB8-8828FABD41CA}"/>
              </a:ext>
            </a:extLst>
          </p:cNvPr>
          <p:cNvSpPr txBox="1"/>
          <p:nvPr/>
        </p:nvSpPr>
        <p:spPr>
          <a:xfrm>
            <a:off x="11265077" y="27334"/>
            <a:ext cx="775954" cy="1015663"/>
          </a:xfrm>
          <a:prstGeom prst="rect">
            <a:avLst/>
          </a:prstGeom>
          <a:noFill/>
        </p:spPr>
        <p:txBody>
          <a:bodyPr wrap="square" rtlCol="0">
            <a:spAutoFit/>
          </a:bodyPr>
          <a:lstStyle/>
          <a:p>
            <a:r>
              <a:rPr lang="en-US" sz="6000" dirty="0"/>
              <a:t>5</a:t>
            </a:r>
          </a:p>
        </p:txBody>
      </p:sp>
    </p:spTree>
    <p:extLst>
      <p:ext uri="{BB962C8B-B14F-4D97-AF65-F5344CB8AC3E}">
        <p14:creationId xmlns:p14="http://schemas.microsoft.com/office/powerpoint/2010/main" val="1168327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5372101" y="2339952"/>
            <a:ext cx="5822575" cy="2616101"/>
          </a:xfrm>
          <a:prstGeom prst="rect">
            <a:avLst/>
          </a:prstGeom>
        </p:spPr>
        <p:txBody>
          <a:bodyPr wrap="square">
            <a:spAutoFit/>
          </a:bodyPr>
          <a:lstStyle/>
          <a:p>
            <a:pPr marL="457200" indent="-457200" fontAlgn="auto">
              <a:spcAft>
                <a:spcPts val="0"/>
              </a:spcAft>
              <a:buClr>
                <a:srgbClr val="F0904A"/>
              </a:buClr>
              <a:buFont typeface="Arial" panose="020B0604020202020204" pitchFamily="34" charset="0"/>
              <a:buChar char="•"/>
              <a:defRPr/>
            </a:pPr>
            <a:r>
              <a:rPr lang="en-US" b="1" dirty="0">
                <a:solidFill>
                  <a:schemeClr val="bg1"/>
                </a:solidFill>
              </a:rPr>
              <a:t>Cleaning procedures</a:t>
            </a:r>
          </a:p>
          <a:p>
            <a:pPr fontAlgn="auto">
              <a:spcAft>
                <a:spcPts val="0"/>
              </a:spcAft>
              <a:buClr>
                <a:srgbClr val="F0904A"/>
              </a:buClr>
              <a:defRPr/>
            </a:pPr>
            <a:endParaRPr lang="en-US" b="1" dirty="0">
              <a:solidFill>
                <a:schemeClr val="bg1"/>
              </a:solidFill>
            </a:endParaRPr>
          </a:p>
          <a:p>
            <a:pPr marL="914400" lvl="1" indent="-457200">
              <a:buClr>
                <a:srgbClr val="F0904A"/>
              </a:buClr>
              <a:buFont typeface="Arial" panose="020B0604020202020204" pitchFamily="34" charset="0"/>
              <a:buChar char="•"/>
              <a:defRPr/>
            </a:pPr>
            <a:r>
              <a:rPr lang="en-US" sz="1600" dirty="0">
                <a:solidFill>
                  <a:schemeClr val="bg1"/>
                </a:solidFill>
              </a:rPr>
              <a:t>Cleaned a minimum of </a:t>
            </a:r>
            <a:r>
              <a:rPr lang="en-US" sz="1600" b="1" dirty="0">
                <a:solidFill>
                  <a:schemeClr val="bg1"/>
                </a:solidFill>
              </a:rPr>
              <a:t>three hourly</a:t>
            </a:r>
          </a:p>
          <a:p>
            <a:pPr marL="914400" lvl="1" indent="-457200">
              <a:buClr>
                <a:srgbClr val="F0904A"/>
              </a:buClr>
              <a:buFont typeface="Arial" panose="020B0604020202020204" pitchFamily="34" charset="0"/>
              <a:buChar char="•"/>
              <a:defRPr/>
            </a:pPr>
            <a:r>
              <a:rPr lang="en-US" sz="1600" dirty="0">
                <a:solidFill>
                  <a:schemeClr val="bg1"/>
                </a:solidFill>
              </a:rPr>
              <a:t>All chairs must be disinfected between use by patients i.e. no patient should sit on chair that has not been disinfected</a:t>
            </a:r>
          </a:p>
          <a:p>
            <a:pPr marL="914400" lvl="1" indent="-457200">
              <a:buClr>
                <a:srgbClr val="F0904A"/>
              </a:buClr>
              <a:buFont typeface="Arial" panose="020B0604020202020204" pitchFamily="34" charset="0"/>
              <a:buChar char="•"/>
              <a:defRPr/>
            </a:pPr>
            <a:r>
              <a:rPr lang="en-US" sz="1600" dirty="0">
                <a:solidFill>
                  <a:schemeClr val="bg1"/>
                </a:solidFill>
              </a:rPr>
              <a:t>The cleaner should disinfect all hard surfaces, including chairs and surrounding floor area with disinfectant </a:t>
            </a:r>
          </a:p>
          <a:p>
            <a:pPr marL="914400" lvl="1" indent="-457200">
              <a:buClr>
                <a:srgbClr val="F0904A"/>
              </a:buClr>
              <a:buFont typeface="Arial" panose="020B0604020202020204" pitchFamily="34" charset="0"/>
              <a:buChar char="•"/>
              <a:defRPr/>
            </a:pPr>
            <a:r>
              <a:rPr lang="en-US" sz="1600" dirty="0">
                <a:solidFill>
                  <a:schemeClr val="bg1"/>
                </a:solidFill>
              </a:rPr>
              <a:t>Use bleach/water solution – see Annex 3</a:t>
            </a:r>
          </a:p>
        </p:txBody>
      </p:sp>
      <p:pic>
        <p:nvPicPr>
          <p:cNvPr id="5" name="Graphic 4" descr="Lungs">
            <a:extLst>
              <a:ext uri="{FF2B5EF4-FFF2-40B4-BE49-F238E27FC236}">
                <a16:creationId xmlns:a16="http://schemas.microsoft.com/office/drawing/2014/main" id="{252C62AA-3737-4B4C-A2AE-E9D2548ED0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sp>
        <p:nvSpPr>
          <p:cNvPr id="9" name="Title 1">
            <a:extLst>
              <a:ext uri="{FF2B5EF4-FFF2-40B4-BE49-F238E27FC236}">
                <a16:creationId xmlns:a16="http://schemas.microsoft.com/office/drawing/2014/main" id="{A360DB4F-9A9B-E54A-9501-15FD80D8B538}"/>
              </a:ext>
            </a:extLst>
          </p:cNvPr>
          <p:cNvSpPr>
            <a:spLocks noGrp="1"/>
          </p:cNvSpPr>
          <p:nvPr>
            <p:ph type="title"/>
          </p:nvPr>
        </p:nvSpPr>
        <p:spPr>
          <a:xfrm>
            <a:off x="810000" y="1025144"/>
            <a:ext cx="11382000" cy="769442"/>
          </a:xfrm>
        </p:spPr>
        <p:txBody>
          <a:bodyPr/>
          <a:lstStyle/>
          <a:p>
            <a:r>
              <a:rPr lang="en-ZA" sz="3600" dirty="0"/>
              <a:t>4. SECOND SCREENING &amp; MANAGEMENT STATION</a:t>
            </a:r>
            <a:br>
              <a:rPr lang="en-ZA" dirty="0"/>
            </a:br>
            <a:r>
              <a:rPr lang="en-ZA" sz="3600" b="0" dirty="0"/>
              <a:t>(Temporary Chest Clinic)</a:t>
            </a:r>
            <a:endParaRPr lang="en-US" dirty="0"/>
          </a:p>
        </p:txBody>
      </p:sp>
      <p:pic>
        <p:nvPicPr>
          <p:cNvPr id="6" name="Picture 5" descr="A group of people standing in a room&#10;&#10;Description automatically generated">
            <a:extLst>
              <a:ext uri="{FF2B5EF4-FFF2-40B4-BE49-F238E27FC236}">
                <a16:creationId xmlns:a16="http://schemas.microsoft.com/office/drawing/2014/main" id="{27C7D6B3-524E-7D44-9BA9-4725ADA1C8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0001" y="2362887"/>
            <a:ext cx="4562100" cy="3937433"/>
          </a:xfrm>
          <a:prstGeom prst="rect">
            <a:avLst/>
          </a:prstGeom>
          <a:effectLst>
            <a:outerShdw blurRad="50800" dist="50800" dir="5400000" algn="ctr" rotWithShape="0">
              <a:schemeClr val="bg1">
                <a:lumMod val="75000"/>
                <a:alpha val="40000"/>
              </a:schemeClr>
            </a:outerShdw>
          </a:effectLst>
        </p:spPr>
      </p:pic>
    </p:spTree>
    <p:extLst>
      <p:ext uri="{BB962C8B-B14F-4D97-AF65-F5344CB8AC3E}">
        <p14:creationId xmlns:p14="http://schemas.microsoft.com/office/powerpoint/2010/main" val="3603702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3D7-432E-4947-BB4F-2DC0FB572745}"/>
              </a:ext>
            </a:extLst>
          </p:cNvPr>
          <p:cNvSpPr>
            <a:spLocks noGrp="1"/>
          </p:cNvSpPr>
          <p:nvPr>
            <p:ph type="ctrTitle"/>
          </p:nvPr>
        </p:nvSpPr>
        <p:spPr>
          <a:xfrm>
            <a:off x="810001" y="1943474"/>
            <a:ext cx="10572000" cy="2971051"/>
          </a:xfrm>
        </p:spPr>
        <p:txBody>
          <a:bodyPr/>
          <a:lstStyle/>
          <a:p>
            <a:r>
              <a:rPr lang="en-US" dirty="0"/>
              <a:t>5.</a:t>
            </a:r>
            <a:br>
              <a:rPr lang="en-US" dirty="0"/>
            </a:br>
            <a:r>
              <a:rPr lang="en-US" dirty="0"/>
              <a:t>HIV Testing Station</a:t>
            </a:r>
          </a:p>
        </p:txBody>
      </p:sp>
      <p:sp>
        <p:nvSpPr>
          <p:cNvPr id="3" name="Subtitle 2">
            <a:extLst>
              <a:ext uri="{FF2B5EF4-FFF2-40B4-BE49-F238E27FC236}">
                <a16:creationId xmlns:a16="http://schemas.microsoft.com/office/drawing/2014/main" id="{DCB1A3F5-59B4-5645-AC59-9B1F60BF4EF4}"/>
              </a:ext>
            </a:extLst>
          </p:cNvPr>
          <p:cNvSpPr>
            <a:spLocks noGrp="1"/>
          </p:cNvSpPr>
          <p:nvPr>
            <p:ph type="subTitle" idx="1"/>
          </p:nvPr>
        </p:nvSpPr>
        <p:spPr>
          <a:xfrm>
            <a:off x="810001" y="5280847"/>
            <a:ext cx="10572000" cy="1289286"/>
          </a:xfrm>
        </p:spPr>
        <p:txBody>
          <a:bodyPr>
            <a:normAutofit fontScale="92500" lnSpcReduction="10000"/>
          </a:bodyPr>
          <a:lstStyle/>
          <a:p>
            <a:r>
              <a:rPr lang="en-US" sz="8000" b="1" dirty="0">
                <a:solidFill>
                  <a:srgbClr val="F0904A"/>
                </a:solidFill>
              </a:rPr>
              <a:t>ORANGE ZONE</a:t>
            </a:r>
            <a:endParaRPr lang="en-US" sz="8000" dirty="0">
              <a:solidFill>
                <a:srgbClr val="F0904A"/>
              </a:solidFill>
            </a:endParaRPr>
          </a:p>
          <a:p>
            <a:endParaRPr lang="en-US" dirty="0"/>
          </a:p>
        </p:txBody>
      </p:sp>
      <p:sp>
        <p:nvSpPr>
          <p:cNvPr id="4" name="Footer Placeholder 3">
            <a:extLst>
              <a:ext uri="{FF2B5EF4-FFF2-40B4-BE49-F238E27FC236}">
                <a16:creationId xmlns:a16="http://schemas.microsoft.com/office/drawing/2014/main" id="{6A44646C-15EC-0248-902E-DCAE051E521D}"/>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7" name="Picture 6" descr="A picture containing game&#10;&#10;Description automatically generated">
            <a:extLst>
              <a:ext uri="{FF2B5EF4-FFF2-40B4-BE49-F238E27FC236}">
                <a16:creationId xmlns:a16="http://schemas.microsoft.com/office/drawing/2014/main" id="{A06AC15B-669B-B240-A32F-B5E7530428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66932" y="-1435101"/>
            <a:ext cx="8212667" cy="10934700"/>
          </a:xfrm>
          <a:prstGeom prst="rect">
            <a:avLst/>
          </a:prstGeom>
        </p:spPr>
      </p:pic>
    </p:spTree>
    <p:extLst>
      <p:ext uri="{BB962C8B-B14F-4D97-AF65-F5344CB8AC3E}">
        <p14:creationId xmlns:p14="http://schemas.microsoft.com/office/powerpoint/2010/main" val="928030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81B-4699-3B4F-8A81-20B3CA10D20A}"/>
              </a:ext>
            </a:extLst>
          </p:cNvPr>
          <p:cNvSpPr>
            <a:spLocks noGrp="1"/>
          </p:cNvSpPr>
          <p:nvPr>
            <p:ph type="title"/>
          </p:nvPr>
        </p:nvSpPr>
        <p:spPr>
          <a:xfrm>
            <a:off x="810000" y="824136"/>
            <a:ext cx="10571998" cy="970450"/>
          </a:xfrm>
        </p:spPr>
        <p:txBody>
          <a:bodyPr/>
          <a:lstStyle/>
          <a:p>
            <a:r>
              <a:rPr lang="en-ZA" dirty="0"/>
              <a:t>5. HIV Testing Station</a:t>
            </a:r>
            <a:endParaRPr lang="en-US" dirty="0"/>
          </a:p>
        </p:txBody>
      </p:sp>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606800" y="2170315"/>
            <a:ext cx="11374993" cy="4154984"/>
          </a:xfrm>
          <a:prstGeom prst="rect">
            <a:avLst/>
          </a:prstGeom>
        </p:spPr>
        <p:txBody>
          <a:bodyPr wrap="square">
            <a:spAutoFit/>
          </a:bodyPr>
          <a:lstStyle/>
          <a:p>
            <a:pPr marL="342900" indent="-342900">
              <a:buClr>
                <a:srgbClr val="F0904A"/>
              </a:buClr>
              <a:buFont typeface="Arial" panose="020B0604020202020204" pitchFamily="34" charset="0"/>
              <a:buChar char="•"/>
            </a:pPr>
            <a:r>
              <a:rPr lang="en-US" altLang="en-US" b="1" dirty="0">
                <a:solidFill>
                  <a:schemeClr val="bg1">
                    <a:lumMod val="75000"/>
                  </a:schemeClr>
                </a:solidFill>
              </a:rPr>
              <a:t>Location</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Easily accessible from Orange Zone</a:t>
            </a:r>
          </a:p>
          <a:p>
            <a:pPr lvl="1">
              <a:buClr>
                <a:srgbClr val="F0904A"/>
              </a:buClr>
            </a:pPr>
            <a:r>
              <a:rPr lang="en-US" altLang="en-US" sz="1600" dirty="0">
                <a:solidFill>
                  <a:schemeClr val="bg1">
                    <a:lumMod val="75000"/>
                  </a:schemeClr>
                </a:solidFill>
              </a:rPr>
              <a:t>    </a:t>
            </a:r>
          </a:p>
          <a:p>
            <a:pPr marL="342900" indent="-342900">
              <a:buClr>
                <a:srgbClr val="F0904A"/>
              </a:buClr>
              <a:buFont typeface="Arial" panose="020B0604020202020204" pitchFamily="34" charset="0"/>
              <a:buChar char="•"/>
            </a:pPr>
            <a:r>
              <a:rPr lang="en-US" altLang="en-US" b="1" dirty="0">
                <a:solidFill>
                  <a:schemeClr val="bg1">
                    <a:lumMod val="75000"/>
                  </a:schemeClr>
                </a:solidFill>
              </a:rPr>
              <a:t>Staffing</a:t>
            </a:r>
          </a:p>
          <a:p>
            <a:pPr marL="800100" lvl="1" indent="-342900">
              <a:buClr>
                <a:srgbClr val="F0904A"/>
              </a:buClr>
              <a:buFont typeface="Arial" panose="020B0604020202020204" pitchFamily="34" charset="0"/>
              <a:buChar char="•"/>
            </a:pPr>
            <a:r>
              <a:rPr lang="en-US" altLang="en-US" sz="1600" b="1" dirty="0">
                <a:solidFill>
                  <a:schemeClr val="bg1">
                    <a:lumMod val="75000"/>
                  </a:schemeClr>
                </a:solidFill>
              </a:rPr>
              <a:t>HIV test provider </a:t>
            </a:r>
            <a:r>
              <a:rPr lang="en-US" altLang="en-US" sz="1600" dirty="0">
                <a:solidFill>
                  <a:schemeClr val="bg1">
                    <a:lumMod val="75000"/>
                  </a:schemeClr>
                </a:solidFill>
              </a:rPr>
              <a:t>(trained lay healthcare worker)</a:t>
            </a:r>
          </a:p>
          <a:p>
            <a:pPr marL="800100" lvl="1" indent="-342900">
              <a:buClr>
                <a:srgbClr val="F0904A"/>
              </a:buClr>
              <a:buFont typeface="Arial" panose="020B0604020202020204" pitchFamily="34" charset="0"/>
              <a:buChar char="•"/>
            </a:pPr>
            <a:endParaRPr lang="en-US" altLang="en-US" sz="1600" dirty="0">
              <a:solidFill>
                <a:schemeClr val="bg1">
                  <a:lumMod val="75000"/>
                </a:schemeClr>
              </a:solidFill>
            </a:endParaRPr>
          </a:p>
          <a:p>
            <a:pPr marL="342900" indent="-342900">
              <a:buClr>
                <a:srgbClr val="F0904A"/>
              </a:buClr>
              <a:buFont typeface="Arial" panose="020B0604020202020204" pitchFamily="34" charset="0"/>
              <a:buChar char="•"/>
            </a:pPr>
            <a:r>
              <a:rPr lang="en-US" altLang="en-US" b="1" dirty="0">
                <a:solidFill>
                  <a:schemeClr val="bg1">
                    <a:lumMod val="75000"/>
                  </a:schemeClr>
                </a:solidFill>
              </a:rPr>
              <a:t>Station set-up</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Separate gazebo with privacy, a small table and 2 chairs </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Requires all HIV testing equipment</a:t>
            </a:r>
          </a:p>
          <a:p>
            <a:pPr lvl="1">
              <a:buClr>
                <a:srgbClr val="F0904A"/>
              </a:buClr>
            </a:pPr>
            <a:r>
              <a:rPr lang="en-US" altLang="en-US" sz="1600" dirty="0">
                <a:solidFill>
                  <a:schemeClr val="bg1">
                    <a:lumMod val="75000"/>
                  </a:schemeClr>
                </a:solidFill>
              </a:rPr>
              <a:t> </a:t>
            </a:r>
          </a:p>
          <a:p>
            <a:pPr marL="342900" indent="-342900">
              <a:buClr>
                <a:srgbClr val="F0904A"/>
              </a:buClr>
              <a:buFont typeface="Arial" panose="020B0604020202020204" pitchFamily="34" charset="0"/>
              <a:buChar char="•"/>
            </a:pPr>
            <a:r>
              <a:rPr lang="en-US" altLang="en-US" b="1" dirty="0">
                <a:solidFill>
                  <a:schemeClr val="bg1">
                    <a:lumMod val="75000"/>
                  </a:schemeClr>
                </a:solidFill>
              </a:rPr>
              <a:t>Station procedure</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Disinfect station between every patient</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Carry out HIV test for all patients referred from Orange Zone</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Note HIV test result on request for test from Orange Zone Clinician. Send back with runner to Orange Zone Clinician for decision on whether TB testing required</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Where TB testing required, Orange Zone Clinician to complete NHLS specimen form </a:t>
            </a:r>
          </a:p>
        </p:txBody>
      </p:sp>
    </p:spTree>
    <p:extLst>
      <p:ext uri="{BB962C8B-B14F-4D97-AF65-F5344CB8AC3E}">
        <p14:creationId xmlns:p14="http://schemas.microsoft.com/office/powerpoint/2010/main" val="5736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8F00-A858-0F4F-B891-1FE78E4C5065}"/>
              </a:ext>
            </a:extLst>
          </p:cNvPr>
          <p:cNvSpPr>
            <a:spLocks noGrp="1"/>
          </p:cNvSpPr>
          <p:nvPr>
            <p:ph type="title"/>
          </p:nvPr>
        </p:nvSpPr>
        <p:spPr/>
        <p:txBody>
          <a:bodyPr/>
          <a:lstStyle/>
          <a:p>
            <a:r>
              <a:rPr lang="en-US" sz="3200" b="0" dirty="0">
                <a:solidFill>
                  <a:schemeClr val="tx2">
                    <a:lumMod val="90000"/>
                  </a:schemeClr>
                </a:solidFill>
              </a:rPr>
              <a:t>Strengthen facility infection control readiness</a:t>
            </a:r>
            <a:br>
              <a:rPr lang="en-US" dirty="0"/>
            </a:br>
            <a:r>
              <a:rPr lang="en-US" altLang="en-US" dirty="0"/>
              <a:t>National South African response</a:t>
            </a:r>
            <a:endParaRPr lang="en-US" dirty="0"/>
          </a:p>
        </p:txBody>
      </p:sp>
      <p:sp>
        <p:nvSpPr>
          <p:cNvPr id="9" name="Content Placeholder 8">
            <a:extLst>
              <a:ext uri="{FF2B5EF4-FFF2-40B4-BE49-F238E27FC236}">
                <a16:creationId xmlns:a16="http://schemas.microsoft.com/office/drawing/2014/main" id="{9E153561-3DC4-A345-96D0-6D8920C2824F}"/>
              </a:ext>
            </a:extLst>
          </p:cNvPr>
          <p:cNvSpPr>
            <a:spLocks noGrp="1"/>
          </p:cNvSpPr>
          <p:nvPr>
            <p:ph idx="1"/>
          </p:nvPr>
        </p:nvSpPr>
        <p:spPr>
          <a:xfrm>
            <a:off x="665170" y="2256433"/>
            <a:ext cx="11382000" cy="3636511"/>
          </a:xfrm>
        </p:spPr>
        <p:txBody>
          <a:bodyPr>
            <a:normAutofit fontScale="85000" lnSpcReduction="20000"/>
          </a:bodyPr>
          <a:lstStyle/>
          <a:p>
            <a:pPr marL="0" indent="0" fontAlgn="auto">
              <a:spcAft>
                <a:spcPts val="0"/>
              </a:spcAft>
              <a:buNone/>
              <a:defRPr/>
            </a:pPr>
            <a:endParaRPr lang="en-US" sz="2800" dirty="0"/>
          </a:p>
          <a:p>
            <a:pPr marL="0" indent="0" fontAlgn="auto">
              <a:spcAft>
                <a:spcPts val="0"/>
              </a:spcAft>
              <a:buNone/>
              <a:defRPr/>
            </a:pPr>
            <a:r>
              <a:rPr lang="en-US" sz="2800" dirty="0"/>
              <a:t>Hands-on training to prepare and set up a primary health care (PHC) facility</a:t>
            </a:r>
          </a:p>
          <a:p>
            <a:pPr marL="457200" lvl="1" indent="0" fontAlgn="auto">
              <a:spcAft>
                <a:spcPts val="0"/>
              </a:spcAft>
              <a:buNone/>
              <a:defRPr/>
            </a:pPr>
            <a:r>
              <a:rPr lang="en-US" sz="2100" dirty="0">
                <a:solidFill>
                  <a:schemeClr val="bg1">
                    <a:lumMod val="75000"/>
                  </a:schemeClr>
                </a:solidFill>
              </a:rPr>
              <a:t>Additional components for hospitals</a:t>
            </a:r>
          </a:p>
          <a:p>
            <a:pPr marL="457200" lvl="1" indent="0">
              <a:spcAft>
                <a:spcPts val="0"/>
              </a:spcAft>
              <a:buNone/>
              <a:defRPr/>
            </a:pPr>
            <a:endParaRPr lang="en-US" sz="2100" dirty="0"/>
          </a:p>
          <a:p>
            <a:pPr marL="0" indent="0" fontAlgn="auto">
              <a:spcAft>
                <a:spcPts val="0"/>
              </a:spcAft>
              <a:buNone/>
              <a:defRPr/>
            </a:pPr>
            <a:r>
              <a:rPr lang="en-US" sz="2800" dirty="0"/>
              <a:t>Highlighting application to:</a:t>
            </a:r>
          </a:p>
          <a:p>
            <a:pPr marL="457200" lvl="1" indent="0" fontAlgn="auto">
              <a:spcAft>
                <a:spcPts val="0"/>
              </a:spcAft>
              <a:buNone/>
              <a:defRPr/>
            </a:pPr>
            <a:r>
              <a:rPr lang="en-US" sz="2100" dirty="0">
                <a:solidFill>
                  <a:schemeClr val="bg1">
                    <a:lumMod val="75000"/>
                  </a:schemeClr>
                </a:solidFill>
              </a:rPr>
              <a:t>PLHIV attending facilities</a:t>
            </a:r>
          </a:p>
          <a:p>
            <a:pPr marL="457200" lvl="1" indent="0" fontAlgn="auto">
              <a:spcAft>
                <a:spcPts val="0"/>
              </a:spcAft>
              <a:buNone/>
              <a:defRPr/>
            </a:pPr>
            <a:r>
              <a:rPr lang="en-US" sz="2100" dirty="0">
                <a:solidFill>
                  <a:schemeClr val="bg1">
                    <a:lumMod val="75000"/>
                  </a:schemeClr>
                </a:solidFill>
              </a:rPr>
              <a:t>Diagnosing TB suspects/TB patients attending facilities</a:t>
            </a:r>
          </a:p>
          <a:p>
            <a:pPr marL="457200" lvl="1" indent="0" fontAlgn="auto">
              <a:spcAft>
                <a:spcPts val="0"/>
              </a:spcAft>
              <a:buNone/>
              <a:defRPr/>
            </a:pPr>
            <a:r>
              <a:rPr lang="en-US" sz="2100" dirty="0">
                <a:solidFill>
                  <a:schemeClr val="bg1">
                    <a:lumMod val="75000"/>
                  </a:schemeClr>
                </a:solidFill>
              </a:rPr>
              <a:t>Differentiated service delivery (DSD) for ART patients attending facilities</a:t>
            </a:r>
          </a:p>
          <a:p>
            <a:pPr marL="457200" lvl="1" indent="0">
              <a:spcAft>
                <a:spcPts val="0"/>
              </a:spcAft>
              <a:buNone/>
              <a:defRPr/>
            </a:pPr>
            <a:endParaRPr lang="en-US" sz="2100" dirty="0"/>
          </a:p>
          <a:p>
            <a:pPr marL="0" indent="0" fontAlgn="auto">
              <a:spcAft>
                <a:spcPts val="0"/>
              </a:spcAft>
              <a:buNone/>
              <a:defRPr/>
            </a:pPr>
            <a:r>
              <a:rPr lang="en-US" sz="2800" dirty="0"/>
              <a:t>PPE components not covered in this training, but included in Guide</a:t>
            </a:r>
          </a:p>
          <a:p>
            <a:pPr marL="0" indent="0">
              <a:buNone/>
            </a:pPr>
            <a:endParaRPr lang="en-US" dirty="0"/>
          </a:p>
        </p:txBody>
      </p:sp>
      <p:sp>
        <p:nvSpPr>
          <p:cNvPr id="4" name="Footer Placeholder 3">
            <a:extLst>
              <a:ext uri="{FF2B5EF4-FFF2-40B4-BE49-F238E27FC236}">
                <a16:creationId xmlns:a16="http://schemas.microsoft.com/office/drawing/2014/main" id="{AD1929FE-7C15-7340-B0F6-5F1855BD2F2C}"/>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5" name="TextBox 4">
            <a:extLst>
              <a:ext uri="{FF2B5EF4-FFF2-40B4-BE49-F238E27FC236}">
                <a16:creationId xmlns:a16="http://schemas.microsoft.com/office/drawing/2014/main" id="{037618A3-F461-904D-B478-5794400F4E2F}"/>
              </a:ext>
            </a:extLst>
          </p:cNvPr>
          <p:cNvSpPr txBox="1"/>
          <p:nvPr/>
        </p:nvSpPr>
        <p:spPr>
          <a:xfrm>
            <a:off x="810000" y="1285983"/>
            <a:ext cx="11382000" cy="400110"/>
          </a:xfrm>
          <a:prstGeom prst="rect">
            <a:avLst/>
          </a:prstGeom>
          <a:noFill/>
        </p:spPr>
        <p:txBody>
          <a:bodyPr wrap="square" rtlCol="0">
            <a:spAutoFit/>
          </a:bodyPr>
          <a:lstStyle/>
          <a:p>
            <a:r>
              <a:rPr lang="en-US" altLang="en-US" sz="2000" b="1" dirty="0"/>
              <a:t>to reduce risk among HIV and TB patients within the context of the COVID-19 pandemic</a:t>
            </a:r>
            <a:endParaRPr lang="en-US" sz="2000" b="1" dirty="0"/>
          </a:p>
        </p:txBody>
      </p:sp>
    </p:spTree>
    <p:extLst>
      <p:ext uri="{BB962C8B-B14F-4D97-AF65-F5344CB8AC3E}">
        <p14:creationId xmlns:p14="http://schemas.microsoft.com/office/powerpoint/2010/main" val="1162554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BC4E-DE6B-BC4D-A6CD-28E46572BE1A}"/>
              </a:ext>
            </a:extLst>
          </p:cNvPr>
          <p:cNvSpPr>
            <a:spLocks noGrp="1"/>
          </p:cNvSpPr>
          <p:nvPr>
            <p:ph type="title"/>
          </p:nvPr>
        </p:nvSpPr>
        <p:spPr/>
        <p:txBody>
          <a:bodyPr/>
          <a:lstStyle/>
          <a:p>
            <a:r>
              <a:rPr lang="en-US" dirty="0"/>
              <a:t>Pic</a:t>
            </a:r>
          </a:p>
        </p:txBody>
      </p:sp>
      <p:pic>
        <p:nvPicPr>
          <p:cNvPr id="6" name="Picture 4">
            <a:extLst>
              <a:ext uri="{FF2B5EF4-FFF2-40B4-BE49-F238E27FC236}">
                <a16:creationId xmlns:a16="http://schemas.microsoft.com/office/drawing/2014/main" id="{D3DD5000-B0C1-B342-BFB8-7D64D88C9E1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3367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F7D5ECAF-3921-D24F-AA7C-8FC4A5F6368E}"/>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7" name="Picture 4">
            <a:extLst>
              <a:ext uri="{FF2B5EF4-FFF2-40B4-BE49-F238E27FC236}">
                <a16:creationId xmlns:a16="http://schemas.microsoft.com/office/drawing/2014/main" id="{D77CFD8A-25C9-814B-8695-4796122AEA9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flipH="1">
            <a:off x="-505562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8201ECB2-89E3-2144-825D-6B7C96F1EE8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669925"/>
            <a:ext cx="397192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72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3D7-432E-4947-BB4F-2DC0FB572745}"/>
              </a:ext>
            </a:extLst>
          </p:cNvPr>
          <p:cNvSpPr>
            <a:spLocks noGrp="1"/>
          </p:cNvSpPr>
          <p:nvPr>
            <p:ph type="ctrTitle"/>
          </p:nvPr>
        </p:nvSpPr>
        <p:spPr>
          <a:xfrm>
            <a:off x="810001" y="1943474"/>
            <a:ext cx="10572000" cy="2971051"/>
          </a:xfrm>
        </p:spPr>
        <p:txBody>
          <a:bodyPr/>
          <a:lstStyle/>
          <a:p>
            <a:r>
              <a:rPr lang="en-US" dirty="0"/>
              <a:t>6.</a:t>
            </a:r>
            <a:br>
              <a:rPr lang="en-US" dirty="0"/>
            </a:br>
            <a:r>
              <a:rPr lang="en-US" dirty="0"/>
              <a:t>Specialized </a:t>
            </a:r>
            <a:br>
              <a:rPr lang="en-US" dirty="0"/>
            </a:br>
            <a:r>
              <a:rPr lang="en-US" dirty="0"/>
              <a:t>Clinical Service Station</a:t>
            </a:r>
          </a:p>
        </p:txBody>
      </p:sp>
      <p:sp>
        <p:nvSpPr>
          <p:cNvPr id="3" name="Subtitle 2">
            <a:extLst>
              <a:ext uri="{FF2B5EF4-FFF2-40B4-BE49-F238E27FC236}">
                <a16:creationId xmlns:a16="http://schemas.microsoft.com/office/drawing/2014/main" id="{DCB1A3F5-59B4-5645-AC59-9B1F60BF4EF4}"/>
              </a:ext>
            </a:extLst>
          </p:cNvPr>
          <p:cNvSpPr>
            <a:spLocks noGrp="1"/>
          </p:cNvSpPr>
          <p:nvPr>
            <p:ph type="subTitle" idx="1"/>
          </p:nvPr>
        </p:nvSpPr>
        <p:spPr>
          <a:xfrm>
            <a:off x="810001" y="5280847"/>
            <a:ext cx="10572000" cy="1289286"/>
          </a:xfrm>
        </p:spPr>
        <p:txBody>
          <a:bodyPr>
            <a:normAutofit fontScale="92500" lnSpcReduction="10000"/>
          </a:bodyPr>
          <a:lstStyle/>
          <a:p>
            <a:r>
              <a:rPr lang="en-US" sz="8000" b="1" dirty="0">
                <a:solidFill>
                  <a:srgbClr val="F0904A"/>
                </a:solidFill>
              </a:rPr>
              <a:t>ORANGE ZONE</a:t>
            </a:r>
            <a:endParaRPr lang="en-US" sz="8000" dirty="0">
              <a:solidFill>
                <a:srgbClr val="F0904A"/>
              </a:solidFill>
            </a:endParaRPr>
          </a:p>
          <a:p>
            <a:endParaRPr lang="en-US" dirty="0"/>
          </a:p>
        </p:txBody>
      </p:sp>
      <p:sp>
        <p:nvSpPr>
          <p:cNvPr id="4" name="Footer Placeholder 3">
            <a:extLst>
              <a:ext uri="{FF2B5EF4-FFF2-40B4-BE49-F238E27FC236}">
                <a16:creationId xmlns:a16="http://schemas.microsoft.com/office/drawing/2014/main" id="{6A44646C-15EC-0248-902E-DCAE051E521D}"/>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6" name="Picture 5" descr="A picture containing toy&#10;&#10;Description automatically generated">
            <a:extLst>
              <a:ext uri="{FF2B5EF4-FFF2-40B4-BE49-F238E27FC236}">
                <a16:creationId xmlns:a16="http://schemas.microsoft.com/office/drawing/2014/main" id="{91AB6E0D-7D85-1A4B-806C-4248A959A3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800306" y="7883"/>
            <a:ext cx="3967657" cy="5489807"/>
          </a:xfrm>
          <a:prstGeom prst="rect">
            <a:avLst/>
          </a:prstGeom>
        </p:spPr>
      </p:pic>
      <p:pic>
        <p:nvPicPr>
          <p:cNvPr id="8" name="Graphic 7" descr="Stethoscope">
            <a:extLst>
              <a:ext uri="{FF2B5EF4-FFF2-40B4-BE49-F238E27FC236}">
                <a16:creationId xmlns:a16="http://schemas.microsoft.com/office/drawing/2014/main" id="{2594F48B-EAB4-3845-840B-FC1EB73408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20753" y="1387091"/>
            <a:ext cx="2971051" cy="2971051"/>
          </a:xfrm>
          <a:prstGeom prst="rect">
            <a:avLst/>
          </a:prstGeom>
        </p:spPr>
      </p:pic>
    </p:spTree>
    <p:extLst>
      <p:ext uri="{BB962C8B-B14F-4D97-AF65-F5344CB8AC3E}">
        <p14:creationId xmlns:p14="http://schemas.microsoft.com/office/powerpoint/2010/main" val="1200098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81B-4699-3B4F-8A81-20B3CA10D20A}"/>
              </a:ext>
            </a:extLst>
          </p:cNvPr>
          <p:cNvSpPr>
            <a:spLocks noGrp="1"/>
          </p:cNvSpPr>
          <p:nvPr>
            <p:ph type="title"/>
          </p:nvPr>
        </p:nvSpPr>
        <p:spPr>
          <a:xfrm>
            <a:off x="810000" y="824136"/>
            <a:ext cx="11374992" cy="970450"/>
          </a:xfrm>
        </p:spPr>
        <p:txBody>
          <a:bodyPr/>
          <a:lstStyle/>
          <a:p>
            <a:r>
              <a:rPr lang="en-ZA" dirty="0"/>
              <a:t>6. SPECIALIZED CLINICAL SERVICES STATION</a:t>
            </a:r>
          </a:p>
        </p:txBody>
      </p:sp>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606800" y="2170315"/>
            <a:ext cx="11374993" cy="3908762"/>
          </a:xfrm>
          <a:prstGeom prst="rect">
            <a:avLst/>
          </a:prstGeom>
        </p:spPr>
        <p:txBody>
          <a:bodyPr wrap="square">
            <a:spAutoFit/>
          </a:bodyPr>
          <a:lstStyle/>
          <a:p>
            <a:pPr marL="342900" indent="-342900">
              <a:buClr>
                <a:srgbClr val="F0904A"/>
              </a:buClr>
              <a:buFont typeface="Arial" panose="020B0604020202020204" pitchFamily="34" charset="0"/>
              <a:buChar char="•"/>
            </a:pPr>
            <a:r>
              <a:rPr lang="en-US" altLang="en-US" b="1" dirty="0">
                <a:solidFill>
                  <a:schemeClr val="bg1">
                    <a:lumMod val="75000"/>
                  </a:schemeClr>
                </a:solidFill>
              </a:rPr>
              <a:t>Location</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Easily accessible from Orange Zone </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Ideally immediately next to Orange Zone tent</a:t>
            </a:r>
          </a:p>
          <a:p>
            <a:pPr lvl="1">
              <a:buClr>
                <a:srgbClr val="F0904A"/>
              </a:buClr>
            </a:pPr>
            <a:endParaRPr lang="en-US" altLang="en-US" sz="1600" dirty="0">
              <a:solidFill>
                <a:schemeClr val="bg1">
                  <a:lumMod val="75000"/>
                </a:schemeClr>
              </a:solidFill>
            </a:endParaRPr>
          </a:p>
          <a:p>
            <a:pPr marL="342900" indent="-342900">
              <a:buClr>
                <a:srgbClr val="F0904A"/>
              </a:buClr>
              <a:buFont typeface="Arial" panose="020B0604020202020204" pitchFamily="34" charset="0"/>
              <a:buChar char="•"/>
            </a:pPr>
            <a:r>
              <a:rPr lang="en-US" altLang="en-US" b="1" dirty="0">
                <a:solidFill>
                  <a:schemeClr val="bg1">
                    <a:lumMod val="75000"/>
                  </a:schemeClr>
                </a:solidFill>
              </a:rPr>
              <a:t>Staffing</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No permanent staffing  </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Used by </a:t>
            </a:r>
            <a:r>
              <a:rPr lang="en-US" altLang="en-US" sz="1600" b="1" dirty="0">
                <a:solidFill>
                  <a:schemeClr val="bg1">
                    <a:lumMod val="75000"/>
                  </a:schemeClr>
                </a:solidFill>
              </a:rPr>
              <a:t>specialized clinician called from Blue Zone</a:t>
            </a:r>
            <a:r>
              <a:rPr lang="en-US" altLang="en-US" sz="1600" dirty="0">
                <a:solidFill>
                  <a:schemeClr val="bg1">
                    <a:lumMod val="75000"/>
                  </a:schemeClr>
                </a:solidFill>
              </a:rPr>
              <a:t> to see patient for any clinical service that cannot be provided by an Orange Zone Clinician</a:t>
            </a:r>
          </a:p>
          <a:p>
            <a:pPr>
              <a:buClr>
                <a:srgbClr val="F0904A"/>
              </a:buClr>
            </a:pPr>
            <a:r>
              <a:rPr lang="en-US" altLang="en-US" sz="1600" b="1" dirty="0">
                <a:solidFill>
                  <a:schemeClr val="bg1">
                    <a:lumMod val="75000"/>
                  </a:schemeClr>
                </a:solidFill>
              </a:rPr>
              <a:t> </a:t>
            </a:r>
          </a:p>
          <a:p>
            <a:pPr marL="342900" indent="-342900">
              <a:buClr>
                <a:srgbClr val="F0904A"/>
              </a:buClr>
              <a:buFont typeface="Arial" panose="020B0604020202020204" pitchFamily="34" charset="0"/>
              <a:buChar char="•"/>
            </a:pPr>
            <a:r>
              <a:rPr lang="en-US" altLang="en-US" b="1" dirty="0">
                <a:solidFill>
                  <a:schemeClr val="bg1">
                    <a:lumMod val="75000"/>
                  </a:schemeClr>
                </a:solidFill>
              </a:rPr>
              <a:t>Station set-up</a:t>
            </a:r>
            <a:endParaRPr lang="en-US" altLang="en-US" dirty="0">
              <a:solidFill>
                <a:schemeClr val="bg1">
                  <a:lumMod val="75000"/>
                </a:schemeClr>
              </a:solidFill>
            </a:endParaRP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Requires separate gazebo with privacy, an examination bed and 2 chairs</a:t>
            </a:r>
            <a:endParaRPr lang="en-US" altLang="en-US" sz="1600" dirty="0">
              <a:solidFill>
                <a:schemeClr val="bg1">
                  <a:lumMod val="75000"/>
                </a:schemeClr>
              </a:solidFill>
              <a:highlight>
                <a:srgbClr val="FFFF00"/>
              </a:highlight>
            </a:endParaRPr>
          </a:p>
          <a:p>
            <a:pPr lvl="1">
              <a:buClr>
                <a:srgbClr val="F0904A"/>
              </a:buClr>
            </a:pPr>
            <a:endParaRPr lang="en-US" altLang="en-US" sz="1600" dirty="0">
              <a:solidFill>
                <a:schemeClr val="bg1">
                  <a:lumMod val="75000"/>
                </a:schemeClr>
              </a:solidFill>
            </a:endParaRPr>
          </a:p>
          <a:p>
            <a:pPr marL="342900" indent="-342900">
              <a:buClr>
                <a:srgbClr val="F0904A"/>
              </a:buClr>
              <a:buFont typeface="Arial" panose="020B0604020202020204" pitchFamily="34" charset="0"/>
              <a:buChar char="•"/>
            </a:pPr>
            <a:r>
              <a:rPr lang="en-US" altLang="en-US" b="1" dirty="0">
                <a:solidFill>
                  <a:schemeClr val="bg1">
                    <a:lumMod val="75000"/>
                  </a:schemeClr>
                </a:solidFill>
              </a:rPr>
              <a:t>Station procedure</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Disinfect station between every patient</a:t>
            </a:r>
          </a:p>
          <a:p>
            <a:pPr marL="800100" lvl="1" indent="-342900">
              <a:buClr>
                <a:srgbClr val="F0904A"/>
              </a:buClr>
              <a:buFont typeface="Arial" panose="020B0604020202020204" pitchFamily="34" charset="0"/>
              <a:buChar char="•"/>
            </a:pPr>
            <a:r>
              <a:rPr lang="en-US" altLang="en-US" sz="1600" dirty="0">
                <a:solidFill>
                  <a:schemeClr val="bg1">
                    <a:lumMod val="75000"/>
                  </a:schemeClr>
                </a:solidFill>
              </a:rPr>
              <a:t>Specific to service provided</a:t>
            </a:r>
            <a:endParaRPr lang="en-US" altLang="en-US" dirty="0">
              <a:solidFill>
                <a:schemeClr val="bg1">
                  <a:lumMod val="75000"/>
                </a:schemeClr>
              </a:solidFill>
            </a:endParaRPr>
          </a:p>
        </p:txBody>
      </p:sp>
    </p:spTree>
    <p:extLst>
      <p:ext uri="{BB962C8B-B14F-4D97-AF65-F5344CB8AC3E}">
        <p14:creationId xmlns:p14="http://schemas.microsoft.com/office/powerpoint/2010/main" val="1083946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74B9-99F3-F74B-92CC-D8767E2B0480}"/>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1CCBA64F-9921-074C-AF94-17FA44D91CC8}"/>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6" name="Picture 2" descr="A picture containing outdoor, table, sitting, board&#10;&#10;Description automatically generated">
            <a:extLst>
              <a:ext uri="{FF2B5EF4-FFF2-40B4-BE49-F238E27FC236}">
                <a16:creationId xmlns:a16="http://schemas.microsoft.com/office/drawing/2014/main" id="{E3C4753A-023D-8E4D-89C3-9705771FE84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
            <a:ext cx="12275684" cy="920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Down 6">
            <a:extLst>
              <a:ext uri="{FF2B5EF4-FFF2-40B4-BE49-F238E27FC236}">
                <a16:creationId xmlns:a16="http://schemas.microsoft.com/office/drawing/2014/main" id="{AB2AB2C2-DB32-40E2-96CB-8C0EED49921E}"/>
              </a:ext>
            </a:extLst>
          </p:cNvPr>
          <p:cNvSpPr/>
          <p:nvPr/>
        </p:nvSpPr>
        <p:spPr>
          <a:xfrm rot="20174273">
            <a:off x="7650088" y="2569158"/>
            <a:ext cx="936104" cy="115212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89712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3D7-432E-4947-BB4F-2DC0FB572745}"/>
              </a:ext>
            </a:extLst>
          </p:cNvPr>
          <p:cNvSpPr>
            <a:spLocks noGrp="1"/>
          </p:cNvSpPr>
          <p:nvPr>
            <p:ph type="ctrTitle"/>
          </p:nvPr>
        </p:nvSpPr>
        <p:spPr>
          <a:xfrm>
            <a:off x="810000" y="1943474"/>
            <a:ext cx="10572000" cy="2971051"/>
          </a:xfrm>
        </p:spPr>
        <p:txBody>
          <a:bodyPr/>
          <a:lstStyle/>
          <a:p>
            <a:r>
              <a:rPr lang="en-US" dirty="0"/>
              <a:t>7.</a:t>
            </a:r>
            <a:br>
              <a:rPr lang="en-US" dirty="0"/>
            </a:br>
            <a:r>
              <a:rPr lang="en-US" dirty="0"/>
              <a:t>COVID-19 &amp; TB Testing Station</a:t>
            </a:r>
          </a:p>
        </p:txBody>
      </p:sp>
      <p:sp>
        <p:nvSpPr>
          <p:cNvPr id="3" name="Subtitle 2">
            <a:extLst>
              <a:ext uri="{FF2B5EF4-FFF2-40B4-BE49-F238E27FC236}">
                <a16:creationId xmlns:a16="http://schemas.microsoft.com/office/drawing/2014/main" id="{DCB1A3F5-59B4-5645-AC59-9B1F60BF4EF4}"/>
              </a:ext>
            </a:extLst>
          </p:cNvPr>
          <p:cNvSpPr>
            <a:spLocks noGrp="1"/>
          </p:cNvSpPr>
          <p:nvPr>
            <p:ph type="subTitle" idx="1"/>
          </p:nvPr>
        </p:nvSpPr>
        <p:spPr>
          <a:xfrm>
            <a:off x="810001" y="5280847"/>
            <a:ext cx="10572000" cy="1289286"/>
          </a:xfrm>
        </p:spPr>
        <p:txBody>
          <a:bodyPr>
            <a:normAutofit fontScale="92500" lnSpcReduction="10000"/>
          </a:bodyPr>
          <a:lstStyle/>
          <a:p>
            <a:r>
              <a:rPr lang="en-US" sz="8000" b="1" dirty="0">
                <a:solidFill>
                  <a:srgbClr val="F0904A"/>
                </a:solidFill>
              </a:rPr>
              <a:t>ORANGE ZONE</a:t>
            </a:r>
            <a:endParaRPr lang="en-US" sz="8000" dirty="0">
              <a:solidFill>
                <a:srgbClr val="F0904A"/>
              </a:solidFill>
            </a:endParaRPr>
          </a:p>
          <a:p>
            <a:endParaRPr lang="en-US" dirty="0"/>
          </a:p>
        </p:txBody>
      </p:sp>
      <p:sp>
        <p:nvSpPr>
          <p:cNvPr id="4" name="Footer Placeholder 3">
            <a:extLst>
              <a:ext uri="{FF2B5EF4-FFF2-40B4-BE49-F238E27FC236}">
                <a16:creationId xmlns:a16="http://schemas.microsoft.com/office/drawing/2014/main" id="{6A44646C-15EC-0248-902E-DCAE051E521D}"/>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7" name="Picture 6" descr="A picture containing food&#10;&#10;Description automatically generated">
            <a:extLst>
              <a:ext uri="{FF2B5EF4-FFF2-40B4-BE49-F238E27FC236}">
                <a16:creationId xmlns:a16="http://schemas.microsoft.com/office/drawing/2014/main" id="{EDBCD1C1-9818-1A45-A375-F68EDDB54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473" y="-661660"/>
            <a:ext cx="8644320" cy="6483240"/>
          </a:xfrm>
          <a:prstGeom prst="rect">
            <a:avLst/>
          </a:prstGeom>
        </p:spPr>
      </p:pic>
    </p:spTree>
    <p:extLst>
      <p:ext uri="{BB962C8B-B14F-4D97-AF65-F5344CB8AC3E}">
        <p14:creationId xmlns:p14="http://schemas.microsoft.com/office/powerpoint/2010/main" val="1827387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81B-4699-3B4F-8A81-20B3CA10D20A}"/>
              </a:ext>
            </a:extLst>
          </p:cNvPr>
          <p:cNvSpPr>
            <a:spLocks noGrp="1"/>
          </p:cNvSpPr>
          <p:nvPr>
            <p:ph type="title"/>
          </p:nvPr>
        </p:nvSpPr>
        <p:spPr>
          <a:xfrm>
            <a:off x="810000" y="824136"/>
            <a:ext cx="10571998" cy="970450"/>
          </a:xfrm>
        </p:spPr>
        <p:txBody>
          <a:bodyPr/>
          <a:lstStyle/>
          <a:p>
            <a:r>
              <a:rPr lang="en-US" dirty="0"/>
              <a:t>7. COVID-19 &amp; TB Testing Station</a:t>
            </a:r>
          </a:p>
        </p:txBody>
      </p:sp>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7005" y="2316650"/>
            <a:ext cx="11374993" cy="4089838"/>
          </a:xfrm>
          <a:prstGeom prst="rect">
            <a:avLst/>
          </a:prstGeom>
        </p:spPr>
        <p:txBody>
          <a:bodyPr wrap="square">
            <a:spAutoFit/>
          </a:bodyPr>
          <a:lstStyle/>
          <a:p>
            <a:pPr marL="788670" indent="-285750">
              <a:lnSpc>
                <a:spcPct val="107000"/>
              </a:lnSpc>
              <a:spcAft>
                <a:spcPts val="0"/>
              </a:spcAft>
              <a:buClr>
                <a:srgbClr val="F0904A"/>
              </a:buClr>
              <a:buFont typeface="Arial" panose="020B0604020202020204" pitchFamily="34" charset="0"/>
              <a:buChar char="•"/>
            </a:pPr>
            <a:r>
              <a:rPr lang="en-ZA" b="1" dirty="0">
                <a:solidFill>
                  <a:schemeClr val="bg1"/>
                </a:solidFill>
                <a:ea typeface="Calibri" panose="020F0502020204030204" pitchFamily="34" charset="0"/>
                <a:cs typeface="Times New Roman" panose="02020603050405020304" pitchFamily="18" charset="0"/>
              </a:rPr>
              <a:t>Location</a:t>
            </a:r>
            <a:endParaRPr lang="en-ZA" sz="1600" b="1" dirty="0">
              <a:solidFill>
                <a:schemeClr val="bg1"/>
              </a:solidFill>
              <a:ea typeface="Calibri" panose="020F0502020204030204" pitchFamily="34" charset="0"/>
              <a:cs typeface="Times New Roman" panose="02020603050405020304" pitchFamily="18" charset="0"/>
            </a:endParaRP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Easily accessible from Orange Zone</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Last station before exiting the facility</a:t>
            </a:r>
          </a:p>
          <a:p>
            <a:pPr marL="960120" lvl="1">
              <a:lnSpc>
                <a:spcPct val="107000"/>
              </a:lnSpc>
              <a:buClr>
                <a:srgbClr val="F0904A"/>
              </a:buClr>
            </a:pPr>
            <a:endParaRPr lang="en-ZA" sz="1600" dirty="0">
              <a:solidFill>
                <a:schemeClr val="bg1"/>
              </a:solidFill>
              <a:ea typeface="Calibri" panose="020F0502020204030204" pitchFamily="34" charset="0"/>
              <a:cs typeface="Times New Roman" panose="02020603050405020304" pitchFamily="18" charset="0"/>
            </a:endParaRPr>
          </a:p>
          <a:p>
            <a:pPr marL="788670" indent="-285750">
              <a:lnSpc>
                <a:spcPct val="107000"/>
              </a:lnSpc>
              <a:spcAft>
                <a:spcPts val="0"/>
              </a:spcAft>
              <a:buClr>
                <a:srgbClr val="F0904A"/>
              </a:buClr>
              <a:buFont typeface="Arial" panose="020B0604020202020204" pitchFamily="34" charset="0"/>
              <a:buChar char="•"/>
            </a:pPr>
            <a:r>
              <a:rPr lang="en-ZA" b="1" dirty="0">
                <a:solidFill>
                  <a:schemeClr val="bg1"/>
                </a:solidFill>
                <a:ea typeface="Calibri" panose="020F0502020204030204" pitchFamily="34" charset="0"/>
                <a:cs typeface="Times New Roman" panose="02020603050405020304" pitchFamily="18" charset="0"/>
              </a:rPr>
              <a:t>Staffing</a:t>
            </a:r>
          </a:p>
          <a:p>
            <a:pPr marL="1245870" lvl="1" indent="-285750">
              <a:lnSpc>
                <a:spcPct val="107000"/>
              </a:lnSpc>
              <a:buClr>
                <a:srgbClr val="F0904A"/>
              </a:buClr>
              <a:buFont typeface="Arial" panose="020B0604020202020204" pitchFamily="34" charset="0"/>
              <a:buChar char="•"/>
            </a:pPr>
            <a:r>
              <a:rPr lang="en-ZA" sz="1600" b="1" dirty="0">
                <a:solidFill>
                  <a:schemeClr val="bg1"/>
                </a:solidFill>
                <a:ea typeface="Calibri" panose="020F0502020204030204" pitchFamily="34" charset="0"/>
                <a:cs typeface="Times New Roman" panose="02020603050405020304" pitchFamily="18" charset="0"/>
              </a:rPr>
              <a:t>Testing Clinician</a:t>
            </a:r>
            <a:r>
              <a:rPr lang="en-ZA" sz="1600" dirty="0">
                <a:solidFill>
                  <a:schemeClr val="bg1"/>
                </a:solidFill>
                <a:ea typeface="Calibri" panose="020F0502020204030204" pitchFamily="34" charset="0"/>
                <a:cs typeface="Times New Roman" panose="02020603050405020304" pitchFamily="18" charset="0"/>
              </a:rPr>
              <a:t>:</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Professional nurse or doctor</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Can be the same person as the Orange Zone Clinician in very low volume facility</a:t>
            </a:r>
          </a:p>
          <a:p>
            <a:pPr marL="1245870" lvl="1" indent="-285750">
              <a:lnSpc>
                <a:spcPct val="107000"/>
              </a:lnSpc>
              <a:buClr>
                <a:srgbClr val="F0904A"/>
              </a:buClr>
              <a:buFont typeface="Arial" panose="020B0604020202020204" pitchFamily="34" charset="0"/>
              <a:buChar char="•"/>
            </a:pPr>
            <a:r>
              <a:rPr lang="en-ZA" sz="1600" b="1" dirty="0">
                <a:solidFill>
                  <a:schemeClr val="bg1"/>
                </a:solidFill>
                <a:ea typeface="Calibri" panose="020F0502020204030204" pitchFamily="34" charset="0"/>
                <a:cs typeface="Times New Roman" panose="02020603050405020304" pitchFamily="18" charset="0"/>
              </a:rPr>
              <a:t>Testing Station Form Completers</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Can be lay HCWs or administration clerks </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1-4 depending on volume</a:t>
            </a:r>
          </a:p>
          <a:p>
            <a:pPr marL="1417320" lvl="2">
              <a:lnSpc>
                <a:spcPct val="107000"/>
              </a:lnSpc>
              <a:buClr>
                <a:srgbClr val="F0904A"/>
              </a:buClr>
            </a:pPr>
            <a:endParaRPr lang="en-ZA" sz="1600" dirty="0">
              <a:solidFill>
                <a:schemeClr val="bg1"/>
              </a:solidFill>
              <a:ea typeface="Calibri" panose="020F0502020204030204" pitchFamily="34" charset="0"/>
              <a:cs typeface="Times New Roman" panose="02020603050405020304" pitchFamily="18" charset="0"/>
            </a:endParaRPr>
          </a:p>
          <a:p>
            <a:pPr marL="1417320" lvl="2">
              <a:lnSpc>
                <a:spcPct val="107000"/>
              </a:lnSpc>
              <a:buClr>
                <a:srgbClr val="F0904A"/>
              </a:buClr>
            </a:pPr>
            <a:endParaRPr lang="en-ZA" sz="1600" dirty="0">
              <a:solidFill>
                <a:schemeClr val="bg1"/>
              </a:solidFill>
              <a:ea typeface="Calibri" panose="020F0502020204030204" pitchFamily="34" charset="0"/>
              <a:cs typeface="Times New Roman" panose="02020603050405020304" pitchFamily="18" charset="0"/>
            </a:endParaRPr>
          </a:p>
          <a:p>
            <a:pPr marL="960120" lvl="1">
              <a:lnSpc>
                <a:spcPct val="107000"/>
              </a:lnSpc>
              <a:buClr>
                <a:srgbClr val="F0904A"/>
              </a:buClr>
            </a:pPr>
            <a:endParaRPr lang="en-ZA" sz="1600" dirty="0">
              <a:solidFill>
                <a:schemeClr val="bg1"/>
              </a:solidFill>
              <a:ea typeface="Calibri" panose="020F0502020204030204" pitchFamily="34" charset="0"/>
              <a:cs typeface="Times New Roman" panose="02020603050405020304" pitchFamily="18" charset="0"/>
            </a:endParaRPr>
          </a:p>
          <a:p>
            <a:pPr marL="502920">
              <a:lnSpc>
                <a:spcPct val="107000"/>
              </a:lnSpc>
              <a:spcAft>
                <a:spcPts val="0"/>
              </a:spcAft>
              <a:buClr>
                <a:srgbClr val="F0904A"/>
              </a:buClr>
            </a:pPr>
            <a:endParaRPr lang="en-ZA" sz="16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455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81B-4699-3B4F-8A81-20B3CA10D20A}"/>
              </a:ext>
            </a:extLst>
          </p:cNvPr>
          <p:cNvSpPr>
            <a:spLocks noGrp="1"/>
          </p:cNvSpPr>
          <p:nvPr>
            <p:ph type="title"/>
          </p:nvPr>
        </p:nvSpPr>
        <p:spPr>
          <a:xfrm>
            <a:off x="810000" y="824136"/>
            <a:ext cx="10571998" cy="970450"/>
          </a:xfrm>
        </p:spPr>
        <p:txBody>
          <a:bodyPr/>
          <a:lstStyle/>
          <a:p>
            <a:r>
              <a:rPr lang="en-US" dirty="0"/>
              <a:t>7. COVID-19 &amp; TB testing station</a:t>
            </a:r>
          </a:p>
        </p:txBody>
      </p:sp>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7005" y="2194111"/>
            <a:ext cx="11374993" cy="3497048"/>
          </a:xfrm>
          <a:prstGeom prst="rect">
            <a:avLst/>
          </a:prstGeom>
        </p:spPr>
        <p:txBody>
          <a:bodyPr wrap="square">
            <a:spAutoFit/>
          </a:bodyPr>
          <a:lstStyle/>
          <a:p>
            <a:pPr marL="960120" lvl="1">
              <a:lnSpc>
                <a:spcPct val="107000"/>
              </a:lnSpc>
              <a:buClr>
                <a:srgbClr val="F0904A"/>
              </a:buClr>
            </a:pPr>
            <a:endParaRPr lang="en-ZA" sz="1600" dirty="0">
              <a:solidFill>
                <a:schemeClr val="bg1"/>
              </a:solidFill>
              <a:ea typeface="Calibri" panose="020F0502020204030204" pitchFamily="34" charset="0"/>
              <a:cs typeface="Times New Roman" panose="02020603050405020304" pitchFamily="18" charset="0"/>
            </a:endParaRPr>
          </a:p>
          <a:p>
            <a:pPr marL="788670" indent="-285750">
              <a:lnSpc>
                <a:spcPct val="107000"/>
              </a:lnSpc>
              <a:spcAft>
                <a:spcPts val="0"/>
              </a:spcAft>
              <a:buClr>
                <a:srgbClr val="F0904A"/>
              </a:buClr>
              <a:buFont typeface="Arial" panose="020B0604020202020204" pitchFamily="34" charset="0"/>
              <a:buChar char="•"/>
            </a:pPr>
            <a:r>
              <a:rPr lang="en-ZA" b="1" dirty="0">
                <a:solidFill>
                  <a:schemeClr val="bg1"/>
                </a:solidFill>
                <a:ea typeface="Calibri" panose="020F0502020204030204" pitchFamily="34" charset="0"/>
                <a:cs typeface="Times New Roman" panose="02020603050405020304" pitchFamily="18" charset="0"/>
              </a:rPr>
              <a:t>Station set-up</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Space for </a:t>
            </a:r>
            <a:r>
              <a:rPr lang="en-ZA" sz="1600" b="1" dirty="0">
                <a:solidFill>
                  <a:schemeClr val="bg1"/>
                </a:solidFill>
                <a:ea typeface="Calibri" panose="020F0502020204030204" pitchFamily="34" charset="0"/>
                <a:cs typeface="Times New Roman" panose="02020603050405020304" pitchFamily="18" charset="0"/>
              </a:rPr>
              <a:t>donning and doffing PPE </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Table/s for PPE supply and to collate specimens and forms in box for lab collection</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Can be outside gazebo or in an attached gazebo</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Separate space for </a:t>
            </a:r>
            <a:r>
              <a:rPr lang="en-ZA" sz="1600" b="1" dirty="0">
                <a:solidFill>
                  <a:schemeClr val="bg1"/>
                </a:solidFill>
                <a:ea typeface="Calibri" panose="020F0502020204030204" pitchFamily="34" charset="0"/>
                <a:cs typeface="Times New Roman" panose="02020603050405020304" pitchFamily="18" charset="0"/>
              </a:rPr>
              <a:t>specimen form completion</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Set of chairs and single tables for Form Completers</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Ideally this should be under cover</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Boxes next to tables with blank forms </a:t>
            </a:r>
          </a:p>
          <a:p>
            <a:pPr marL="1703070" lvl="2" indent="-285750">
              <a:lnSpc>
                <a:spcPct val="107000"/>
              </a:lnSpc>
              <a:buClr>
                <a:srgbClr val="F0904A"/>
              </a:buClr>
              <a:buFont typeface="Arial" panose="020B0604020202020204" pitchFamily="34" charset="0"/>
              <a:buChar char="•"/>
            </a:pPr>
            <a:r>
              <a:rPr lang="en-ZA" sz="1600" b="1" dirty="0">
                <a:solidFill>
                  <a:schemeClr val="bg1"/>
                </a:solidFill>
                <a:ea typeface="Calibri" panose="020F0502020204030204" pitchFamily="34" charset="0"/>
                <a:cs typeface="Times New Roman" panose="02020603050405020304" pitchFamily="18" charset="0"/>
              </a:rPr>
              <a:t>Well-ventilated space for conducting testing a</a:t>
            </a:r>
            <a:r>
              <a:rPr lang="en-ZA" sz="1600" dirty="0">
                <a:solidFill>
                  <a:schemeClr val="bg1"/>
                </a:solidFill>
                <a:ea typeface="Calibri" panose="020F0502020204030204" pitchFamily="34" charset="0"/>
                <a:cs typeface="Times New Roman" panose="02020603050405020304" pitchFamily="18" charset="0"/>
              </a:rPr>
              <a:t>t least 5m away from any other station </a:t>
            </a:r>
          </a:p>
          <a:p>
            <a:pPr marL="1417320" lvl="2">
              <a:lnSpc>
                <a:spcPct val="107000"/>
              </a:lnSpc>
              <a:buClr>
                <a:srgbClr val="F0904A"/>
              </a:buClr>
            </a:pPr>
            <a:r>
              <a:rPr lang="en-ZA" sz="1600" dirty="0">
                <a:solidFill>
                  <a:schemeClr val="bg1"/>
                </a:solidFill>
                <a:ea typeface="Calibri" panose="020F0502020204030204" pitchFamily="34" charset="0"/>
                <a:cs typeface="Times New Roman" panose="02020603050405020304" pitchFamily="18" charset="0"/>
              </a:rPr>
              <a:t>     and 2 sides open for ventilation</a:t>
            </a:r>
          </a:p>
          <a:p>
            <a:pPr marL="1417320" lvl="2">
              <a:lnSpc>
                <a:spcPct val="107000"/>
              </a:lnSpc>
              <a:buClr>
                <a:srgbClr val="F0904A"/>
              </a:buClr>
            </a:pPr>
            <a:endParaRPr lang="en-ZA" sz="1400" b="1" dirty="0">
              <a:solidFill>
                <a:schemeClr val="bg1"/>
              </a:solidFill>
              <a:ea typeface="Calibri" panose="020F0502020204030204" pitchFamily="34" charset="0"/>
              <a:cs typeface="Times New Roman" panose="02020603050405020304" pitchFamily="18" charset="0"/>
            </a:endParaRPr>
          </a:p>
          <a:p>
            <a:pPr marL="502920">
              <a:lnSpc>
                <a:spcPct val="107000"/>
              </a:lnSpc>
              <a:spcAft>
                <a:spcPts val="0"/>
              </a:spcAft>
              <a:buClr>
                <a:srgbClr val="F0904A"/>
              </a:buClr>
            </a:pPr>
            <a:endParaRPr lang="en-ZA" sz="16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445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9BE0-6268-364E-BFDF-DAE11ABAFAD4}"/>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2C82831A-D730-2D47-BC78-1FD474953316}"/>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9" name="Picture 8">
            <a:extLst>
              <a:ext uri="{FF2B5EF4-FFF2-40B4-BE49-F238E27FC236}">
                <a16:creationId xmlns:a16="http://schemas.microsoft.com/office/drawing/2014/main" id="{3F81C89C-F68B-054E-9763-5CBDD21EF57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6530" y="-1288474"/>
            <a:ext cx="12278529" cy="92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0387A48-362C-6B4B-AD41-F15D61E248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000" y="663575"/>
            <a:ext cx="3968750" cy="5530850"/>
          </a:xfrm>
          <a:prstGeom prst="rect">
            <a:avLst/>
          </a:prstGeom>
          <a:noFill/>
          <a:ln>
            <a:noFill/>
          </a:ln>
          <a:effectLst>
            <a:outerShdw blurRad="50800" dist="50800" dir="5400000" algn="ctr" rotWithShape="0">
              <a:schemeClr val="bg1">
                <a:lumMod val="75000"/>
                <a:alpha val="29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286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81B-4699-3B4F-8A81-20B3CA10D20A}"/>
              </a:ext>
            </a:extLst>
          </p:cNvPr>
          <p:cNvSpPr>
            <a:spLocks noGrp="1"/>
          </p:cNvSpPr>
          <p:nvPr>
            <p:ph type="title"/>
          </p:nvPr>
        </p:nvSpPr>
        <p:spPr>
          <a:xfrm>
            <a:off x="810000" y="824136"/>
            <a:ext cx="10571998" cy="970450"/>
          </a:xfrm>
        </p:spPr>
        <p:txBody>
          <a:bodyPr/>
          <a:lstStyle/>
          <a:p>
            <a:r>
              <a:rPr lang="en-US" dirty="0"/>
              <a:t>COVID-19 &amp; TB testing station</a:t>
            </a:r>
          </a:p>
        </p:txBody>
      </p:sp>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8" name="Picture 7">
            <a:extLst>
              <a:ext uri="{FF2B5EF4-FFF2-40B4-BE49-F238E27FC236}">
                <a16:creationId xmlns:a16="http://schemas.microsoft.com/office/drawing/2014/main" id="{02D10EAF-4F98-1F4D-95A7-6CFA5365105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6530" y="-1288474"/>
            <a:ext cx="12278529" cy="92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sign&#10;&#10;Description automatically generated">
            <a:extLst>
              <a:ext uri="{FF2B5EF4-FFF2-40B4-BE49-F238E27FC236}">
                <a16:creationId xmlns:a16="http://schemas.microsoft.com/office/drawing/2014/main" id="{ACA9CCE4-7469-614F-A63C-DEE69A3C71F7}"/>
              </a:ext>
            </a:extLst>
          </p:cNvPr>
          <p:cNvPicPr>
            <a:picLocks noChangeAspect="1"/>
          </p:cNvPicPr>
          <p:nvPr/>
        </p:nvPicPr>
        <p:blipFill>
          <a:blip r:embed="rId4"/>
          <a:stretch>
            <a:fillRect/>
          </a:stretch>
        </p:blipFill>
        <p:spPr>
          <a:xfrm>
            <a:off x="86529" y="4783273"/>
            <a:ext cx="7835236" cy="1805777"/>
          </a:xfrm>
          <a:prstGeom prst="rect">
            <a:avLst/>
          </a:prstGeom>
        </p:spPr>
      </p:pic>
    </p:spTree>
    <p:extLst>
      <p:ext uri="{BB962C8B-B14F-4D97-AF65-F5344CB8AC3E}">
        <p14:creationId xmlns:p14="http://schemas.microsoft.com/office/powerpoint/2010/main" val="1882208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81B-4699-3B4F-8A81-20B3CA10D20A}"/>
              </a:ext>
            </a:extLst>
          </p:cNvPr>
          <p:cNvSpPr>
            <a:spLocks noGrp="1"/>
          </p:cNvSpPr>
          <p:nvPr>
            <p:ph type="title"/>
          </p:nvPr>
        </p:nvSpPr>
        <p:spPr>
          <a:xfrm>
            <a:off x="810000" y="824136"/>
            <a:ext cx="10571998" cy="970450"/>
          </a:xfrm>
        </p:spPr>
        <p:txBody>
          <a:bodyPr/>
          <a:lstStyle/>
          <a:p>
            <a:r>
              <a:rPr lang="en-US" dirty="0"/>
              <a:t>7. COVID-19 &amp; TB Testing Station</a:t>
            </a:r>
          </a:p>
        </p:txBody>
      </p:sp>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7005" y="1965364"/>
            <a:ext cx="12006319" cy="3993594"/>
          </a:xfrm>
          <a:prstGeom prst="rect">
            <a:avLst/>
          </a:prstGeom>
        </p:spPr>
        <p:txBody>
          <a:bodyPr wrap="square">
            <a:spAutoFit/>
          </a:bodyPr>
          <a:lstStyle/>
          <a:p>
            <a:pPr marL="960120" lvl="1">
              <a:lnSpc>
                <a:spcPct val="107000"/>
              </a:lnSpc>
              <a:buClr>
                <a:srgbClr val="F0904A"/>
              </a:buClr>
            </a:pPr>
            <a:endParaRPr lang="en-ZA" sz="1400" dirty="0">
              <a:solidFill>
                <a:schemeClr val="bg1"/>
              </a:solidFill>
              <a:ea typeface="Calibri" panose="020F0502020204030204" pitchFamily="34" charset="0"/>
              <a:cs typeface="Times New Roman" panose="02020603050405020304" pitchFamily="18" charset="0"/>
            </a:endParaRPr>
          </a:p>
          <a:p>
            <a:pPr marL="788670" indent="-285750">
              <a:lnSpc>
                <a:spcPct val="107000"/>
              </a:lnSpc>
              <a:spcAft>
                <a:spcPts val="0"/>
              </a:spcAft>
              <a:buClr>
                <a:srgbClr val="F0904A"/>
              </a:buClr>
              <a:buFont typeface="Arial" panose="020B0604020202020204" pitchFamily="34" charset="0"/>
              <a:buChar char="•"/>
            </a:pPr>
            <a:r>
              <a:rPr lang="en-ZA" b="1" dirty="0">
                <a:solidFill>
                  <a:schemeClr val="bg1"/>
                </a:solidFill>
                <a:ea typeface="Calibri" panose="020F0502020204030204" pitchFamily="34" charset="0"/>
                <a:cs typeface="Times New Roman" panose="02020603050405020304" pitchFamily="18" charset="0"/>
              </a:rPr>
              <a:t>Station procedure</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Form Completers to complete forms</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Testing Clinician to fetch completed forms when ready to test next patient</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Forms transferred from Form Completers to Testing Clinician</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COVID-19 </a:t>
            </a:r>
            <a:r>
              <a:rPr lang="en-ZA" sz="1600" dirty="0">
                <a:solidFill>
                  <a:schemeClr val="bg1"/>
                </a:solidFill>
                <a:ea typeface="Calibri" panose="020F0502020204030204" pitchFamily="34" charset="0"/>
                <a:cs typeface="Times New Roman" panose="02020603050405020304" pitchFamily="18" charset="0"/>
                <a:hlinkClick r:id="rId3"/>
              </a:rPr>
              <a:t>detailed testing procedure</a:t>
            </a:r>
            <a:r>
              <a:rPr lang="en-ZA" sz="1600" dirty="0">
                <a:solidFill>
                  <a:schemeClr val="bg1"/>
                </a:solidFill>
                <a:ea typeface="Calibri" panose="020F0502020204030204" pitchFamily="34" charset="0"/>
                <a:cs typeface="Times New Roman" panose="02020603050405020304" pitchFamily="18" charset="0"/>
              </a:rPr>
              <a:t> at link or in Annex 9 of Guidelines</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Sputum (if patient has a productive cough)</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Nasopharyngeal swab</a:t>
            </a:r>
          </a:p>
          <a:p>
            <a:pPr marL="1703070" lvl="2"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Oropharyngeal swab</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TB sputum take in Testing Station or in safe open space away from others</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TB sputum sample to TB section in facility for registration and submission to lab by runner </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COVID-19 specimen to be packed with all forms in box (can be cooler box). If a dry swab does not need to be on ice</a:t>
            </a:r>
          </a:p>
          <a:p>
            <a:pPr marL="1245870" lvl="1" indent="-285750">
              <a:lnSpc>
                <a:spcPct val="107000"/>
              </a:lnSpc>
              <a:buClr>
                <a:srgbClr val="F0904A"/>
              </a:buClr>
              <a:buFont typeface="Arial" panose="020B0604020202020204" pitchFamily="34" charset="0"/>
              <a:buChar char="•"/>
            </a:pPr>
            <a:r>
              <a:rPr lang="en-ZA" sz="1600" dirty="0">
                <a:solidFill>
                  <a:schemeClr val="bg1"/>
                </a:solidFill>
                <a:ea typeface="Calibri" panose="020F0502020204030204" pitchFamily="34" charset="0"/>
                <a:cs typeface="Times New Roman" panose="02020603050405020304" pitchFamily="18" charset="0"/>
              </a:rPr>
              <a:t>COVID-19 specimens to be collected by courier for lab on same or next day</a:t>
            </a:r>
          </a:p>
          <a:p>
            <a:pPr marL="502920">
              <a:lnSpc>
                <a:spcPct val="107000"/>
              </a:lnSpc>
              <a:spcAft>
                <a:spcPts val="0"/>
              </a:spcAft>
              <a:buClr>
                <a:srgbClr val="F0904A"/>
              </a:buClr>
            </a:pPr>
            <a:endParaRPr lang="en-ZA" sz="14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33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A group of people standing in a parking lot&#10;&#10;Description automatically generated">
            <a:extLst>
              <a:ext uri="{FF2B5EF4-FFF2-40B4-BE49-F238E27FC236}">
                <a16:creationId xmlns:a16="http://schemas.microsoft.com/office/drawing/2014/main" id="{C9930130-CD61-6A45-8E13-2941E9428659}"/>
              </a:ext>
            </a:extLst>
          </p:cNvPr>
          <p:cNvPicPr>
            <a:picLocks noChangeAspect="1"/>
          </p:cNvPicPr>
          <p:nvPr/>
        </p:nvPicPr>
        <p:blipFill rotWithShape="1">
          <a:blip r:embed="rId3" cstate="email">
            <a:alphaModFix amt="93000"/>
            <a:extLst>
              <a:ext uri="{BEBA8EAE-BF5A-486C-A8C5-ECC9F3942E4B}">
                <a14:imgProps xmlns:a14="http://schemas.microsoft.com/office/drawing/2010/main">
                  <a14:imgLayer r:embed="rId4">
                    <a14:imgEffect>
                      <a14:saturation sat="67000"/>
                    </a14:imgEffect>
                    <a14:imgEffect>
                      <a14:brightnessContrast bright="-42000" contrast="-6300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8B26176-5B2C-B543-9ADB-92CBB12352B2}"/>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sz="4000" b="1" dirty="0">
                <a:solidFill>
                  <a:srgbClr val="FEFEFE"/>
                </a:solidFill>
              </a:rPr>
              <a:t>Before facility preparedness intervention</a:t>
            </a:r>
          </a:p>
        </p:txBody>
      </p:sp>
      <p:sp>
        <p:nvSpPr>
          <p:cNvPr id="4" name="Text Placeholder 3">
            <a:extLst>
              <a:ext uri="{FF2B5EF4-FFF2-40B4-BE49-F238E27FC236}">
                <a16:creationId xmlns:a16="http://schemas.microsoft.com/office/drawing/2014/main" id="{D678E2BE-DE68-6346-81CC-50451DA6C35A}"/>
              </a:ext>
            </a:extLst>
          </p:cNvPr>
          <p:cNvSpPr>
            <a:spLocks noGrp="1"/>
          </p:cNvSpPr>
          <p:nvPr>
            <p:ph type="body" sz="half" idx="2"/>
          </p:nvPr>
        </p:nvSpPr>
        <p:spPr>
          <a:xfrm>
            <a:off x="106552" y="2754250"/>
            <a:ext cx="3956867" cy="3466698"/>
          </a:xfrm>
        </p:spPr>
        <p:txBody>
          <a:bodyPr vert="horz" lIns="91440" tIns="45720" rIns="91440" bIns="45720" rtlCol="0" anchor="ctr">
            <a:normAutofit/>
          </a:bodyPr>
          <a:lstStyle/>
          <a:p>
            <a:pPr marL="342900" indent="-342900">
              <a:spcAft>
                <a:spcPts val="0"/>
              </a:spcAft>
              <a:buClr>
                <a:schemeClr val="tx2">
                  <a:lumMod val="90000"/>
                </a:schemeClr>
              </a:buClr>
              <a:buFont typeface="Arial" panose="020B0604020202020204" pitchFamily="34" charset="0"/>
              <a:buChar char="•"/>
              <a:defRPr/>
            </a:pPr>
            <a:r>
              <a:rPr lang="en-US" sz="2000" b="0" dirty="0">
                <a:solidFill>
                  <a:schemeClr val="tx1"/>
                </a:solidFill>
              </a:rPr>
              <a:t>Sanitation</a:t>
            </a:r>
          </a:p>
          <a:p>
            <a:pPr marL="342900" indent="-342900">
              <a:spcAft>
                <a:spcPts val="0"/>
              </a:spcAft>
              <a:buClr>
                <a:schemeClr val="tx2">
                  <a:lumMod val="90000"/>
                </a:schemeClr>
              </a:buClr>
              <a:buFont typeface="Arial" panose="020B0604020202020204" pitchFamily="34" charset="0"/>
              <a:buChar char="•"/>
              <a:defRPr/>
            </a:pPr>
            <a:r>
              <a:rPr lang="en-US" sz="2000" b="0" dirty="0">
                <a:solidFill>
                  <a:schemeClr val="tx1"/>
                </a:solidFill>
              </a:rPr>
              <a:t>Externalizing chronic management</a:t>
            </a:r>
          </a:p>
          <a:p>
            <a:pPr marL="342900" indent="-342900">
              <a:spcAft>
                <a:spcPts val="0"/>
              </a:spcAft>
              <a:buClr>
                <a:schemeClr val="tx2">
                  <a:lumMod val="90000"/>
                </a:schemeClr>
              </a:buClr>
              <a:buFont typeface="Arial" panose="020B0604020202020204" pitchFamily="34" charset="0"/>
              <a:buChar char="•"/>
              <a:defRPr/>
            </a:pPr>
            <a:r>
              <a:rPr lang="en-US" sz="2000" b="0" dirty="0">
                <a:solidFill>
                  <a:schemeClr val="tx1"/>
                </a:solidFill>
              </a:rPr>
              <a:t>Reducing non-essential service attendance</a:t>
            </a:r>
          </a:p>
        </p:txBody>
      </p:sp>
      <p:pic>
        <p:nvPicPr>
          <p:cNvPr id="8" name="Graphic 7" descr="Tick">
            <a:extLst>
              <a:ext uri="{FF2B5EF4-FFF2-40B4-BE49-F238E27FC236}">
                <a16:creationId xmlns:a16="http://schemas.microsoft.com/office/drawing/2014/main" id="{4646D3DC-9828-5C4F-8F15-C763F1B58D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1436" y="1534543"/>
            <a:ext cx="914400" cy="914400"/>
          </a:xfrm>
          <a:prstGeom prst="rect">
            <a:avLst/>
          </a:prstGeom>
        </p:spPr>
      </p:pic>
      <p:pic>
        <p:nvPicPr>
          <p:cNvPr id="10" name="Graphic 9" descr="Close">
            <a:extLst>
              <a:ext uri="{FF2B5EF4-FFF2-40B4-BE49-F238E27FC236}">
                <a16:creationId xmlns:a16="http://schemas.microsoft.com/office/drawing/2014/main" id="{4E2E469C-675B-FB49-88E0-AEB52C67A4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34139" y="1576895"/>
            <a:ext cx="914400" cy="914400"/>
          </a:xfrm>
          <a:prstGeom prst="rect">
            <a:avLst/>
          </a:prstGeom>
        </p:spPr>
      </p:pic>
      <p:sp>
        <p:nvSpPr>
          <p:cNvPr id="12" name="TextBox 11">
            <a:extLst>
              <a:ext uri="{FF2B5EF4-FFF2-40B4-BE49-F238E27FC236}">
                <a16:creationId xmlns:a16="http://schemas.microsoft.com/office/drawing/2014/main" id="{B5F09253-81BD-934B-880B-2E2CF6B4B0AD}"/>
              </a:ext>
            </a:extLst>
          </p:cNvPr>
          <p:cNvSpPr txBox="1"/>
          <p:nvPr/>
        </p:nvSpPr>
        <p:spPr>
          <a:xfrm>
            <a:off x="4063419" y="3542795"/>
            <a:ext cx="7979100" cy="2246769"/>
          </a:xfrm>
          <a:prstGeom prst="rect">
            <a:avLst/>
          </a:prstGeom>
          <a:noFill/>
        </p:spPr>
        <p:txBody>
          <a:bodyPr wrap="square" rtlCol="0">
            <a:spAutoFit/>
          </a:bodyPr>
          <a:lstStyle/>
          <a:p>
            <a:pPr marL="342900" indent="-342900">
              <a:buFont typeface="Arial" panose="020B0604020202020204" pitchFamily="34" charset="0"/>
              <a:buChar char="•"/>
              <a:defRPr/>
            </a:pPr>
            <a:r>
              <a:rPr lang="en-US" sz="2000" dirty="0"/>
              <a:t>Crowded entrance and queuing- No social distancing</a:t>
            </a:r>
          </a:p>
          <a:p>
            <a:pPr marL="342900" indent="-342900">
              <a:buFont typeface="Arial" panose="020B0604020202020204" pitchFamily="34" charset="0"/>
              <a:buChar char="•"/>
              <a:defRPr/>
            </a:pPr>
            <a:r>
              <a:rPr lang="en-US" sz="2000" dirty="0"/>
              <a:t>Sanitation station at gate entrance clogged</a:t>
            </a:r>
          </a:p>
          <a:p>
            <a:pPr marL="342900" indent="-342900">
              <a:buFont typeface="Arial" panose="020B0604020202020204" pitchFamily="34" charset="0"/>
              <a:buChar char="•"/>
              <a:defRPr/>
            </a:pPr>
            <a:r>
              <a:rPr lang="en-US" sz="2000" dirty="0"/>
              <a:t>All PHC chronic patients waiting outside while WBOTs triaging and going inside to PHC external tent to fetch file and script and bring treatment outside to patient</a:t>
            </a:r>
          </a:p>
          <a:p>
            <a:pPr marL="342900" indent="-342900">
              <a:buFont typeface="Arial" panose="020B0604020202020204" pitchFamily="34" charset="0"/>
              <a:buChar char="•"/>
              <a:defRPr/>
            </a:pPr>
            <a:r>
              <a:rPr lang="en-US" sz="2000" dirty="0"/>
              <a:t>All EPI/some acute patients refused entry and sent home</a:t>
            </a:r>
          </a:p>
          <a:p>
            <a:pPr marL="342900" indent="-342900">
              <a:buFont typeface="Arial" panose="020B0604020202020204" pitchFamily="34" charset="0"/>
              <a:buChar char="•"/>
              <a:defRPr/>
            </a:pPr>
            <a:r>
              <a:rPr lang="en-US" sz="2000" dirty="0"/>
              <a:t>HCW staff very anxious</a:t>
            </a:r>
          </a:p>
        </p:txBody>
      </p:sp>
      <p:cxnSp>
        <p:nvCxnSpPr>
          <p:cNvPr id="17" name="Straight Connector 16">
            <a:extLst>
              <a:ext uri="{FF2B5EF4-FFF2-40B4-BE49-F238E27FC236}">
                <a16:creationId xmlns:a16="http://schemas.microsoft.com/office/drawing/2014/main" id="{23BEACE7-53D7-BF46-9628-B147A30AA90F}"/>
              </a:ext>
            </a:extLst>
          </p:cNvPr>
          <p:cNvCxnSpPr>
            <a:cxnSpLocks/>
          </p:cNvCxnSpPr>
          <p:nvPr/>
        </p:nvCxnSpPr>
        <p:spPr>
          <a:xfrm>
            <a:off x="3762103" y="2491295"/>
            <a:ext cx="0" cy="37326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156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9BE0-6268-364E-BFDF-DAE11ABAFAD4}"/>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2C82831A-D730-2D47-BC78-1FD474953316}"/>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6" name="Picture 5" descr="A group of people standing in front of a building&#10;&#10;Description automatically generated">
            <a:extLst>
              <a:ext uri="{FF2B5EF4-FFF2-40B4-BE49-F238E27FC236}">
                <a16:creationId xmlns:a16="http://schemas.microsoft.com/office/drawing/2014/main" id="{167A9995-222B-48B0-93A5-D417CC69AD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81532"/>
            <a:ext cx="12192000" cy="9144000"/>
          </a:xfrm>
          <a:prstGeom prst="rect">
            <a:avLst/>
          </a:prstGeom>
        </p:spPr>
      </p:pic>
      <p:pic>
        <p:nvPicPr>
          <p:cNvPr id="9" name="Picture 2">
            <a:extLst>
              <a:ext uri="{FF2B5EF4-FFF2-40B4-BE49-F238E27FC236}">
                <a16:creationId xmlns:a16="http://schemas.microsoft.com/office/drawing/2014/main" id="{560CB666-ECAF-49FC-B002-4C9652F21AE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3697" y="901766"/>
            <a:ext cx="3528301" cy="4969638"/>
          </a:xfrm>
          <a:prstGeom prst="rect">
            <a:avLst/>
          </a:prstGeom>
          <a:noFill/>
          <a:ln>
            <a:noFill/>
          </a:ln>
          <a:effectLst>
            <a:outerShdw blurRad="50800" dist="50800" dir="5400000" algn="ctr" rotWithShape="0">
              <a:schemeClr val="bg1">
                <a:lumMod val="75000"/>
                <a:alpha val="28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663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9BE0-6268-364E-BFDF-DAE11ABAFAD4}"/>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2C82831A-D730-2D47-BC78-1FD474953316}"/>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8" name="Picture 2">
            <a:extLst>
              <a:ext uri="{FF2B5EF4-FFF2-40B4-BE49-F238E27FC236}">
                <a16:creationId xmlns:a16="http://schemas.microsoft.com/office/drawing/2014/main" id="{E1B39D5C-7834-614B-839E-12D3E6A795C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9975" y="625702"/>
            <a:ext cx="3956050" cy="5572125"/>
          </a:xfrm>
          <a:prstGeom prst="rect">
            <a:avLst/>
          </a:prstGeom>
          <a:noFill/>
          <a:ln>
            <a:noFill/>
          </a:ln>
          <a:effectLst>
            <a:outerShdw blurRad="50800" dist="50800" dir="5400000" algn="ctr" rotWithShape="0">
              <a:schemeClr val="bg1">
                <a:lumMod val="75000"/>
                <a:alpha val="28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group of people standing in the grass&#10;&#10;Description automatically generated">
            <a:extLst>
              <a:ext uri="{FF2B5EF4-FFF2-40B4-BE49-F238E27FC236}">
                <a16:creationId xmlns:a16="http://schemas.microsoft.com/office/drawing/2014/main" id="{A9DFEA3E-830C-C443-973A-EB5177EA86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089" y="-218662"/>
            <a:ext cx="13308497" cy="8872331"/>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0CCDBAAE-FACB-FB4E-BB4D-20945A9468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5550" y="1035151"/>
            <a:ext cx="3806448" cy="5383404"/>
          </a:xfrm>
          <a:prstGeom prst="rect">
            <a:avLst/>
          </a:prstGeom>
        </p:spPr>
      </p:pic>
    </p:spTree>
    <p:extLst>
      <p:ext uri="{BB962C8B-B14F-4D97-AF65-F5344CB8AC3E}">
        <p14:creationId xmlns:p14="http://schemas.microsoft.com/office/powerpoint/2010/main" val="1171597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BC59EF-C5B4-8B4B-9D8D-16EA904543CF}"/>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TextBox 3">
            <a:extLst>
              <a:ext uri="{FF2B5EF4-FFF2-40B4-BE49-F238E27FC236}">
                <a16:creationId xmlns:a16="http://schemas.microsoft.com/office/drawing/2014/main" id="{0783D91E-95E1-CD46-97AB-6543EC31F577}"/>
              </a:ext>
            </a:extLst>
          </p:cNvPr>
          <p:cNvSpPr txBox="1"/>
          <p:nvPr/>
        </p:nvSpPr>
        <p:spPr>
          <a:xfrm>
            <a:off x="3532910" y="2308853"/>
            <a:ext cx="7980796" cy="3662541"/>
          </a:xfrm>
          <a:prstGeom prst="rect">
            <a:avLst/>
          </a:prstGeom>
          <a:noFill/>
        </p:spPr>
        <p:txBody>
          <a:bodyPr wrap="square" rtlCol="0">
            <a:spAutoFit/>
          </a:bodyPr>
          <a:lstStyle/>
          <a:p>
            <a:r>
              <a:rPr lang="en-ZA" b="1" dirty="0">
                <a:solidFill>
                  <a:schemeClr val="accent1"/>
                </a:solidFill>
              </a:rPr>
              <a:t>Orange pathways</a:t>
            </a:r>
            <a:r>
              <a:rPr lang="en-ZA" dirty="0">
                <a:solidFill>
                  <a:schemeClr val="accent1"/>
                </a:solidFill>
              </a:rPr>
              <a:t> </a:t>
            </a:r>
            <a:r>
              <a:rPr lang="en-ZA" dirty="0">
                <a:solidFill>
                  <a:schemeClr val="bg1">
                    <a:lumMod val="75000"/>
                  </a:schemeClr>
                </a:solidFill>
              </a:rPr>
              <a:t>need to be set up from:</a:t>
            </a:r>
          </a:p>
          <a:p>
            <a:pPr lvl="1"/>
            <a:r>
              <a:rPr lang="en-ZA" dirty="0">
                <a:solidFill>
                  <a:schemeClr val="bg1">
                    <a:lumMod val="75000"/>
                  </a:schemeClr>
                </a:solidFill>
              </a:rPr>
              <a:t>2nd Screening and Management Station to:</a:t>
            </a:r>
          </a:p>
          <a:p>
            <a:pPr lvl="2"/>
            <a:r>
              <a:rPr lang="en-ZA" dirty="0">
                <a:solidFill>
                  <a:schemeClr val="bg1">
                    <a:lumMod val="75000"/>
                  </a:schemeClr>
                </a:solidFill>
              </a:rPr>
              <a:t>COVID-19 and TB Testing Station</a:t>
            </a:r>
          </a:p>
          <a:p>
            <a:pPr lvl="2"/>
            <a:r>
              <a:rPr lang="en-ZA" dirty="0">
                <a:solidFill>
                  <a:schemeClr val="bg1">
                    <a:lumMod val="75000"/>
                  </a:schemeClr>
                </a:solidFill>
              </a:rPr>
              <a:t>Patient transport</a:t>
            </a:r>
          </a:p>
          <a:p>
            <a:pPr lvl="2"/>
            <a:r>
              <a:rPr lang="en-ZA" dirty="0">
                <a:solidFill>
                  <a:schemeClr val="bg1">
                    <a:lumMod val="75000"/>
                  </a:schemeClr>
                </a:solidFill>
              </a:rPr>
              <a:t>Emergency Department (Orange Isolation Room)</a:t>
            </a:r>
          </a:p>
          <a:p>
            <a:pPr lvl="2"/>
            <a:r>
              <a:rPr lang="en-ZA" dirty="0">
                <a:solidFill>
                  <a:schemeClr val="bg1">
                    <a:lumMod val="75000"/>
                  </a:schemeClr>
                </a:solidFill>
              </a:rPr>
              <a:t>Orange Exit</a:t>
            </a:r>
          </a:p>
          <a:p>
            <a:pPr lvl="1"/>
            <a:r>
              <a:rPr lang="en-ZA" dirty="0">
                <a:solidFill>
                  <a:schemeClr val="bg1">
                    <a:lumMod val="75000"/>
                  </a:schemeClr>
                </a:solidFill>
              </a:rPr>
              <a:t>COVID-19 and TB Testing Station to </a:t>
            </a:r>
            <a:r>
              <a:rPr lang="en-ZA" dirty="0">
                <a:solidFill>
                  <a:schemeClr val="accent1"/>
                </a:solidFill>
              </a:rPr>
              <a:t>Orange Exit</a:t>
            </a:r>
          </a:p>
          <a:p>
            <a:pPr lvl="1"/>
            <a:endParaRPr lang="en-ZA" dirty="0">
              <a:solidFill>
                <a:schemeClr val="accent1"/>
              </a:solidFill>
            </a:endParaRPr>
          </a:p>
          <a:p>
            <a:pPr marL="285750" lvl="0" indent="-285750">
              <a:buFont typeface="Arial" panose="020B0604020202020204" pitchFamily="34" charset="0"/>
              <a:buChar char="•"/>
            </a:pPr>
            <a:r>
              <a:rPr lang="en-ZA" dirty="0">
                <a:solidFill>
                  <a:schemeClr val="bg1">
                    <a:lumMod val="75000"/>
                  </a:schemeClr>
                </a:solidFill>
              </a:rPr>
              <a:t>Marked on the ground by orange arrows</a:t>
            </a:r>
          </a:p>
          <a:p>
            <a:pPr marL="285750" lvl="0" indent="-285750">
              <a:buFont typeface="Arial" panose="020B0604020202020204" pitchFamily="34" charset="0"/>
              <a:buChar char="•"/>
            </a:pPr>
            <a:r>
              <a:rPr lang="en-ZA" dirty="0">
                <a:solidFill>
                  <a:schemeClr val="bg1">
                    <a:lumMod val="75000"/>
                  </a:schemeClr>
                </a:solidFill>
              </a:rPr>
              <a:t>Cordoning tape to block off areas that should not be entered</a:t>
            </a:r>
          </a:p>
          <a:p>
            <a:pPr marL="285750" lvl="0" indent="-285750">
              <a:buFont typeface="Arial" panose="020B0604020202020204" pitchFamily="34" charset="0"/>
              <a:buChar char="•"/>
            </a:pPr>
            <a:r>
              <a:rPr lang="en-ZA" dirty="0">
                <a:solidFill>
                  <a:schemeClr val="bg1">
                    <a:lumMod val="75000"/>
                  </a:schemeClr>
                </a:solidFill>
              </a:rPr>
              <a:t>Cordoning tape to create corridors of one-directional movement</a:t>
            </a:r>
          </a:p>
          <a:p>
            <a:endParaRPr lang="en-US" b="1" dirty="0">
              <a:solidFill>
                <a:schemeClr val="bg1">
                  <a:lumMod val="75000"/>
                </a:schemeClr>
              </a:solidFill>
            </a:endParaRPr>
          </a:p>
          <a:p>
            <a:pPr lvl="0"/>
            <a:endParaRPr lang="en-ZA" sz="1600" u="sng" dirty="0">
              <a:solidFill>
                <a:schemeClr val="bg1">
                  <a:lumMod val="75000"/>
                </a:schemeClr>
              </a:solidFill>
            </a:endParaRPr>
          </a:p>
        </p:txBody>
      </p:sp>
      <p:sp>
        <p:nvSpPr>
          <p:cNvPr id="6" name="Title 1">
            <a:extLst>
              <a:ext uri="{FF2B5EF4-FFF2-40B4-BE49-F238E27FC236}">
                <a16:creationId xmlns:a16="http://schemas.microsoft.com/office/drawing/2014/main" id="{5572EBF8-1AAF-F94A-91A1-715BEDC936E3}"/>
              </a:ext>
            </a:extLst>
          </p:cNvPr>
          <p:cNvSpPr>
            <a:spLocks noGrp="1"/>
          </p:cNvSpPr>
          <p:nvPr>
            <p:ph type="title"/>
          </p:nvPr>
        </p:nvSpPr>
        <p:spPr>
          <a:xfrm>
            <a:off x="810000" y="824136"/>
            <a:ext cx="10571998" cy="970450"/>
          </a:xfrm>
        </p:spPr>
        <p:txBody>
          <a:bodyPr/>
          <a:lstStyle/>
          <a:p>
            <a:r>
              <a:rPr lang="en-US" dirty="0"/>
              <a:t>10. Exit Pathways and Orange Exit</a:t>
            </a:r>
          </a:p>
        </p:txBody>
      </p:sp>
      <p:pic>
        <p:nvPicPr>
          <p:cNvPr id="7" name="Picture 6" descr="A close up of a person&#10;&#10;Description automatically generated">
            <a:extLst>
              <a:ext uri="{FF2B5EF4-FFF2-40B4-BE49-F238E27FC236}">
                <a16:creationId xmlns:a16="http://schemas.microsoft.com/office/drawing/2014/main" id="{D114DF27-FA9E-7246-BE7E-B4113DA12D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380" y="2308853"/>
            <a:ext cx="2897318" cy="4097635"/>
          </a:xfrm>
          <a:prstGeom prst="rect">
            <a:avLst/>
          </a:prstGeom>
          <a:effectLst>
            <a:outerShdw blurRad="50800" dist="50800" dir="5400000" algn="ctr" rotWithShape="0">
              <a:schemeClr val="bg1">
                <a:lumMod val="75000"/>
                <a:alpha val="30000"/>
              </a:schemeClr>
            </a:outerShdw>
          </a:effectLst>
        </p:spPr>
      </p:pic>
    </p:spTree>
    <p:extLst>
      <p:ext uri="{BB962C8B-B14F-4D97-AF65-F5344CB8AC3E}">
        <p14:creationId xmlns:p14="http://schemas.microsoft.com/office/powerpoint/2010/main" val="1163073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BC59EF-C5B4-8B4B-9D8D-16EA904543CF}"/>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Title 1">
            <a:extLst>
              <a:ext uri="{FF2B5EF4-FFF2-40B4-BE49-F238E27FC236}">
                <a16:creationId xmlns:a16="http://schemas.microsoft.com/office/drawing/2014/main" id="{5572EBF8-1AAF-F94A-91A1-715BEDC936E3}"/>
              </a:ext>
            </a:extLst>
          </p:cNvPr>
          <p:cNvSpPr>
            <a:spLocks noGrp="1"/>
          </p:cNvSpPr>
          <p:nvPr>
            <p:ph type="title"/>
          </p:nvPr>
        </p:nvSpPr>
        <p:spPr>
          <a:xfrm>
            <a:off x="810000" y="824136"/>
            <a:ext cx="10571998" cy="970450"/>
          </a:xfrm>
        </p:spPr>
        <p:txBody>
          <a:bodyPr/>
          <a:lstStyle/>
          <a:p>
            <a:r>
              <a:rPr lang="en-US" dirty="0"/>
              <a:t>10. Exit Pathways and Orange Exit</a:t>
            </a:r>
          </a:p>
        </p:txBody>
      </p:sp>
      <p:pic>
        <p:nvPicPr>
          <p:cNvPr id="7" name="Picture 6">
            <a:extLst>
              <a:ext uri="{FF2B5EF4-FFF2-40B4-BE49-F238E27FC236}">
                <a16:creationId xmlns:a16="http://schemas.microsoft.com/office/drawing/2014/main" id="{9EB277C5-7EC0-6D4C-AC9F-52DE94FF8ED5}"/>
              </a:ext>
            </a:extLst>
          </p:cNvPr>
          <p:cNvPicPr>
            <a:picLocks noChangeAspect="1"/>
          </p:cNvPicPr>
          <p:nvPr/>
        </p:nvPicPr>
        <p:blipFill>
          <a:blip r:embed="rId3"/>
          <a:stretch>
            <a:fillRect/>
          </a:stretch>
        </p:blipFill>
        <p:spPr>
          <a:xfrm>
            <a:off x="3272847" y="2029557"/>
            <a:ext cx="5646304" cy="4141960"/>
          </a:xfrm>
          <a:prstGeom prst="rect">
            <a:avLst/>
          </a:prstGeom>
        </p:spPr>
      </p:pic>
    </p:spTree>
    <p:extLst>
      <p:ext uri="{BB962C8B-B14F-4D97-AF65-F5344CB8AC3E}">
        <p14:creationId xmlns:p14="http://schemas.microsoft.com/office/powerpoint/2010/main" val="15314279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7BCC-3BD6-1541-9CD9-71C0963D37E3}"/>
              </a:ext>
            </a:extLst>
          </p:cNvPr>
          <p:cNvSpPr>
            <a:spLocks noGrp="1"/>
          </p:cNvSpPr>
          <p:nvPr>
            <p:ph type="ctrTitle"/>
          </p:nvPr>
        </p:nvSpPr>
        <p:spPr>
          <a:xfrm>
            <a:off x="4010401" y="1654062"/>
            <a:ext cx="10572000" cy="2971051"/>
          </a:xfrm>
        </p:spPr>
        <p:txBody>
          <a:bodyPr/>
          <a:lstStyle/>
          <a:p>
            <a:r>
              <a:rPr lang="en-ZA" dirty="0">
                <a:ea typeface="Calibri" panose="020F0502020204030204" pitchFamily="34" charset="0"/>
                <a:cs typeface="Arial" panose="020B0604020202020204" pitchFamily="34" charset="0"/>
              </a:rPr>
              <a:t>Patients with a</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NEGATIVE SCREEN</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directed to the</a:t>
            </a:r>
            <a:endParaRPr lang="en-US" dirty="0"/>
          </a:p>
        </p:txBody>
      </p:sp>
      <p:sp>
        <p:nvSpPr>
          <p:cNvPr id="3" name="Subtitle 2">
            <a:extLst>
              <a:ext uri="{FF2B5EF4-FFF2-40B4-BE49-F238E27FC236}">
                <a16:creationId xmlns:a16="http://schemas.microsoft.com/office/drawing/2014/main" id="{CF45F675-BD79-9445-9ACC-4E62AE70C133}"/>
              </a:ext>
            </a:extLst>
          </p:cNvPr>
          <p:cNvSpPr>
            <a:spLocks noGrp="1"/>
          </p:cNvSpPr>
          <p:nvPr>
            <p:ph type="subTitle" idx="1"/>
          </p:nvPr>
        </p:nvSpPr>
        <p:spPr>
          <a:xfrm>
            <a:off x="4010401" y="4927555"/>
            <a:ext cx="10572000" cy="1323153"/>
          </a:xfrm>
        </p:spPr>
        <p:txBody>
          <a:bodyPr>
            <a:normAutofit lnSpcReduction="10000"/>
          </a:bodyPr>
          <a:lstStyle/>
          <a:p>
            <a:r>
              <a:rPr lang="en-US" sz="8000" b="1" dirty="0">
                <a:solidFill>
                  <a:srgbClr val="45999F"/>
                </a:solidFill>
              </a:rPr>
              <a:t>BLUE ZONE</a:t>
            </a:r>
            <a:endParaRPr lang="en-US" sz="8000" dirty="0">
              <a:solidFill>
                <a:srgbClr val="45999F"/>
              </a:solidFill>
            </a:endParaRPr>
          </a:p>
          <a:p>
            <a:endParaRPr lang="en-US" dirty="0"/>
          </a:p>
        </p:txBody>
      </p:sp>
      <p:pic>
        <p:nvPicPr>
          <p:cNvPr id="5" name="Picture 4" descr="A close up of a sign&#10;&#10;Description automatically generated">
            <a:extLst>
              <a:ext uri="{FF2B5EF4-FFF2-40B4-BE49-F238E27FC236}">
                <a16:creationId xmlns:a16="http://schemas.microsoft.com/office/drawing/2014/main" id="{E5C994EC-B0D3-7641-947C-BB4D1CA274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246483"/>
            <a:ext cx="3096001" cy="4378630"/>
          </a:xfrm>
          <a:prstGeom prst="rect">
            <a:avLst/>
          </a:prstGeom>
          <a:effectLst>
            <a:outerShdw blurRad="50800" dist="50800" dir="5400000" algn="ctr" rotWithShape="0">
              <a:schemeClr val="bg1">
                <a:lumMod val="75000"/>
                <a:alpha val="30000"/>
              </a:schemeClr>
            </a:outerShdw>
          </a:effectLst>
        </p:spPr>
      </p:pic>
    </p:spTree>
    <p:extLst>
      <p:ext uri="{BB962C8B-B14F-4D97-AF65-F5344CB8AC3E}">
        <p14:creationId xmlns:p14="http://schemas.microsoft.com/office/powerpoint/2010/main" val="3213054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 name="Title 97">
            <a:extLst>
              <a:ext uri="{FF2B5EF4-FFF2-40B4-BE49-F238E27FC236}">
                <a16:creationId xmlns:a16="http://schemas.microsoft.com/office/drawing/2014/main" id="{4FB7757A-F607-6F41-A7E2-806348855AFD}"/>
              </a:ext>
            </a:extLst>
          </p:cNvPr>
          <p:cNvSpPr>
            <a:spLocks noGrp="1"/>
          </p:cNvSpPr>
          <p:nvPr>
            <p:ph type="title"/>
          </p:nvPr>
        </p:nvSpPr>
        <p:spPr>
          <a:xfrm>
            <a:off x="701689" y="225397"/>
            <a:ext cx="10571998" cy="970450"/>
          </a:xfrm>
        </p:spPr>
        <p:txBody>
          <a:bodyPr/>
          <a:lstStyle/>
          <a:p>
            <a:r>
              <a:rPr lang="en-US" b="0" dirty="0">
                <a:solidFill>
                  <a:schemeClr val="tx2">
                    <a:lumMod val="90000"/>
                  </a:schemeClr>
                </a:solidFill>
              </a:rPr>
              <a:t>10 essential components of facility set-up</a:t>
            </a:r>
            <a:endParaRPr lang="en-US" dirty="0"/>
          </a:p>
        </p:txBody>
      </p:sp>
      <p:sp>
        <p:nvSpPr>
          <p:cNvPr id="4" name="Footer Placeholder 3">
            <a:extLst>
              <a:ext uri="{FF2B5EF4-FFF2-40B4-BE49-F238E27FC236}">
                <a16:creationId xmlns:a16="http://schemas.microsoft.com/office/drawing/2014/main" id="{E697E310-88E7-CC43-98E0-DFDA98F89F3F}"/>
              </a:ext>
            </a:extLst>
          </p:cNvPr>
          <p:cNvSpPr>
            <a:spLocks noGrp="1"/>
          </p:cNvSpPr>
          <p:nvPr>
            <p:ph type="ftr" sz="quarter" idx="11"/>
          </p:nvPr>
        </p:nvSpPr>
        <p:spPr>
          <a:xfrm>
            <a:off x="1445671" y="6148813"/>
            <a:ext cx="8644320" cy="365125"/>
          </a:xfrm>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cxnSp>
        <p:nvCxnSpPr>
          <p:cNvPr id="63" name="Straight Arrow Connector 62">
            <a:extLst>
              <a:ext uri="{FF2B5EF4-FFF2-40B4-BE49-F238E27FC236}">
                <a16:creationId xmlns:a16="http://schemas.microsoft.com/office/drawing/2014/main" id="{2B9E48C4-A359-3041-AC74-C807B524718D}"/>
              </a:ext>
            </a:extLst>
          </p:cNvPr>
          <p:cNvCxnSpPr>
            <a:cxnSpLocks/>
          </p:cNvCxnSpPr>
          <p:nvPr/>
        </p:nvCxnSpPr>
        <p:spPr>
          <a:xfrm>
            <a:off x="9047713" y="3749306"/>
            <a:ext cx="409575"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58E9556-3044-D448-964B-1ECCB3F2C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65251"/>
            <a:ext cx="6338130" cy="4892749"/>
          </a:xfrm>
          <a:prstGeom prst="rect">
            <a:avLst/>
          </a:prstGeom>
        </p:spPr>
      </p:pic>
      <p:sp>
        <p:nvSpPr>
          <p:cNvPr id="79" name="Rectangle 78">
            <a:extLst>
              <a:ext uri="{FF2B5EF4-FFF2-40B4-BE49-F238E27FC236}">
                <a16:creationId xmlns:a16="http://schemas.microsoft.com/office/drawing/2014/main" id="{EB416A5A-2BBC-7942-BF07-B1BE5D5D0BBC}"/>
              </a:ext>
            </a:extLst>
          </p:cNvPr>
          <p:cNvSpPr/>
          <p:nvPr/>
        </p:nvSpPr>
        <p:spPr>
          <a:xfrm>
            <a:off x="6567428" y="1233198"/>
            <a:ext cx="4467890" cy="1107996"/>
          </a:xfrm>
          <a:prstGeom prst="rect">
            <a:avLst/>
          </a:prstGeom>
        </p:spPr>
        <p:txBody>
          <a:bodyPr wrap="none">
            <a:spAutoFit/>
          </a:bodyPr>
          <a:lstStyle/>
          <a:p>
            <a:r>
              <a:rPr lang="en-US" sz="6600" b="1" dirty="0">
                <a:solidFill>
                  <a:srgbClr val="45999F"/>
                </a:solidFill>
              </a:rPr>
              <a:t>BLUE ZONE</a:t>
            </a:r>
          </a:p>
        </p:txBody>
      </p:sp>
    </p:spTree>
    <p:extLst>
      <p:ext uri="{BB962C8B-B14F-4D97-AF65-F5344CB8AC3E}">
        <p14:creationId xmlns:p14="http://schemas.microsoft.com/office/powerpoint/2010/main" val="4091342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7BCC-3BD6-1541-9CD9-71C0963D37E3}"/>
              </a:ext>
            </a:extLst>
          </p:cNvPr>
          <p:cNvSpPr>
            <a:spLocks noGrp="1"/>
          </p:cNvSpPr>
          <p:nvPr>
            <p:ph type="ctrTitle"/>
          </p:nvPr>
        </p:nvSpPr>
        <p:spPr>
          <a:xfrm>
            <a:off x="810000" y="1943474"/>
            <a:ext cx="10572000" cy="2971051"/>
          </a:xfrm>
        </p:spPr>
        <p:txBody>
          <a:bodyPr/>
          <a:lstStyle/>
          <a:p>
            <a:r>
              <a:rPr lang="en-US" dirty="0"/>
              <a:t>8. </a:t>
            </a:r>
            <a:br>
              <a:rPr lang="en-US" dirty="0"/>
            </a:br>
            <a:r>
              <a:rPr lang="en-US" dirty="0"/>
              <a:t>Healthcare </a:t>
            </a:r>
            <a:br>
              <a:rPr lang="en-US" dirty="0"/>
            </a:br>
            <a:r>
              <a:rPr lang="en-US" dirty="0"/>
              <a:t>Worker</a:t>
            </a:r>
            <a:br>
              <a:rPr lang="en-US" dirty="0"/>
            </a:br>
            <a:r>
              <a:rPr lang="en-ZA" dirty="0">
                <a:ea typeface="Calibri" panose="020F0502020204030204" pitchFamily="34" charset="0"/>
                <a:cs typeface="Arial" panose="020B0604020202020204" pitchFamily="34" charset="0"/>
              </a:rPr>
              <a:t>Sanitation </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Station</a:t>
            </a:r>
            <a:endParaRPr lang="en-US" dirty="0"/>
          </a:p>
        </p:txBody>
      </p:sp>
      <p:sp>
        <p:nvSpPr>
          <p:cNvPr id="3" name="Subtitle 2">
            <a:extLst>
              <a:ext uri="{FF2B5EF4-FFF2-40B4-BE49-F238E27FC236}">
                <a16:creationId xmlns:a16="http://schemas.microsoft.com/office/drawing/2014/main" id="{CF45F675-BD79-9445-9ACC-4E62AE70C133}"/>
              </a:ext>
            </a:extLst>
          </p:cNvPr>
          <p:cNvSpPr>
            <a:spLocks noGrp="1"/>
          </p:cNvSpPr>
          <p:nvPr>
            <p:ph type="subTitle" idx="1"/>
          </p:nvPr>
        </p:nvSpPr>
        <p:spPr>
          <a:xfrm>
            <a:off x="810001" y="5280846"/>
            <a:ext cx="10572000" cy="1323153"/>
          </a:xfrm>
        </p:spPr>
        <p:txBody>
          <a:bodyPr>
            <a:normAutofit lnSpcReduction="10000"/>
          </a:bodyPr>
          <a:lstStyle/>
          <a:p>
            <a:r>
              <a:rPr lang="en-US" sz="8000" b="1" dirty="0">
                <a:solidFill>
                  <a:srgbClr val="45999F"/>
                </a:solidFill>
              </a:rPr>
              <a:t>BLUE ZONE</a:t>
            </a:r>
            <a:endParaRPr lang="en-US" sz="8000" dirty="0">
              <a:solidFill>
                <a:srgbClr val="45999F"/>
              </a:solidFill>
            </a:endParaRPr>
          </a:p>
          <a:p>
            <a:endParaRPr lang="en-US" dirty="0"/>
          </a:p>
        </p:txBody>
      </p:sp>
      <p:pic>
        <p:nvPicPr>
          <p:cNvPr id="4" name="Graphic 3" descr="Sign Language">
            <a:extLst>
              <a:ext uri="{FF2B5EF4-FFF2-40B4-BE49-F238E27FC236}">
                <a16:creationId xmlns:a16="http://schemas.microsoft.com/office/drawing/2014/main" id="{62C4D446-CF4E-914D-913E-BF519F1A9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2349" y="1728180"/>
            <a:ext cx="2806164" cy="2806164"/>
          </a:xfrm>
          <a:prstGeom prst="rect">
            <a:avLst/>
          </a:prstGeom>
        </p:spPr>
      </p:pic>
    </p:spTree>
    <p:extLst>
      <p:ext uri="{BB962C8B-B14F-4D97-AF65-F5344CB8AC3E}">
        <p14:creationId xmlns:p14="http://schemas.microsoft.com/office/powerpoint/2010/main" val="3660483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7BCC-3BD6-1541-9CD9-71C0963D37E3}"/>
              </a:ext>
            </a:extLst>
          </p:cNvPr>
          <p:cNvSpPr>
            <a:spLocks noGrp="1"/>
          </p:cNvSpPr>
          <p:nvPr>
            <p:ph type="ctrTitle"/>
          </p:nvPr>
        </p:nvSpPr>
        <p:spPr>
          <a:xfrm>
            <a:off x="471243" y="1739526"/>
            <a:ext cx="10572000" cy="2971051"/>
          </a:xfrm>
        </p:spPr>
        <p:txBody>
          <a:bodyPr/>
          <a:lstStyle/>
          <a:p>
            <a:r>
              <a:rPr lang="en-ZA" dirty="0">
                <a:ea typeface="Calibri" panose="020F0502020204030204" pitchFamily="34" charset="0"/>
                <a:cs typeface="Arial" panose="020B0604020202020204" pitchFamily="34" charset="0"/>
              </a:rPr>
              <a:t>9. </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Routine</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Services</a:t>
            </a:r>
            <a:endParaRPr lang="en-US" dirty="0"/>
          </a:p>
        </p:txBody>
      </p:sp>
      <p:sp>
        <p:nvSpPr>
          <p:cNvPr id="3" name="Subtitle 2">
            <a:extLst>
              <a:ext uri="{FF2B5EF4-FFF2-40B4-BE49-F238E27FC236}">
                <a16:creationId xmlns:a16="http://schemas.microsoft.com/office/drawing/2014/main" id="{CF45F675-BD79-9445-9ACC-4E62AE70C133}"/>
              </a:ext>
            </a:extLst>
          </p:cNvPr>
          <p:cNvSpPr>
            <a:spLocks noGrp="1"/>
          </p:cNvSpPr>
          <p:nvPr>
            <p:ph type="subTitle" idx="1"/>
          </p:nvPr>
        </p:nvSpPr>
        <p:spPr>
          <a:xfrm>
            <a:off x="810001" y="5280846"/>
            <a:ext cx="10572000" cy="1323153"/>
          </a:xfrm>
        </p:spPr>
        <p:txBody>
          <a:bodyPr>
            <a:normAutofit lnSpcReduction="10000"/>
          </a:bodyPr>
          <a:lstStyle/>
          <a:p>
            <a:r>
              <a:rPr lang="en-US" sz="8000" b="1" dirty="0">
                <a:solidFill>
                  <a:srgbClr val="45999F"/>
                </a:solidFill>
              </a:rPr>
              <a:t>BLUE ZONE</a:t>
            </a:r>
            <a:endParaRPr lang="en-US" sz="8000" dirty="0">
              <a:solidFill>
                <a:srgbClr val="45999F"/>
              </a:solidFill>
            </a:endParaRPr>
          </a:p>
          <a:p>
            <a:endParaRPr lang="en-US" dirty="0"/>
          </a:p>
        </p:txBody>
      </p:sp>
      <p:pic>
        <p:nvPicPr>
          <p:cNvPr id="5" name="Graphic 4" descr="Stethoscope">
            <a:extLst>
              <a:ext uri="{FF2B5EF4-FFF2-40B4-BE49-F238E27FC236}">
                <a16:creationId xmlns:a16="http://schemas.microsoft.com/office/drawing/2014/main" id="{3897F4E6-2ED6-4E4C-A19A-C6D4277AC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6203" y="1461699"/>
            <a:ext cx="2971051" cy="2971051"/>
          </a:xfrm>
          <a:prstGeom prst="rect">
            <a:avLst/>
          </a:prstGeom>
        </p:spPr>
      </p:pic>
    </p:spTree>
    <p:extLst>
      <p:ext uri="{BB962C8B-B14F-4D97-AF65-F5344CB8AC3E}">
        <p14:creationId xmlns:p14="http://schemas.microsoft.com/office/powerpoint/2010/main" val="4866388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C231-D0A0-BB4B-AFBE-5E3F49F1DE4D}"/>
              </a:ext>
            </a:extLst>
          </p:cNvPr>
          <p:cNvSpPr>
            <a:spLocks noGrp="1"/>
          </p:cNvSpPr>
          <p:nvPr>
            <p:ph type="title"/>
          </p:nvPr>
        </p:nvSpPr>
        <p:spPr>
          <a:xfrm>
            <a:off x="810001" y="561008"/>
            <a:ext cx="10571998" cy="970450"/>
          </a:xfrm>
        </p:spPr>
        <p:txBody>
          <a:bodyPr/>
          <a:lstStyle/>
          <a:p>
            <a:pPr marL="457200"/>
            <a:r>
              <a:rPr lang="en-ZA" dirty="0"/>
              <a:t>All routine services in facility building fall inside the Blue Zone,  including:</a:t>
            </a:r>
          </a:p>
        </p:txBody>
      </p:sp>
      <p:sp>
        <p:nvSpPr>
          <p:cNvPr id="3" name="Content Placeholder 2">
            <a:extLst>
              <a:ext uri="{FF2B5EF4-FFF2-40B4-BE49-F238E27FC236}">
                <a16:creationId xmlns:a16="http://schemas.microsoft.com/office/drawing/2014/main" id="{523DBDC9-D608-124C-A970-5726513AFF1E}"/>
              </a:ext>
            </a:extLst>
          </p:cNvPr>
          <p:cNvSpPr>
            <a:spLocks noGrp="1"/>
          </p:cNvSpPr>
          <p:nvPr>
            <p:ph idx="1"/>
          </p:nvPr>
        </p:nvSpPr>
        <p:spPr>
          <a:xfrm>
            <a:off x="-365760" y="2109083"/>
            <a:ext cx="12191999" cy="5068956"/>
          </a:xfrm>
        </p:spPr>
        <p:txBody>
          <a:bodyPr numCol="2">
            <a:normAutofit/>
          </a:bodyPr>
          <a:lstStyle/>
          <a:p>
            <a:pPr lvl="2"/>
            <a:r>
              <a:rPr lang="en-ZA" sz="2400" dirty="0"/>
              <a:t>Registry</a:t>
            </a:r>
          </a:p>
          <a:p>
            <a:pPr lvl="2"/>
            <a:r>
              <a:rPr lang="en-ZA" sz="2400" dirty="0"/>
              <a:t>Vitals station</a:t>
            </a:r>
          </a:p>
          <a:p>
            <a:pPr lvl="2"/>
            <a:r>
              <a:rPr lang="en-ZA" sz="2400" dirty="0"/>
              <a:t>Outpatients Department</a:t>
            </a:r>
          </a:p>
          <a:p>
            <a:pPr lvl="2"/>
            <a:r>
              <a:rPr lang="en-ZA" sz="2400" dirty="0"/>
              <a:t>Ante-natal services</a:t>
            </a:r>
          </a:p>
          <a:p>
            <a:pPr lvl="2"/>
            <a:r>
              <a:rPr lang="en-ZA" sz="2400" dirty="0"/>
              <a:t>Family planning services</a:t>
            </a:r>
          </a:p>
          <a:p>
            <a:pPr lvl="2"/>
            <a:r>
              <a:rPr lang="en-ZA" sz="2400" dirty="0"/>
              <a:t>Mother and child services</a:t>
            </a:r>
          </a:p>
          <a:p>
            <a:pPr lvl="2"/>
            <a:r>
              <a:rPr lang="en-ZA" sz="2400" dirty="0"/>
              <a:t>Chronic care services including ART services</a:t>
            </a:r>
          </a:p>
          <a:p>
            <a:pPr marL="914400" lvl="2" indent="0">
              <a:buNone/>
            </a:pPr>
            <a:endParaRPr lang="en-ZA" sz="2400" dirty="0"/>
          </a:p>
          <a:p>
            <a:pPr marL="914400" lvl="2" indent="0">
              <a:buNone/>
            </a:pPr>
            <a:endParaRPr lang="en-ZA" sz="2400" dirty="0"/>
          </a:p>
          <a:p>
            <a:pPr lvl="2"/>
            <a:r>
              <a:rPr lang="en-ZA" sz="2400" dirty="0"/>
              <a:t>HIV testing services</a:t>
            </a:r>
          </a:p>
          <a:p>
            <a:pPr lvl="2"/>
            <a:r>
              <a:rPr lang="en-ZA" sz="2400" dirty="0"/>
              <a:t>TB services</a:t>
            </a:r>
          </a:p>
          <a:p>
            <a:pPr lvl="2"/>
            <a:r>
              <a:rPr lang="en-ZA" sz="2400" dirty="0"/>
              <a:t>Emergency Department</a:t>
            </a:r>
          </a:p>
          <a:p>
            <a:pPr lvl="2"/>
            <a:r>
              <a:rPr lang="en-ZA" sz="2400" dirty="0"/>
              <a:t>Maternal and Obstetric Unit</a:t>
            </a:r>
          </a:p>
          <a:p>
            <a:pPr lvl="2"/>
            <a:r>
              <a:rPr lang="en-ZA" sz="2400" dirty="0"/>
              <a:t>Dentistry</a:t>
            </a:r>
          </a:p>
          <a:p>
            <a:pPr lvl="2"/>
            <a:r>
              <a:rPr lang="en-ZA" sz="2400" dirty="0"/>
              <a:t>Ophthalmology </a:t>
            </a:r>
          </a:p>
          <a:p>
            <a:pPr lvl="2"/>
            <a:r>
              <a:rPr lang="en-ZA" sz="2400" dirty="0"/>
              <a:t>other routine health services</a:t>
            </a:r>
          </a:p>
        </p:txBody>
      </p:sp>
      <p:sp>
        <p:nvSpPr>
          <p:cNvPr id="4" name="Footer Placeholder 3">
            <a:extLst>
              <a:ext uri="{FF2B5EF4-FFF2-40B4-BE49-F238E27FC236}">
                <a16:creationId xmlns:a16="http://schemas.microsoft.com/office/drawing/2014/main" id="{09C54D30-B138-464B-A579-A67D5858E361}"/>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5" name="Graphic 4" descr="Stethoscope">
            <a:extLst>
              <a:ext uri="{FF2B5EF4-FFF2-40B4-BE49-F238E27FC236}">
                <a16:creationId xmlns:a16="http://schemas.microsoft.com/office/drawing/2014/main" id="{622E8F02-F045-FD42-AC44-6352DE3BE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75783"/>
            <a:ext cx="970451" cy="970451"/>
          </a:xfrm>
          <a:prstGeom prst="rect">
            <a:avLst/>
          </a:prstGeom>
        </p:spPr>
      </p:pic>
    </p:spTree>
    <p:extLst>
      <p:ext uri="{BB962C8B-B14F-4D97-AF65-F5344CB8AC3E}">
        <p14:creationId xmlns:p14="http://schemas.microsoft.com/office/powerpoint/2010/main" val="3948173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81B-4699-3B4F-8A81-20B3CA10D20A}"/>
              </a:ext>
            </a:extLst>
          </p:cNvPr>
          <p:cNvSpPr>
            <a:spLocks noGrp="1"/>
          </p:cNvSpPr>
          <p:nvPr>
            <p:ph type="title"/>
          </p:nvPr>
        </p:nvSpPr>
        <p:spPr/>
        <p:txBody>
          <a:bodyPr/>
          <a:lstStyle/>
          <a:p>
            <a:r>
              <a:rPr lang="en-ZA" dirty="0"/>
              <a:t>Routine services</a:t>
            </a:r>
          </a:p>
        </p:txBody>
      </p:sp>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606800" y="2170315"/>
            <a:ext cx="11374993" cy="3416320"/>
          </a:xfrm>
          <a:prstGeom prst="rect">
            <a:avLst/>
          </a:prstGeom>
        </p:spPr>
        <p:txBody>
          <a:bodyPr wrap="square">
            <a:spAutoFit/>
          </a:bodyPr>
          <a:lstStyle/>
          <a:p>
            <a:pPr marL="285750" indent="-285750">
              <a:buFont typeface="Arial" panose="020B0604020202020204" pitchFamily="34" charset="0"/>
              <a:buChar char="•"/>
            </a:pPr>
            <a:r>
              <a:rPr lang="en-ZA" sz="2400" dirty="0">
                <a:solidFill>
                  <a:schemeClr val="bg1">
                    <a:lumMod val="75000"/>
                  </a:schemeClr>
                </a:solidFill>
              </a:rPr>
              <a:t>Wherever possible, </a:t>
            </a:r>
            <a:r>
              <a:rPr lang="en-ZA" sz="2400" b="1" dirty="0">
                <a:solidFill>
                  <a:schemeClr val="bg1">
                    <a:lumMod val="75000"/>
                  </a:schemeClr>
                </a:solidFill>
              </a:rPr>
              <a:t>reduce the number of service points </a:t>
            </a:r>
            <a:r>
              <a:rPr lang="en-ZA" sz="2400" dirty="0">
                <a:solidFill>
                  <a:schemeClr val="bg1">
                    <a:lumMod val="75000"/>
                  </a:schemeClr>
                </a:solidFill>
              </a:rPr>
              <a:t>that patients need to visit</a:t>
            </a:r>
          </a:p>
          <a:p>
            <a:pPr marL="285750" indent="-285750">
              <a:buFont typeface="Arial" panose="020B0604020202020204" pitchFamily="34" charset="0"/>
              <a:buChar char="•"/>
            </a:pPr>
            <a:r>
              <a:rPr lang="en-ZA" sz="2400" dirty="0">
                <a:solidFill>
                  <a:schemeClr val="bg1">
                    <a:lumMod val="75000"/>
                  </a:schemeClr>
                </a:solidFill>
              </a:rPr>
              <a:t>Wherever possible reduce </a:t>
            </a:r>
            <a:r>
              <a:rPr lang="en-ZA" sz="2400" b="1" dirty="0">
                <a:solidFill>
                  <a:schemeClr val="bg1">
                    <a:lumMod val="75000"/>
                  </a:schemeClr>
                </a:solidFill>
              </a:rPr>
              <a:t>amount of time spent </a:t>
            </a:r>
            <a:r>
              <a:rPr lang="en-ZA" sz="2400" dirty="0">
                <a:solidFill>
                  <a:schemeClr val="bg1">
                    <a:lumMod val="75000"/>
                  </a:schemeClr>
                </a:solidFill>
              </a:rPr>
              <a:t>at the facility</a:t>
            </a:r>
          </a:p>
          <a:p>
            <a:pPr marL="285750" indent="-285750">
              <a:buFont typeface="Arial" panose="020B0604020202020204" pitchFamily="34" charset="0"/>
              <a:buChar char="•"/>
            </a:pPr>
            <a:r>
              <a:rPr lang="en-ZA" sz="2400" dirty="0">
                <a:solidFill>
                  <a:schemeClr val="bg1">
                    <a:lumMod val="75000"/>
                  </a:schemeClr>
                </a:solidFill>
              </a:rPr>
              <a:t>At all places where patients are required to queue, patient seating to be marked to ensure 1.5m </a:t>
            </a:r>
            <a:r>
              <a:rPr lang="en-ZA" sz="2400" b="1" dirty="0">
                <a:solidFill>
                  <a:schemeClr val="bg1">
                    <a:lumMod val="75000"/>
                  </a:schemeClr>
                </a:solidFill>
              </a:rPr>
              <a:t>social distancing </a:t>
            </a:r>
            <a:r>
              <a:rPr lang="en-ZA" sz="2400" dirty="0">
                <a:solidFill>
                  <a:schemeClr val="bg1">
                    <a:lumMod val="75000"/>
                  </a:schemeClr>
                </a:solidFill>
              </a:rPr>
              <a:t>while sitting</a:t>
            </a:r>
          </a:p>
          <a:p>
            <a:pPr marL="285750" indent="-285750">
              <a:buFont typeface="Arial" panose="020B0604020202020204" pitchFamily="34" charset="0"/>
              <a:buChar char="•"/>
            </a:pPr>
            <a:r>
              <a:rPr lang="en-ZA" sz="2400" b="1" dirty="0">
                <a:solidFill>
                  <a:schemeClr val="bg1">
                    <a:lumMod val="75000"/>
                  </a:schemeClr>
                </a:solidFill>
              </a:rPr>
              <a:t>Every seat in the entire facility should be marked</a:t>
            </a:r>
          </a:p>
          <a:p>
            <a:pPr marL="285750" indent="-285750">
              <a:buFont typeface="Arial" panose="020B0604020202020204" pitchFamily="34" charset="0"/>
              <a:buChar char="•"/>
            </a:pPr>
            <a:r>
              <a:rPr lang="en-ZA" sz="2400" dirty="0">
                <a:solidFill>
                  <a:schemeClr val="bg1">
                    <a:lumMod val="75000"/>
                  </a:schemeClr>
                </a:solidFill>
              </a:rPr>
              <a:t>This should be managed by queue marshals and all staff working in area to ensure patient compliance</a:t>
            </a:r>
          </a:p>
          <a:p>
            <a:pPr>
              <a:buClr>
                <a:srgbClr val="F0904A"/>
              </a:buClr>
            </a:pPr>
            <a:endParaRPr lang="en-US" altLang="en-US" sz="2400" dirty="0">
              <a:solidFill>
                <a:schemeClr val="bg1">
                  <a:lumMod val="75000"/>
                </a:schemeClr>
              </a:solidFill>
            </a:endParaRPr>
          </a:p>
        </p:txBody>
      </p:sp>
      <p:pic>
        <p:nvPicPr>
          <p:cNvPr id="6" name="Graphic 5" descr="Stethoscope">
            <a:extLst>
              <a:ext uri="{FF2B5EF4-FFF2-40B4-BE49-F238E27FC236}">
                <a16:creationId xmlns:a16="http://schemas.microsoft.com/office/drawing/2014/main" id="{B44DAC9D-996D-134B-909B-B1A03D710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75783"/>
            <a:ext cx="970451" cy="970451"/>
          </a:xfrm>
          <a:prstGeom prst="rect">
            <a:avLst/>
          </a:prstGeom>
        </p:spPr>
      </p:pic>
    </p:spTree>
    <p:extLst>
      <p:ext uri="{BB962C8B-B14F-4D97-AF65-F5344CB8AC3E}">
        <p14:creationId xmlns:p14="http://schemas.microsoft.com/office/powerpoint/2010/main" val="75661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97">
            <a:extLst>
              <a:ext uri="{FF2B5EF4-FFF2-40B4-BE49-F238E27FC236}">
                <a16:creationId xmlns:a16="http://schemas.microsoft.com/office/drawing/2014/main" id="{4FB7757A-F607-6F41-A7E2-806348855AFD}"/>
              </a:ext>
            </a:extLst>
          </p:cNvPr>
          <p:cNvSpPr>
            <a:spLocks noGrp="1"/>
          </p:cNvSpPr>
          <p:nvPr>
            <p:ph type="title"/>
          </p:nvPr>
        </p:nvSpPr>
        <p:spPr>
          <a:xfrm>
            <a:off x="633132" y="283552"/>
            <a:ext cx="10933686" cy="854644"/>
          </a:xfrm>
        </p:spPr>
        <p:txBody>
          <a:bodyPr/>
          <a:lstStyle/>
          <a:p>
            <a:pPr algn="l"/>
            <a:r>
              <a:rPr lang="en-US" sz="4000" b="0" dirty="0">
                <a:solidFill>
                  <a:schemeClr val="tx2">
                    <a:lumMod val="90000"/>
                  </a:schemeClr>
                </a:solidFill>
              </a:rPr>
              <a:t>10 essential components of facility set-up</a:t>
            </a:r>
            <a:endParaRPr lang="en-US" sz="3200" b="0" dirty="0">
              <a:solidFill>
                <a:schemeClr val="tx2">
                  <a:lumMod val="90000"/>
                </a:schemeClr>
              </a:solidFill>
            </a:endParaRPr>
          </a:p>
        </p:txBody>
      </p:sp>
      <p:sp>
        <p:nvSpPr>
          <p:cNvPr id="4" name="Footer Placeholder 3">
            <a:extLst>
              <a:ext uri="{FF2B5EF4-FFF2-40B4-BE49-F238E27FC236}">
                <a16:creationId xmlns:a16="http://schemas.microsoft.com/office/drawing/2014/main" id="{E697E310-88E7-CC43-98E0-DFDA98F89F3F}"/>
              </a:ext>
            </a:extLst>
          </p:cNvPr>
          <p:cNvSpPr>
            <a:spLocks noGrp="1"/>
          </p:cNvSpPr>
          <p:nvPr>
            <p:ph type="ftr" sz="quarter" idx="11"/>
          </p:nvPr>
        </p:nvSpPr>
        <p:spPr>
          <a:xfrm>
            <a:off x="2034010" y="6406489"/>
            <a:ext cx="8176777" cy="327264"/>
          </a:xfrm>
        </p:spPr>
        <p:txBody>
          <a:bodyPr/>
          <a:lstStyle/>
          <a:p>
            <a:r>
              <a:rPr lang="en-US" altLang="en-US" dirty="0">
                <a:solidFill>
                  <a:schemeClr val="bg1"/>
                </a:solidFill>
              </a:rPr>
              <a:t>COVID-19 primary care facility preparedness training, April 2020</a:t>
            </a:r>
          </a:p>
        </p:txBody>
      </p:sp>
      <p:graphicFrame>
        <p:nvGraphicFramePr>
          <p:cNvPr id="106" name="Table 105">
            <a:extLst>
              <a:ext uri="{FF2B5EF4-FFF2-40B4-BE49-F238E27FC236}">
                <a16:creationId xmlns:a16="http://schemas.microsoft.com/office/drawing/2014/main" id="{1C32F47C-43C2-874B-8965-E4AA86F92717}"/>
              </a:ext>
            </a:extLst>
          </p:cNvPr>
          <p:cNvGraphicFramePr>
            <a:graphicFrameLocks noGrp="1"/>
          </p:cNvGraphicFramePr>
          <p:nvPr>
            <p:extLst>
              <p:ext uri="{D42A27DB-BD31-4B8C-83A1-F6EECF244321}">
                <p14:modId xmlns:p14="http://schemas.microsoft.com/office/powerpoint/2010/main" val="2832860370"/>
              </p:ext>
            </p:extLst>
          </p:nvPr>
        </p:nvGraphicFramePr>
        <p:xfrm>
          <a:off x="559485" y="1218083"/>
          <a:ext cx="10464115" cy="5010402"/>
        </p:xfrm>
        <a:graphic>
          <a:graphicData uri="http://schemas.openxmlformats.org/drawingml/2006/table">
            <a:tbl>
              <a:tblPr>
                <a:effectLst>
                  <a:outerShdw blurRad="50800" dist="50800" dir="5400000" algn="ctr" rotWithShape="0">
                    <a:schemeClr val="bg1">
                      <a:lumMod val="75000"/>
                      <a:alpha val="22000"/>
                    </a:schemeClr>
                  </a:outerShdw>
                </a:effectLst>
                <a:tableStyleId>{5C22544A-7EE6-4342-B048-85BDC9FD1C3A}</a:tableStyleId>
              </a:tblPr>
              <a:tblGrid>
                <a:gridCol w="6506992">
                  <a:extLst>
                    <a:ext uri="{9D8B030D-6E8A-4147-A177-3AD203B41FA5}">
                      <a16:colId xmlns:a16="http://schemas.microsoft.com/office/drawing/2014/main" val="3941079036"/>
                    </a:ext>
                  </a:extLst>
                </a:gridCol>
                <a:gridCol w="3957123">
                  <a:extLst>
                    <a:ext uri="{9D8B030D-6E8A-4147-A177-3AD203B41FA5}">
                      <a16:colId xmlns:a16="http://schemas.microsoft.com/office/drawing/2014/main" val="1683938006"/>
                    </a:ext>
                  </a:extLst>
                </a:gridCol>
              </a:tblGrid>
              <a:tr h="448987">
                <a:tc>
                  <a:txBody>
                    <a:bodyPr/>
                    <a:lstStyle/>
                    <a:p>
                      <a:pPr marL="0" indent="0" algn="r">
                        <a:lnSpc>
                          <a:spcPct val="100000"/>
                        </a:lnSpc>
                        <a:buFont typeface="+mj-lt"/>
                        <a:buNone/>
                      </a:pPr>
                      <a:r>
                        <a:rPr lang="en-US" sz="1600" b="1" dirty="0">
                          <a:solidFill>
                            <a:schemeClr val="bg1">
                              <a:lumMod val="50000"/>
                            </a:schemeClr>
                          </a:solidFill>
                        </a:rPr>
                        <a:t>Single point of entry to facility premises   </a:t>
                      </a:r>
                      <a:r>
                        <a:rPr lang="en-US" sz="1600" b="0" dirty="0">
                          <a:solidFill>
                            <a:schemeClr val="bg1">
                              <a:lumMod val="50000"/>
                            </a:schemeClr>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8A0"/>
                    </a:solidFill>
                  </a:tcPr>
                </a:tc>
                <a:tc rowSpan="3">
                  <a:txBody>
                    <a:bodyPr/>
                    <a:lstStyle/>
                    <a:p>
                      <a:pPr algn="ctr">
                        <a:lnSpc>
                          <a:spcPct val="100000"/>
                        </a:lnSpc>
                      </a:pPr>
                      <a:r>
                        <a:rPr lang="en-US" sz="3200" b="1" dirty="0">
                          <a:solidFill>
                            <a:schemeClr val="tx1"/>
                          </a:solidFill>
                        </a:rPr>
                        <a:t>YELLOW ZONES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DF58"/>
                    </a:solidFill>
                  </a:tcPr>
                </a:tc>
                <a:extLst>
                  <a:ext uri="{0D108BD9-81ED-4DB2-BD59-A6C34878D82A}">
                    <a16:rowId xmlns:a16="http://schemas.microsoft.com/office/drawing/2014/main" val="1837552708"/>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Patient and HCW sanitation station   </a:t>
                      </a:r>
                      <a:r>
                        <a:rPr lang="en-US" sz="1600" b="0" dirty="0">
                          <a:solidFill>
                            <a:schemeClr val="bg1">
                              <a:lumMod val="50000"/>
                            </a:schemeClr>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8A0"/>
                    </a:solidFill>
                  </a:tcPr>
                </a:tc>
                <a:tc vMerge="1">
                  <a:txBody>
                    <a:bodyPr/>
                    <a:lstStyle/>
                    <a:p>
                      <a:endParaRPr lang="en-US" dirty="0"/>
                    </a:p>
                  </a:txBody>
                  <a:tcP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5097088"/>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First Screening Station   </a:t>
                      </a:r>
                      <a:r>
                        <a:rPr lang="en-US" sz="1600" b="0" dirty="0">
                          <a:solidFill>
                            <a:schemeClr val="bg1">
                              <a:lumMod val="50000"/>
                            </a:schemeClr>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8A0"/>
                    </a:solidFill>
                  </a:tcPr>
                </a:tc>
                <a:tc vMerge="1">
                  <a:txBody>
                    <a:bodyPr/>
                    <a:lstStyle/>
                    <a:p>
                      <a:endParaRPr lang="en-US" dirty="0"/>
                    </a:p>
                  </a:txBody>
                  <a:tcP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60583321"/>
                  </a:ext>
                </a:extLst>
              </a:tr>
              <a:tr h="519069">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Second Screening &amp; Management Station</a:t>
                      </a:r>
                      <a:r>
                        <a:rPr lang="en-US" sz="1600" b="1" dirty="0">
                          <a:solidFill>
                            <a:srgbClr val="F0BC91"/>
                          </a:solidFill>
                        </a:rPr>
                        <a:t>….. </a:t>
                      </a:r>
                      <a:r>
                        <a:rPr lang="en-US" sz="1600" b="1" dirty="0">
                          <a:solidFill>
                            <a:schemeClr val="bg1">
                              <a:lumMod val="50000"/>
                            </a:schemeClr>
                          </a:solidFill>
                        </a:rPr>
                        <a:t>  </a:t>
                      </a:r>
                    </a:p>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0" dirty="0">
                          <a:solidFill>
                            <a:schemeClr val="bg1">
                              <a:lumMod val="50000"/>
                            </a:schemeClr>
                          </a:solidFill>
                        </a:rPr>
                        <a:t>(also called Temporary Chest Clinic)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BC91"/>
                    </a:solidFill>
                  </a:tcPr>
                </a:tc>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ORANGE ZONES</a:t>
                      </a:r>
                    </a:p>
                    <a:p>
                      <a:pPr>
                        <a:lnSpc>
                          <a:spcPct val="100000"/>
                        </a:lnSpc>
                      </a:pPr>
                      <a:endParaRPr lang="en-US"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904A"/>
                    </a:solidFill>
                  </a:tcPr>
                </a:tc>
                <a:extLst>
                  <a:ext uri="{0D108BD9-81ED-4DB2-BD59-A6C34878D82A}">
                    <a16:rowId xmlns:a16="http://schemas.microsoft.com/office/drawing/2014/main" val="3637034813"/>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HIV Testing Stations   </a:t>
                      </a:r>
                      <a:r>
                        <a:rPr lang="en-US" sz="1600" b="0" dirty="0">
                          <a:solidFill>
                            <a:schemeClr val="bg1">
                              <a:lumMod val="50000"/>
                            </a:schemeClr>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BC91"/>
                    </a:solidFill>
                  </a:tcPr>
                </a:tc>
                <a:tc vMerge="1">
                  <a:txBody>
                    <a:bodyPr/>
                    <a:lstStyle/>
                    <a:p>
                      <a:endParaRPr lang="en-US" dirty="0"/>
                    </a:p>
                  </a:txBody>
                  <a:tcP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513323407"/>
                  </a:ext>
                </a:extLst>
              </a:tr>
              <a:tr h="519069">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ZA" sz="1600" b="1" kern="1200" dirty="0">
                          <a:solidFill>
                            <a:schemeClr val="bg1">
                              <a:lumMod val="50000"/>
                            </a:schemeClr>
                          </a:solidFill>
                          <a:latin typeface="+mn-lt"/>
                          <a:ea typeface="+mn-ea"/>
                          <a:cs typeface="+mn-cs"/>
                        </a:rPr>
                        <a:t>Specialized clinical service station</a:t>
                      </a:r>
                      <a:r>
                        <a:rPr lang="en-US" sz="1600" b="1" dirty="0">
                          <a:solidFill>
                            <a:srgbClr val="F0BC91"/>
                          </a:solidFill>
                        </a:rPr>
                        <a:t>….. </a:t>
                      </a:r>
                      <a:endParaRPr lang="en-ZA" sz="1600" b="1" kern="1200" dirty="0">
                        <a:solidFill>
                          <a:schemeClr val="bg1">
                            <a:lumMod val="50000"/>
                          </a:schemeClr>
                        </a:solidFill>
                        <a:latin typeface="+mn-lt"/>
                        <a:ea typeface="+mn-ea"/>
                        <a:cs typeface="+mn-cs"/>
                      </a:endParaRPr>
                    </a:p>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0" dirty="0">
                          <a:solidFill>
                            <a:schemeClr val="bg1">
                              <a:lumMod val="50000"/>
                            </a:schemeClr>
                          </a:solidFill>
                        </a:rPr>
                        <a:t>for COVID-19 symptom positive patients</a:t>
                      </a:r>
                      <a:r>
                        <a:rPr lang="en-US" sz="1600" b="1" dirty="0">
                          <a:solidFill>
                            <a:schemeClr val="bg1">
                              <a:lumMod val="50000"/>
                            </a:schemeClr>
                          </a:solidFill>
                        </a:rPr>
                        <a:t>   </a:t>
                      </a:r>
                      <a:r>
                        <a:rPr lang="en-US" sz="1600" b="0" dirty="0">
                          <a:solidFill>
                            <a:schemeClr val="bg1">
                              <a:lumMod val="50000"/>
                            </a:schemeClr>
                          </a:solidFill>
                        </a:rPr>
                        <a:t>6</a:t>
                      </a:r>
                      <a:r>
                        <a:rPr lang="en-US" sz="1600" b="1" dirty="0">
                          <a:solidFill>
                            <a:schemeClr val="bg1">
                              <a:lumMod val="50000"/>
                            </a:schemeClr>
                          </a:solidFill>
                        </a:rPr>
                        <a:t> </a:t>
                      </a:r>
                      <a:endParaRPr lang="en-US" sz="1600" b="0"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BC91"/>
                    </a:solidFill>
                  </a:tcPr>
                </a:tc>
                <a:tc vMerge="1">
                  <a:txBody>
                    <a:bodyPr/>
                    <a:lstStyle/>
                    <a:p>
                      <a:endParaRPr lang="en-US"/>
                    </a:p>
                  </a:txBody>
                  <a:tcPr/>
                </a:tc>
                <a:extLst>
                  <a:ext uri="{0D108BD9-81ED-4DB2-BD59-A6C34878D82A}">
                    <a16:rowId xmlns:a16="http://schemas.microsoft.com/office/drawing/2014/main" val="310117428"/>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ZA" sz="1600" b="1" kern="1200" dirty="0">
                          <a:solidFill>
                            <a:schemeClr val="bg1">
                              <a:lumMod val="50000"/>
                            </a:schemeClr>
                          </a:solidFill>
                          <a:latin typeface="+mn-lt"/>
                          <a:ea typeface="+mn-ea"/>
                          <a:cs typeface="+mn-cs"/>
                        </a:rPr>
                        <a:t>COVID-19 and TB testing station</a:t>
                      </a:r>
                      <a:r>
                        <a:rPr lang="en-US" sz="1600" b="0" kern="1200" dirty="0">
                          <a:solidFill>
                            <a:schemeClr val="bg1">
                              <a:lumMod val="50000"/>
                            </a:schemeClr>
                          </a:solidFill>
                          <a:latin typeface="+mn-lt"/>
                          <a:ea typeface="+mn-ea"/>
                          <a:cs typeface="+mn-cs"/>
                        </a:rPr>
                        <a:t>   7</a:t>
                      </a:r>
                      <a:endParaRPr lang="en-ZA" sz="1600" b="1" kern="1200" dirty="0">
                        <a:solidFill>
                          <a:schemeClr val="bg1">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BC91"/>
                    </a:solidFill>
                  </a:tcPr>
                </a:tc>
                <a:tc vMerge="1">
                  <a:txBody>
                    <a:bodyPr/>
                    <a:lstStyle/>
                    <a:p>
                      <a:pPr>
                        <a:lnSpc>
                          <a:spcPct val="100000"/>
                        </a:lnSpc>
                      </a:pP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904A"/>
                    </a:solidFill>
                  </a:tcPr>
                </a:tc>
                <a:extLst>
                  <a:ext uri="{0D108BD9-81ED-4DB2-BD59-A6C34878D82A}">
                    <a16:rowId xmlns:a16="http://schemas.microsoft.com/office/drawing/2014/main" val="2800526972"/>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HCW sanitation station at entry to routine services   </a:t>
                      </a:r>
                      <a:r>
                        <a:rPr lang="en-US" sz="1600" b="0" dirty="0">
                          <a:solidFill>
                            <a:schemeClr val="bg1">
                              <a:lumMod val="50000"/>
                            </a:schemeClr>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CBCE"/>
                    </a:solidFill>
                  </a:tcPr>
                </a:tc>
                <a:tc rowSpan="2">
                  <a:txBody>
                    <a:bodyPr/>
                    <a:lstStyle/>
                    <a:p>
                      <a:pPr algn="ctr">
                        <a:lnSpc>
                          <a:spcPct val="100000"/>
                        </a:lnSpc>
                      </a:pPr>
                      <a:r>
                        <a:rPr lang="en-US" sz="2000" b="1" dirty="0">
                          <a:solidFill>
                            <a:schemeClr val="tx1"/>
                          </a:solidFill>
                        </a:rPr>
                        <a:t>BLUE ZONES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5999F"/>
                    </a:solidFill>
                  </a:tcPr>
                </a:tc>
                <a:extLst>
                  <a:ext uri="{0D108BD9-81ED-4DB2-BD59-A6C34878D82A}">
                    <a16:rowId xmlns:a16="http://schemas.microsoft.com/office/drawing/2014/main" val="617425602"/>
                  </a:ext>
                </a:extLst>
              </a:tr>
              <a:tr h="519069">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Routine services inside facility</a:t>
                      </a:r>
                      <a:r>
                        <a:rPr lang="en-US" sz="1600" b="1" dirty="0">
                          <a:solidFill>
                            <a:srgbClr val="9ACBCE"/>
                          </a:solidFill>
                        </a:rPr>
                        <a:t>…..</a:t>
                      </a:r>
                    </a:p>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0" dirty="0">
                          <a:solidFill>
                            <a:schemeClr val="bg1">
                              <a:lumMod val="50000"/>
                            </a:schemeClr>
                          </a:solidFill>
                        </a:rPr>
                        <a:t>for COVID-19 symptom negative patients   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CBCE"/>
                    </a:solidFill>
                  </a:tcPr>
                </a:tc>
                <a:tc vMerge="1">
                  <a:txBody>
                    <a:bodyPr/>
                    <a:lstStyle/>
                    <a:p>
                      <a:endParaRPr lang="en-US" dirty="0"/>
                    </a:p>
                  </a:txBody>
                  <a:tcP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97446949"/>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Facility station transfer and exit pathways   </a:t>
                      </a:r>
                      <a:r>
                        <a:rPr lang="en-US" sz="1600" b="0" dirty="0">
                          <a:solidFill>
                            <a:schemeClr val="bg1">
                              <a:lumMod val="50000"/>
                            </a:schemeClr>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0000"/>
                        </a:lnSpc>
                      </a:pPr>
                      <a:r>
                        <a:rPr lang="en-US" sz="1600" b="1" dirty="0"/>
                        <a:t>TAKE COLOUR FROM PREVIOUS STATION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115127254"/>
                  </a:ext>
                </a:extLst>
              </a:tr>
            </a:tbl>
          </a:graphicData>
        </a:graphic>
      </p:graphicFrame>
      <p:graphicFrame>
        <p:nvGraphicFramePr>
          <p:cNvPr id="110" name="Table 109">
            <a:extLst>
              <a:ext uri="{FF2B5EF4-FFF2-40B4-BE49-F238E27FC236}">
                <a16:creationId xmlns:a16="http://schemas.microsoft.com/office/drawing/2014/main" id="{29AB064D-1C46-1B46-836A-20C34EF32503}"/>
              </a:ext>
            </a:extLst>
          </p:cNvPr>
          <p:cNvGraphicFramePr>
            <a:graphicFrameLocks noGrp="1"/>
          </p:cNvGraphicFramePr>
          <p:nvPr>
            <p:extLst>
              <p:ext uri="{D42A27DB-BD31-4B8C-83A1-F6EECF244321}">
                <p14:modId xmlns:p14="http://schemas.microsoft.com/office/powerpoint/2010/main" val="2590846176"/>
              </p:ext>
            </p:extLst>
          </p:nvPr>
        </p:nvGraphicFramePr>
        <p:xfrm>
          <a:off x="559485" y="1291500"/>
          <a:ext cx="6506992" cy="4863567"/>
        </p:xfrm>
        <a:graphic>
          <a:graphicData uri="http://schemas.openxmlformats.org/drawingml/2006/table">
            <a:tbl>
              <a:tblPr>
                <a:effectLst>
                  <a:outerShdw blurRad="50800" dist="50800" dir="5400000" algn="ctr" rotWithShape="0">
                    <a:schemeClr val="bg1">
                      <a:lumMod val="75000"/>
                      <a:alpha val="22000"/>
                    </a:schemeClr>
                  </a:outerShdw>
                </a:effectLst>
                <a:tableStyleId>{5C22544A-7EE6-4342-B048-85BDC9FD1C3A}</a:tableStyleId>
              </a:tblPr>
              <a:tblGrid>
                <a:gridCol w="6506992">
                  <a:extLst>
                    <a:ext uri="{9D8B030D-6E8A-4147-A177-3AD203B41FA5}">
                      <a16:colId xmlns:a16="http://schemas.microsoft.com/office/drawing/2014/main" val="1957661329"/>
                    </a:ext>
                  </a:extLst>
                </a:gridCol>
              </a:tblGrid>
              <a:tr h="1299193">
                <a:tc>
                  <a:txBody>
                    <a:bodyPr/>
                    <a:lstStyle/>
                    <a:p>
                      <a:pPr algn="r"/>
                      <a:r>
                        <a:rPr lang="en-ZA" sz="3600" b="1" kern="1200" dirty="0">
                          <a:solidFill>
                            <a:schemeClr val="bg1"/>
                          </a:solidFill>
                          <a:effectLst/>
                          <a:latin typeface="+mn-lt"/>
                          <a:ea typeface="+mn-ea"/>
                          <a:cs typeface="+mn-cs"/>
                        </a:rPr>
                        <a:t>COVID-19 medium risk</a:t>
                      </a:r>
                      <a:endParaRPr lang="en-ZA" sz="3600" kern="1200" dirty="0">
                        <a:solidFill>
                          <a:schemeClr val="bg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8A0"/>
                    </a:solidFill>
                  </a:tcPr>
                </a:tc>
                <a:extLst>
                  <a:ext uri="{0D108BD9-81ED-4DB2-BD59-A6C34878D82A}">
                    <a16:rowId xmlns:a16="http://schemas.microsoft.com/office/drawing/2014/main" val="552724947"/>
                  </a:ext>
                </a:extLst>
              </a:tr>
              <a:tr h="192666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ZA" sz="3600" b="1" kern="1200" dirty="0">
                          <a:solidFill>
                            <a:schemeClr val="bg1"/>
                          </a:solidFill>
                          <a:effectLst/>
                          <a:latin typeface="+mn-lt"/>
                          <a:ea typeface="+mn-ea"/>
                          <a:cs typeface="+mn-cs"/>
                        </a:rPr>
                        <a:t>COVID-19 high 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BC91"/>
                    </a:solidFill>
                  </a:tcPr>
                </a:tc>
                <a:extLst>
                  <a:ext uri="{0D108BD9-81ED-4DB2-BD59-A6C34878D82A}">
                    <a16:rowId xmlns:a16="http://schemas.microsoft.com/office/drawing/2014/main" val="2625796310"/>
                  </a:ext>
                </a:extLst>
              </a:tr>
              <a:tr h="994528">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ZA" sz="3600" b="1" kern="1200" dirty="0">
                          <a:solidFill>
                            <a:schemeClr val="bg1"/>
                          </a:solidFill>
                          <a:effectLst/>
                          <a:latin typeface="+mn-lt"/>
                          <a:ea typeface="+mn-ea"/>
                          <a:cs typeface="+mn-cs"/>
                        </a:rPr>
                        <a:t>COVID-19 low risk + protected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CBCE"/>
                    </a:solidFill>
                  </a:tcPr>
                </a:tc>
                <a:extLst>
                  <a:ext uri="{0D108BD9-81ED-4DB2-BD59-A6C34878D82A}">
                    <a16:rowId xmlns:a16="http://schemas.microsoft.com/office/drawing/2014/main" val="272576372"/>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lang="en-US" sz="1600" b="0"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99812137"/>
                  </a:ext>
                </a:extLst>
              </a:tr>
            </a:tbl>
          </a:graphicData>
        </a:graphic>
      </p:graphicFrame>
      <p:sp>
        <p:nvSpPr>
          <p:cNvPr id="111" name="Rectangle 110">
            <a:extLst>
              <a:ext uri="{FF2B5EF4-FFF2-40B4-BE49-F238E27FC236}">
                <a16:creationId xmlns:a16="http://schemas.microsoft.com/office/drawing/2014/main" id="{FB76E5FF-4804-B248-8269-D442CF8A5831}"/>
              </a:ext>
            </a:extLst>
          </p:cNvPr>
          <p:cNvSpPr/>
          <p:nvPr/>
        </p:nvSpPr>
        <p:spPr>
          <a:xfrm>
            <a:off x="7087643" y="5713257"/>
            <a:ext cx="3935957" cy="4748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2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76E3-DC6E-CB44-8FF9-D51F6AF78B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5A61D1-EE10-CA40-BFDB-A2834EF9DC3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6E89D6D7-7A41-8040-A3BD-841A33A9543A}"/>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6" name="Picture 4">
            <a:extLst>
              <a:ext uri="{FF2B5EF4-FFF2-40B4-BE49-F238E27FC236}">
                <a16:creationId xmlns:a16="http://schemas.microsoft.com/office/drawing/2014/main" id="{284D3E7D-9729-034D-B623-76A9B61377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701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5">
            <a:extLst>
              <a:ext uri="{FF2B5EF4-FFF2-40B4-BE49-F238E27FC236}">
                <a16:creationId xmlns:a16="http://schemas.microsoft.com/office/drawing/2014/main" id="{0F48F335-C023-D246-87CC-5F9C1F495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001" y="447188"/>
            <a:ext cx="3989868" cy="5642814"/>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1239788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CF58876F-B49C-F14A-AF50-A05AFE2E457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B2F76E3-DC6E-CB44-8FF9-D51F6AF78B5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6E89D6D7-7A41-8040-A3BD-841A33A9543A}"/>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13" name="Picture 3">
            <a:extLst>
              <a:ext uri="{FF2B5EF4-FFF2-40B4-BE49-F238E27FC236}">
                <a16:creationId xmlns:a16="http://schemas.microsoft.com/office/drawing/2014/main" id="{1D03AF87-EFA0-4C41-8565-66CC207F2C1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flipH="1">
            <a:off x="-6096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descr="A screenshot of a cell phone&#10;&#10;Description automatically generated">
            <a:extLst>
              <a:ext uri="{FF2B5EF4-FFF2-40B4-BE49-F238E27FC236}">
                <a16:creationId xmlns:a16="http://schemas.microsoft.com/office/drawing/2014/main" id="{A1BE4D81-8F21-D04E-8387-9ED4B73BDF4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10000" y="556884"/>
            <a:ext cx="4268789" cy="6037288"/>
          </a:xfrm>
        </p:spPr>
      </p:pic>
    </p:spTree>
    <p:extLst>
      <p:ext uri="{BB962C8B-B14F-4D97-AF65-F5344CB8AC3E}">
        <p14:creationId xmlns:p14="http://schemas.microsoft.com/office/powerpoint/2010/main" val="5176117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76E3-DC6E-CB44-8FF9-D51F6AF78B5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6E89D6D7-7A41-8040-A3BD-841A33A9543A}"/>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9" name="Picture 3">
            <a:extLst>
              <a:ext uri="{FF2B5EF4-FFF2-40B4-BE49-F238E27FC236}">
                <a16:creationId xmlns:a16="http://schemas.microsoft.com/office/drawing/2014/main" id="{0E07FE0C-58FD-8B4B-9D4E-9950DBA0100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flipH="1">
            <a:off x="-3193574" y="-3860800"/>
            <a:ext cx="7974310" cy="106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D2994494-F114-6141-A9BF-2CBB5550327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80736" y="-3860800"/>
            <a:ext cx="7974310" cy="106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12" descr="A picture containing holding&#10;&#10;Description automatically generated">
            <a:extLst>
              <a:ext uri="{FF2B5EF4-FFF2-40B4-BE49-F238E27FC236}">
                <a16:creationId xmlns:a16="http://schemas.microsoft.com/office/drawing/2014/main" id="{59675DD5-9B80-BA4B-882A-1BBA19F09FF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10001" y="447188"/>
            <a:ext cx="3970736" cy="5615756"/>
          </a:xfrm>
        </p:spPr>
      </p:pic>
    </p:spTree>
    <p:extLst>
      <p:ext uri="{BB962C8B-B14F-4D97-AF65-F5344CB8AC3E}">
        <p14:creationId xmlns:p14="http://schemas.microsoft.com/office/powerpoint/2010/main" val="42872124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81B-4699-3B4F-8A81-20B3CA10D20A}"/>
              </a:ext>
            </a:extLst>
          </p:cNvPr>
          <p:cNvSpPr>
            <a:spLocks noGrp="1"/>
          </p:cNvSpPr>
          <p:nvPr>
            <p:ph type="title"/>
          </p:nvPr>
        </p:nvSpPr>
        <p:spPr/>
        <p:txBody>
          <a:bodyPr/>
          <a:lstStyle/>
          <a:p>
            <a:r>
              <a:rPr lang="en-ZA" dirty="0"/>
              <a:t>Chronic treatment/ART refill </a:t>
            </a:r>
          </a:p>
        </p:txBody>
      </p:sp>
      <p:sp>
        <p:nvSpPr>
          <p:cNvPr id="3" name="Footer Placeholder 2">
            <a:extLst>
              <a:ext uri="{FF2B5EF4-FFF2-40B4-BE49-F238E27FC236}">
                <a16:creationId xmlns:a16="http://schemas.microsoft.com/office/drawing/2014/main" id="{D76E3A93-E5B2-9948-8747-3B2F1AC5458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Rectangle 3">
            <a:extLst>
              <a:ext uri="{FF2B5EF4-FFF2-40B4-BE49-F238E27FC236}">
                <a16:creationId xmlns:a16="http://schemas.microsoft.com/office/drawing/2014/main" id="{D7B2B5A8-CD7C-7E4B-AA2D-7F216714168C}"/>
              </a:ext>
            </a:extLst>
          </p:cNvPr>
          <p:cNvSpPr/>
          <p:nvPr/>
        </p:nvSpPr>
        <p:spPr>
          <a:xfrm>
            <a:off x="6538823" y="2350013"/>
            <a:ext cx="5442970" cy="3139321"/>
          </a:xfrm>
          <a:prstGeom prst="rect">
            <a:avLst/>
          </a:prstGeom>
        </p:spPr>
        <p:txBody>
          <a:bodyPr wrap="square">
            <a:spAutoFit/>
          </a:bodyPr>
          <a:lstStyle/>
          <a:p>
            <a:pPr marL="285750" indent="-285750">
              <a:buFont typeface="Arial" panose="020B0604020202020204" pitchFamily="34" charset="0"/>
              <a:buChar char="•"/>
            </a:pPr>
            <a:r>
              <a:rPr lang="en-ZA" dirty="0">
                <a:solidFill>
                  <a:schemeClr val="bg1">
                    <a:lumMod val="75000"/>
                  </a:schemeClr>
                </a:solidFill>
              </a:rPr>
              <a:t>Implement fast-track system</a:t>
            </a:r>
          </a:p>
          <a:p>
            <a:pPr marL="285750" indent="-285750">
              <a:buFont typeface="Arial" panose="020B0604020202020204" pitchFamily="34" charset="0"/>
              <a:buChar char="•"/>
            </a:pPr>
            <a:r>
              <a:rPr lang="en-ZA" dirty="0">
                <a:solidFill>
                  <a:schemeClr val="bg1">
                    <a:lumMod val="75000"/>
                  </a:schemeClr>
                </a:solidFill>
              </a:rPr>
              <a:t>Stop all group interaction with patients, manage one at a time</a:t>
            </a:r>
          </a:p>
          <a:p>
            <a:pPr marL="285750" indent="-285750">
              <a:buFont typeface="Arial" panose="020B0604020202020204" pitchFamily="34" charset="0"/>
              <a:buChar char="•"/>
            </a:pPr>
            <a:r>
              <a:rPr lang="en-ZA" dirty="0">
                <a:solidFill>
                  <a:schemeClr val="bg1">
                    <a:lumMod val="75000"/>
                  </a:schemeClr>
                </a:solidFill>
              </a:rPr>
              <a:t>Consider setting up treatment refill station outside main facility building but still in the Blue Zone </a:t>
            </a:r>
          </a:p>
          <a:p>
            <a:endParaRPr lang="en-ZA" dirty="0">
              <a:solidFill>
                <a:schemeClr val="bg1">
                  <a:lumMod val="75000"/>
                </a:schemeClr>
              </a:solidFill>
            </a:endParaRPr>
          </a:p>
          <a:p>
            <a:pPr lvl="1"/>
            <a:r>
              <a:rPr lang="en-ZA" dirty="0">
                <a:solidFill>
                  <a:schemeClr val="bg1">
                    <a:lumMod val="75000"/>
                  </a:schemeClr>
                </a:solidFill>
              </a:rPr>
              <a:t>(see NDOH “</a:t>
            </a:r>
            <a:r>
              <a:rPr lang="en-ZA" i="1" dirty="0">
                <a:solidFill>
                  <a:schemeClr val="bg1">
                    <a:lumMod val="75000"/>
                  </a:schemeClr>
                </a:solidFill>
              </a:rPr>
              <a:t>Response to reduce risk among HIV and TB patients within the context of the COVID-19 South African response</a:t>
            </a:r>
            <a:r>
              <a:rPr lang="en-ZA" dirty="0">
                <a:solidFill>
                  <a:schemeClr val="bg1">
                    <a:lumMod val="75000"/>
                  </a:schemeClr>
                </a:solidFill>
              </a:rPr>
              <a:t>)</a:t>
            </a:r>
          </a:p>
        </p:txBody>
      </p:sp>
      <p:pic>
        <p:nvPicPr>
          <p:cNvPr id="6" name="Graphic 5" descr="Stethoscope">
            <a:extLst>
              <a:ext uri="{FF2B5EF4-FFF2-40B4-BE49-F238E27FC236}">
                <a16:creationId xmlns:a16="http://schemas.microsoft.com/office/drawing/2014/main" id="{B44DAC9D-996D-134B-909B-B1A03D710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75783"/>
            <a:ext cx="970451" cy="970451"/>
          </a:xfrm>
          <a:prstGeom prst="rect">
            <a:avLst/>
          </a:prstGeom>
        </p:spPr>
      </p:pic>
      <p:pic>
        <p:nvPicPr>
          <p:cNvPr id="7" name="Picture 4">
            <a:extLst>
              <a:ext uri="{FF2B5EF4-FFF2-40B4-BE49-F238E27FC236}">
                <a16:creationId xmlns:a16="http://schemas.microsoft.com/office/drawing/2014/main" id="{AC27F434-3014-2C4A-9852-0F58ECA923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341360" y="2350013"/>
            <a:ext cx="6014810" cy="411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913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BC59EF-C5B4-8B4B-9D8D-16EA904543CF}"/>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TextBox 3">
            <a:extLst>
              <a:ext uri="{FF2B5EF4-FFF2-40B4-BE49-F238E27FC236}">
                <a16:creationId xmlns:a16="http://schemas.microsoft.com/office/drawing/2014/main" id="{0783D91E-95E1-CD46-97AB-6543EC31F577}"/>
              </a:ext>
            </a:extLst>
          </p:cNvPr>
          <p:cNvSpPr txBox="1"/>
          <p:nvPr/>
        </p:nvSpPr>
        <p:spPr>
          <a:xfrm>
            <a:off x="4002657" y="2345633"/>
            <a:ext cx="6757120" cy="3354765"/>
          </a:xfrm>
          <a:prstGeom prst="rect">
            <a:avLst/>
          </a:prstGeom>
          <a:noFill/>
        </p:spPr>
        <p:txBody>
          <a:bodyPr wrap="square" rtlCol="0">
            <a:spAutoFit/>
          </a:bodyPr>
          <a:lstStyle/>
          <a:p>
            <a:r>
              <a:rPr lang="en-US" b="1" dirty="0">
                <a:solidFill>
                  <a:schemeClr val="bg1">
                    <a:lumMod val="75000"/>
                  </a:schemeClr>
                </a:solidFill>
              </a:rPr>
              <a:t>Staffing</a:t>
            </a:r>
            <a:endParaRPr lang="en-ZA" b="1" dirty="0">
              <a:solidFill>
                <a:schemeClr val="bg1">
                  <a:lumMod val="75000"/>
                </a:schemeClr>
              </a:solidFill>
            </a:endParaRPr>
          </a:p>
          <a:p>
            <a:pPr marL="285750" lvl="0" indent="-285750">
              <a:buFont typeface="Arial" panose="020B0604020202020204" pitchFamily="34" charset="0"/>
              <a:buChar char="•"/>
            </a:pPr>
            <a:r>
              <a:rPr lang="en-ZA" sz="1600" dirty="0">
                <a:solidFill>
                  <a:schemeClr val="bg1">
                    <a:lumMod val="75000"/>
                  </a:schemeClr>
                </a:solidFill>
              </a:rPr>
              <a:t>Not essential but helpful to manage correct usage </a:t>
            </a:r>
          </a:p>
          <a:p>
            <a:pPr lvl="0"/>
            <a:endParaRPr lang="en-ZA" sz="1600" u="sng" dirty="0">
              <a:solidFill>
                <a:schemeClr val="bg1">
                  <a:lumMod val="75000"/>
                </a:schemeClr>
              </a:solidFill>
            </a:endParaRPr>
          </a:p>
          <a:p>
            <a:pPr lvl="0"/>
            <a:r>
              <a:rPr lang="en-US" b="1" dirty="0">
                <a:solidFill>
                  <a:schemeClr val="bg1">
                    <a:lumMod val="75000"/>
                  </a:schemeClr>
                </a:solidFill>
              </a:rPr>
              <a:t>Set-up</a:t>
            </a:r>
            <a:endParaRPr lang="en-ZA" b="1" dirty="0">
              <a:solidFill>
                <a:schemeClr val="bg1">
                  <a:lumMod val="75000"/>
                </a:schemeClr>
              </a:solidFill>
            </a:endParaRPr>
          </a:p>
          <a:p>
            <a:pPr marL="285750" lvl="0" indent="-285750">
              <a:buFont typeface="Arial" panose="020B0604020202020204" pitchFamily="34" charset="0"/>
              <a:buChar char="•"/>
            </a:pPr>
            <a:r>
              <a:rPr lang="en-ZA" sz="1600" dirty="0">
                <a:solidFill>
                  <a:schemeClr val="bg1">
                    <a:lumMod val="75000"/>
                  </a:schemeClr>
                </a:solidFill>
              </a:rPr>
              <a:t>Marked on the ground by orange arrows</a:t>
            </a:r>
          </a:p>
          <a:p>
            <a:pPr marL="285750" lvl="0" indent="-285750">
              <a:buFont typeface="Arial" panose="020B0604020202020204" pitchFamily="34" charset="0"/>
              <a:buChar char="•"/>
            </a:pPr>
            <a:r>
              <a:rPr lang="en-ZA" sz="1600" dirty="0">
                <a:solidFill>
                  <a:schemeClr val="bg1">
                    <a:lumMod val="75000"/>
                  </a:schemeClr>
                </a:solidFill>
              </a:rPr>
              <a:t>Cordoning tape to block off areas that should not be entered</a:t>
            </a:r>
          </a:p>
          <a:p>
            <a:pPr marL="285750" lvl="0" indent="-285750">
              <a:buFont typeface="Arial" panose="020B0604020202020204" pitchFamily="34" charset="0"/>
              <a:buChar char="•"/>
            </a:pPr>
            <a:r>
              <a:rPr lang="en-ZA" sz="1600" dirty="0">
                <a:solidFill>
                  <a:schemeClr val="bg1">
                    <a:lumMod val="75000"/>
                  </a:schemeClr>
                </a:solidFill>
              </a:rPr>
              <a:t>Cordoning tape to create corridors of one-directional movement</a:t>
            </a:r>
          </a:p>
          <a:p>
            <a:pPr marL="285750" lvl="0" indent="-285750">
              <a:buFont typeface="Arial" panose="020B0604020202020204" pitchFamily="34" charset="0"/>
              <a:buChar char="•"/>
            </a:pPr>
            <a:r>
              <a:rPr lang="en-ZA" sz="1600" b="1" dirty="0">
                <a:solidFill>
                  <a:srgbClr val="45999F"/>
                </a:solidFill>
              </a:rPr>
              <a:t>Blue pathways</a:t>
            </a:r>
            <a:r>
              <a:rPr lang="en-ZA" sz="1600" dirty="0">
                <a:solidFill>
                  <a:srgbClr val="45999F"/>
                </a:solidFill>
              </a:rPr>
              <a:t> </a:t>
            </a:r>
            <a:r>
              <a:rPr lang="en-ZA" sz="1600" dirty="0">
                <a:solidFill>
                  <a:schemeClr val="bg1">
                    <a:lumMod val="75000"/>
                  </a:schemeClr>
                </a:solidFill>
              </a:rPr>
              <a:t>need to be set up from:</a:t>
            </a:r>
          </a:p>
          <a:p>
            <a:pPr lvl="1"/>
            <a:r>
              <a:rPr lang="en-ZA" sz="1600" dirty="0">
                <a:solidFill>
                  <a:schemeClr val="bg1">
                    <a:lumMod val="75000"/>
                  </a:schemeClr>
                </a:solidFill>
              </a:rPr>
              <a:t>All routine clinical services to Blue Exit</a:t>
            </a:r>
          </a:p>
          <a:p>
            <a:pPr lvl="1"/>
            <a:r>
              <a:rPr lang="en-ZA" sz="1600" dirty="0">
                <a:solidFill>
                  <a:schemeClr val="bg1">
                    <a:lumMod val="75000"/>
                  </a:schemeClr>
                </a:solidFill>
              </a:rPr>
              <a:t>Also use Blue Pathways to create corridors of one-directional movement through the health facility building in the Blue Zone</a:t>
            </a:r>
          </a:p>
          <a:p>
            <a:pPr marL="285750" lvl="0" indent="-285750">
              <a:buFont typeface="Arial" panose="020B0604020202020204" pitchFamily="34" charset="0"/>
              <a:buChar char="•"/>
            </a:pPr>
            <a:endParaRPr lang="en-ZA" sz="1600" dirty="0">
              <a:solidFill>
                <a:schemeClr val="bg1">
                  <a:lumMod val="75000"/>
                </a:schemeClr>
              </a:solidFill>
            </a:endParaRPr>
          </a:p>
        </p:txBody>
      </p:sp>
      <p:pic>
        <p:nvPicPr>
          <p:cNvPr id="5" name="Picture 4" descr="A close up of a sign&#10;&#10;Description automatically generated">
            <a:extLst>
              <a:ext uri="{FF2B5EF4-FFF2-40B4-BE49-F238E27FC236}">
                <a16:creationId xmlns:a16="http://schemas.microsoft.com/office/drawing/2014/main" id="{6EC4FA26-8FFA-3A4B-AB5A-42865B909A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6672" y="2345633"/>
            <a:ext cx="2623488" cy="3710361"/>
          </a:xfrm>
          <a:prstGeom prst="rect">
            <a:avLst/>
          </a:prstGeom>
          <a:effectLst>
            <a:outerShdw blurRad="50800" dist="50800" dir="5400000" algn="ctr" rotWithShape="0">
              <a:schemeClr val="bg1">
                <a:lumMod val="75000"/>
                <a:alpha val="29000"/>
              </a:schemeClr>
            </a:outerShdw>
          </a:effectLst>
        </p:spPr>
      </p:pic>
      <p:sp>
        <p:nvSpPr>
          <p:cNvPr id="6" name="Rectangle 5">
            <a:extLst>
              <a:ext uri="{FF2B5EF4-FFF2-40B4-BE49-F238E27FC236}">
                <a16:creationId xmlns:a16="http://schemas.microsoft.com/office/drawing/2014/main" id="{916634C1-C969-2A44-AC4B-C5539413D386}"/>
              </a:ext>
            </a:extLst>
          </p:cNvPr>
          <p:cNvSpPr/>
          <p:nvPr/>
        </p:nvSpPr>
        <p:spPr>
          <a:xfrm>
            <a:off x="1186672" y="802006"/>
            <a:ext cx="9309050" cy="707886"/>
          </a:xfrm>
          <a:prstGeom prst="rect">
            <a:avLst/>
          </a:prstGeom>
        </p:spPr>
        <p:txBody>
          <a:bodyPr wrap="square">
            <a:spAutoFit/>
          </a:bodyPr>
          <a:lstStyle/>
          <a:p>
            <a:r>
              <a:rPr lang="en-US" sz="4000" b="1" dirty="0"/>
              <a:t>10. Exit Pathways and Blue Exit</a:t>
            </a:r>
          </a:p>
        </p:txBody>
      </p:sp>
    </p:spTree>
    <p:extLst>
      <p:ext uri="{BB962C8B-B14F-4D97-AF65-F5344CB8AC3E}">
        <p14:creationId xmlns:p14="http://schemas.microsoft.com/office/powerpoint/2010/main" val="4052056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BC59EF-C5B4-8B4B-9D8D-16EA904543CF}"/>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Rectangle 5">
            <a:extLst>
              <a:ext uri="{FF2B5EF4-FFF2-40B4-BE49-F238E27FC236}">
                <a16:creationId xmlns:a16="http://schemas.microsoft.com/office/drawing/2014/main" id="{916634C1-C969-2A44-AC4B-C5539413D386}"/>
              </a:ext>
            </a:extLst>
          </p:cNvPr>
          <p:cNvSpPr/>
          <p:nvPr/>
        </p:nvSpPr>
        <p:spPr>
          <a:xfrm>
            <a:off x="1186672" y="802006"/>
            <a:ext cx="9309050" cy="707886"/>
          </a:xfrm>
          <a:prstGeom prst="rect">
            <a:avLst/>
          </a:prstGeom>
        </p:spPr>
        <p:txBody>
          <a:bodyPr wrap="square">
            <a:spAutoFit/>
          </a:bodyPr>
          <a:lstStyle/>
          <a:p>
            <a:r>
              <a:rPr lang="en-US" sz="4000" b="1" dirty="0"/>
              <a:t>10. Exit Pathways and Blue Exit</a:t>
            </a:r>
          </a:p>
        </p:txBody>
      </p:sp>
      <p:pic>
        <p:nvPicPr>
          <p:cNvPr id="7" name="Picture 6" descr="A close up of a sign&#10;&#10;Description automatically generated">
            <a:extLst>
              <a:ext uri="{FF2B5EF4-FFF2-40B4-BE49-F238E27FC236}">
                <a16:creationId xmlns:a16="http://schemas.microsoft.com/office/drawing/2014/main" id="{8A19B062-21FA-844F-BA99-CFA730A7A85F}"/>
              </a:ext>
            </a:extLst>
          </p:cNvPr>
          <p:cNvPicPr>
            <a:picLocks noChangeAspect="1"/>
          </p:cNvPicPr>
          <p:nvPr/>
        </p:nvPicPr>
        <p:blipFill>
          <a:blip r:embed="rId3"/>
          <a:stretch>
            <a:fillRect/>
          </a:stretch>
        </p:blipFill>
        <p:spPr>
          <a:xfrm>
            <a:off x="2882348" y="2259469"/>
            <a:ext cx="5949950" cy="4166731"/>
          </a:xfrm>
          <a:prstGeom prst="rect">
            <a:avLst/>
          </a:prstGeom>
        </p:spPr>
      </p:pic>
    </p:spTree>
    <p:extLst>
      <p:ext uri="{BB962C8B-B14F-4D97-AF65-F5344CB8AC3E}">
        <p14:creationId xmlns:p14="http://schemas.microsoft.com/office/powerpoint/2010/main" val="2435960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3F22-60DC-2C4F-BBB6-440A7CEA8E3D}"/>
              </a:ext>
            </a:extLst>
          </p:cNvPr>
          <p:cNvSpPr>
            <a:spLocks noGrp="1"/>
          </p:cNvSpPr>
          <p:nvPr>
            <p:ph type="title"/>
          </p:nvPr>
        </p:nvSpPr>
        <p:spPr>
          <a:xfrm>
            <a:off x="810000" y="588313"/>
            <a:ext cx="10571998" cy="970450"/>
          </a:xfrm>
        </p:spPr>
        <p:txBody>
          <a:bodyPr/>
          <a:lstStyle/>
          <a:p>
            <a:r>
              <a:rPr lang="en-US" dirty="0"/>
              <a:t>Impact of facility preparedness for</a:t>
            </a:r>
            <a:br>
              <a:rPr lang="en-US" dirty="0"/>
            </a:br>
            <a:r>
              <a:rPr lang="en-US" dirty="0"/>
              <a:t>PLHIV attending health facilities</a:t>
            </a:r>
          </a:p>
        </p:txBody>
      </p:sp>
      <p:sp>
        <p:nvSpPr>
          <p:cNvPr id="3" name="Content Placeholder 2">
            <a:extLst>
              <a:ext uri="{FF2B5EF4-FFF2-40B4-BE49-F238E27FC236}">
                <a16:creationId xmlns:a16="http://schemas.microsoft.com/office/drawing/2014/main" id="{FA47081B-88E5-5B43-8680-E17DFA991693}"/>
              </a:ext>
            </a:extLst>
          </p:cNvPr>
          <p:cNvSpPr>
            <a:spLocks noGrp="1"/>
          </p:cNvSpPr>
          <p:nvPr>
            <p:ph idx="1"/>
          </p:nvPr>
        </p:nvSpPr>
        <p:spPr/>
        <p:txBody>
          <a:bodyPr>
            <a:normAutofit fontScale="92500" lnSpcReduction="10000"/>
          </a:bodyPr>
          <a:lstStyle/>
          <a:p>
            <a:pPr fontAlgn="auto">
              <a:lnSpc>
                <a:spcPct val="110000"/>
              </a:lnSpc>
              <a:spcAft>
                <a:spcPts val="0"/>
              </a:spcAft>
              <a:defRPr/>
            </a:pPr>
            <a:r>
              <a:rPr lang="en-US" sz="2400" b="0" dirty="0"/>
              <a:t>Triaging and separating PLHIV based on COVID-19 symptoms</a:t>
            </a:r>
          </a:p>
          <a:p>
            <a:pPr fontAlgn="auto">
              <a:lnSpc>
                <a:spcPct val="110000"/>
              </a:lnSpc>
              <a:spcAft>
                <a:spcPts val="0"/>
              </a:spcAft>
              <a:defRPr/>
            </a:pPr>
            <a:r>
              <a:rPr lang="en-US" sz="2400" b="0" dirty="0"/>
              <a:t>Protects PLHIV from infection while at the facility</a:t>
            </a:r>
          </a:p>
          <a:p>
            <a:pPr fontAlgn="auto">
              <a:lnSpc>
                <a:spcPct val="110000"/>
              </a:lnSpc>
              <a:spcAft>
                <a:spcPts val="0"/>
              </a:spcAft>
              <a:defRPr/>
            </a:pPr>
            <a:r>
              <a:rPr lang="en-US" sz="2400" b="0" dirty="0"/>
              <a:t>Ensures HIV testing for those not tested</a:t>
            </a:r>
          </a:p>
          <a:p>
            <a:pPr fontAlgn="auto">
              <a:lnSpc>
                <a:spcPct val="110000"/>
              </a:lnSpc>
              <a:spcAft>
                <a:spcPts val="0"/>
              </a:spcAft>
              <a:defRPr/>
            </a:pPr>
            <a:r>
              <a:rPr lang="en-US" sz="2400" b="0" dirty="0"/>
              <a:t>Prioritizes TB screening and diagnosis</a:t>
            </a:r>
          </a:p>
          <a:p>
            <a:pPr fontAlgn="auto">
              <a:lnSpc>
                <a:spcPct val="110000"/>
              </a:lnSpc>
              <a:spcAft>
                <a:spcPts val="0"/>
              </a:spcAft>
              <a:defRPr/>
            </a:pPr>
            <a:r>
              <a:rPr lang="en-US" sz="2400" b="0" dirty="0"/>
              <a:t>Ensures appropriate assessment, management and access to treatment for PLHIV with COVID-19 symptoms and/or TB symptoms in a safer clinic environment</a:t>
            </a:r>
          </a:p>
          <a:p>
            <a:pPr fontAlgn="auto">
              <a:lnSpc>
                <a:spcPct val="110000"/>
              </a:lnSpc>
              <a:spcAft>
                <a:spcPts val="0"/>
              </a:spcAft>
              <a:defRPr/>
            </a:pPr>
            <a:r>
              <a:rPr lang="en-US" sz="2400" b="0" dirty="0"/>
              <a:t>Ensures routine service delivery to PLHIV without symptoms in a safer clinic environment</a:t>
            </a:r>
          </a:p>
          <a:p>
            <a:pPr marL="0" indent="0">
              <a:buNone/>
            </a:pPr>
            <a:endParaRPr lang="en-US" dirty="0"/>
          </a:p>
        </p:txBody>
      </p:sp>
      <p:sp>
        <p:nvSpPr>
          <p:cNvPr id="4" name="Footer Placeholder 3">
            <a:extLst>
              <a:ext uri="{FF2B5EF4-FFF2-40B4-BE49-F238E27FC236}">
                <a16:creationId xmlns:a16="http://schemas.microsoft.com/office/drawing/2014/main" id="{04F43329-CA2B-8D47-BD31-EE526DAB10B0}"/>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spTree>
    <p:extLst>
      <p:ext uri="{BB962C8B-B14F-4D97-AF65-F5344CB8AC3E}">
        <p14:creationId xmlns:p14="http://schemas.microsoft.com/office/powerpoint/2010/main" val="1728229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3F22-60DC-2C4F-BBB6-440A7CEA8E3D}"/>
              </a:ext>
            </a:extLst>
          </p:cNvPr>
          <p:cNvSpPr>
            <a:spLocks noGrp="1"/>
          </p:cNvSpPr>
          <p:nvPr>
            <p:ph type="title"/>
          </p:nvPr>
        </p:nvSpPr>
        <p:spPr>
          <a:xfrm>
            <a:off x="533955" y="588313"/>
            <a:ext cx="11370498" cy="970450"/>
          </a:xfrm>
        </p:spPr>
        <p:txBody>
          <a:bodyPr/>
          <a:lstStyle/>
          <a:p>
            <a:r>
              <a:rPr lang="en-US" dirty="0"/>
              <a:t>ART patients attending health facilities screening POSITIVE for COVID-19 symptoms</a:t>
            </a:r>
          </a:p>
        </p:txBody>
      </p:sp>
      <p:sp>
        <p:nvSpPr>
          <p:cNvPr id="4" name="Footer Placeholder 3">
            <a:extLst>
              <a:ext uri="{FF2B5EF4-FFF2-40B4-BE49-F238E27FC236}">
                <a16:creationId xmlns:a16="http://schemas.microsoft.com/office/drawing/2014/main" id="{04F43329-CA2B-8D47-BD31-EE526DAB10B0}"/>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graphicFrame>
        <p:nvGraphicFramePr>
          <p:cNvPr id="7" name="Diagram 6">
            <a:extLst>
              <a:ext uri="{FF2B5EF4-FFF2-40B4-BE49-F238E27FC236}">
                <a16:creationId xmlns:a16="http://schemas.microsoft.com/office/drawing/2014/main" id="{F9FB6E9A-AB61-7E4D-8FE5-AAC9EB5770FC}"/>
              </a:ext>
            </a:extLst>
          </p:cNvPr>
          <p:cNvGraphicFramePr/>
          <p:nvPr>
            <p:extLst>
              <p:ext uri="{D42A27DB-BD31-4B8C-83A1-F6EECF244321}">
                <p14:modId xmlns:p14="http://schemas.microsoft.com/office/powerpoint/2010/main" val="4136998927"/>
              </p:ext>
            </p:extLst>
          </p:nvPr>
        </p:nvGraphicFramePr>
        <p:xfrm>
          <a:off x="-178420" y="2205687"/>
          <a:ext cx="1185746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261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6"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7" grpId="2">
        <p:bldAsOne/>
      </p:bldGraphic>
      <p:bldGraphic spid="7" grpId="3">
        <p:bldAsOne/>
      </p:bldGraphic>
      <p:bldGraphic spid="7" grpId="4">
        <p:bldAsOne/>
      </p:bldGraphic>
      <p:bldGraphic spid="7" grpId="5">
        <p:bldAsOne/>
      </p:bldGraphic>
      <p:bldGraphic spid="7" grpId="6">
        <p:bldAsOne/>
      </p:bldGraphic>
      <p:bldGraphic spid="7" grpId="7">
        <p:bldAsOne/>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a:extLst>
              <a:ext uri="{FF2B5EF4-FFF2-40B4-BE49-F238E27FC236}">
                <a16:creationId xmlns:a16="http://schemas.microsoft.com/office/drawing/2014/main" id="{7B1B1641-F2C4-6C46-AD00-59A84AAFFCFA}"/>
              </a:ext>
            </a:extLst>
          </p:cNvPr>
          <p:cNvSpPr/>
          <p:nvPr/>
        </p:nvSpPr>
        <p:spPr>
          <a:xfrm rot="2683662">
            <a:off x="4117947" y="3361955"/>
            <a:ext cx="462687" cy="1425159"/>
          </a:xfrm>
          <a:prstGeom prst="downArrow">
            <a:avLst/>
          </a:prstGeom>
          <a:solidFill>
            <a:srgbClr val="459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A3F22-60DC-2C4F-BBB6-440A7CEA8E3D}"/>
              </a:ext>
            </a:extLst>
          </p:cNvPr>
          <p:cNvSpPr>
            <a:spLocks noGrp="1"/>
          </p:cNvSpPr>
          <p:nvPr>
            <p:ph type="title"/>
          </p:nvPr>
        </p:nvSpPr>
        <p:spPr>
          <a:xfrm>
            <a:off x="810000" y="588313"/>
            <a:ext cx="10571998" cy="970450"/>
          </a:xfrm>
        </p:spPr>
        <p:txBody>
          <a:bodyPr/>
          <a:lstStyle/>
          <a:p>
            <a:r>
              <a:rPr lang="en-US" dirty="0"/>
              <a:t>PLHIV attending health facilities screening NEGATIVE for COVID-19 symptoms</a:t>
            </a:r>
          </a:p>
        </p:txBody>
      </p:sp>
      <p:sp>
        <p:nvSpPr>
          <p:cNvPr id="4" name="Footer Placeholder 3">
            <a:extLst>
              <a:ext uri="{FF2B5EF4-FFF2-40B4-BE49-F238E27FC236}">
                <a16:creationId xmlns:a16="http://schemas.microsoft.com/office/drawing/2014/main" id="{04F43329-CA2B-8D47-BD31-EE526DAB10B0}"/>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sp>
        <p:nvSpPr>
          <p:cNvPr id="3" name="Down Arrow 2">
            <a:extLst>
              <a:ext uri="{FF2B5EF4-FFF2-40B4-BE49-F238E27FC236}">
                <a16:creationId xmlns:a16="http://schemas.microsoft.com/office/drawing/2014/main" id="{23848D5B-0703-B443-81B0-7287121DCBC5}"/>
              </a:ext>
            </a:extLst>
          </p:cNvPr>
          <p:cNvSpPr/>
          <p:nvPr/>
        </p:nvSpPr>
        <p:spPr>
          <a:xfrm rot="18611760">
            <a:off x="6987042" y="3361956"/>
            <a:ext cx="462687" cy="1425159"/>
          </a:xfrm>
          <a:prstGeom prst="downArrow">
            <a:avLst/>
          </a:prstGeom>
          <a:solidFill>
            <a:srgbClr val="459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95570C6E-D746-9A4C-B5A8-93E191758E8E}"/>
              </a:ext>
            </a:extLst>
          </p:cNvPr>
          <p:cNvGraphicFramePr/>
          <p:nvPr>
            <p:extLst>
              <p:ext uri="{D42A27DB-BD31-4B8C-83A1-F6EECF244321}">
                <p14:modId xmlns:p14="http://schemas.microsoft.com/office/powerpoint/2010/main" val="2545361675"/>
              </p:ext>
            </p:extLst>
          </p:nvPr>
        </p:nvGraphicFramePr>
        <p:xfrm>
          <a:off x="272477" y="2084297"/>
          <a:ext cx="11597268" cy="4687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62452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3F22-60DC-2C4F-BBB6-440A7CEA8E3D}"/>
              </a:ext>
            </a:extLst>
          </p:cNvPr>
          <p:cNvSpPr>
            <a:spLocks noGrp="1"/>
          </p:cNvSpPr>
          <p:nvPr>
            <p:ph type="title"/>
          </p:nvPr>
        </p:nvSpPr>
        <p:spPr>
          <a:xfrm>
            <a:off x="810000" y="588313"/>
            <a:ext cx="10571998" cy="970450"/>
          </a:xfrm>
        </p:spPr>
        <p:txBody>
          <a:bodyPr/>
          <a:lstStyle/>
          <a:p>
            <a:r>
              <a:rPr lang="en-US" altLang="en-US" dirty="0"/>
              <a:t>What did it take to achieve change? </a:t>
            </a:r>
            <a:br>
              <a:rPr lang="en-US" altLang="en-US" sz="4400" dirty="0"/>
            </a:br>
            <a:r>
              <a:rPr lang="en-US" altLang="en-US" dirty="0">
                <a:solidFill>
                  <a:srgbClr val="F9E8A0"/>
                </a:solidFill>
              </a:rPr>
              <a:t>3 days of technical support</a:t>
            </a:r>
            <a:endParaRPr lang="en-US" dirty="0">
              <a:solidFill>
                <a:srgbClr val="F9E8A0"/>
              </a:solidFill>
            </a:endParaRPr>
          </a:p>
        </p:txBody>
      </p:sp>
      <p:sp>
        <p:nvSpPr>
          <p:cNvPr id="3" name="Content Placeholder 2">
            <a:extLst>
              <a:ext uri="{FF2B5EF4-FFF2-40B4-BE49-F238E27FC236}">
                <a16:creationId xmlns:a16="http://schemas.microsoft.com/office/drawing/2014/main" id="{FA47081B-88E5-5B43-8680-E17DFA991693}"/>
              </a:ext>
            </a:extLst>
          </p:cNvPr>
          <p:cNvSpPr>
            <a:spLocks noGrp="1"/>
          </p:cNvSpPr>
          <p:nvPr>
            <p:ph idx="1"/>
          </p:nvPr>
        </p:nvSpPr>
        <p:spPr>
          <a:xfrm>
            <a:off x="810000" y="2391636"/>
            <a:ext cx="10554574" cy="3636511"/>
          </a:xfrm>
        </p:spPr>
        <p:txBody>
          <a:bodyPr>
            <a:normAutofit fontScale="92500" lnSpcReduction="20000"/>
          </a:bodyPr>
          <a:lstStyle/>
          <a:p>
            <a:pPr fontAlgn="auto">
              <a:spcAft>
                <a:spcPts val="0"/>
              </a:spcAft>
              <a:defRPr/>
            </a:pPr>
            <a:r>
              <a:rPr lang="en-US" sz="2200" b="0" dirty="0"/>
              <a:t>Identify model CHC</a:t>
            </a:r>
          </a:p>
          <a:p>
            <a:pPr fontAlgn="auto">
              <a:spcAft>
                <a:spcPts val="0"/>
              </a:spcAft>
              <a:defRPr/>
            </a:pPr>
            <a:r>
              <a:rPr lang="en-US" sz="2200" b="0" dirty="0"/>
              <a:t>2-3 hour on-site training session with walk around facility to identify changes needed – at CHC invited all PHCs</a:t>
            </a:r>
          </a:p>
          <a:p>
            <a:pPr fontAlgn="auto">
              <a:spcAft>
                <a:spcPts val="0"/>
              </a:spcAft>
              <a:defRPr/>
            </a:pPr>
            <a:r>
              <a:rPr lang="en-US" sz="2200" b="0" dirty="0"/>
              <a:t>Ensuring required equipment on-site at CHC especially tents, tables and chairs, PPE and test kits</a:t>
            </a:r>
          </a:p>
          <a:p>
            <a:pPr fontAlgn="auto">
              <a:spcAft>
                <a:spcPts val="0"/>
              </a:spcAft>
              <a:defRPr/>
            </a:pPr>
            <a:r>
              <a:rPr lang="en-US" sz="2200" b="0" dirty="0"/>
              <a:t>1 day set up:</a:t>
            </a:r>
          </a:p>
          <a:p>
            <a:pPr marL="857250" lvl="1" indent="-457200" fontAlgn="auto">
              <a:spcAft>
                <a:spcPts val="0"/>
              </a:spcAft>
              <a:defRPr/>
            </a:pPr>
            <a:r>
              <a:rPr lang="en-US" sz="2200" dirty="0"/>
              <a:t>station set up with facility staff</a:t>
            </a:r>
          </a:p>
          <a:p>
            <a:pPr marL="857250" lvl="1" indent="-457200" fontAlgn="auto">
              <a:spcAft>
                <a:spcPts val="0"/>
              </a:spcAft>
              <a:defRPr/>
            </a:pPr>
            <a:r>
              <a:rPr lang="en-US" sz="2200" dirty="0"/>
              <a:t>station duty allocation with facility manager/clinical lead/OTLs</a:t>
            </a:r>
          </a:p>
          <a:p>
            <a:pPr fontAlgn="auto">
              <a:spcAft>
                <a:spcPts val="0"/>
              </a:spcAft>
              <a:defRPr/>
            </a:pPr>
            <a:r>
              <a:rPr lang="en-US" sz="2200" b="0" dirty="0"/>
              <a:t>1.5 days running patient flow with facility team</a:t>
            </a:r>
          </a:p>
          <a:p>
            <a:pPr fontAlgn="auto">
              <a:spcAft>
                <a:spcPts val="0"/>
              </a:spcAft>
              <a:defRPr/>
            </a:pPr>
            <a:r>
              <a:rPr lang="en-US" sz="2200" b="0" dirty="0"/>
              <a:t>Review end of each day to continue consensus building, solutions to challenges, implement changes  </a:t>
            </a:r>
          </a:p>
          <a:p>
            <a:pPr fontAlgn="auto">
              <a:spcAft>
                <a:spcPts val="0"/>
              </a:spcAft>
              <a:defRPr/>
            </a:pPr>
            <a:r>
              <a:rPr lang="en-US" sz="2200" b="0" dirty="0"/>
              <a:t>Ongoing technical support monitoring</a:t>
            </a:r>
          </a:p>
        </p:txBody>
      </p:sp>
      <p:sp>
        <p:nvSpPr>
          <p:cNvPr id="4" name="Footer Placeholder 3">
            <a:extLst>
              <a:ext uri="{FF2B5EF4-FFF2-40B4-BE49-F238E27FC236}">
                <a16:creationId xmlns:a16="http://schemas.microsoft.com/office/drawing/2014/main" id="{04F43329-CA2B-8D47-BD31-EE526DAB10B0}"/>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spTree>
    <p:extLst>
      <p:ext uri="{BB962C8B-B14F-4D97-AF65-F5344CB8AC3E}">
        <p14:creationId xmlns:p14="http://schemas.microsoft.com/office/powerpoint/2010/main" val="63248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 name="Title 97">
            <a:extLst>
              <a:ext uri="{FF2B5EF4-FFF2-40B4-BE49-F238E27FC236}">
                <a16:creationId xmlns:a16="http://schemas.microsoft.com/office/drawing/2014/main" id="{4FB7757A-F607-6F41-A7E2-806348855AFD}"/>
              </a:ext>
            </a:extLst>
          </p:cNvPr>
          <p:cNvSpPr>
            <a:spLocks noGrp="1"/>
          </p:cNvSpPr>
          <p:nvPr>
            <p:ph type="title"/>
          </p:nvPr>
        </p:nvSpPr>
        <p:spPr>
          <a:xfrm>
            <a:off x="701689" y="225397"/>
            <a:ext cx="10571998" cy="970450"/>
          </a:xfrm>
        </p:spPr>
        <p:txBody>
          <a:bodyPr/>
          <a:lstStyle/>
          <a:p>
            <a:r>
              <a:rPr lang="en-US" b="0" dirty="0">
                <a:solidFill>
                  <a:schemeClr val="tx2">
                    <a:lumMod val="90000"/>
                  </a:schemeClr>
                </a:solidFill>
              </a:rPr>
              <a:t>10 essential components of facility set-up</a:t>
            </a:r>
            <a:endParaRPr lang="en-US" dirty="0"/>
          </a:p>
        </p:txBody>
      </p:sp>
      <p:sp>
        <p:nvSpPr>
          <p:cNvPr id="4" name="Footer Placeholder 3">
            <a:extLst>
              <a:ext uri="{FF2B5EF4-FFF2-40B4-BE49-F238E27FC236}">
                <a16:creationId xmlns:a16="http://schemas.microsoft.com/office/drawing/2014/main" id="{E697E310-88E7-CC43-98E0-DFDA98F89F3F}"/>
              </a:ext>
            </a:extLst>
          </p:cNvPr>
          <p:cNvSpPr>
            <a:spLocks noGrp="1"/>
          </p:cNvSpPr>
          <p:nvPr>
            <p:ph type="ftr" sz="quarter" idx="11"/>
          </p:nvPr>
        </p:nvSpPr>
        <p:spPr>
          <a:xfrm>
            <a:off x="1445671" y="6148813"/>
            <a:ext cx="8644320" cy="365125"/>
          </a:xfrm>
        </p:spPr>
        <p:txBody>
          <a:bodyPr/>
          <a:lstStyle/>
          <a:p>
            <a:r>
              <a:rPr lang="en-US" altLang="en-US" dirty="0">
                <a:solidFill>
                  <a:schemeClr val="bg1"/>
                </a:solidFill>
              </a:rPr>
              <a:t>COVID-19 primary care facility preparedness training, April 2020</a:t>
            </a:r>
          </a:p>
        </p:txBody>
      </p:sp>
      <p:cxnSp>
        <p:nvCxnSpPr>
          <p:cNvPr id="63" name="Straight Arrow Connector 62">
            <a:extLst>
              <a:ext uri="{FF2B5EF4-FFF2-40B4-BE49-F238E27FC236}">
                <a16:creationId xmlns:a16="http://schemas.microsoft.com/office/drawing/2014/main" id="{2B9E48C4-A359-3041-AC74-C807B524718D}"/>
              </a:ext>
            </a:extLst>
          </p:cNvPr>
          <p:cNvCxnSpPr>
            <a:cxnSpLocks/>
          </p:cNvCxnSpPr>
          <p:nvPr/>
        </p:nvCxnSpPr>
        <p:spPr>
          <a:xfrm>
            <a:off x="9047713" y="3749306"/>
            <a:ext cx="409575"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5B6FCB91-28F5-AA4A-AD05-D3A7814A69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53"/>
          <a:stretch/>
        </p:blipFill>
        <p:spPr>
          <a:xfrm>
            <a:off x="2943616" y="2546183"/>
            <a:ext cx="4544586" cy="2156620"/>
          </a:xfrm>
          <a:prstGeom prst="rect">
            <a:avLst/>
          </a:prstGeom>
        </p:spPr>
      </p:pic>
      <p:pic>
        <p:nvPicPr>
          <p:cNvPr id="82" name="Picture 81">
            <a:extLst>
              <a:ext uri="{FF2B5EF4-FFF2-40B4-BE49-F238E27FC236}">
                <a16:creationId xmlns:a16="http://schemas.microsoft.com/office/drawing/2014/main" id="{EEB7185B-2A5E-E84D-AC6F-7F0B57B83A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16714" y="1345997"/>
            <a:ext cx="3565990" cy="1762756"/>
          </a:xfrm>
          <a:prstGeom prst="rect">
            <a:avLst/>
          </a:prstGeom>
        </p:spPr>
      </p:pic>
      <p:pic>
        <p:nvPicPr>
          <p:cNvPr id="85" name="Picture 84" descr="A close up of a sign&#10;&#10;Description automatically generated">
            <a:extLst>
              <a:ext uri="{FF2B5EF4-FFF2-40B4-BE49-F238E27FC236}">
                <a16:creationId xmlns:a16="http://schemas.microsoft.com/office/drawing/2014/main" id="{C05ED7E8-AA08-4642-A5AB-9D2890159B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9522" y="4308939"/>
            <a:ext cx="3813181" cy="2205097"/>
          </a:xfrm>
          <a:prstGeom prst="rect">
            <a:avLst/>
          </a:prstGeom>
        </p:spPr>
      </p:pic>
    </p:spTree>
    <p:extLst>
      <p:ext uri="{BB962C8B-B14F-4D97-AF65-F5344CB8AC3E}">
        <p14:creationId xmlns:p14="http://schemas.microsoft.com/office/powerpoint/2010/main" val="16811069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3F22-60DC-2C4F-BBB6-440A7CEA8E3D}"/>
              </a:ext>
            </a:extLst>
          </p:cNvPr>
          <p:cNvSpPr>
            <a:spLocks noGrp="1"/>
          </p:cNvSpPr>
          <p:nvPr>
            <p:ph type="title"/>
          </p:nvPr>
        </p:nvSpPr>
        <p:spPr>
          <a:xfrm>
            <a:off x="810001" y="700145"/>
            <a:ext cx="10571998" cy="970450"/>
          </a:xfrm>
        </p:spPr>
        <p:txBody>
          <a:bodyPr/>
          <a:lstStyle/>
          <a:p>
            <a:r>
              <a:rPr lang="en-GB" altLang="en-US" sz="4800" dirty="0">
                <a:cs typeface="Arial" panose="020B0604020202020204" pitchFamily="34" charset="0"/>
              </a:rPr>
              <a:t>How to prepare hospitals</a:t>
            </a:r>
            <a:br>
              <a:rPr lang="en-GB" altLang="en-US" sz="4800" dirty="0">
                <a:cs typeface="Arial" panose="020B0604020202020204" pitchFamily="34" charset="0"/>
              </a:rPr>
            </a:br>
            <a:r>
              <a:rPr lang="en-GB" altLang="en-US" sz="4800" b="0" dirty="0">
                <a:solidFill>
                  <a:srgbClr val="F9E8A0"/>
                </a:solidFill>
                <a:cs typeface="Arial" panose="020B0604020202020204" pitchFamily="34" charset="0"/>
              </a:rPr>
              <a:t>10 Components + 4</a:t>
            </a:r>
            <a:endParaRPr lang="en-US" altLang="en-US" b="0" dirty="0">
              <a:solidFill>
                <a:srgbClr val="F9E8A0"/>
              </a:solidFill>
              <a:cs typeface="Arial" panose="020B0604020202020204" pitchFamily="34" charset="0"/>
            </a:endParaRPr>
          </a:p>
        </p:txBody>
      </p:sp>
      <p:sp>
        <p:nvSpPr>
          <p:cNvPr id="4" name="Footer Placeholder 3">
            <a:extLst>
              <a:ext uri="{FF2B5EF4-FFF2-40B4-BE49-F238E27FC236}">
                <a16:creationId xmlns:a16="http://schemas.microsoft.com/office/drawing/2014/main" id="{04F43329-CA2B-8D47-BD31-EE526DAB10B0}"/>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8" name="Picture 7">
            <a:extLst>
              <a:ext uri="{FF2B5EF4-FFF2-40B4-BE49-F238E27FC236}">
                <a16:creationId xmlns:a16="http://schemas.microsoft.com/office/drawing/2014/main" id="{96046E21-3583-FE41-A8A5-AF82543647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53"/>
          <a:stretch/>
        </p:blipFill>
        <p:spPr>
          <a:xfrm>
            <a:off x="557255" y="3499115"/>
            <a:ext cx="3402314" cy="1614558"/>
          </a:xfrm>
          <a:prstGeom prst="rect">
            <a:avLst/>
          </a:prstGeom>
        </p:spPr>
      </p:pic>
      <p:pic>
        <p:nvPicPr>
          <p:cNvPr id="9" name="Picture 8">
            <a:extLst>
              <a:ext uri="{FF2B5EF4-FFF2-40B4-BE49-F238E27FC236}">
                <a16:creationId xmlns:a16="http://schemas.microsoft.com/office/drawing/2014/main" id="{D8448338-AFA4-B647-8064-1C00663538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222" y="2535976"/>
            <a:ext cx="2669686" cy="1319691"/>
          </a:xfrm>
          <a:prstGeom prst="rect">
            <a:avLst/>
          </a:prstGeom>
        </p:spPr>
      </p:pic>
      <p:pic>
        <p:nvPicPr>
          <p:cNvPr id="10" name="Picture 9" descr="A close up of a sign&#10;&#10;Description automatically generated">
            <a:extLst>
              <a:ext uri="{FF2B5EF4-FFF2-40B4-BE49-F238E27FC236}">
                <a16:creationId xmlns:a16="http://schemas.microsoft.com/office/drawing/2014/main" id="{E875D643-D66B-E048-95BF-1252AC3686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162" y="4872751"/>
            <a:ext cx="2854746" cy="165085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C32B52B-EB83-A04E-A64D-F1CF73A5BDE7}"/>
              </a:ext>
            </a:extLst>
          </p:cNvPr>
          <p:cNvPicPr>
            <a:picLocks noChangeAspect="1"/>
          </p:cNvPicPr>
          <p:nvPr/>
        </p:nvPicPr>
        <p:blipFill>
          <a:blip r:embed="rId6"/>
          <a:stretch>
            <a:fillRect/>
          </a:stretch>
        </p:blipFill>
        <p:spPr>
          <a:xfrm>
            <a:off x="4333662" y="2807794"/>
            <a:ext cx="7086600" cy="2997200"/>
          </a:xfrm>
          <a:prstGeom prst="rect">
            <a:avLst/>
          </a:prstGeom>
        </p:spPr>
      </p:pic>
    </p:spTree>
    <p:extLst>
      <p:ext uri="{BB962C8B-B14F-4D97-AF65-F5344CB8AC3E}">
        <p14:creationId xmlns:p14="http://schemas.microsoft.com/office/powerpoint/2010/main" val="32627899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B8D0-0B3D-AE4C-A424-788DB2D92054}"/>
              </a:ext>
            </a:extLst>
          </p:cNvPr>
          <p:cNvSpPr>
            <a:spLocks noGrp="1"/>
          </p:cNvSpPr>
          <p:nvPr>
            <p:ph type="title"/>
          </p:nvPr>
        </p:nvSpPr>
        <p:spPr>
          <a:xfrm>
            <a:off x="810001" y="661374"/>
            <a:ext cx="10571998" cy="970450"/>
          </a:xfrm>
        </p:spPr>
        <p:txBody>
          <a:bodyPr/>
          <a:lstStyle/>
          <a:p>
            <a:r>
              <a:rPr lang="en-GB" altLang="en-US" sz="4800" dirty="0">
                <a:cs typeface="Arial" panose="020B0604020202020204" pitchFamily="34" charset="0"/>
              </a:rPr>
              <a:t>Hospital set-up</a:t>
            </a:r>
            <a:br>
              <a:rPr lang="en-GB" altLang="en-US" sz="4800" dirty="0">
                <a:cs typeface="Arial" panose="020B0604020202020204" pitchFamily="34" charset="0"/>
              </a:rPr>
            </a:br>
            <a:r>
              <a:rPr lang="en-GB" altLang="en-US" sz="2800" b="0" dirty="0">
                <a:solidFill>
                  <a:srgbClr val="F9E8A0"/>
                </a:solidFill>
                <a:cs typeface="Arial" panose="020B0604020202020204" pitchFamily="34" charset="0"/>
              </a:rPr>
              <a:t>Emergency Department with dedicated COVID-19 area</a:t>
            </a:r>
            <a:endParaRPr lang="en-US" sz="4800" dirty="0"/>
          </a:p>
        </p:txBody>
      </p:sp>
      <p:sp>
        <p:nvSpPr>
          <p:cNvPr id="4" name="Footer Placeholder 3">
            <a:extLst>
              <a:ext uri="{FF2B5EF4-FFF2-40B4-BE49-F238E27FC236}">
                <a16:creationId xmlns:a16="http://schemas.microsoft.com/office/drawing/2014/main" id="{1A804221-2E2F-E34B-82F0-0F9B2415434D}"/>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5" name="Content Placeholder 6" descr="A screenshot of a cell phone&#10;&#10;Description automatically generated">
            <a:extLst>
              <a:ext uri="{FF2B5EF4-FFF2-40B4-BE49-F238E27FC236}">
                <a16:creationId xmlns:a16="http://schemas.microsoft.com/office/drawing/2014/main" id="{56477C31-8DD2-684C-9F66-91665F4B0711}"/>
              </a:ext>
            </a:extLst>
          </p:cNvPr>
          <p:cNvPicPr>
            <a:picLocks noChangeAspect="1"/>
          </p:cNvPicPr>
          <p:nvPr/>
        </p:nvPicPr>
        <p:blipFill>
          <a:blip r:embed="rId3"/>
          <a:stretch>
            <a:fillRect/>
          </a:stretch>
        </p:blipFill>
        <p:spPr>
          <a:xfrm>
            <a:off x="2613222" y="2117460"/>
            <a:ext cx="6965556" cy="4289028"/>
          </a:xfrm>
          <a:prstGeom prst="rect">
            <a:avLst/>
          </a:prstGeom>
          <a:effectLst>
            <a:outerShdw blurRad="50800" dir="14400000">
              <a:schemeClr val="tx1">
                <a:alpha val="40000"/>
              </a:schemeClr>
            </a:outerShdw>
          </a:effectLst>
        </p:spPr>
      </p:pic>
    </p:spTree>
    <p:extLst>
      <p:ext uri="{BB962C8B-B14F-4D97-AF65-F5344CB8AC3E}">
        <p14:creationId xmlns:p14="http://schemas.microsoft.com/office/powerpoint/2010/main" val="25155267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B8D0-0B3D-AE4C-A424-788DB2D92054}"/>
              </a:ext>
            </a:extLst>
          </p:cNvPr>
          <p:cNvSpPr>
            <a:spLocks noGrp="1"/>
          </p:cNvSpPr>
          <p:nvPr>
            <p:ph type="title"/>
          </p:nvPr>
        </p:nvSpPr>
        <p:spPr>
          <a:xfrm>
            <a:off x="810001" y="692276"/>
            <a:ext cx="10571998" cy="970450"/>
          </a:xfrm>
        </p:spPr>
        <p:txBody>
          <a:bodyPr/>
          <a:lstStyle/>
          <a:p>
            <a:r>
              <a:rPr lang="en-GB" altLang="en-US" sz="4800" dirty="0">
                <a:cs typeface="Arial" panose="020B0604020202020204" pitchFamily="34" charset="0"/>
              </a:rPr>
              <a:t>Hospital set-up</a:t>
            </a:r>
            <a:br>
              <a:rPr lang="en-GB" altLang="en-US" sz="4800" dirty="0">
                <a:cs typeface="Arial" panose="020B0604020202020204" pitchFamily="34" charset="0"/>
              </a:rPr>
            </a:br>
            <a:r>
              <a:rPr lang="en-GB" altLang="en-US" sz="2800" b="0" dirty="0">
                <a:solidFill>
                  <a:srgbClr val="F9E8A0"/>
                </a:solidFill>
                <a:cs typeface="Arial" panose="020B0604020202020204" pitchFamily="34" charset="0"/>
              </a:rPr>
              <a:t>COVID-19 PUI Ward and Non COVID-19 Ward</a:t>
            </a:r>
            <a:endParaRPr lang="en-US" sz="2800" dirty="0"/>
          </a:p>
        </p:txBody>
      </p:sp>
      <p:pic>
        <p:nvPicPr>
          <p:cNvPr id="7" name="Content Placeholder 6" descr="A screenshot of a cell phone&#10;&#10;Description automatically generated">
            <a:extLst>
              <a:ext uri="{FF2B5EF4-FFF2-40B4-BE49-F238E27FC236}">
                <a16:creationId xmlns:a16="http://schemas.microsoft.com/office/drawing/2014/main" id="{CE1A2347-49D3-A349-A5B3-C440490FE56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81693" y="2146187"/>
            <a:ext cx="1234374" cy="2685389"/>
          </a:xfrm>
          <a:effectLst>
            <a:outerShdw blurRad="50800" dir="14400000">
              <a:schemeClr val="tx1">
                <a:alpha val="40000"/>
              </a:schemeClr>
            </a:outerShdw>
          </a:effectLst>
        </p:spPr>
      </p:pic>
      <p:sp>
        <p:nvSpPr>
          <p:cNvPr id="4" name="Footer Placeholder 3">
            <a:extLst>
              <a:ext uri="{FF2B5EF4-FFF2-40B4-BE49-F238E27FC236}">
                <a16:creationId xmlns:a16="http://schemas.microsoft.com/office/drawing/2014/main" id="{1A804221-2E2F-E34B-82F0-0F9B2415434D}"/>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10" name="Picture 9" descr="A screenshot of a cell phone&#10;&#10;Description automatically generated">
            <a:extLst>
              <a:ext uri="{FF2B5EF4-FFF2-40B4-BE49-F238E27FC236}">
                <a16:creationId xmlns:a16="http://schemas.microsoft.com/office/drawing/2014/main" id="{68EE4E04-0859-E34E-90E4-EAC9D14A9A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6067" y="3224419"/>
            <a:ext cx="6327893" cy="3214313"/>
          </a:xfrm>
          <a:prstGeom prst="rect">
            <a:avLst/>
          </a:prstGeom>
        </p:spPr>
      </p:pic>
    </p:spTree>
    <p:extLst>
      <p:ext uri="{BB962C8B-B14F-4D97-AF65-F5344CB8AC3E}">
        <p14:creationId xmlns:p14="http://schemas.microsoft.com/office/powerpoint/2010/main" val="22709734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B8D0-0B3D-AE4C-A424-788DB2D92054}"/>
              </a:ext>
            </a:extLst>
          </p:cNvPr>
          <p:cNvSpPr>
            <a:spLocks noGrp="1"/>
          </p:cNvSpPr>
          <p:nvPr>
            <p:ph type="title"/>
          </p:nvPr>
        </p:nvSpPr>
        <p:spPr>
          <a:xfrm>
            <a:off x="810001" y="692276"/>
            <a:ext cx="10571998" cy="970450"/>
          </a:xfrm>
        </p:spPr>
        <p:txBody>
          <a:bodyPr/>
          <a:lstStyle/>
          <a:p>
            <a:r>
              <a:rPr lang="en-GB" altLang="en-US" sz="4800" dirty="0">
                <a:cs typeface="Arial" panose="020B0604020202020204" pitchFamily="34" charset="0"/>
              </a:rPr>
              <a:t>Hospital set-up</a:t>
            </a:r>
            <a:br>
              <a:rPr lang="en-GB" altLang="en-US" sz="4800" dirty="0">
                <a:cs typeface="Arial" panose="020B0604020202020204" pitchFamily="34" charset="0"/>
              </a:rPr>
            </a:br>
            <a:r>
              <a:rPr lang="en-GB" altLang="en-US" sz="2800" b="0" dirty="0">
                <a:solidFill>
                  <a:srgbClr val="F9E8A0"/>
                </a:solidFill>
                <a:cs typeface="Arial" panose="020B0604020202020204" pitchFamily="34" charset="0"/>
              </a:rPr>
              <a:t>COVID-19 PUI Ward</a:t>
            </a:r>
            <a:endParaRPr lang="en-US" sz="2800" dirty="0"/>
          </a:p>
        </p:txBody>
      </p:sp>
      <p:sp>
        <p:nvSpPr>
          <p:cNvPr id="4" name="Footer Placeholder 3">
            <a:extLst>
              <a:ext uri="{FF2B5EF4-FFF2-40B4-BE49-F238E27FC236}">
                <a16:creationId xmlns:a16="http://schemas.microsoft.com/office/drawing/2014/main" id="{1A804221-2E2F-E34B-82F0-0F9B2415434D}"/>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8" name="Content Placeholder 8" descr="A picture containing toy&#10;&#10;Description automatically generated">
            <a:extLst>
              <a:ext uri="{FF2B5EF4-FFF2-40B4-BE49-F238E27FC236}">
                <a16:creationId xmlns:a16="http://schemas.microsoft.com/office/drawing/2014/main" id="{2E696029-61A1-CC40-B225-C072D62D02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2405" y="1421145"/>
            <a:ext cx="7567190" cy="5675393"/>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34438218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B8D0-0B3D-AE4C-A424-788DB2D92054}"/>
              </a:ext>
            </a:extLst>
          </p:cNvPr>
          <p:cNvSpPr>
            <a:spLocks noGrp="1"/>
          </p:cNvSpPr>
          <p:nvPr>
            <p:ph type="title"/>
          </p:nvPr>
        </p:nvSpPr>
        <p:spPr>
          <a:xfrm>
            <a:off x="810001" y="697043"/>
            <a:ext cx="10571998" cy="970450"/>
          </a:xfrm>
        </p:spPr>
        <p:txBody>
          <a:bodyPr/>
          <a:lstStyle/>
          <a:p>
            <a:r>
              <a:rPr lang="en-GB" altLang="en-US" sz="4800" dirty="0">
                <a:cs typeface="Arial" panose="020B0604020202020204" pitchFamily="34" charset="0"/>
              </a:rPr>
              <a:t>Hospital set-up </a:t>
            </a:r>
            <a:br>
              <a:rPr lang="en-GB" altLang="en-US" sz="4800" dirty="0">
                <a:cs typeface="Arial" panose="020B0604020202020204" pitchFamily="34" charset="0"/>
              </a:rPr>
            </a:br>
            <a:r>
              <a:rPr lang="en-GB" altLang="en-US" sz="2800" b="0" dirty="0">
                <a:solidFill>
                  <a:srgbClr val="F9E8A0"/>
                </a:solidFill>
                <a:cs typeface="Arial" panose="020B0604020202020204" pitchFamily="34" charset="0"/>
              </a:rPr>
              <a:t>Confirmed  COVID-19 Ward</a:t>
            </a:r>
            <a:endParaRPr lang="en-US" sz="2800" dirty="0"/>
          </a:p>
        </p:txBody>
      </p:sp>
      <p:sp>
        <p:nvSpPr>
          <p:cNvPr id="4" name="Footer Placeholder 3">
            <a:extLst>
              <a:ext uri="{FF2B5EF4-FFF2-40B4-BE49-F238E27FC236}">
                <a16:creationId xmlns:a16="http://schemas.microsoft.com/office/drawing/2014/main" id="{1A804221-2E2F-E34B-82F0-0F9B2415434D}"/>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5" name="Picture 4" descr="A picture containing clock&#10;&#10;Description automatically generated">
            <a:extLst>
              <a:ext uri="{FF2B5EF4-FFF2-40B4-BE49-F238E27FC236}">
                <a16:creationId xmlns:a16="http://schemas.microsoft.com/office/drawing/2014/main" id="{EFC64526-3DC2-FA4B-8F27-934979593E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267824"/>
            <a:ext cx="6088221" cy="206143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128DCC58-619A-E147-9709-B9166B4C4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929" y="2946644"/>
            <a:ext cx="5717794" cy="2904407"/>
          </a:xfrm>
          <a:prstGeom prst="rect">
            <a:avLst/>
          </a:prstGeom>
        </p:spPr>
      </p:pic>
    </p:spTree>
    <p:extLst>
      <p:ext uri="{BB962C8B-B14F-4D97-AF65-F5344CB8AC3E}">
        <p14:creationId xmlns:p14="http://schemas.microsoft.com/office/powerpoint/2010/main" val="2288542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B8D0-0B3D-AE4C-A424-788DB2D92054}"/>
              </a:ext>
            </a:extLst>
          </p:cNvPr>
          <p:cNvSpPr>
            <a:spLocks noGrp="1"/>
          </p:cNvSpPr>
          <p:nvPr>
            <p:ph type="title"/>
          </p:nvPr>
        </p:nvSpPr>
        <p:spPr>
          <a:xfrm>
            <a:off x="810001" y="697043"/>
            <a:ext cx="10571998" cy="970450"/>
          </a:xfrm>
        </p:spPr>
        <p:txBody>
          <a:bodyPr/>
          <a:lstStyle/>
          <a:p>
            <a:r>
              <a:rPr lang="en-GB" altLang="en-US" sz="4800" dirty="0">
                <a:cs typeface="Arial" panose="020B0604020202020204" pitchFamily="34" charset="0"/>
              </a:rPr>
              <a:t>Hospital set-up                                          </a:t>
            </a:r>
            <a:r>
              <a:rPr lang="en-GB" altLang="en-US" sz="2800" b="0" dirty="0">
                <a:solidFill>
                  <a:srgbClr val="F9E8A0"/>
                </a:solidFill>
                <a:cs typeface="Arial" panose="020B0604020202020204" pitchFamily="34" charset="0"/>
              </a:rPr>
              <a:t>Non COVID-19 Ward</a:t>
            </a:r>
            <a:endParaRPr lang="en-US" sz="2800" dirty="0"/>
          </a:p>
        </p:txBody>
      </p:sp>
      <p:sp>
        <p:nvSpPr>
          <p:cNvPr id="4" name="Footer Placeholder 3">
            <a:extLst>
              <a:ext uri="{FF2B5EF4-FFF2-40B4-BE49-F238E27FC236}">
                <a16:creationId xmlns:a16="http://schemas.microsoft.com/office/drawing/2014/main" id="{1A804221-2E2F-E34B-82F0-0F9B2415434D}"/>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pic>
        <p:nvPicPr>
          <p:cNvPr id="7" name="Content Placeholder 5">
            <a:extLst>
              <a:ext uri="{FF2B5EF4-FFF2-40B4-BE49-F238E27FC236}">
                <a16:creationId xmlns:a16="http://schemas.microsoft.com/office/drawing/2014/main" id="{CFC60EC7-2BB5-DF43-B6F0-5BAE76022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4192" y="1815288"/>
            <a:ext cx="6723616" cy="5042712"/>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3776821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5183-04DB-465A-8698-0B1C6902C3F7}"/>
              </a:ext>
            </a:extLst>
          </p:cNvPr>
          <p:cNvSpPr>
            <a:spLocks noGrp="1"/>
          </p:cNvSpPr>
          <p:nvPr>
            <p:ph type="title"/>
          </p:nvPr>
        </p:nvSpPr>
        <p:spPr/>
        <p:txBody>
          <a:bodyPr/>
          <a:lstStyle/>
          <a:p>
            <a:r>
              <a:rPr lang="en-US" dirty="0"/>
              <a:t>VIDEO: COVID-19 hospital preparedness</a:t>
            </a:r>
            <a:endParaRPr lang="en-ZA" dirty="0"/>
          </a:p>
        </p:txBody>
      </p:sp>
      <p:sp>
        <p:nvSpPr>
          <p:cNvPr id="4" name="Footer Placeholder 3">
            <a:extLst>
              <a:ext uri="{FF2B5EF4-FFF2-40B4-BE49-F238E27FC236}">
                <a16:creationId xmlns:a16="http://schemas.microsoft.com/office/drawing/2014/main" id="{2C943FA6-8C54-42C3-9741-A71FB0E51ED2}"/>
              </a:ext>
            </a:extLst>
          </p:cNvPr>
          <p:cNvSpPr>
            <a:spLocks noGrp="1"/>
          </p:cNvSpPr>
          <p:nvPr>
            <p:ph type="ftr" sz="quarter" idx="11"/>
          </p:nvPr>
        </p:nvSpPr>
        <p:spPr/>
        <p:txBody>
          <a:bodyPr/>
          <a:lstStyle/>
          <a:p>
            <a:r>
              <a:rPr lang="en-US" altLang="en-US">
                <a:solidFill>
                  <a:schemeClr val="bg1"/>
                </a:solidFill>
              </a:rPr>
              <a:t>COVID-19 primary care facility preparedness training, May 2020</a:t>
            </a:r>
            <a:endParaRPr lang="en-US" altLang="en-US" dirty="0">
              <a:solidFill>
                <a:schemeClr val="bg1"/>
              </a:solidFill>
            </a:endParaRPr>
          </a:p>
        </p:txBody>
      </p:sp>
      <p:sp>
        <p:nvSpPr>
          <p:cNvPr id="7" name="Rectangle 6">
            <a:extLst>
              <a:ext uri="{FF2B5EF4-FFF2-40B4-BE49-F238E27FC236}">
                <a16:creationId xmlns:a16="http://schemas.microsoft.com/office/drawing/2014/main" id="{C60FC19A-4D1E-514D-AEF2-259CD65A5493}"/>
              </a:ext>
            </a:extLst>
          </p:cNvPr>
          <p:cNvSpPr/>
          <p:nvPr/>
        </p:nvSpPr>
        <p:spPr>
          <a:xfrm>
            <a:off x="2984500" y="5831859"/>
            <a:ext cx="3756156" cy="369332"/>
          </a:xfrm>
          <a:prstGeom prst="rect">
            <a:avLst/>
          </a:prstGeom>
        </p:spPr>
        <p:txBody>
          <a:bodyPr wrap="none">
            <a:spAutoFit/>
          </a:bodyPr>
          <a:lstStyle/>
          <a:p>
            <a:r>
              <a:rPr lang="en-US" dirty="0">
                <a:hlinkClick r:id="rId4"/>
              </a:rPr>
              <a:t>https://youtu.be/iH3CM9Wf1Sw</a:t>
            </a:r>
            <a:r>
              <a:rPr lang="en-US" dirty="0"/>
              <a:t> </a:t>
            </a:r>
          </a:p>
        </p:txBody>
      </p:sp>
      <p:pic>
        <p:nvPicPr>
          <p:cNvPr id="8" name="Online Media 7" descr="Preparing a hospital for COVID-19">
            <a:hlinkClick r:id="" action="ppaction://media"/>
            <a:extLst>
              <a:ext uri="{FF2B5EF4-FFF2-40B4-BE49-F238E27FC236}">
                <a16:creationId xmlns:a16="http://schemas.microsoft.com/office/drawing/2014/main" id="{F2302B1E-0407-9548-B72E-45A1C51BC30F}"/>
              </a:ext>
            </a:extLst>
          </p:cNvPr>
          <p:cNvPicPr>
            <a:picLocks noRot="1" noChangeAspect="1"/>
          </p:cNvPicPr>
          <p:nvPr>
            <a:videoFile r:link="rId1"/>
          </p:nvPr>
        </p:nvPicPr>
        <p:blipFill>
          <a:blip r:embed="rId5"/>
          <a:stretch>
            <a:fillRect/>
          </a:stretch>
        </p:blipFill>
        <p:spPr>
          <a:xfrm>
            <a:off x="2984500" y="2197563"/>
            <a:ext cx="6096000" cy="3429000"/>
          </a:xfrm>
          <a:prstGeom prst="rect">
            <a:avLst/>
          </a:prstGeom>
        </p:spPr>
      </p:pic>
    </p:spTree>
    <p:extLst>
      <p:ext uri="{BB962C8B-B14F-4D97-AF65-F5344CB8AC3E}">
        <p14:creationId xmlns:p14="http://schemas.microsoft.com/office/powerpoint/2010/main" val="38801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7B35-C8C3-C14B-8020-E80ED69D63D3}"/>
              </a:ext>
            </a:extLst>
          </p:cNvPr>
          <p:cNvSpPr>
            <a:spLocks noGrp="1"/>
          </p:cNvSpPr>
          <p:nvPr>
            <p:ph type="title"/>
          </p:nvPr>
        </p:nvSpPr>
        <p:spPr/>
        <p:txBody>
          <a:bodyPr/>
          <a:lstStyle/>
          <a:p>
            <a:r>
              <a:rPr lang="en-ZA" altLang="en-US" dirty="0"/>
              <a:t>Acknowledgements</a:t>
            </a:r>
            <a:endParaRPr lang="en-US" dirty="0"/>
          </a:p>
        </p:txBody>
      </p:sp>
      <p:sp>
        <p:nvSpPr>
          <p:cNvPr id="3" name="Content Placeholder 2">
            <a:extLst>
              <a:ext uri="{FF2B5EF4-FFF2-40B4-BE49-F238E27FC236}">
                <a16:creationId xmlns:a16="http://schemas.microsoft.com/office/drawing/2014/main" id="{F0FDB4EF-8AAE-E440-9F3A-E11A98E6DAA5}"/>
              </a:ext>
            </a:extLst>
          </p:cNvPr>
          <p:cNvSpPr>
            <a:spLocks noGrp="1"/>
          </p:cNvSpPr>
          <p:nvPr>
            <p:ph idx="1"/>
          </p:nvPr>
        </p:nvSpPr>
        <p:spPr/>
        <p:txBody>
          <a:bodyPr>
            <a:normAutofit fontScale="92500" lnSpcReduction="10000"/>
          </a:bodyPr>
          <a:lstStyle/>
          <a:p>
            <a:pPr fontAlgn="auto">
              <a:spcAft>
                <a:spcPts val="0"/>
              </a:spcAft>
              <a:defRPr/>
            </a:pPr>
            <a:r>
              <a:rPr lang="en-ZA" sz="2800" b="0" dirty="0"/>
              <a:t>Dr Tom Boyles</a:t>
            </a:r>
          </a:p>
          <a:p>
            <a:pPr fontAlgn="auto">
              <a:spcAft>
                <a:spcPts val="0"/>
              </a:spcAft>
              <a:defRPr/>
            </a:pPr>
            <a:r>
              <a:rPr lang="en-ZA" sz="2800" b="0" dirty="0"/>
              <a:t>Prof Shabir Moosa</a:t>
            </a:r>
          </a:p>
          <a:p>
            <a:pPr fontAlgn="auto">
              <a:spcAft>
                <a:spcPts val="0"/>
              </a:spcAft>
              <a:defRPr/>
            </a:pPr>
            <a:r>
              <a:rPr lang="en-ZA" sz="2800" b="0" dirty="0"/>
              <a:t>Dr Madeleine Muller</a:t>
            </a:r>
          </a:p>
          <a:p>
            <a:pPr fontAlgn="auto">
              <a:spcAft>
                <a:spcPts val="0"/>
              </a:spcAft>
              <a:defRPr/>
            </a:pPr>
            <a:r>
              <a:rPr lang="en-ZA" sz="2800" b="0" dirty="0"/>
              <a:t>Prof Richard Cooke</a:t>
            </a:r>
          </a:p>
          <a:p>
            <a:pPr fontAlgn="auto">
              <a:spcAft>
                <a:spcPts val="0"/>
              </a:spcAft>
              <a:defRPr/>
            </a:pPr>
            <a:r>
              <a:rPr lang="en-ZA" sz="2800" b="0" dirty="0"/>
              <a:t>Teams at 6 model CHC sites in Johannesburg district</a:t>
            </a:r>
          </a:p>
          <a:p>
            <a:pPr fontAlgn="auto">
              <a:spcAft>
                <a:spcPts val="0"/>
              </a:spcAft>
              <a:defRPr/>
            </a:pPr>
            <a:r>
              <a:rPr lang="en-ZA" sz="2800" b="0" dirty="0"/>
              <a:t>Dr Jean Elphick (illustration and design)</a:t>
            </a:r>
          </a:p>
          <a:p>
            <a:pPr fontAlgn="auto">
              <a:spcAft>
                <a:spcPts val="0"/>
              </a:spcAft>
              <a:defRPr/>
            </a:pPr>
            <a:r>
              <a:rPr lang="en-ZA" sz="2800" b="0" dirty="0"/>
              <a:t>Dr Anna Grimsrud (slide &amp; webinar support)</a:t>
            </a:r>
            <a:endParaRPr lang="en-ZA" sz="2800" b="0" dirty="0">
              <a:solidFill>
                <a:srgbClr val="C00000"/>
              </a:solidFill>
            </a:endParaRPr>
          </a:p>
          <a:p>
            <a:pPr>
              <a:spcAft>
                <a:spcPts val="0"/>
              </a:spcAft>
              <a:defRPr/>
            </a:pPr>
            <a:r>
              <a:rPr lang="en-ZA" sz="2800" b="0" dirty="0">
                <a:solidFill>
                  <a:schemeClr val="bg1">
                    <a:lumMod val="75000"/>
                  </a:schemeClr>
                </a:solidFill>
              </a:rPr>
              <a:t>Chris </a:t>
            </a:r>
            <a:r>
              <a:rPr lang="en-ZA" sz="2800" b="0" dirty="0" err="1">
                <a:solidFill>
                  <a:schemeClr val="bg1">
                    <a:lumMod val="75000"/>
                  </a:schemeClr>
                </a:solidFill>
              </a:rPr>
              <a:t>Collingridge</a:t>
            </a:r>
            <a:r>
              <a:rPr lang="en-ZA" sz="2800" b="0" dirty="0">
                <a:solidFill>
                  <a:schemeClr val="bg1">
                    <a:lumMod val="75000"/>
                  </a:schemeClr>
                </a:solidFill>
              </a:rPr>
              <a:t>, Barry Christianson (photography)</a:t>
            </a:r>
          </a:p>
        </p:txBody>
      </p:sp>
      <p:sp>
        <p:nvSpPr>
          <p:cNvPr id="4" name="Footer Placeholder 3">
            <a:extLst>
              <a:ext uri="{FF2B5EF4-FFF2-40B4-BE49-F238E27FC236}">
                <a16:creationId xmlns:a16="http://schemas.microsoft.com/office/drawing/2014/main" id="{E19AD879-1CCE-8942-84D5-3AFE64E874AF}"/>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spTree>
    <p:extLst>
      <p:ext uri="{BB962C8B-B14F-4D97-AF65-F5344CB8AC3E}">
        <p14:creationId xmlns:p14="http://schemas.microsoft.com/office/powerpoint/2010/main" val="11575637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7B35-C8C3-C14B-8020-E80ED69D63D3}"/>
              </a:ext>
            </a:extLst>
          </p:cNvPr>
          <p:cNvSpPr>
            <a:spLocks noGrp="1"/>
          </p:cNvSpPr>
          <p:nvPr>
            <p:ph type="title"/>
          </p:nvPr>
        </p:nvSpPr>
        <p:spPr/>
        <p:txBody>
          <a:bodyPr/>
          <a:lstStyle/>
          <a:p>
            <a:r>
              <a:rPr lang="en-ZA" altLang="en-US" dirty="0"/>
              <a:t>Thank you &amp; stay safe</a:t>
            </a:r>
            <a:endParaRPr lang="en-US" dirty="0"/>
          </a:p>
        </p:txBody>
      </p:sp>
      <p:sp>
        <p:nvSpPr>
          <p:cNvPr id="4" name="Footer Placeholder 3">
            <a:extLst>
              <a:ext uri="{FF2B5EF4-FFF2-40B4-BE49-F238E27FC236}">
                <a16:creationId xmlns:a16="http://schemas.microsoft.com/office/drawing/2014/main" id="{E19AD879-1CCE-8942-84D5-3AFE64E874AF}"/>
              </a:ext>
            </a:extLst>
          </p:cNvPr>
          <p:cNvSpPr>
            <a:spLocks noGrp="1"/>
          </p:cNvSpPr>
          <p:nvPr>
            <p:ph type="ftr" sz="quarter" idx="11"/>
          </p:nvPr>
        </p:nvSpPr>
        <p:spPr/>
        <p:txBody>
          <a:bodyPr/>
          <a:lstStyle/>
          <a:p>
            <a:r>
              <a:rPr lang="en-US" altLang="en-US">
                <a:solidFill>
                  <a:schemeClr val="bg1"/>
                </a:solidFill>
              </a:rPr>
              <a:t>COVID-19 primary care facility preparedness training, April 2020</a:t>
            </a:r>
            <a:endParaRPr lang="en-US" altLang="en-US" dirty="0">
              <a:solidFill>
                <a:schemeClr val="bg1"/>
              </a:solidFill>
            </a:endParaRPr>
          </a:p>
        </p:txBody>
      </p:sp>
      <p:pic>
        <p:nvPicPr>
          <p:cNvPr id="7" name="Picture 6" descr="A picture containing room&#10;&#10;Description automatically generated">
            <a:hlinkClick r:id="rId3"/>
            <a:extLst>
              <a:ext uri="{FF2B5EF4-FFF2-40B4-BE49-F238E27FC236}">
                <a16:creationId xmlns:a16="http://schemas.microsoft.com/office/drawing/2014/main" id="{0FC76333-37C7-B340-A683-8A1A08BA49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3139" y="2397758"/>
            <a:ext cx="2441888" cy="3439451"/>
          </a:xfrm>
          <a:prstGeom prst="rect">
            <a:avLst/>
          </a:prstGeom>
        </p:spPr>
      </p:pic>
      <p:pic>
        <p:nvPicPr>
          <p:cNvPr id="9" name="Picture 8" descr="A close up of a sign&#10;&#10;Description automatically generated">
            <a:hlinkClick r:id="rId3"/>
            <a:extLst>
              <a:ext uri="{FF2B5EF4-FFF2-40B4-BE49-F238E27FC236}">
                <a16:creationId xmlns:a16="http://schemas.microsoft.com/office/drawing/2014/main" id="{8AAA7C52-6552-F841-8B5F-77FA140664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6250" y="2397758"/>
            <a:ext cx="2462923" cy="3439451"/>
          </a:xfrm>
          <a:prstGeom prst="rect">
            <a:avLst/>
          </a:prstGeom>
        </p:spPr>
      </p:pic>
    </p:spTree>
    <p:extLst>
      <p:ext uri="{BB962C8B-B14F-4D97-AF65-F5344CB8AC3E}">
        <p14:creationId xmlns:p14="http://schemas.microsoft.com/office/powerpoint/2010/main" val="78209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D4EE1398-42A4-BB44-8394-C9CF34ABB235}"/>
              </a:ext>
            </a:extLst>
          </p:cNvPr>
          <p:cNvSpPr>
            <a:spLocks noGrp="1"/>
          </p:cNvSpPr>
          <p:nvPr>
            <p:ph type="subTitle" idx="1"/>
          </p:nvPr>
        </p:nvSpPr>
        <p:spPr>
          <a:xfrm>
            <a:off x="5168321" y="4753529"/>
            <a:ext cx="10572000" cy="1490767"/>
          </a:xfrm>
          <a:effectLst>
            <a:outerShdw blurRad="50800" dir="14400000">
              <a:srgbClr val="FDDF58">
                <a:alpha val="40000"/>
              </a:srgbClr>
            </a:outerShdw>
          </a:effectLst>
        </p:spPr>
        <p:txBody>
          <a:bodyPr>
            <a:normAutofit/>
          </a:bodyPr>
          <a:lstStyle/>
          <a:p>
            <a:r>
              <a:rPr lang="en-US" sz="8000" b="1" dirty="0">
                <a:solidFill>
                  <a:srgbClr val="FDDF58"/>
                </a:solidFill>
                <a:effectLst>
                  <a:outerShdw blurRad="50800" dist="50800" dir="5400000" algn="ctr" rotWithShape="0">
                    <a:schemeClr val="bg1">
                      <a:lumMod val="75000"/>
                      <a:alpha val="24000"/>
                    </a:schemeClr>
                  </a:outerShdw>
                </a:effectLst>
              </a:rPr>
              <a:t>YELLOW ZONE</a:t>
            </a:r>
            <a:endParaRPr lang="en-US" sz="8000" dirty="0">
              <a:solidFill>
                <a:srgbClr val="FDDF58"/>
              </a:solidFill>
              <a:effectLst>
                <a:outerShdw blurRad="50800" dist="50800" dir="5400000" algn="ctr" rotWithShape="0">
                  <a:schemeClr val="bg1">
                    <a:lumMod val="75000"/>
                    <a:alpha val="24000"/>
                  </a:schemeClr>
                </a:outerShdw>
              </a:effectLst>
            </a:endParaRPr>
          </a:p>
        </p:txBody>
      </p:sp>
      <p:sp>
        <p:nvSpPr>
          <p:cNvPr id="7" name="Footer Placeholder 3">
            <a:extLst>
              <a:ext uri="{FF2B5EF4-FFF2-40B4-BE49-F238E27FC236}">
                <a16:creationId xmlns:a16="http://schemas.microsoft.com/office/drawing/2014/main" id="{1422DCCB-2490-1743-80DB-FCD559ED872F}"/>
              </a:ext>
            </a:extLst>
          </p:cNvPr>
          <p:cNvSpPr>
            <a:spLocks noGrp="1"/>
          </p:cNvSpPr>
          <p:nvPr>
            <p:ph type="ftr" sz="quarter" idx="11"/>
          </p:nvPr>
        </p:nvSpPr>
        <p:spPr/>
        <p:txBody>
          <a:bodyPr/>
          <a:lstStyle/>
          <a:p>
            <a:r>
              <a:rPr lang="en-US" altLang="en-US" dirty="0">
                <a:solidFill>
                  <a:schemeClr val="bg1">
                    <a:lumMod val="75000"/>
                  </a:schemeClr>
                </a:solidFill>
              </a:rPr>
              <a:t>COVID-19 primary care facility preparedness training, April 2020</a:t>
            </a:r>
          </a:p>
        </p:txBody>
      </p:sp>
      <p:sp>
        <p:nvSpPr>
          <p:cNvPr id="5" name="TextBox 4">
            <a:extLst>
              <a:ext uri="{FF2B5EF4-FFF2-40B4-BE49-F238E27FC236}">
                <a16:creationId xmlns:a16="http://schemas.microsoft.com/office/drawing/2014/main" id="{0C759109-098E-2C4A-9D60-34D91D6E7665}"/>
              </a:ext>
            </a:extLst>
          </p:cNvPr>
          <p:cNvSpPr txBox="1"/>
          <p:nvPr/>
        </p:nvSpPr>
        <p:spPr>
          <a:xfrm>
            <a:off x="5185193" y="1496290"/>
            <a:ext cx="5687581" cy="3416320"/>
          </a:xfrm>
          <a:prstGeom prst="rect">
            <a:avLst/>
          </a:prstGeom>
          <a:noFill/>
        </p:spPr>
        <p:txBody>
          <a:bodyPr wrap="square" rtlCol="0">
            <a:spAutoFit/>
          </a:bodyPr>
          <a:lstStyle/>
          <a:p>
            <a:r>
              <a:rPr lang="en-ZA" sz="5400" b="1" dirty="0"/>
              <a:t>Everyone arriving at the facility passes through the </a:t>
            </a:r>
            <a:endParaRPr lang="en-US" sz="5400" b="1" dirty="0"/>
          </a:p>
        </p:txBody>
      </p:sp>
      <p:pic>
        <p:nvPicPr>
          <p:cNvPr id="8" name="Picture 7">
            <a:extLst>
              <a:ext uri="{FF2B5EF4-FFF2-40B4-BE49-F238E27FC236}">
                <a16:creationId xmlns:a16="http://schemas.microsoft.com/office/drawing/2014/main" id="{59F7438B-46DA-2B45-82C9-13232616EA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4010" y="279494"/>
            <a:ext cx="3121293" cy="4414401"/>
          </a:xfrm>
          <a:prstGeom prst="rect">
            <a:avLst/>
          </a:prstGeom>
          <a:effectLst>
            <a:outerShdw blurRad="50800" dist="50800" dir="5400000" algn="ctr" rotWithShape="0">
              <a:schemeClr val="bg1">
                <a:lumMod val="75000"/>
                <a:alpha val="27000"/>
              </a:schemeClr>
            </a:outerShdw>
          </a:effectLst>
        </p:spPr>
      </p:pic>
    </p:spTree>
    <p:extLst>
      <p:ext uri="{BB962C8B-B14F-4D97-AF65-F5344CB8AC3E}">
        <p14:creationId xmlns:p14="http://schemas.microsoft.com/office/powerpoint/2010/main" val="1839729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VID">
  <a:themeElements>
    <a:clrScheme name="Custom 1 1">
      <a:dk1>
        <a:srgbClr val="515151"/>
      </a:dk1>
      <a:lt1>
        <a:srgbClr val="FFFFFF"/>
      </a:lt1>
      <a:dk2>
        <a:srgbClr val="44546A"/>
      </a:dk2>
      <a:lt2>
        <a:srgbClr val="F4F2E4"/>
      </a:lt2>
      <a:accent1>
        <a:srgbClr val="EF8F4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0157BD60F1E145A43C0F2A51CF75C7" ma:contentTypeVersion="10" ma:contentTypeDescription="Create a new document." ma:contentTypeScope="" ma:versionID="4a8207c36e3628a69b4c17bfb62ee710">
  <xsd:schema xmlns:xsd="http://www.w3.org/2001/XMLSchema" xmlns:xs="http://www.w3.org/2001/XMLSchema" xmlns:p="http://schemas.microsoft.com/office/2006/metadata/properties" xmlns:ns2="d9430eef-9f8d-443d-897b-9afda802e8b4" targetNamespace="http://schemas.microsoft.com/office/2006/metadata/properties" ma:root="true" ma:fieldsID="4569888d3abbd4f2ac6e1710bce48795" ns2:_="">
    <xsd:import namespace="d9430eef-9f8d-443d-897b-9afda802e8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30eef-9f8d-443d-897b-9afda802e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2329CC-463F-4473-ACFA-CF97B1EBC54C}"/>
</file>

<file path=customXml/itemProps2.xml><?xml version="1.0" encoding="utf-8"?>
<ds:datastoreItem xmlns:ds="http://schemas.openxmlformats.org/officeDocument/2006/customXml" ds:itemID="{CCD3592E-6F24-4A98-8480-0A2DE3A27EFE}"/>
</file>

<file path=customXml/itemProps3.xml><?xml version="1.0" encoding="utf-8"?>
<ds:datastoreItem xmlns:ds="http://schemas.openxmlformats.org/officeDocument/2006/customXml" ds:itemID="{8CB96763-A371-4BE2-8A72-774C2B636259}"/>
</file>

<file path=docProps/app.xml><?xml version="1.0" encoding="utf-8"?>
<Properties xmlns="http://schemas.openxmlformats.org/officeDocument/2006/extended-properties" xmlns:vt="http://schemas.openxmlformats.org/officeDocument/2006/docPropsVTypes">
  <TotalTime>17393</TotalTime>
  <Words>8870</Words>
  <Application>Microsoft Macintosh PowerPoint</Application>
  <PresentationFormat>Widescreen</PresentationFormat>
  <Paragraphs>849</Paragraphs>
  <Slides>88</Slides>
  <Notes>70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Calibri</vt:lpstr>
      <vt:lpstr>Century Gothic</vt:lpstr>
      <vt:lpstr>Symbol</vt:lpstr>
      <vt:lpstr>Wingdings 2</vt:lpstr>
      <vt:lpstr>COVID</vt:lpstr>
      <vt:lpstr>Practical COVID-19  health facility preparedness</vt:lpstr>
      <vt:lpstr>Why prepare facilities?</vt:lpstr>
      <vt:lpstr>Seven objectives National South African response</vt:lpstr>
      <vt:lpstr>Top five priorities National South African response</vt:lpstr>
      <vt:lpstr>Strengthen facility infection control readiness National South African response</vt:lpstr>
      <vt:lpstr>Before facility preparedness intervention</vt:lpstr>
      <vt:lpstr>10 essential components of facility set-up</vt:lpstr>
      <vt:lpstr>10 essential components of facility set-up</vt:lpstr>
      <vt:lpstr>PowerPoint Presentation</vt:lpstr>
      <vt:lpstr>10 essential components of facility set-up</vt:lpstr>
      <vt:lpstr>1. Single point of entry into facility premises</vt:lpstr>
      <vt:lpstr>1. SINGLE POINT OF ENTRY Risk of infection outside brings risk of infection inside</vt:lpstr>
      <vt:lpstr>PowerPoint Presentation</vt:lpstr>
      <vt:lpstr>The single point of entry should not be used by patients exiting the facility</vt:lpstr>
      <vt:lpstr>PowerPoint Presentation</vt:lpstr>
      <vt:lpstr>2. Sanitation  Station</vt:lpstr>
      <vt:lpstr>2. SANITISATION STATION  Hand sanitizing or hand-washing of every person entering </vt:lpstr>
      <vt:lpstr>PowerPoint Presentation</vt:lpstr>
      <vt:lpstr>PowerPoint Presentation</vt:lpstr>
      <vt:lpstr>3. First  Screening Station</vt:lpstr>
      <vt:lpstr>3. FIRST SCREENING STATION Symptom screening and triage of every patient </vt:lpstr>
      <vt:lpstr>3. FIRST SCREENING STATION Symptom screening and triage of every patient </vt:lpstr>
      <vt:lpstr>PowerPoint Presentation</vt:lpstr>
      <vt:lpstr>PowerPoint Presentation</vt:lpstr>
      <vt:lpstr>PowerPoint Presentation</vt:lpstr>
      <vt:lpstr>3. FIRST SCREENING STATION First Symptom Screen </vt:lpstr>
      <vt:lpstr>3. FIRST SCREENING STATION First Symptom Screen </vt:lpstr>
      <vt:lpstr>10. PATHWAYS</vt:lpstr>
      <vt:lpstr>Patients  with a POSITIVE SCREEN directed to the</vt:lpstr>
      <vt:lpstr>10 essential components of facility set-up</vt:lpstr>
      <vt:lpstr>4. Second  Screening &amp; Management Station (Temporary Chest Clinic)</vt:lpstr>
      <vt:lpstr>4. SECOND SCREENING &amp; MANAGEMENT STATION (Temporary Chest Clinic)</vt:lpstr>
      <vt:lpstr>PowerPoint Presentation</vt:lpstr>
      <vt:lpstr>4. SECOND SCREENING &amp; MANAGEMENT STATION (Temporary Chest Clinic)</vt:lpstr>
      <vt:lpstr>4. SECOND SCREENING &amp; MANAGEMENT STATION (Temporary Chest Clinic)</vt:lpstr>
      <vt:lpstr>PowerPoint Presentation</vt:lpstr>
      <vt:lpstr>PowerPoint Presentation</vt:lpstr>
      <vt:lpstr>4. SECOND SCREENING &amp; MANAGEMENT STATION Five step screening, assessment and management approach</vt:lpstr>
      <vt:lpstr>4. SECOND SCREENING &amp; MANAGEMENT STATION Five step screening, assessment &amp; management approach Assess severity of symptoms</vt:lpstr>
      <vt:lpstr>4. SECOND SCREENING &amp; MANAGEMENT STATION Five step screening, assessment &amp; management approach Assess severity of symptoms</vt:lpstr>
      <vt:lpstr>4. SECOND SCREENING &amp; MANAGEMENT STATION Five step screening, assessment &amp; management approach Assess severity of symptoms</vt:lpstr>
      <vt:lpstr>4. SECOND SCREENING &amp; MANAGEMENT STATION Five step screening, assessment &amp; management approach Determine need for COVID-19 testing</vt:lpstr>
      <vt:lpstr>4. SECOND SCREENING &amp; MANAGEMENT STATION Five step screening, assessment &amp; management approach Provide counselling on home isolation</vt:lpstr>
      <vt:lpstr>4. SECOND SCREENING &amp; MANAGEMENT STATION Five step screening, assessment &amp; management approach Ascertain HIV status to determine TB risk </vt:lpstr>
      <vt:lpstr>4. SECOND SCREENING &amp; MANAGEMENT STATION Five step screening, assessment &amp; management approach Determine reason patient came to health facility and manage</vt:lpstr>
      <vt:lpstr>4. SECOND SCREENING &amp; MANAGEMENT STATION Five step screening, assessment &amp; management approach Determine reason patient came to health facility and manage</vt:lpstr>
      <vt:lpstr>4. SECOND SCREENING &amp; MANAGEMENT STATION (Temporary Chest Clinic)</vt:lpstr>
      <vt:lpstr>5. HIV Testing Station</vt:lpstr>
      <vt:lpstr>5. HIV Testing Station</vt:lpstr>
      <vt:lpstr>Pic</vt:lpstr>
      <vt:lpstr>6. Specialized  Clinical Service Station</vt:lpstr>
      <vt:lpstr>6. SPECIALIZED CLINICAL SERVICES STATION</vt:lpstr>
      <vt:lpstr>PowerPoint Presentation</vt:lpstr>
      <vt:lpstr>7. COVID-19 &amp; TB Testing Station</vt:lpstr>
      <vt:lpstr>7. COVID-19 &amp; TB Testing Station</vt:lpstr>
      <vt:lpstr>7. COVID-19 &amp; TB testing station</vt:lpstr>
      <vt:lpstr>PowerPoint Presentation</vt:lpstr>
      <vt:lpstr>COVID-19 &amp; TB testing station</vt:lpstr>
      <vt:lpstr>7. COVID-19 &amp; TB Testing Station</vt:lpstr>
      <vt:lpstr>PowerPoint Presentation</vt:lpstr>
      <vt:lpstr>PowerPoint Presentation</vt:lpstr>
      <vt:lpstr>10. Exit Pathways and Orange Exit</vt:lpstr>
      <vt:lpstr>10. Exit Pathways and Orange Exit</vt:lpstr>
      <vt:lpstr>Patients with a NEGATIVE SCREEN directed to the</vt:lpstr>
      <vt:lpstr>10 essential components of facility set-up</vt:lpstr>
      <vt:lpstr>8.  Healthcare  Worker Sanitation  Station</vt:lpstr>
      <vt:lpstr>9.  Routine Services</vt:lpstr>
      <vt:lpstr>All routine services in facility building fall inside the Blue Zone,  including:</vt:lpstr>
      <vt:lpstr>Routine services</vt:lpstr>
      <vt:lpstr>PowerPoint Presentation</vt:lpstr>
      <vt:lpstr>PowerPoint Presentation</vt:lpstr>
      <vt:lpstr>PowerPoint Presentation</vt:lpstr>
      <vt:lpstr>Chronic treatment/ART refill </vt:lpstr>
      <vt:lpstr>PowerPoint Presentation</vt:lpstr>
      <vt:lpstr>PowerPoint Presentation</vt:lpstr>
      <vt:lpstr>Impact of facility preparedness for PLHIV attending health facilities</vt:lpstr>
      <vt:lpstr>ART patients attending health facilities screening POSITIVE for COVID-19 symptoms</vt:lpstr>
      <vt:lpstr>PLHIV attending health facilities screening NEGATIVE for COVID-19 symptoms</vt:lpstr>
      <vt:lpstr>What did it take to achieve change?  3 days of technical support</vt:lpstr>
      <vt:lpstr>How to prepare hospitals 10 Components + 4</vt:lpstr>
      <vt:lpstr>Hospital set-up Emergency Department with dedicated COVID-19 area</vt:lpstr>
      <vt:lpstr>Hospital set-up COVID-19 PUI Ward and Non COVID-19 Ward</vt:lpstr>
      <vt:lpstr>Hospital set-up COVID-19 PUI Ward</vt:lpstr>
      <vt:lpstr>Hospital set-up  Confirmed  COVID-19 Ward</vt:lpstr>
      <vt:lpstr>Hospital set-up                                          Non COVID-19 Ward</vt:lpstr>
      <vt:lpstr>VIDEO: COVID-19 hospital preparedness</vt:lpstr>
      <vt:lpstr>Acknowledgements</vt:lpstr>
      <vt:lpstr>Thank you &amp; stay safe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COVID-19  health facility preparedness</dc:title>
  <dc:creator>Jean Elphick</dc:creator>
  <cp:lastModifiedBy>Jean Elphick</cp:lastModifiedBy>
  <cp:revision>148</cp:revision>
  <dcterms:created xsi:type="dcterms:W3CDTF">2020-04-26T18:46:01Z</dcterms:created>
  <dcterms:modified xsi:type="dcterms:W3CDTF">2020-05-15T11:05:49Z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5037903</vt:lpwstr>
  </property>
  <property fmtid="{D5CDD505-2E9C-101B-9397-08002B2CF9AE}" pid="3" name="NXPowerLiteSettings">
    <vt:lpwstr>C7000400038000</vt:lpwstr>
  </property>
  <property fmtid="{D5CDD505-2E9C-101B-9397-08002B2CF9AE}" pid="4" name="NXPowerLiteVersion">
    <vt:lpwstr>S9.0.1</vt:lpwstr>
  </property>
  <property fmtid="{D5CDD505-2E9C-101B-9397-08002B2CF9AE}" pid="5" name="ContentTypeId">
    <vt:lpwstr>0x010100FE0157BD60F1E145A43C0F2A51CF75C7</vt:lpwstr>
  </property>
</Properties>
</file>