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86" r:id="rId2"/>
    <p:sldId id="487" r:id="rId3"/>
    <p:sldId id="518" r:id="rId4"/>
    <p:sldId id="519" r:id="rId5"/>
    <p:sldId id="492" r:id="rId6"/>
    <p:sldId id="520" r:id="rId7"/>
    <p:sldId id="521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22" r:id="rId16"/>
    <p:sldId id="517" r:id="rId17"/>
    <p:sldId id="50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111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7" autoAdjust="0"/>
    <p:restoredTop sz="97121" autoAdjust="0"/>
  </p:normalViewPr>
  <p:slideViewPr>
    <p:cSldViewPr>
      <p:cViewPr varScale="1">
        <p:scale>
          <a:sx n="92" d="100"/>
          <a:sy n="92" d="100"/>
        </p:scale>
        <p:origin x="8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7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97A82-A722-481B-8671-5A6681484B1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CC2F4-73A7-4816-8AA5-12CA03577831}">
      <dgm:prSet/>
      <dgm:spPr/>
      <dgm:t>
        <a:bodyPr/>
        <a:lstStyle/>
        <a:p>
          <a:pPr rtl="0"/>
          <a:r>
            <a:rPr lang="en-ZW" dirty="0" smtClean="0"/>
            <a:t>Background</a:t>
          </a:r>
          <a:endParaRPr lang="en-US" dirty="0"/>
        </a:p>
      </dgm:t>
    </dgm:pt>
    <dgm:pt modelId="{1BE75EDB-BD48-46E2-9199-71BF2F4081B9}" type="parTrans" cxnId="{D9693C52-901F-4C63-BDB0-70A207AAFD3B}">
      <dgm:prSet/>
      <dgm:spPr/>
      <dgm:t>
        <a:bodyPr/>
        <a:lstStyle/>
        <a:p>
          <a:endParaRPr lang="en-US"/>
        </a:p>
      </dgm:t>
    </dgm:pt>
    <dgm:pt modelId="{CB1C627C-B0E1-488B-9A6D-D9F3C3885A55}" type="sibTrans" cxnId="{D9693C52-901F-4C63-BDB0-70A207AAFD3B}">
      <dgm:prSet/>
      <dgm:spPr/>
      <dgm:t>
        <a:bodyPr/>
        <a:lstStyle/>
        <a:p>
          <a:endParaRPr lang="en-US"/>
        </a:p>
      </dgm:t>
    </dgm:pt>
    <dgm:pt modelId="{847EDF91-F881-4D3D-84A0-110EC89DB9FD}">
      <dgm:prSet/>
      <dgm:spPr/>
      <dgm:t>
        <a:bodyPr/>
        <a:lstStyle/>
        <a:p>
          <a:pPr rtl="0"/>
          <a:r>
            <a:rPr lang="en-ZW" dirty="0" smtClean="0"/>
            <a:t>Differentiated care model in Zimbabwe</a:t>
          </a:r>
          <a:endParaRPr lang="en-US" dirty="0"/>
        </a:p>
      </dgm:t>
    </dgm:pt>
    <dgm:pt modelId="{353AD46A-A56B-489C-89FA-AED1F914CA4B}" type="parTrans" cxnId="{2257FCB3-960C-4A0B-BD2A-01262BC81E69}">
      <dgm:prSet/>
      <dgm:spPr/>
      <dgm:t>
        <a:bodyPr/>
        <a:lstStyle/>
        <a:p>
          <a:endParaRPr lang="en-US"/>
        </a:p>
      </dgm:t>
    </dgm:pt>
    <dgm:pt modelId="{598A53CA-AAAE-4C5F-B600-121E69201A7F}" type="sibTrans" cxnId="{2257FCB3-960C-4A0B-BD2A-01262BC81E69}">
      <dgm:prSet/>
      <dgm:spPr/>
      <dgm:t>
        <a:bodyPr/>
        <a:lstStyle/>
        <a:p>
          <a:endParaRPr lang="en-US"/>
        </a:p>
      </dgm:t>
    </dgm:pt>
    <dgm:pt modelId="{E9774C25-A70D-419D-98A6-9F73BF8D0153}">
      <dgm:prSet/>
      <dgm:spPr/>
      <dgm:t>
        <a:bodyPr/>
        <a:lstStyle/>
        <a:p>
          <a:pPr rtl="0"/>
          <a:r>
            <a:rPr lang="en-ZW" dirty="0" smtClean="0"/>
            <a:t>Conclusion</a:t>
          </a:r>
          <a:endParaRPr lang="en-US" dirty="0"/>
        </a:p>
      </dgm:t>
    </dgm:pt>
    <dgm:pt modelId="{F16A3921-0113-4235-A6C1-157EAAF355E6}" type="parTrans" cxnId="{1B9C0EB8-F0E4-415E-8495-CE901BCA029E}">
      <dgm:prSet/>
      <dgm:spPr/>
      <dgm:t>
        <a:bodyPr/>
        <a:lstStyle/>
        <a:p>
          <a:endParaRPr lang="en-US"/>
        </a:p>
      </dgm:t>
    </dgm:pt>
    <dgm:pt modelId="{837AD9FA-EF6C-4300-853E-BA9E6981294A}" type="sibTrans" cxnId="{1B9C0EB8-F0E4-415E-8495-CE901BCA029E}">
      <dgm:prSet/>
      <dgm:spPr/>
      <dgm:t>
        <a:bodyPr/>
        <a:lstStyle/>
        <a:p>
          <a:endParaRPr lang="en-US"/>
        </a:p>
      </dgm:t>
    </dgm:pt>
    <dgm:pt modelId="{BF49DEAD-058A-4719-A3F9-D60583C677F4}">
      <dgm:prSet/>
      <dgm:spPr/>
      <dgm:t>
        <a:bodyPr/>
        <a:lstStyle/>
        <a:p>
          <a:pPr rtl="0"/>
          <a:r>
            <a:rPr lang="en-US" dirty="0" smtClean="0"/>
            <a:t>Rationale</a:t>
          </a:r>
          <a:endParaRPr lang="en-US" dirty="0"/>
        </a:p>
      </dgm:t>
    </dgm:pt>
    <dgm:pt modelId="{81E63999-BDBB-4D8F-BA63-36F18856F4BF}" type="parTrans" cxnId="{D6563CFD-3BB0-453D-8C42-7802163839FA}">
      <dgm:prSet/>
      <dgm:spPr/>
      <dgm:t>
        <a:bodyPr/>
        <a:lstStyle/>
        <a:p>
          <a:endParaRPr lang="en-US"/>
        </a:p>
      </dgm:t>
    </dgm:pt>
    <dgm:pt modelId="{1AD4B20D-D74E-49EA-ABDE-DA5CD65DB4A0}" type="sibTrans" cxnId="{D6563CFD-3BB0-453D-8C42-7802163839FA}">
      <dgm:prSet/>
      <dgm:spPr/>
      <dgm:t>
        <a:bodyPr/>
        <a:lstStyle/>
        <a:p>
          <a:endParaRPr lang="en-US"/>
        </a:p>
      </dgm:t>
    </dgm:pt>
    <dgm:pt modelId="{668147FC-DF0E-4F99-8607-BECDEFEAAF45}">
      <dgm:prSet/>
      <dgm:spPr/>
      <dgm:t>
        <a:bodyPr/>
        <a:lstStyle/>
        <a:p>
          <a:pPr rtl="0"/>
          <a:r>
            <a:rPr lang="en-US" dirty="0" smtClean="0"/>
            <a:t>Critical Enablers</a:t>
          </a:r>
          <a:endParaRPr lang="en-US" dirty="0"/>
        </a:p>
      </dgm:t>
    </dgm:pt>
    <dgm:pt modelId="{9D024010-0FE8-4B99-AEF0-B2ABED23BA42}" type="parTrans" cxnId="{44D66DD5-1141-48D9-8FB2-D91D83D3E86D}">
      <dgm:prSet/>
      <dgm:spPr/>
      <dgm:t>
        <a:bodyPr/>
        <a:lstStyle/>
        <a:p>
          <a:endParaRPr lang="en-US"/>
        </a:p>
      </dgm:t>
    </dgm:pt>
    <dgm:pt modelId="{15C1A976-E926-472A-BA17-E6D6BAD09253}" type="sibTrans" cxnId="{44D66DD5-1141-48D9-8FB2-D91D83D3E86D}">
      <dgm:prSet/>
      <dgm:spPr/>
      <dgm:t>
        <a:bodyPr/>
        <a:lstStyle/>
        <a:p>
          <a:endParaRPr lang="en-US"/>
        </a:p>
      </dgm:t>
    </dgm:pt>
    <dgm:pt modelId="{6DE6B379-FD77-4BFD-A472-76DB6362957E}" type="pres">
      <dgm:prSet presAssocID="{D4997A82-A722-481B-8671-5A6681484B1B}" presName="compositeShape" presStyleCnt="0">
        <dgm:presLayoutVars>
          <dgm:dir/>
          <dgm:resizeHandles/>
        </dgm:presLayoutVars>
      </dgm:prSet>
      <dgm:spPr/>
    </dgm:pt>
    <dgm:pt modelId="{DC90E24C-94CF-4CA5-A781-E350F7402E24}" type="pres">
      <dgm:prSet presAssocID="{D4997A82-A722-481B-8671-5A6681484B1B}" presName="pyramid" presStyleLbl="node1" presStyleIdx="0" presStyleCnt="1"/>
      <dgm:spPr/>
    </dgm:pt>
    <dgm:pt modelId="{4FBBFC91-B46E-42F6-BAC7-19BD8E96F55B}" type="pres">
      <dgm:prSet presAssocID="{D4997A82-A722-481B-8671-5A6681484B1B}" presName="theList" presStyleCnt="0"/>
      <dgm:spPr/>
    </dgm:pt>
    <dgm:pt modelId="{96820D0B-56A7-44AB-B63B-DD1A032B5BAD}" type="pres">
      <dgm:prSet presAssocID="{5AFCC2F4-73A7-4816-8AA5-12CA03577831}" presName="aNode" presStyleLbl="fgAcc1" presStyleIdx="0" presStyleCnt="5">
        <dgm:presLayoutVars>
          <dgm:bulletEnabled val="1"/>
        </dgm:presLayoutVars>
      </dgm:prSet>
      <dgm:spPr/>
    </dgm:pt>
    <dgm:pt modelId="{813EA7D1-6897-4C85-BC39-3EC0392A9DB9}" type="pres">
      <dgm:prSet presAssocID="{5AFCC2F4-73A7-4816-8AA5-12CA03577831}" presName="aSpace" presStyleCnt="0"/>
      <dgm:spPr/>
    </dgm:pt>
    <dgm:pt modelId="{33731366-A0CF-4649-BED1-C1163CA9ED1E}" type="pres">
      <dgm:prSet presAssocID="{BF49DEAD-058A-4719-A3F9-D60583C677F4}" presName="aNode" presStyleLbl="fgAcc1" presStyleIdx="1" presStyleCnt="5">
        <dgm:presLayoutVars>
          <dgm:bulletEnabled val="1"/>
        </dgm:presLayoutVars>
      </dgm:prSet>
      <dgm:spPr/>
    </dgm:pt>
    <dgm:pt modelId="{0225D5E5-9AB3-4864-9F32-61AAC1E48565}" type="pres">
      <dgm:prSet presAssocID="{BF49DEAD-058A-4719-A3F9-D60583C677F4}" presName="aSpace" presStyleCnt="0"/>
      <dgm:spPr/>
    </dgm:pt>
    <dgm:pt modelId="{D2A04F6B-5BBE-4867-9587-D192595F9A31}" type="pres">
      <dgm:prSet presAssocID="{847EDF91-F881-4D3D-84A0-110EC89DB9FD}" presName="aNode" presStyleLbl="fgAcc1" presStyleIdx="2" presStyleCnt="5">
        <dgm:presLayoutVars>
          <dgm:bulletEnabled val="1"/>
        </dgm:presLayoutVars>
      </dgm:prSet>
      <dgm:spPr/>
    </dgm:pt>
    <dgm:pt modelId="{D476D28E-2853-4D0F-A485-102EF87BFB6F}" type="pres">
      <dgm:prSet presAssocID="{847EDF91-F881-4D3D-84A0-110EC89DB9FD}" presName="aSpace" presStyleCnt="0"/>
      <dgm:spPr/>
    </dgm:pt>
    <dgm:pt modelId="{111D9421-6958-4817-8830-43E4CE907B92}" type="pres">
      <dgm:prSet presAssocID="{668147FC-DF0E-4F99-8607-BECDEFEAAF45}" presName="aNode" presStyleLbl="fgAcc1" presStyleIdx="3" presStyleCnt="5">
        <dgm:presLayoutVars>
          <dgm:bulletEnabled val="1"/>
        </dgm:presLayoutVars>
      </dgm:prSet>
      <dgm:spPr/>
    </dgm:pt>
    <dgm:pt modelId="{C37C93A0-9B67-41E2-ABC8-32870CD3FB81}" type="pres">
      <dgm:prSet presAssocID="{668147FC-DF0E-4F99-8607-BECDEFEAAF45}" presName="aSpace" presStyleCnt="0"/>
      <dgm:spPr/>
    </dgm:pt>
    <dgm:pt modelId="{218E1F57-4202-4077-A7E4-1A0E5B70B5CF}" type="pres">
      <dgm:prSet presAssocID="{E9774C25-A70D-419D-98A6-9F73BF8D0153}" presName="aNode" presStyleLbl="fgAcc1" presStyleIdx="4" presStyleCnt="5">
        <dgm:presLayoutVars>
          <dgm:bulletEnabled val="1"/>
        </dgm:presLayoutVars>
      </dgm:prSet>
      <dgm:spPr/>
    </dgm:pt>
    <dgm:pt modelId="{CC9C8D32-DE9A-4B48-A2A6-D3EBAFF8375D}" type="pres">
      <dgm:prSet presAssocID="{E9774C25-A70D-419D-98A6-9F73BF8D0153}" presName="aSpace" presStyleCnt="0"/>
      <dgm:spPr/>
    </dgm:pt>
  </dgm:ptLst>
  <dgm:cxnLst>
    <dgm:cxn modelId="{44D66DD5-1141-48D9-8FB2-D91D83D3E86D}" srcId="{D4997A82-A722-481B-8671-5A6681484B1B}" destId="{668147FC-DF0E-4F99-8607-BECDEFEAAF45}" srcOrd="3" destOrd="0" parTransId="{9D024010-0FE8-4B99-AEF0-B2ABED23BA42}" sibTransId="{15C1A976-E926-472A-BA17-E6D6BAD09253}"/>
    <dgm:cxn modelId="{FCE68FB0-B0B3-4408-9280-9D24781DA825}" type="presOf" srcId="{BF49DEAD-058A-4719-A3F9-D60583C677F4}" destId="{33731366-A0CF-4649-BED1-C1163CA9ED1E}" srcOrd="0" destOrd="0" presId="urn:microsoft.com/office/officeart/2005/8/layout/pyramid2"/>
    <dgm:cxn modelId="{D9693C52-901F-4C63-BDB0-70A207AAFD3B}" srcId="{D4997A82-A722-481B-8671-5A6681484B1B}" destId="{5AFCC2F4-73A7-4816-8AA5-12CA03577831}" srcOrd="0" destOrd="0" parTransId="{1BE75EDB-BD48-46E2-9199-71BF2F4081B9}" sibTransId="{CB1C627C-B0E1-488B-9A6D-D9F3C3885A55}"/>
    <dgm:cxn modelId="{37D0EDAE-2DD3-4CE9-B999-CD92BB0B85DE}" type="presOf" srcId="{D4997A82-A722-481B-8671-5A6681484B1B}" destId="{6DE6B379-FD77-4BFD-A472-76DB6362957E}" srcOrd="0" destOrd="0" presId="urn:microsoft.com/office/officeart/2005/8/layout/pyramid2"/>
    <dgm:cxn modelId="{1B9C0EB8-F0E4-415E-8495-CE901BCA029E}" srcId="{D4997A82-A722-481B-8671-5A6681484B1B}" destId="{E9774C25-A70D-419D-98A6-9F73BF8D0153}" srcOrd="4" destOrd="0" parTransId="{F16A3921-0113-4235-A6C1-157EAAF355E6}" sibTransId="{837AD9FA-EF6C-4300-853E-BA9E6981294A}"/>
    <dgm:cxn modelId="{2257FCB3-960C-4A0B-BD2A-01262BC81E69}" srcId="{D4997A82-A722-481B-8671-5A6681484B1B}" destId="{847EDF91-F881-4D3D-84A0-110EC89DB9FD}" srcOrd="2" destOrd="0" parTransId="{353AD46A-A56B-489C-89FA-AED1F914CA4B}" sibTransId="{598A53CA-AAAE-4C5F-B600-121E69201A7F}"/>
    <dgm:cxn modelId="{D6563CFD-3BB0-453D-8C42-7802163839FA}" srcId="{D4997A82-A722-481B-8671-5A6681484B1B}" destId="{BF49DEAD-058A-4719-A3F9-D60583C677F4}" srcOrd="1" destOrd="0" parTransId="{81E63999-BDBB-4D8F-BA63-36F18856F4BF}" sibTransId="{1AD4B20D-D74E-49EA-ABDE-DA5CD65DB4A0}"/>
    <dgm:cxn modelId="{71F4647F-0C4C-43DF-A379-FB1D33757638}" type="presOf" srcId="{847EDF91-F881-4D3D-84A0-110EC89DB9FD}" destId="{D2A04F6B-5BBE-4867-9587-D192595F9A31}" srcOrd="0" destOrd="0" presId="urn:microsoft.com/office/officeart/2005/8/layout/pyramid2"/>
    <dgm:cxn modelId="{AA1A75B2-B95B-436E-9682-12CEBBE3A917}" type="presOf" srcId="{E9774C25-A70D-419D-98A6-9F73BF8D0153}" destId="{218E1F57-4202-4077-A7E4-1A0E5B70B5CF}" srcOrd="0" destOrd="0" presId="urn:microsoft.com/office/officeart/2005/8/layout/pyramid2"/>
    <dgm:cxn modelId="{D0A27826-2275-4725-ABD2-7E2F7D9D7767}" type="presOf" srcId="{668147FC-DF0E-4F99-8607-BECDEFEAAF45}" destId="{111D9421-6958-4817-8830-43E4CE907B92}" srcOrd="0" destOrd="0" presId="urn:microsoft.com/office/officeart/2005/8/layout/pyramid2"/>
    <dgm:cxn modelId="{4666A3F4-6BD4-4953-88E2-1A5B857AD6CE}" type="presOf" srcId="{5AFCC2F4-73A7-4816-8AA5-12CA03577831}" destId="{96820D0B-56A7-44AB-B63B-DD1A032B5BAD}" srcOrd="0" destOrd="0" presId="urn:microsoft.com/office/officeart/2005/8/layout/pyramid2"/>
    <dgm:cxn modelId="{B3CEADF4-980D-47C5-93C3-514CDBF406B9}" type="presParOf" srcId="{6DE6B379-FD77-4BFD-A472-76DB6362957E}" destId="{DC90E24C-94CF-4CA5-A781-E350F7402E24}" srcOrd="0" destOrd="0" presId="urn:microsoft.com/office/officeart/2005/8/layout/pyramid2"/>
    <dgm:cxn modelId="{CD732B1F-D8A3-4DF7-91F0-FE369065E854}" type="presParOf" srcId="{6DE6B379-FD77-4BFD-A472-76DB6362957E}" destId="{4FBBFC91-B46E-42F6-BAC7-19BD8E96F55B}" srcOrd="1" destOrd="0" presId="urn:microsoft.com/office/officeart/2005/8/layout/pyramid2"/>
    <dgm:cxn modelId="{B9525942-E451-4435-BE5F-B6D7A15CE0BA}" type="presParOf" srcId="{4FBBFC91-B46E-42F6-BAC7-19BD8E96F55B}" destId="{96820D0B-56A7-44AB-B63B-DD1A032B5BAD}" srcOrd="0" destOrd="0" presId="urn:microsoft.com/office/officeart/2005/8/layout/pyramid2"/>
    <dgm:cxn modelId="{EFC8277C-C218-4BDB-824F-D98D43F27B33}" type="presParOf" srcId="{4FBBFC91-B46E-42F6-BAC7-19BD8E96F55B}" destId="{813EA7D1-6897-4C85-BC39-3EC0392A9DB9}" srcOrd="1" destOrd="0" presId="urn:microsoft.com/office/officeart/2005/8/layout/pyramid2"/>
    <dgm:cxn modelId="{F3EE11F1-1DEB-4AB3-85C6-841F73CA0B1C}" type="presParOf" srcId="{4FBBFC91-B46E-42F6-BAC7-19BD8E96F55B}" destId="{33731366-A0CF-4649-BED1-C1163CA9ED1E}" srcOrd="2" destOrd="0" presId="urn:microsoft.com/office/officeart/2005/8/layout/pyramid2"/>
    <dgm:cxn modelId="{D8FDD6ED-B735-49B6-9A56-29AD581A2328}" type="presParOf" srcId="{4FBBFC91-B46E-42F6-BAC7-19BD8E96F55B}" destId="{0225D5E5-9AB3-4864-9F32-61AAC1E48565}" srcOrd="3" destOrd="0" presId="urn:microsoft.com/office/officeart/2005/8/layout/pyramid2"/>
    <dgm:cxn modelId="{95986175-B454-42DD-ADE6-A34EE172BA70}" type="presParOf" srcId="{4FBBFC91-B46E-42F6-BAC7-19BD8E96F55B}" destId="{D2A04F6B-5BBE-4867-9587-D192595F9A31}" srcOrd="4" destOrd="0" presId="urn:microsoft.com/office/officeart/2005/8/layout/pyramid2"/>
    <dgm:cxn modelId="{045F0C8E-45AF-4A76-A8A5-34434245E107}" type="presParOf" srcId="{4FBBFC91-B46E-42F6-BAC7-19BD8E96F55B}" destId="{D476D28E-2853-4D0F-A485-102EF87BFB6F}" srcOrd="5" destOrd="0" presId="urn:microsoft.com/office/officeart/2005/8/layout/pyramid2"/>
    <dgm:cxn modelId="{8F9CB21B-2C32-4F08-BD47-DC151693A484}" type="presParOf" srcId="{4FBBFC91-B46E-42F6-BAC7-19BD8E96F55B}" destId="{111D9421-6958-4817-8830-43E4CE907B92}" srcOrd="6" destOrd="0" presId="urn:microsoft.com/office/officeart/2005/8/layout/pyramid2"/>
    <dgm:cxn modelId="{EBB8DAC1-369A-4666-A1CF-41390F6A89AE}" type="presParOf" srcId="{4FBBFC91-B46E-42F6-BAC7-19BD8E96F55B}" destId="{C37C93A0-9B67-41E2-ABC8-32870CD3FB81}" srcOrd="7" destOrd="0" presId="urn:microsoft.com/office/officeart/2005/8/layout/pyramid2"/>
    <dgm:cxn modelId="{B81964E4-C064-4BC4-93B8-2599E2ADAA19}" type="presParOf" srcId="{4FBBFC91-B46E-42F6-BAC7-19BD8E96F55B}" destId="{218E1F57-4202-4077-A7E4-1A0E5B70B5CF}" srcOrd="8" destOrd="0" presId="urn:microsoft.com/office/officeart/2005/8/layout/pyramid2"/>
    <dgm:cxn modelId="{9A4EC857-0125-4992-9CD5-12A3AE4CDE07}" type="presParOf" srcId="{4FBBFC91-B46E-42F6-BAC7-19BD8E96F55B}" destId="{CC9C8D32-DE9A-4B48-A2A6-D3EBAFF8375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EC838D-F16A-4BE2-A649-F3619A42A0A2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486D04F7-C214-43A0-88D9-0638DECA68BB}">
      <dgm:prSet phldrT="[Text]"/>
      <dgm:spPr/>
      <dgm:t>
        <a:bodyPr/>
        <a:lstStyle/>
        <a:p>
          <a:r>
            <a:rPr lang="en-US" dirty="0" smtClean="0"/>
            <a:t>Children</a:t>
          </a:r>
          <a:endParaRPr lang="en-US" dirty="0"/>
        </a:p>
      </dgm:t>
    </dgm:pt>
    <dgm:pt modelId="{0AAD7311-C1A5-4B41-BCB3-871064271D7E}" type="parTrans" cxnId="{E27F85AF-C2D0-4392-BE34-661B3FE9D546}">
      <dgm:prSet/>
      <dgm:spPr/>
      <dgm:t>
        <a:bodyPr/>
        <a:lstStyle/>
        <a:p>
          <a:endParaRPr lang="en-US"/>
        </a:p>
      </dgm:t>
    </dgm:pt>
    <dgm:pt modelId="{3F62FA87-8F46-4A30-9FD8-6E2B4C2CE4B7}" type="sibTrans" cxnId="{E27F85AF-C2D0-4392-BE34-661B3FE9D546}">
      <dgm:prSet/>
      <dgm:spPr/>
      <dgm:t>
        <a:bodyPr/>
        <a:lstStyle/>
        <a:p>
          <a:endParaRPr lang="en-US"/>
        </a:p>
      </dgm:t>
    </dgm:pt>
    <dgm:pt modelId="{29D11E79-0B34-47CC-82A8-5C05CFF2FEA1}">
      <dgm:prSet phldrT="[Text]"/>
      <dgm:spPr/>
      <dgm:t>
        <a:bodyPr/>
        <a:lstStyle/>
        <a:p>
          <a:r>
            <a:rPr lang="en-US" dirty="0" smtClean="0"/>
            <a:t>Adolescents</a:t>
          </a:r>
          <a:endParaRPr lang="en-US" dirty="0"/>
        </a:p>
      </dgm:t>
    </dgm:pt>
    <dgm:pt modelId="{BFA7341E-5197-452D-B8BA-381FE4D17C33}" type="parTrans" cxnId="{324CF124-8DCC-4272-9973-25A428A7CA39}">
      <dgm:prSet/>
      <dgm:spPr/>
      <dgm:t>
        <a:bodyPr/>
        <a:lstStyle/>
        <a:p>
          <a:endParaRPr lang="en-US"/>
        </a:p>
      </dgm:t>
    </dgm:pt>
    <dgm:pt modelId="{C2B7F97C-94AF-41ED-B4E8-8A1BB9E4BB74}" type="sibTrans" cxnId="{324CF124-8DCC-4272-9973-25A428A7CA39}">
      <dgm:prSet/>
      <dgm:spPr/>
      <dgm:t>
        <a:bodyPr/>
        <a:lstStyle/>
        <a:p>
          <a:endParaRPr lang="en-US"/>
        </a:p>
      </dgm:t>
    </dgm:pt>
    <dgm:pt modelId="{3C537BB1-0FDD-4E16-9A49-AD5FFAE0D6B2}">
      <dgm:prSet phldrT="[Text]"/>
      <dgm:spPr/>
      <dgm:t>
        <a:bodyPr/>
        <a:lstStyle/>
        <a:p>
          <a:r>
            <a:rPr lang="en-US" dirty="0" smtClean="0"/>
            <a:t>Pregnant and Breast-Feeding Women</a:t>
          </a:r>
          <a:endParaRPr lang="en-US" dirty="0"/>
        </a:p>
      </dgm:t>
    </dgm:pt>
    <dgm:pt modelId="{EC21D385-EE21-444C-8E6B-AA5C5DD58761}" type="parTrans" cxnId="{52908579-4532-46E8-B725-096529CA4857}">
      <dgm:prSet/>
      <dgm:spPr/>
      <dgm:t>
        <a:bodyPr/>
        <a:lstStyle/>
        <a:p>
          <a:endParaRPr lang="en-US"/>
        </a:p>
      </dgm:t>
    </dgm:pt>
    <dgm:pt modelId="{7B8B79A9-A9CA-465C-BE2F-45B9BDB99A66}" type="sibTrans" cxnId="{52908579-4532-46E8-B725-096529CA4857}">
      <dgm:prSet/>
      <dgm:spPr/>
      <dgm:t>
        <a:bodyPr/>
        <a:lstStyle/>
        <a:p>
          <a:endParaRPr lang="en-US"/>
        </a:p>
      </dgm:t>
    </dgm:pt>
    <dgm:pt modelId="{974AC042-FC38-4E39-B141-779073F1DD64}">
      <dgm:prSet phldrT="[Text]"/>
      <dgm:spPr/>
      <dgm:t>
        <a:bodyPr/>
        <a:lstStyle/>
        <a:p>
          <a:r>
            <a:rPr lang="en-US" dirty="0" smtClean="0"/>
            <a:t>Men</a:t>
          </a:r>
          <a:endParaRPr lang="en-US" dirty="0"/>
        </a:p>
      </dgm:t>
    </dgm:pt>
    <dgm:pt modelId="{FEBEB777-BEAF-47B4-B893-E108F9ED8CAE}" type="parTrans" cxnId="{3FEA6AAF-AFDB-4AA8-9217-36A765246118}">
      <dgm:prSet/>
      <dgm:spPr/>
      <dgm:t>
        <a:bodyPr/>
        <a:lstStyle/>
        <a:p>
          <a:endParaRPr lang="en-US"/>
        </a:p>
      </dgm:t>
    </dgm:pt>
    <dgm:pt modelId="{4B81C58F-1DDA-4319-898D-FBDF91440F1A}" type="sibTrans" cxnId="{3FEA6AAF-AFDB-4AA8-9217-36A765246118}">
      <dgm:prSet/>
      <dgm:spPr/>
      <dgm:t>
        <a:bodyPr/>
        <a:lstStyle/>
        <a:p>
          <a:endParaRPr lang="en-US"/>
        </a:p>
      </dgm:t>
    </dgm:pt>
    <dgm:pt modelId="{8C0428B3-5548-4FB7-B739-D65620E317C6}">
      <dgm:prSet phldrT="[Text]"/>
      <dgm:spPr/>
      <dgm:t>
        <a:bodyPr/>
        <a:lstStyle/>
        <a:p>
          <a:r>
            <a:rPr lang="en-US" dirty="0" smtClean="0"/>
            <a:t>Key Pops: SW, Prisoners, Migrant Workers</a:t>
          </a:r>
          <a:endParaRPr lang="en-US" dirty="0"/>
        </a:p>
      </dgm:t>
    </dgm:pt>
    <dgm:pt modelId="{AC7C31F2-18DB-4BFC-A4D1-6818C83E71AA}" type="parTrans" cxnId="{BDBD6AA4-4DFD-4B35-BC1C-77BD14F60585}">
      <dgm:prSet/>
      <dgm:spPr/>
      <dgm:t>
        <a:bodyPr/>
        <a:lstStyle/>
        <a:p>
          <a:endParaRPr lang="en-US"/>
        </a:p>
      </dgm:t>
    </dgm:pt>
    <dgm:pt modelId="{F331B6AF-8814-4202-88AA-D25A5F010D38}" type="sibTrans" cxnId="{BDBD6AA4-4DFD-4B35-BC1C-77BD14F60585}">
      <dgm:prSet/>
      <dgm:spPr/>
      <dgm:t>
        <a:bodyPr/>
        <a:lstStyle/>
        <a:p>
          <a:endParaRPr lang="en-US"/>
        </a:p>
      </dgm:t>
    </dgm:pt>
    <dgm:pt modelId="{2FAF0A35-93AF-478C-9180-B058238E3605}" type="pres">
      <dgm:prSet presAssocID="{00EC838D-F16A-4BE2-A649-F3619A42A0A2}" presName="linearFlow" presStyleCnt="0">
        <dgm:presLayoutVars>
          <dgm:dir/>
          <dgm:resizeHandles val="exact"/>
        </dgm:presLayoutVars>
      </dgm:prSet>
      <dgm:spPr/>
    </dgm:pt>
    <dgm:pt modelId="{5E401CCC-0236-451D-88BA-4301D7337A5C}" type="pres">
      <dgm:prSet presAssocID="{486D04F7-C214-43A0-88D9-0638DECA68BB}" presName="composite" presStyleCnt="0"/>
      <dgm:spPr/>
    </dgm:pt>
    <dgm:pt modelId="{BC4B0285-9520-48CC-BFB7-E2AFCAF827C9}" type="pres">
      <dgm:prSet presAssocID="{486D04F7-C214-43A0-88D9-0638DECA68BB}" presName="imgShp" presStyleLbl="fgImgPlace1" presStyleIdx="0" presStyleCnt="5"/>
      <dgm:spPr/>
    </dgm:pt>
    <dgm:pt modelId="{F6239751-C564-4D98-A0BC-BA771CCCD327}" type="pres">
      <dgm:prSet presAssocID="{486D04F7-C214-43A0-88D9-0638DECA68B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7434D-198F-4042-B38A-B65C1420BD27}" type="pres">
      <dgm:prSet presAssocID="{3F62FA87-8F46-4A30-9FD8-6E2B4C2CE4B7}" presName="spacing" presStyleCnt="0"/>
      <dgm:spPr/>
    </dgm:pt>
    <dgm:pt modelId="{B143DF4A-6083-4288-9642-A11322264F15}" type="pres">
      <dgm:prSet presAssocID="{29D11E79-0B34-47CC-82A8-5C05CFF2FEA1}" presName="composite" presStyleCnt="0"/>
      <dgm:spPr/>
    </dgm:pt>
    <dgm:pt modelId="{1F291D72-65F3-4D68-A8FC-140EC05D7D34}" type="pres">
      <dgm:prSet presAssocID="{29D11E79-0B34-47CC-82A8-5C05CFF2FEA1}" presName="imgShp" presStyleLbl="fgImgPlace1" presStyleIdx="1" presStyleCnt="5"/>
      <dgm:spPr/>
    </dgm:pt>
    <dgm:pt modelId="{D13C89BF-9B1E-46B6-96CD-D54CBF3029DF}" type="pres">
      <dgm:prSet presAssocID="{29D11E79-0B34-47CC-82A8-5C05CFF2FEA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2E231-0AAD-4F07-B517-F87615622AF1}" type="pres">
      <dgm:prSet presAssocID="{C2B7F97C-94AF-41ED-B4E8-8A1BB9E4BB74}" presName="spacing" presStyleCnt="0"/>
      <dgm:spPr/>
    </dgm:pt>
    <dgm:pt modelId="{DE7B294B-998A-4457-874D-DB8F34FCA060}" type="pres">
      <dgm:prSet presAssocID="{3C537BB1-0FDD-4E16-9A49-AD5FFAE0D6B2}" presName="composite" presStyleCnt="0"/>
      <dgm:spPr/>
    </dgm:pt>
    <dgm:pt modelId="{7E96A534-798F-4D0B-B37F-0356CA1A9EFB}" type="pres">
      <dgm:prSet presAssocID="{3C537BB1-0FDD-4E16-9A49-AD5FFAE0D6B2}" presName="imgShp" presStyleLbl="fgImgPlace1" presStyleIdx="2" presStyleCnt="5"/>
      <dgm:spPr/>
      <dgm:t>
        <a:bodyPr/>
        <a:lstStyle/>
        <a:p>
          <a:endParaRPr lang="en-US"/>
        </a:p>
      </dgm:t>
    </dgm:pt>
    <dgm:pt modelId="{AF65FE20-E134-43CC-8D62-641A363D2CE2}" type="pres">
      <dgm:prSet presAssocID="{3C537BB1-0FDD-4E16-9A49-AD5FFAE0D6B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98D62-7FD6-4CEE-A812-7B1BC3BFD399}" type="pres">
      <dgm:prSet presAssocID="{7B8B79A9-A9CA-465C-BE2F-45B9BDB99A66}" presName="spacing" presStyleCnt="0"/>
      <dgm:spPr/>
    </dgm:pt>
    <dgm:pt modelId="{65519812-9BF7-496D-9026-4EE51677ED46}" type="pres">
      <dgm:prSet presAssocID="{974AC042-FC38-4E39-B141-779073F1DD64}" presName="composite" presStyleCnt="0"/>
      <dgm:spPr/>
    </dgm:pt>
    <dgm:pt modelId="{CBF88C8A-6BAA-4B6E-9458-AC415F67255E}" type="pres">
      <dgm:prSet presAssocID="{974AC042-FC38-4E39-B141-779073F1DD64}" presName="imgShp" presStyleLbl="fgImgPlace1" presStyleIdx="3" presStyleCnt="5"/>
      <dgm:spPr/>
    </dgm:pt>
    <dgm:pt modelId="{65EE150F-6E65-4BE5-9D92-847DFC53535C}" type="pres">
      <dgm:prSet presAssocID="{974AC042-FC38-4E39-B141-779073F1DD6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167A9-9F25-4DAA-A104-9718B41A6E63}" type="pres">
      <dgm:prSet presAssocID="{4B81C58F-1DDA-4319-898D-FBDF91440F1A}" presName="spacing" presStyleCnt="0"/>
      <dgm:spPr/>
    </dgm:pt>
    <dgm:pt modelId="{AD21D63C-C535-447F-8B05-63D845FEE280}" type="pres">
      <dgm:prSet presAssocID="{8C0428B3-5548-4FB7-B739-D65620E317C6}" presName="composite" presStyleCnt="0"/>
      <dgm:spPr/>
    </dgm:pt>
    <dgm:pt modelId="{FFE95B71-9ACE-4862-896F-2960E60AE506}" type="pres">
      <dgm:prSet presAssocID="{8C0428B3-5548-4FB7-B739-D65620E317C6}" presName="imgShp" presStyleLbl="fgImgPlace1" presStyleIdx="4" presStyleCnt="5"/>
      <dgm:spPr/>
    </dgm:pt>
    <dgm:pt modelId="{3677A2AD-358E-42A2-A402-7BC803CA5821}" type="pres">
      <dgm:prSet presAssocID="{8C0428B3-5548-4FB7-B739-D65620E317C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909D42-ED0D-4E65-8B10-1EF5347C40BD}" type="presOf" srcId="{3C537BB1-0FDD-4E16-9A49-AD5FFAE0D6B2}" destId="{AF65FE20-E134-43CC-8D62-641A363D2CE2}" srcOrd="0" destOrd="0" presId="urn:microsoft.com/office/officeart/2005/8/layout/vList3"/>
    <dgm:cxn modelId="{56BE52BA-F438-4B7A-8315-4B69E92DCDBD}" type="presOf" srcId="{29D11E79-0B34-47CC-82A8-5C05CFF2FEA1}" destId="{D13C89BF-9B1E-46B6-96CD-D54CBF3029DF}" srcOrd="0" destOrd="0" presId="urn:microsoft.com/office/officeart/2005/8/layout/vList3"/>
    <dgm:cxn modelId="{3FEA6AAF-AFDB-4AA8-9217-36A765246118}" srcId="{00EC838D-F16A-4BE2-A649-F3619A42A0A2}" destId="{974AC042-FC38-4E39-B141-779073F1DD64}" srcOrd="3" destOrd="0" parTransId="{FEBEB777-BEAF-47B4-B893-E108F9ED8CAE}" sibTransId="{4B81C58F-1DDA-4319-898D-FBDF91440F1A}"/>
    <dgm:cxn modelId="{BDBD6AA4-4DFD-4B35-BC1C-77BD14F60585}" srcId="{00EC838D-F16A-4BE2-A649-F3619A42A0A2}" destId="{8C0428B3-5548-4FB7-B739-D65620E317C6}" srcOrd="4" destOrd="0" parTransId="{AC7C31F2-18DB-4BFC-A4D1-6818C83E71AA}" sibTransId="{F331B6AF-8814-4202-88AA-D25A5F010D38}"/>
    <dgm:cxn modelId="{324CF124-8DCC-4272-9973-25A428A7CA39}" srcId="{00EC838D-F16A-4BE2-A649-F3619A42A0A2}" destId="{29D11E79-0B34-47CC-82A8-5C05CFF2FEA1}" srcOrd="1" destOrd="0" parTransId="{BFA7341E-5197-452D-B8BA-381FE4D17C33}" sibTransId="{C2B7F97C-94AF-41ED-B4E8-8A1BB9E4BB74}"/>
    <dgm:cxn modelId="{857AB1AE-ACE9-46D6-8C6F-9722E9B5F980}" type="presOf" srcId="{8C0428B3-5548-4FB7-B739-D65620E317C6}" destId="{3677A2AD-358E-42A2-A402-7BC803CA5821}" srcOrd="0" destOrd="0" presId="urn:microsoft.com/office/officeart/2005/8/layout/vList3"/>
    <dgm:cxn modelId="{E27F85AF-C2D0-4392-BE34-661B3FE9D546}" srcId="{00EC838D-F16A-4BE2-A649-F3619A42A0A2}" destId="{486D04F7-C214-43A0-88D9-0638DECA68BB}" srcOrd="0" destOrd="0" parTransId="{0AAD7311-C1A5-4B41-BCB3-871064271D7E}" sibTransId="{3F62FA87-8F46-4A30-9FD8-6E2B4C2CE4B7}"/>
    <dgm:cxn modelId="{2A76A487-3A77-4F02-8017-09F2CB05144F}" type="presOf" srcId="{00EC838D-F16A-4BE2-A649-F3619A42A0A2}" destId="{2FAF0A35-93AF-478C-9180-B058238E3605}" srcOrd="0" destOrd="0" presId="urn:microsoft.com/office/officeart/2005/8/layout/vList3"/>
    <dgm:cxn modelId="{0150C7CD-9AA7-4F46-A963-7770D528A2FC}" type="presOf" srcId="{974AC042-FC38-4E39-B141-779073F1DD64}" destId="{65EE150F-6E65-4BE5-9D92-847DFC53535C}" srcOrd="0" destOrd="0" presId="urn:microsoft.com/office/officeart/2005/8/layout/vList3"/>
    <dgm:cxn modelId="{52908579-4532-46E8-B725-096529CA4857}" srcId="{00EC838D-F16A-4BE2-A649-F3619A42A0A2}" destId="{3C537BB1-0FDD-4E16-9A49-AD5FFAE0D6B2}" srcOrd="2" destOrd="0" parTransId="{EC21D385-EE21-444C-8E6B-AA5C5DD58761}" sibTransId="{7B8B79A9-A9CA-465C-BE2F-45B9BDB99A66}"/>
    <dgm:cxn modelId="{CEC561BB-3539-4E62-B2F2-C15B68F2674B}" type="presOf" srcId="{486D04F7-C214-43A0-88D9-0638DECA68BB}" destId="{F6239751-C564-4D98-A0BC-BA771CCCD327}" srcOrd="0" destOrd="0" presId="urn:microsoft.com/office/officeart/2005/8/layout/vList3"/>
    <dgm:cxn modelId="{D5FB5230-262E-4829-A419-992C4ECEB4CA}" type="presParOf" srcId="{2FAF0A35-93AF-478C-9180-B058238E3605}" destId="{5E401CCC-0236-451D-88BA-4301D7337A5C}" srcOrd="0" destOrd="0" presId="urn:microsoft.com/office/officeart/2005/8/layout/vList3"/>
    <dgm:cxn modelId="{002CE31B-DDA1-4B98-AE57-A089C4F39BA5}" type="presParOf" srcId="{5E401CCC-0236-451D-88BA-4301D7337A5C}" destId="{BC4B0285-9520-48CC-BFB7-E2AFCAF827C9}" srcOrd="0" destOrd="0" presId="urn:microsoft.com/office/officeart/2005/8/layout/vList3"/>
    <dgm:cxn modelId="{F9B7A49C-FB77-41EB-80F0-58AE522F9A33}" type="presParOf" srcId="{5E401CCC-0236-451D-88BA-4301D7337A5C}" destId="{F6239751-C564-4D98-A0BC-BA771CCCD327}" srcOrd="1" destOrd="0" presId="urn:microsoft.com/office/officeart/2005/8/layout/vList3"/>
    <dgm:cxn modelId="{F1A7D3FB-149C-49FE-BD91-C28B4F70C2D7}" type="presParOf" srcId="{2FAF0A35-93AF-478C-9180-B058238E3605}" destId="{83B7434D-198F-4042-B38A-B65C1420BD27}" srcOrd="1" destOrd="0" presId="urn:microsoft.com/office/officeart/2005/8/layout/vList3"/>
    <dgm:cxn modelId="{696B8D97-6206-4938-B9B0-FC24AE2C9D0E}" type="presParOf" srcId="{2FAF0A35-93AF-478C-9180-B058238E3605}" destId="{B143DF4A-6083-4288-9642-A11322264F15}" srcOrd="2" destOrd="0" presId="urn:microsoft.com/office/officeart/2005/8/layout/vList3"/>
    <dgm:cxn modelId="{458FA2CE-7DC0-4439-90AF-5CC25B81711E}" type="presParOf" srcId="{B143DF4A-6083-4288-9642-A11322264F15}" destId="{1F291D72-65F3-4D68-A8FC-140EC05D7D34}" srcOrd="0" destOrd="0" presId="urn:microsoft.com/office/officeart/2005/8/layout/vList3"/>
    <dgm:cxn modelId="{ECEDFF6B-F59B-4EA1-ABC7-C2C7A3449454}" type="presParOf" srcId="{B143DF4A-6083-4288-9642-A11322264F15}" destId="{D13C89BF-9B1E-46B6-96CD-D54CBF3029DF}" srcOrd="1" destOrd="0" presId="urn:microsoft.com/office/officeart/2005/8/layout/vList3"/>
    <dgm:cxn modelId="{D62A449E-6A72-42C9-9580-96299DCB8E2F}" type="presParOf" srcId="{2FAF0A35-93AF-478C-9180-B058238E3605}" destId="{ACB2E231-0AAD-4F07-B517-F87615622AF1}" srcOrd="3" destOrd="0" presId="urn:microsoft.com/office/officeart/2005/8/layout/vList3"/>
    <dgm:cxn modelId="{58A8F501-8D7B-4594-9F2D-A75D83A632EA}" type="presParOf" srcId="{2FAF0A35-93AF-478C-9180-B058238E3605}" destId="{DE7B294B-998A-4457-874D-DB8F34FCA060}" srcOrd="4" destOrd="0" presId="urn:microsoft.com/office/officeart/2005/8/layout/vList3"/>
    <dgm:cxn modelId="{CB2FF9EC-61DA-4DD9-914A-B8117DCBD1C4}" type="presParOf" srcId="{DE7B294B-998A-4457-874D-DB8F34FCA060}" destId="{7E96A534-798F-4D0B-B37F-0356CA1A9EFB}" srcOrd="0" destOrd="0" presId="urn:microsoft.com/office/officeart/2005/8/layout/vList3"/>
    <dgm:cxn modelId="{B6D4EE4A-0C9E-441D-B2E5-FBC1ED9C2251}" type="presParOf" srcId="{DE7B294B-998A-4457-874D-DB8F34FCA060}" destId="{AF65FE20-E134-43CC-8D62-641A363D2CE2}" srcOrd="1" destOrd="0" presId="urn:microsoft.com/office/officeart/2005/8/layout/vList3"/>
    <dgm:cxn modelId="{B083ABD2-9015-406E-9EA4-2655D5763DFE}" type="presParOf" srcId="{2FAF0A35-93AF-478C-9180-B058238E3605}" destId="{17C98D62-7FD6-4CEE-A812-7B1BC3BFD399}" srcOrd="5" destOrd="0" presId="urn:microsoft.com/office/officeart/2005/8/layout/vList3"/>
    <dgm:cxn modelId="{D66B0772-75BE-4A19-A495-F972FD0AEE96}" type="presParOf" srcId="{2FAF0A35-93AF-478C-9180-B058238E3605}" destId="{65519812-9BF7-496D-9026-4EE51677ED46}" srcOrd="6" destOrd="0" presId="urn:microsoft.com/office/officeart/2005/8/layout/vList3"/>
    <dgm:cxn modelId="{3AA57CCE-0FF1-4374-9101-B897A1A88812}" type="presParOf" srcId="{65519812-9BF7-496D-9026-4EE51677ED46}" destId="{CBF88C8A-6BAA-4B6E-9458-AC415F67255E}" srcOrd="0" destOrd="0" presId="urn:microsoft.com/office/officeart/2005/8/layout/vList3"/>
    <dgm:cxn modelId="{72248245-0CA6-4258-ADAF-155C5E841D2E}" type="presParOf" srcId="{65519812-9BF7-496D-9026-4EE51677ED46}" destId="{65EE150F-6E65-4BE5-9D92-847DFC53535C}" srcOrd="1" destOrd="0" presId="urn:microsoft.com/office/officeart/2005/8/layout/vList3"/>
    <dgm:cxn modelId="{C73A062F-7BA7-4C30-91C4-6D7CC8864DB5}" type="presParOf" srcId="{2FAF0A35-93AF-478C-9180-B058238E3605}" destId="{1BC167A9-9F25-4DAA-A104-9718B41A6E63}" srcOrd="7" destOrd="0" presId="urn:microsoft.com/office/officeart/2005/8/layout/vList3"/>
    <dgm:cxn modelId="{B90A3EAE-150C-4D86-8BE7-2DC7F3FDF211}" type="presParOf" srcId="{2FAF0A35-93AF-478C-9180-B058238E3605}" destId="{AD21D63C-C535-447F-8B05-63D845FEE280}" srcOrd="8" destOrd="0" presId="urn:microsoft.com/office/officeart/2005/8/layout/vList3"/>
    <dgm:cxn modelId="{E568D67B-5DC1-4B64-AF96-319E1DA0FB7C}" type="presParOf" srcId="{AD21D63C-C535-447F-8B05-63D845FEE280}" destId="{FFE95B71-9ACE-4862-896F-2960E60AE506}" srcOrd="0" destOrd="0" presId="urn:microsoft.com/office/officeart/2005/8/layout/vList3"/>
    <dgm:cxn modelId="{63E57669-2E38-4982-848F-F964443F7439}" type="presParOf" srcId="{AD21D63C-C535-447F-8B05-63D845FEE280}" destId="{3677A2AD-358E-42A2-A402-7BC803CA582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9A354-2852-4A36-A718-2383C71610C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BEBA805-F1FE-4306-991F-E7D2818DE8D6}">
      <dgm:prSet/>
      <dgm:spPr/>
      <dgm:t>
        <a:bodyPr/>
        <a:lstStyle/>
        <a:p>
          <a:pPr rtl="0"/>
          <a:r>
            <a:rPr lang="en-US" smtClean="0"/>
            <a:t>PLHIV present with different needs</a:t>
          </a:r>
          <a:endParaRPr lang="en-US"/>
        </a:p>
      </dgm:t>
    </dgm:pt>
    <dgm:pt modelId="{AE373BB6-0BBE-4C94-B968-8BD7A448A174}" type="parTrans" cxnId="{BCDAA340-5A54-429E-8C4F-67864BD2EB2C}">
      <dgm:prSet/>
      <dgm:spPr/>
      <dgm:t>
        <a:bodyPr/>
        <a:lstStyle/>
        <a:p>
          <a:endParaRPr lang="en-US"/>
        </a:p>
      </dgm:t>
    </dgm:pt>
    <dgm:pt modelId="{96FEE52E-54F1-49A1-A30F-7BB8F1780238}" type="sibTrans" cxnId="{BCDAA340-5A54-429E-8C4F-67864BD2EB2C}">
      <dgm:prSet/>
      <dgm:spPr/>
      <dgm:t>
        <a:bodyPr/>
        <a:lstStyle/>
        <a:p>
          <a:endParaRPr lang="en-US"/>
        </a:p>
      </dgm:t>
    </dgm:pt>
    <dgm:pt modelId="{4D67820D-D93D-4CD9-9036-2F88A3B4F0FD}">
      <dgm:prSet/>
      <dgm:spPr/>
      <dgm:t>
        <a:bodyPr/>
        <a:lstStyle/>
        <a:p>
          <a:pPr rtl="0"/>
          <a:r>
            <a:rPr lang="en-US" smtClean="0"/>
            <a:t>Health facilities over-stretched due to large volumes of relatively asymptomatic PLHIV who need care</a:t>
          </a:r>
          <a:endParaRPr lang="en-US"/>
        </a:p>
      </dgm:t>
    </dgm:pt>
    <dgm:pt modelId="{CCEBE938-9378-4DB5-A754-A03B909BECDA}" type="parTrans" cxnId="{0AB27DFA-562A-4144-AB9B-D1E5BF2BDF60}">
      <dgm:prSet/>
      <dgm:spPr/>
      <dgm:t>
        <a:bodyPr/>
        <a:lstStyle/>
        <a:p>
          <a:endParaRPr lang="en-US"/>
        </a:p>
      </dgm:t>
    </dgm:pt>
    <dgm:pt modelId="{6B5692B3-CD99-4A88-958F-6294E5CC01D7}" type="sibTrans" cxnId="{0AB27DFA-562A-4144-AB9B-D1E5BF2BDF60}">
      <dgm:prSet/>
      <dgm:spPr/>
      <dgm:t>
        <a:bodyPr/>
        <a:lstStyle/>
        <a:p>
          <a:endParaRPr lang="en-US"/>
        </a:p>
      </dgm:t>
    </dgm:pt>
    <dgm:pt modelId="{4D538946-33D2-4ECF-9DA1-EF1CBCF6563F}">
      <dgm:prSet/>
      <dgm:spPr/>
      <dgm:t>
        <a:bodyPr/>
        <a:lstStyle/>
        <a:p>
          <a:pPr rtl="0"/>
          <a:r>
            <a:rPr lang="en-US" smtClean="0"/>
            <a:t>Limited human resources, space and supplies</a:t>
          </a:r>
          <a:endParaRPr lang="en-US"/>
        </a:p>
      </dgm:t>
    </dgm:pt>
    <dgm:pt modelId="{33D3BA2C-F140-4385-AAE8-2FE962502F05}" type="parTrans" cxnId="{530F0FB9-A1DD-469F-ACA4-95591FDE6671}">
      <dgm:prSet/>
      <dgm:spPr/>
      <dgm:t>
        <a:bodyPr/>
        <a:lstStyle/>
        <a:p>
          <a:endParaRPr lang="en-US"/>
        </a:p>
      </dgm:t>
    </dgm:pt>
    <dgm:pt modelId="{3C713C1B-3F02-4386-BCF7-F58BEF613A56}" type="sibTrans" cxnId="{530F0FB9-A1DD-469F-ACA4-95591FDE6671}">
      <dgm:prSet/>
      <dgm:spPr/>
      <dgm:t>
        <a:bodyPr/>
        <a:lstStyle/>
        <a:p>
          <a:endParaRPr lang="en-US"/>
        </a:p>
      </dgm:t>
    </dgm:pt>
    <dgm:pt modelId="{4EAABD4E-5DFE-42B4-8425-CA99264F2CDB}" type="pres">
      <dgm:prSet presAssocID="{0159A354-2852-4A36-A718-2383C71610CF}" presName="linear" presStyleCnt="0">
        <dgm:presLayoutVars>
          <dgm:animLvl val="lvl"/>
          <dgm:resizeHandles val="exact"/>
        </dgm:presLayoutVars>
      </dgm:prSet>
      <dgm:spPr/>
    </dgm:pt>
    <dgm:pt modelId="{30AAEF72-22D9-452C-8351-BF4EA7314560}" type="pres">
      <dgm:prSet presAssocID="{BBEBA805-F1FE-4306-991F-E7D2818DE8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26F8303-2E44-4035-90E2-86D4665F234D}" type="pres">
      <dgm:prSet presAssocID="{96FEE52E-54F1-49A1-A30F-7BB8F1780238}" presName="spacer" presStyleCnt="0"/>
      <dgm:spPr/>
    </dgm:pt>
    <dgm:pt modelId="{696E13A0-2332-4729-98BB-EF8915700889}" type="pres">
      <dgm:prSet presAssocID="{4D67820D-D93D-4CD9-9036-2F88A3B4F0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9CDC1A-F38B-4496-A61E-56EECFF04C50}" type="pres">
      <dgm:prSet presAssocID="{6B5692B3-CD99-4A88-958F-6294E5CC01D7}" presName="spacer" presStyleCnt="0"/>
      <dgm:spPr/>
    </dgm:pt>
    <dgm:pt modelId="{D3519F70-3E30-4115-8796-F27F9DCDBC44}" type="pres">
      <dgm:prSet presAssocID="{4D538946-33D2-4ECF-9DA1-EF1CBCF656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AB27DFA-562A-4144-AB9B-D1E5BF2BDF60}" srcId="{0159A354-2852-4A36-A718-2383C71610CF}" destId="{4D67820D-D93D-4CD9-9036-2F88A3B4F0FD}" srcOrd="1" destOrd="0" parTransId="{CCEBE938-9378-4DB5-A754-A03B909BECDA}" sibTransId="{6B5692B3-CD99-4A88-958F-6294E5CC01D7}"/>
    <dgm:cxn modelId="{BCDAA340-5A54-429E-8C4F-67864BD2EB2C}" srcId="{0159A354-2852-4A36-A718-2383C71610CF}" destId="{BBEBA805-F1FE-4306-991F-E7D2818DE8D6}" srcOrd="0" destOrd="0" parTransId="{AE373BB6-0BBE-4C94-B968-8BD7A448A174}" sibTransId="{96FEE52E-54F1-49A1-A30F-7BB8F1780238}"/>
    <dgm:cxn modelId="{D75D66E1-E88F-4FA5-B2C1-BECED3956E3A}" type="presOf" srcId="{BBEBA805-F1FE-4306-991F-E7D2818DE8D6}" destId="{30AAEF72-22D9-452C-8351-BF4EA7314560}" srcOrd="0" destOrd="0" presId="urn:microsoft.com/office/officeart/2005/8/layout/vList2"/>
    <dgm:cxn modelId="{530F0FB9-A1DD-469F-ACA4-95591FDE6671}" srcId="{0159A354-2852-4A36-A718-2383C71610CF}" destId="{4D538946-33D2-4ECF-9DA1-EF1CBCF6563F}" srcOrd="2" destOrd="0" parTransId="{33D3BA2C-F140-4385-AAE8-2FE962502F05}" sibTransId="{3C713C1B-3F02-4386-BCF7-F58BEF613A56}"/>
    <dgm:cxn modelId="{309DE47F-9780-46B1-B218-F541DDAFBCEC}" type="presOf" srcId="{4D67820D-D93D-4CD9-9036-2F88A3B4F0FD}" destId="{696E13A0-2332-4729-98BB-EF8915700889}" srcOrd="0" destOrd="0" presId="urn:microsoft.com/office/officeart/2005/8/layout/vList2"/>
    <dgm:cxn modelId="{596EDC9E-14F5-4E6D-A749-4C6CEE3E1092}" type="presOf" srcId="{0159A354-2852-4A36-A718-2383C71610CF}" destId="{4EAABD4E-5DFE-42B4-8425-CA99264F2CDB}" srcOrd="0" destOrd="0" presId="urn:microsoft.com/office/officeart/2005/8/layout/vList2"/>
    <dgm:cxn modelId="{7B123BAD-FD21-476C-B5F6-B783476FCFBE}" type="presOf" srcId="{4D538946-33D2-4ECF-9DA1-EF1CBCF6563F}" destId="{D3519F70-3E30-4115-8796-F27F9DCDBC44}" srcOrd="0" destOrd="0" presId="urn:microsoft.com/office/officeart/2005/8/layout/vList2"/>
    <dgm:cxn modelId="{13B8BFAF-3131-4E11-A453-35A3544140F7}" type="presParOf" srcId="{4EAABD4E-5DFE-42B4-8425-CA99264F2CDB}" destId="{30AAEF72-22D9-452C-8351-BF4EA7314560}" srcOrd="0" destOrd="0" presId="urn:microsoft.com/office/officeart/2005/8/layout/vList2"/>
    <dgm:cxn modelId="{7CBA8415-0BA9-4DBB-8B80-3897DA57C081}" type="presParOf" srcId="{4EAABD4E-5DFE-42B4-8425-CA99264F2CDB}" destId="{726F8303-2E44-4035-90E2-86D4665F234D}" srcOrd="1" destOrd="0" presId="urn:microsoft.com/office/officeart/2005/8/layout/vList2"/>
    <dgm:cxn modelId="{841D803D-63AE-4136-9AE9-CBE429B03CA9}" type="presParOf" srcId="{4EAABD4E-5DFE-42B4-8425-CA99264F2CDB}" destId="{696E13A0-2332-4729-98BB-EF8915700889}" srcOrd="2" destOrd="0" presId="urn:microsoft.com/office/officeart/2005/8/layout/vList2"/>
    <dgm:cxn modelId="{A285F9E1-8B2C-40CE-976F-3F1CDCC92214}" type="presParOf" srcId="{4EAABD4E-5DFE-42B4-8425-CA99264F2CDB}" destId="{AF9CDC1A-F38B-4496-A61E-56EECFF04C50}" srcOrd="3" destOrd="0" presId="urn:microsoft.com/office/officeart/2005/8/layout/vList2"/>
    <dgm:cxn modelId="{33F55A2D-5260-46F3-8E38-09884DA57BCD}" type="presParOf" srcId="{4EAABD4E-5DFE-42B4-8425-CA99264F2CDB}" destId="{D3519F70-3E30-4115-8796-F27F9DCDBC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F4F8E3-2033-440B-8691-A2A8BC1F8AC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87677ED9-DF48-489D-A6E6-3991A5A34C8D}">
      <dgm:prSet phldrT="[Text]"/>
      <dgm:spPr/>
      <dgm:t>
        <a:bodyPr/>
        <a:lstStyle/>
        <a:p>
          <a:r>
            <a:rPr lang="en-US" dirty="0" smtClean="0"/>
            <a:t>Stake-holder Consultation &amp; Developed Operational &amp; Service delivery Manual in 2014</a:t>
          </a:r>
          <a:endParaRPr lang="en-US" dirty="0"/>
        </a:p>
      </dgm:t>
    </dgm:pt>
    <dgm:pt modelId="{753EF8E4-C6DA-4495-BB3B-F72A89A2E2A6}" type="parTrans" cxnId="{B0699852-E10C-4544-BEAF-1B03E2145EE2}">
      <dgm:prSet/>
      <dgm:spPr/>
      <dgm:t>
        <a:bodyPr/>
        <a:lstStyle/>
        <a:p>
          <a:endParaRPr lang="en-US"/>
        </a:p>
      </dgm:t>
    </dgm:pt>
    <dgm:pt modelId="{DA32F41A-EC2E-413A-9A72-01B456357B88}" type="sibTrans" cxnId="{B0699852-E10C-4544-BEAF-1B03E2145EE2}">
      <dgm:prSet/>
      <dgm:spPr/>
      <dgm:t>
        <a:bodyPr/>
        <a:lstStyle/>
        <a:p>
          <a:endParaRPr lang="en-US"/>
        </a:p>
      </dgm:t>
    </dgm:pt>
    <dgm:pt modelId="{27BF4FD5-B100-404A-B920-F674591C1FE3}">
      <dgm:prSet phldrT="[Text]"/>
      <dgm:spPr/>
      <dgm:t>
        <a:bodyPr/>
        <a:lstStyle/>
        <a:p>
          <a:r>
            <a:rPr lang="en-US" dirty="0" smtClean="0"/>
            <a:t>Piloted the OSDM in five sites for 6 months</a:t>
          </a:r>
          <a:endParaRPr lang="en-US" dirty="0"/>
        </a:p>
      </dgm:t>
    </dgm:pt>
    <dgm:pt modelId="{C978F7FE-F820-4195-A15A-14343848E28B}" type="parTrans" cxnId="{4EDE557B-47B4-4EF7-824E-45BED358FFBF}">
      <dgm:prSet/>
      <dgm:spPr/>
      <dgm:t>
        <a:bodyPr/>
        <a:lstStyle/>
        <a:p>
          <a:endParaRPr lang="en-US"/>
        </a:p>
      </dgm:t>
    </dgm:pt>
    <dgm:pt modelId="{826FCDC5-8C9D-49D2-8A7B-9032173E22EC}" type="sibTrans" cxnId="{4EDE557B-47B4-4EF7-824E-45BED358FFBF}">
      <dgm:prSet/>
      <dgm:spPr/>
      <dgm:t>
        <a:bodyPr/>
        <a:lstStyle/>
        <a:p>
          <a:endParaRPr lang="en-US"/>
        </a:p>
      </dgm:t>
    </dgm:pt>
    <dgm:pt modelId="{DA0D32C5-3E8E-4192-9641-1EF710873967}">
      <dgm:prSet phldrT="[Text]"/>
      <dgm:spPr/>
      <dgm:t>
        <a:bodyPr/>
        <a:lstStyle/>
        <a:p>
          <a:r>
            <a:rPr lang="en-US" dirty="0" smtClean="0"/>
            <a:t>Review progress  at pilot sites</a:t>
          </a:r>
          <a:endParaRPr lang="en-US" dirty="0"/>
        </a:p>
      </dgm:t>
    </dgm:pt>
    <dgm:pt modelId="{AE569E8A-E5E9-4B9D-887B-3D273EBA7510}" type="parTrans" cxnId="{1177E63A-7D8B-42D5-A108-730F62C4CECD}">
      <dgm:prSet/>
      <dgm:spPr/>
      <dgm:t>
        <a:bodyPr/>
        <a:lstStyle/>
        <a:p>
          <a:endParaRPr lang="en-US"/>
        </a:p>
      </dgm:t>
    </dgm:pt>
    <dgm:pt modelId="{1158BA44-065F-4E11-9A48-E36954E1C718}" type="sibTrans" cxnId="{1177E63A-7D8B-42D5-A108-730F62C4CECD}">
      <dgm:prSet/>
      <dgm:spPr/>
      <dgm:t>
        <a:bodyPr/>
        <a:lstStyle/>
        <a:p>
          <a:endParaRPr lang="en-US"/>
        </a:p>
      </dgm:t>
    </dgm:pt>
    <dgm:pt modelId="{3DA75557-BD98-4F32-AD0D-ED5202494477}">
      <dgm:prSet phldrT="[Text]"/>
      <dgm:spPr/>
      <dgm:t>
        <a:bodyPr/>
        <a:lstStyle/>
        <a:p>
          <a:r>
            <a:rPr lang="en-US" dirty="0" smtClean="0"/>
            <a:t>Sensitization of provincial teams</a:t>
          </a:r>
          <a:endParaRPr lang="en-US" dirty="0"/>
        </a:p>
      </dgm:t>
    </dgm:pt>
    <dgm:pt modelId="{325DB353-E8CA-4772-9941-ADF3DF2496F0}" type="parTrans" cxnId="{E7F58AF0-34B3-409B-970F-BD2215587EC3}">
      <dgm:prSet/>
      <dgm:spPr/>
      <dgm:t>
        <a:bodyPr/>
        <a:lstStyle/>
        <a:p>
          <a:endParaRPr lang="en-US"/>
        </a:p>
      </dgm:t>
    </dgm:pt>
    <dgm:pt modelId="{F4F0D135-2FBA-449E-B953-D59AF5EDF37B}" type="sibTrans" cxnId="{E7F58AF0-34B3-409B-970F-BD2215587EC3}">
      <dgm:prSet/>
      <dgm:spPr/>
      <dgm:t>
        <a:bodyPr/>
        <a:lstStyle/>
        <a:p>
          <a:endParaRPr lang="en-US"/>
        </a:p>
      </dgm:t>
    </dgm:pt>
    <dgm:pt modelId="{4C81DB42-B63F-474E-AF2A-57EBDBAB375D}">
      <dgm:prSet phldrT="[Text]"/>
      <dgm:spPr/>
      <dgm:t>
        <a:bodyPr/>
        <a:lstStyle/>
        <a:p>
          <a:r>
            <a:rPr lang="en-US" dirty="0" smtClean="0"/>
            <a:t>Rollout to district and health facilities</a:t>
          </a:r>
          <a:endParaRPr lang="en-US" dirty="0"/>
        </a:p>
      </dgm:t>
    </dgm:pt>
    <dgm:pt modelId="{9075164E-D980-4501-8BC7-B877E60AA78D}" type="parTrans" cxnId="{7E561AF5-5EEE-4221-B98F-2BF40A3626D8}">
      <dgm:prSet/>
      <dgm:spPr/>
      <dgm:t>
        <a:bodyPr/>
        <a:lstStyle/>
        <a:p>
          <a:endParaRPr lang="en-US"/>
        </a:p>
      </dgm:t>
    </dgm:pt>
    <dgm:pt modelId="{FC1AF866-6989-429C-ADCD-41EBD956D881}" type="sibTrans" cxnId="{7E561AF5-5EEE-4221-B98F-2BF40A3626D8}">
      <dgm:prSet/>
      <dgm:spPr/>
      <dgm:t>
        <a:bodyPr/>
        <a:lstStyle/>
        <a:p>
          <a:endParaRPr lang="en-US"/>
        </a:p>
      </dgm:t>
    </dgm:pt>
    <dgm:pt modelId="{DFA65157-B547-4192-95B8-18BC573C8AC5}" type="pres">
      <dgm:prSet presAssocID="{44F4F8E3-2033-440B-8691-A2A8BC1F8ACE}" presName="CompostProcess" presStyleCnt="0">
        <dgm:presLayoutVars>
          <dgm:dir/>
          <dgm:resizeHandles val="exact"/>
        </dgm:presLayoutVars>
      </dgm:prSet>
      <dgm:spPr/>
    </dgm:pt>
    <dgm:pt modelId="{BA45FF5E-D73C-483D-9AA0-F4ABB2B65920}" type="pres">
      <dgm:prSet presAssocID="{44F4F8E3-2033-440B-8691-A2A8BC1F8ACE}" presName="arrow" presStyleLbl="bgShp" presStyleIdx="0" presStyleCnt="1"/>
      <dgm:spPr/>
    </dgm:pt>
    <dgm:pt modelId="{7C4DAAD4-EB80-4F28-9A87-D2AB9A4D1843}" type="pres">
      <dgm:prSet presAssocID="{44F4F8E3-2033-440B-8691-A2A8BC1F8ACE}" presName="linearProcess" presStyleCnt="0"/>
      <dgm:spPr/>
    </dgm:pt>
    <dgm:pt modelId="{1ABFB5FC-1CC8-4728-93DF-1055D6DF9472}" type="pres">
      <dgm:prSet presAssocID="{87677ED9-DF48-489D-A6E6-3991A5A34C8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AC1A0-2057-4329-8F4C-0011E91E2813}" type="pres">
      <dgm:prSet presAssocID="{DA32F41A-EC2E-413A-9A72-01B456357B88}" presName="sibTrans" presStyleCnt="0"/>
      <dgm:spPr/>
    </dgm:pt>
    <dgm:pt modelId="{B94E080C-70E6-471E-8C87-6B9734B9EEFD}" type="pres">
      <dgm:prSet presAssocID="{27BF4FD5-B100-404A-B920-F674591C1FE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ABE4F-0A72-4F7D-B0E3-6B21A13F61BB}" type="pres">
      <dgm:prSet presAssocID="{826FCDC5-8C9D-49D2-8A7B-9032173E22EC}" presName="sibTrans" presStyleCnt="0"/>
      <dgm:spPr/>
    </dgm:pt>
    <dgm:pt modelId="{E1A331FC-F3BF-410D-B025-BDB58AFC683B}" type="pres">
      <dgm:prSet presAssocID="{DA0D32C5-3E8E-4192-9641-1EF71087396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8B403-4F2A-433A-BAF3-123458218201}" type="pres">
      <dgm:prSet presAssocID="{1158BA44-065F-4E11-9A48-E36954E1C718}" presName="sibTrans" presStyleCnt="0"/>
      <dgm:spPr/>
    </dgm:pt>
    <dgm:pt modelId="{C2187798-E125-47BD-9AF5-7008DF215B16}" type="pres">
      <dgm:prSet presAssocID="{3DA75557-BD98-4F32-AD0D-ED5202494477}" presName="textNode" presStyleLbl="node1" presStyleIdx="3" presStyleCnt="5">
        <dgm:presLayoutVars>
          <dgm:bulletEnabled val="1"/>
        </dgm:presLayoutVars>
      </dgm:prSet>
      <dgm:spPr/>
    </dgm:pt>
    <dgm:pt modelId="{0E11DB85-4C56-4DB1-98DB-CCC78698FE36}" type="pres">
      <dgm:prSet presAssocID="{F4F0D135-2FBA-449E-B953-D59AF5EDF37B}" presName="sibTrans" presStyleCnt="0"/>
      <dgm:spPr/>
    </dgm:pt>
    <dgm:pt modelId="{E73FE980-0BA5-4605-9949-5E7767F4B788}" type="pres">
      <dgm:prSet presAssocID="{4C81DB42-B63F-474E-AF2A-57EBDBAB375D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1177E63A-7D8B-42D5-A108-730F62C4CECD}" srcId="{44F4F8E3-2033-440B-8691-A2A8BC1F8ACE}" destId="{DA0D32C5-3E8E-4192-9641-1EF710873967}" srcOrd="2" destOrd="0" parTransId="{AE569E8A-E5E9-4B9D-887B-3D273EBA7510}" sibTransId="{1158BA44-065F-4E11-9A48-E36954E1C718}"/>
    <dgm:cxn modelId="{77818301-7150-4310-809D-E976982C0855}" type="presOf" srcId="{DA0D32C5-3E8E-4192-9641-1EF710873967}" destId="{E1A331FC-F3BF-410D-B025-BDB58AFC683B}" srcOrd="0" destOrd="0" presId="urn:microsoft.com/office/officeart/2005/8/layout/hProcess9"/>
    <dgm:cxn modelId="{E7F58AF0-34B3-409B-970F-BD2215587EC3}" srcId="{44F4F8E3-2033-440B-8691-A2A8BC1F8ACE}" destId="{3DA75557-BD98-4F32-AD0D-ED5202494477}" srcOrd="3" destOrd="0" parTransId="{325DB353-E8CA-4772-9941-ADF3DF2496F0}" sibTransId="{F4F0D135-2FBA-449E-B953-D59AF5EDF37B}"/>
    <dgm:cxn modelId="{4EDE557B-47B4-4EF7-824E-45BED358FFBF}" srcId="{44F4F8E3-2033-440B-8691-A2A8BC1F8ACE}" destId="{27BF4FD5-B100-404A-B920-F674591C1FE3}" srcOrd="1" destOrd="0" parTransId="{C978F7FE-F820-4195-A15A-14343848E28B}" sibTransId="{826FCDC5-8C9D-49D2-8A7B-9032173E22EC}"/>
    <dgm:cxn modelId="{B0699852-E10C-4544-BEAF-1B03E2145EE2}" srcId="{44F4F8E3-2033-440B-8691-A2A8BC1F8ACE}" destId="{87677ED9-DF48-489D-A6E6-3991A5A34C8D}" srcOrd="0" destOrd="0" parTransId="{753EF8E4-C6DA-4495-BB3B-F72A89A2E2A6}" sibTransId="{DA32F41A-EC2E-413A-9A72-01B456357B88}"/>
    <dgm:cxn modelId="{E10D2ABC-100E-43EC-A7C6-92BE4014B378}" type="presOf" srcId="{4C81DB42-B63F-474E-AF2A-57EBDBAB375D}" destId="{E73FE980-0BA5-4605-9949-5E7767F4B788}" srcOrd="0" destOrd="0" presId="urn:microsoft.com/office/officeart/2005/8/layout/hProcess9"/>
    <dgm:cxn modelId="{7E561AF5-5EEE-4221-B98F-2BF40A3626D8}" srcId="{44F4F8E3-2033-440B-8691-A2A8BC1F8ACE}" destId="{4C81DB42-B63F-474E-AF2A-57EBDBAB375D}" srcOrd="4" destOrd="0" parTransId="{9075164E-D980-4501-8BC7-B877E60AA78D}" sibTransId="{FC1AF866-6989-429C-ADCD-41EBD956D881}"/>
    <dgm:cxn modelId="{C73A0FC9-2509-4CD8-A445-E3574C13F1F6}" type="presOf" srcId="{27BF4FD5-B100-404A-B920-F674591C1FE3}" destId="{B94E080C-70E6-471E-8C87-6B9734B9EEFD}" srcOrd="0" destOrd="0" presId="urn:microsoft.com/office/officeart/2005/8/layout/hProcess9"/>
    <dgm:cxn modelId="{DD4A7907-6E8E-41E4-8FA0-75B6CD608C51}" type="presOf" srcId="{87677ED9-DF48-489D-A6E6-3991A5A34C8D}" destId="{1ABFB5FC-1CC8-4728-93DF-1055D6DF9472}" srcOrd="0" destOrd="0" presId="urn:microsoft.com/office/officeart/2005/8/layout/hProcess9"/>
    <dgm:cxn modelId="{3EE5758B-6025-464E-991F-3B230ED45A63}" type="presOf" srcId="{3DA75557-BD98-4F32-AD0D-ED5202494477}" destId="{C2187798-E125-47BD-9AF5-7008DF215B16}" srcOrd="0" destOrd="0" presId="urn:microsoft.com/office/officeart/2005/8/layout/hProcess9"/>
    <dgm:cxn modelId="{9533C9BF-0EFC-45CD-ABDE-31971DD69A04}" type="presOf" srcId="{44F4F8E3-2033-440B-8691-A2A8BC1F8ACE}" destId="{DFA65157-B547-4192-95B8-18BC573C8AC5}" srcOrd="0" destOrd="0" presId="urn:microsoft.com/office/officeart/2005/8/layout/hProcess9"/>
    <dgm:cxn modelId="{B22210A8-51A1-49C4-B8AF-E84EE1473E93}" type="presParOf" srcId="{DFA65157-B547-4192-95B8-18BC573C8AC5}" destId="{BA45FF5E-D73C-483D-9AA0-F4ABB2B65920}" srcOrd="0" destOrd="0" presId="urn:microsoft.com/office/officeart/2005/8/layout/hProcess9"/>
    <dgm:cxn modelId="{4CDA7252-3872-432C-B994-C9DE5C138ED7}" type="presParOf" srcId="{DFA65157-B547-4192-95B8-18BC573C8AC5}" destId="{7C4DAAD4-EB80-4F28-9A87-D2AB9A4D1843}" srcOrd="1" destOrd="0" presId="urn:microsoft.com/office/officeart/2005/8/layout/hProcess9"/>
    <dgm:cxn modelId="{CA87C423-BBEA-431A-A6FC-FC804A551C07}" type="presParOf" srcId="{7C4DAAD4-EB80-4F28-9A87-D2AB9A4D1843}" destId="{1ABFB5FC-1CC8-4728-93DF-1055D6DF9472}" srcOrd="0" destOrd="0" presId="urn:microsoft.com/office/officeart/2005/8/layout/hProcess9"/>
    <dgm:cxn modelId="{4C57E12D-4286-44F7-9943-D59D847EB72E}" type="presParOf" srcId="{7C4DAAD4-EB80-4F28-9A87-D2AB9A4D1843}" destId="{E6CAC1A0-2057-4329-8F4C-0011E91E2813}" srcOrd="1" destOrd="0" presId="urn:microsoft.com/office/officeart/2005/8/layout/hProcess9"/>
    <dgm:cxn modelId="{93107A45-6EAD-43AB-82FC-41E3CEF30313}" type="presParOf" srcId="{7C4DAAD4-EB80-4F28-9A87-D2AB9A4D1843}" destId="{B94E080C-70E6-471E-8C87-6B9734B9EEFD}" srcOrd="2" destOrd="0" presId="urn:microsoft.com/office/officeart/2005/8/layout/hProcess9"/>
    <dgm:cxn modelId="{1ABBF37C-5D8F-4F33-93A1-4CCC5900D046}" type="presParOf" srcId="{7C4DAAD4-EB80-4F28-9A87-D2AB9A4D1843}" destId="{607ABE4F-0A72-4F7D-B0E3-6B21A13F61BB}" srcOrd="3" destOrd="0" presId="urn:microsoft.com/office/officeart/2005/8/layout/hProcess9"/>
    <dgm:cxn modelId="{F80E96BC-69CB-4A78-8073-56FA29679013}" type="presParOf" srcId="{7C4DAAD4-EB80-4F28-9A87-D2AB9A4D1843}" destId="{E1A331FC-F3BF-410D-B025-BDB58AFC683B}" srcOrd="4" destOrd="0" presId="urn:microsoft.com/office/officeart/2005/8/layout/hProcess9"/>
    <dgm:cxn modelId="{C8DD945C-F502-4C4B-8B39-EF781FABAECC}" type="presParOf" srcId="{7C4DAAD4-EB80-4F28-9A87-D2AB9A4D1843}" destId="{6168B403-4F2A-433A-BAF3-123458218201}" srcOrd="5" destOrd="0" presId="urn:microsoft.com/office/officeart/2005/8/layout/hProcess9"/>
    <dgm:cxn modelId="{D91009E8-3895-48D7-A581-0461E92248DE}" type="presParOf" srcId="{7C4DAAD4-EB80-4F28-9A87-D2AB9A4D1843}" destId="{C2187798-E125-47BD-9AF5-7008DF215B16}" srcOrd="6" destOrd="0" presId="urn:microsoft.com/office/officeart/2005/8/layout/hProcess9"/>
    <dgm:cxn modelId="{0B2EE47F-AD2E-4950-A8F7-229430E0C5A9}" type="presParOf" srcId="{7C4DAAD4-EB80-4F28-9A87-D2AB9A4D1843}" destId="{0E11DB85-4C56-4DB1-98DB-CCC78698FE36}" srcOrd="7" destOrd="0" presId="urn:microsoft.com/office/officeart/2005/8/layout/hProcess9"/>
    <dgm:cxn modelId="{7CAC810F-BE62-4CAF-9FD3-84B365BA3052}" type="presParOf" srcId="{7C4DAAD4-EB80-4F28-9A87-D2AB9A4D1843}" destId="{E73FE980-0BA5-4605-9949-5E7767F4B78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5B41E6-F48A-4164-9093-76894BC0465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768EA0-1792-435E-AE80-4C4932EC04C4}">
      <dgm:prSet phldrT="[Text]"/>
      <dgm:spPr/>
      <dgm:t>
        <a:bodyPr/>
        <a:lstStyle/>
        <a:p>
          <a:r>
            <a:rPr lang="en-US" dirty="0" smtClean="0"/>
            <a:t>Service Intensity</a:t>
          </a:r>
          <a:endParaRPr lang="en-US" dirty="0"/>
        </a:p>
      </dgm:t>
    </dgm:pt>
    <dgm:pt modelId="{29F681A2-7465-4E83-8545-5CC801537704}" type="parTrans" cxnId="{A917AFC0-AF43-489D-AFF4-ED09ECC0D47A}">
      <dgm:prSet/>
      <dgm:spPr/>
      <dgm:t>
        <a:bodyPr/>
        <a:lstStyle/>
        <a:p>
          <a:endParaRPr lang="en-US"/>
        </a:p>
      </dgm:t>
    </dgm:pt>
    <dgm:pt modelId="{6957C13E-74DE-43EB-8732-F0269CBC87F9}" type="sibTrans" cxnId="{A917AFC0-AF43-489D-AFF4-ED09ECC0D47A}">
      <dgm:prSet/>
      <dgm:spPr/>
      <dgm:t>
        <a:bodyPr/>
        <a:lstStyle/>
        <a:p>
          <a:endParaRPr lang="en-US"/>
        </a:p>
      </dgm:t>
    </dgm:pt>
    <dgm:pt modelId="{3BA8B97F-912D-4AF0-BBD7-617868320B43}">
      <dgm:prSet phldrT="[Text]"/>
      <dgm:spPr/>
      <dgm:t>
        <a:bodyPr/>
        <a:lstStyle/>
        <a:p>
          <a:r>
            <a:rPr lang="en-US" dirty="0" smtClean="0"/>
            <a:t>Service Frequency</a:t>
          </a:r>
          <a:endParaRPr lang="en-US" dirty="0"/>
        </a:p>
      </dgm:t>
    </dgm:pt>
    <dgm:pt modelId="{CA8778F3-3290-448C-BB62-0C6714C8456E}" type="parTrans" cxnId="{E4E645C4-4F7B-459F-81F6-812B807B9C34}">
      <dgm:prSet/>
      <dgm:spPr/>
      <dgm:t>
        <a:bodyPr/>
        <a:lstStyle/>
        <a:p>
          <a:endParaRPr lang="en-US"/>
        </a:p>
      </dgm:t>
    </dgm:pt>
    <dgm:pt modelId="{A4C7CE42-05CD-44D0-8756-0D9F93A3AA82}" type="sibTrans" cxnId="{E4E645C4-4F7B-459F-81F6-812B807B9C34}">
      <dgm:prSet/>
      <dgm:spPr/>
      <dgm:t>
        <a:bodyPr/>
        <a:lstStyle/>
        <a:p>
          <a:endParaRPr lang="en-US"/>
        </a:p>
      </dgm:t>
    </dgm:pt>
    <dgm:pt modelId="{2F83C784-8A70-48AB-8E61-B2F826CF57C2}">
      <dgm:prSet phldrT="[Text]"/>
      <dgm:spPr/>
      <dgm:t>
        <a:bodyPr/>
        <a:lstStyle/>
        <a:p>
          <a:r>
            <a:rPr lang="en-US" dirty="0" smtClean="0"/>
            <a:t>Service Location</a:t>
          </a:r>
          <a:endParaRPr lang="en-US" dirty="0"/>
        </a:p>
      </dgm:t>
    </dgm:pt>
    <dgm:pt modelId="{C669EEF4-CF7E-4214-87FD-14DF0B0DA60C}" type="parTrans" cxnId="{43915C22-B06D-42A1-A093-0657E35AC1B7}">
      <dgm:prSet/>
      <dgm:spPr/>
      <dgm:t>
        <a:bodyPr/>
        <a:lstStyle/>
        <a:p>
          <a:endParaRPr lang="en-US"/>
        </a:p>
      </dgm:t>
    </dgm:pt>
    <dgm:pt modelId="{864B8EC0-1A90-4C69-A432-C8664667119B}" type="sibTrans" cxnId="{43915C22-B06D-42A1-A093-0657E35AC1B7}">
      <dgm:prSet/>
      <dgm:spPr/>
      <dgm:t>
        <a:bodyPr/>
        <a:lstStyle/>
        <a:p>
          <a:endParaRPr lang="en-US"/>
        </a:p>
      </dgm:t>
    </dgm:pt>
    <dgm:pt modelId="{7CDF87E7-23E8-400E-8A14-4054712C66B9}">
      <dgm:prSet phldrT="[Text]"/>
      <dgm:spPr/>
      <dgm:t>
        <a:bodyPr/>
        <a:lstStyle/>
        <a:p>
          <a:r>
            <a:rPr lang="en-US" dirty="0" smtClean="0"/>
            <a:t>Health worker</a:t>
          </a:r>
          <a:endParaRPr lang="en-US" dirty="0"/>
        </a:p>
      </dgm:t>
    </dgm:pt>
    <dgm:pt modelId="{52AFD716-750B-4F70-A25D-3A30E500AD46}" type="parTrans" cxnId="{87B11919-7399-4A67-8317-1850AF771D89}">
      <dgm:prSet/>
      <dgm:spPr/>
      <dgm:t>
        <a:bodyPr/>
        <a:lstStyle/>
        <a:p>
          <a:endParaRPr lang="en-US"/>
        </a:p>
      </dgm:t>
    </dgm:pt>
    <dgm:pt modelId="{4E68256B-0F72-47EA-B7A0-63989ED45B97}" type="sibTrans" cxnId="{87B11919-7399-4A67-8317-1850AF771D89}">
      <dgm:prSet/>
      <dgm:spPr/>
      <dgm:t>
        <a:bodyPr/>
        <a:lstStyle/>
        <a:p>
          <a:endParaRPr lang="en-US"/>
        </a:p>
      </dgm:t>
    </dgm:pt>
    <dgm:pt modelId="{FAD2BDE5-2C2A-4794-A036-D016F53FE451}" type="pres">
      <dgm:prSet presAssocID="{735B41E6-F48A-4164-9093-76894BC046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A560E87-15A8-47C3-BBED-65B745122C53}" type="pres">
      <dgm:prSet presAssocID="{735B41E6-F48A-4164-9093-76894BC0465D}" presName="Name1" presStyleCnt="0"/>
      <dgm:spPr/>
    </dgm:pt>
    <dgm:pt modelId="{AE24C112-5EAC-4160-9671-2096C1FAF533}" type="pres">
      <dgm:prSet presAssocID="{735B41E6-F48A-4164-9093-76894BC0465D}" presName="cycle" presStyleCnt="0"/>
      <dgm:spPr/>
    </dgm:pt>
    <dgm:pt modelId="{82AC0502-662C-4D0D-8E77-1AD974A8E08C}" type="pres">
      <dgm:prSet presAssocID="{735B41E6-F48A-4164-9093-76894BC0465D}" presName="srcNode" presStyleLbl="node1" presStyleIdx="0" presStyleCnt="4"/>
      <dgm:spPr/>
    </dgm:pt>
    <dgm:pt modelId="{EA124E39-B607-4F53-ADCC-9AC62C7B890E}" type="pres">
      <dgm:prSet presAssocID="{735B41E6-F48A-4164-9093-76894BC0465D}" presName="conn" presStyleLbl="parChTrans1D2" presStyleIdx="0" presStyleCnt="1"/>
      <dgm:spPr/>
      <dgm:t>
        <a:bodyPr/>
        <a:lstStyle/>
        <a:p>
          <a:endParaRPr lang="en-US"/>
        </a:p>
      </dgm:t>
    </dgm:pt>
    <dgm:pt modelId="{EEC36ACB-8300-41D5-A534-D205501C2015}" type="pres">
      <dgm:prSet presAssocID="{735B41E6-F48A-4164-9093-76894BC0465D}" presName="extraNode" presStyleLbl="node1" presStyleIdx="0" presStyleCnt="4"/>
      <dgm:spPr/>
    </dgm:pt>
    <dgm:pt modelId="{034B9FA9-BCA7-47DF-97D4-88FC5B47244D}" type="pres">
      <dgm:prSet presAssocID="{735B41E6-F48A-4164-9093-76894BC0465D}" presName="dstNode" presStyleLbl="node1" presStyleIdx="0" presStyleCnt="4"/>
      <dgm:spPr/>
    </dgm:pt>
    <dgm:pt modelId="{FEC3D7EA-D5A2-4E0F-B443-C47011EC9317}" type="pres">
      <dgm:prSet presAssocID="{91768EA0-1792-435E-AE80-4C4932EC04C4}" presName="text_1" presStyleLbl="node1" presStyleIdx="0" presStyleCnt="4" custLinFactNeighborX="-63" custLinFactNeighborY="5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11654-8678-494F-B9F4-9EF20BDBE470}" type="pres">
      <dgm:prSet presAssocID="{91768EA0-1792-435E-AE80-4C4932EC04C4}" presName="accent_1" presStyleCnt="0"/>
      <dgm:spPr/>
    </dgm:pt>
    <dgm:pt modelId="{B0969577-A850-4DA5-A891-6EEEC6AE21EF}" type="pres">
      <dgm:prSet presAssocID="{91768EA0-1792-435E-AE80-4C4932EC04C4}" presName="accentRepeatNode" presStyleLbl="solidFgAcc1" presStyleIdx="0" presStyleCnt="4"/>
      <dgm:spPr/>
    </dgm:pt>
    <dgm:pt modelId="{069BE348-FB40-4EA0-BB43-881D6898532E}" type="pres">
      <dgm:prSet presAssocID="{3BA8B97F-912D-4AF0-BBD7-617868320B4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DB357-6003-44EA-9DFD-388DD9BE0B60}" type="pres">
      <dgm:prSet presAssocID="{3BA8B97F-912D-4AF0-BBD7-617868320B43}" presName="accent_2" presStyleCnt="0"/>
      <dgm:spPr/>
    </dgm:pt>
    <dgm:pt modelId="{9F3424B2-4D8C-4143-90F7-A6882DAE51FB}" type="pres">
      <dgm:prSet presAssocID="{3BA8B97F-912D-4AF0-BBD7-617868320B43}" presName="accentRepeatNode" presStyleLbl="solidFgAcc1" presStyleIdx="1" presStyleCnt="4"/>
      <dgm:spPr/>
    </dgm:pt>
    <dgm:pt modelId="{7A96400E-DAAB-414E-B7F8-FA94B8FE6FF4}" type="pres">
      <dgm:prSet presAssocID="{2F83C784-8A70-48AB-8E61-B2F826CF57C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A4CD5-186D-4EFD-9D70-9940F54931B2}" type="pres">
      <dgm:prSet presAssocID="{2F83C784-8A70-48AB-8E61-B2F826CF57C2}" presName="accent_3" presStyleCnt="0"/>
      <dgm:spPr/>
    </dgm:pt>
    <dgm:pt modelId="{0D352C91-BDE3-4B68-A0A7-4F4022E49496}" type="pres">
      <dgm:prSet presAssocID="{2F83C784-8A70-48AB-8E61-B2F826CF57C2}" presName="accentRepeatNode" presStyleLbl="solidFgAcc1" presStyleIdx="2" presStyleCnt="4"/>
      <dgm:spPr/>
    </dgm:pt>
    <dgm:pt modelId="{DD8CE5A2-82F0-4B5D-9958-59C18D5351B8}" type="pres">
      <dgm:prSet presAssocID="{7CDF87E7-23E8-400E-8A14-4054712C66B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915D6-EE3A-4C66-A639-9F80E6D5176D}" type="pres">
      <dgm:prSet presAssocID="{7CDF87E7-23E8-400E-8A14-4054712C66B9}" presName="accent_4" presStyleCnt="0"/>
      <dgm:spPr/>
    </dgm:pt>
    <dgm:pt modelId="{00D61059-ABBD-43EA-866C-316B02901915}" type="pres">
      <dgm:prSet presAssocID="{7CDF87E7-23E8-400E-8A14-4054712C66B9}" presName="accentRepeatNode" presStyleLbl="solidFgAcc1" presStyleIdx="3" presStyleCnt="4"/>
      <dgm:spPr/>
    </dgm:pt>
  </dgm:ptLst>
  <dgm:cxnLst>
    <dgm:cxn modelId="{43915C22-B06D-42A1-A093-0657E35AC1B7}" srcId="{735B41E6-F48A-4164-9093-76894BC0465D}" destId="{2F83C784-8A70-48AB-8E61-B2F826CF57C2}" srcOrd="2" destOrd="0" parTransId="{C669EEF4-CF7E-4214-87FD-14DF0B0DA60C}" sibTransId="{864B8EC0-1A90-4C69-A432-C8664667119B}"/>
    <dgm:cxn modelId="{18F42095-2C13-435C-93DA-23B1DA1411A4}" type="presOf" srcId="{91768EA0-1792-435E-AE80-4C4932EC04C4}" destId="{FEC3D7EA-D5A2-4E0F-B443-C47011EC9317}" srcOrd="0" destOrd="0" presId="urn:microsoft.com/office/officeart/2008/layout/VerticalCurvedList"/>
    <dgm:cxn modelId="{2721E329-2963-4777-91BE-CD3403A2E3DC}" type="presOf" srcId="{735B41E6-F48A-4164-9093-76894BC0465D}" destId="{FAD2BDE5-2C2A-4794-A036-D016F53FE451}" srcOrd="0" destOrd="0" presId="urn:microsoft.com/office/officeart/2008/layout/VerticalCurvedList"/>
    <dgm:cxn modelId="{FFE67A67-32BF-4782-A061-5410ABA73221}" type="presOf" srcId="{7CDF87E7-23E8-400E-8A14-4054712C66B9}" destId="{DD8CE5A2-82F0-4B5D-9958-59C18D5351B8}" srcOrd="0" destOrd="0" presId="urn:microsoft.com/office/officeart/2008/layout/VerticalCurvedList"/>
    <dgm:cxn modelId="{E4E645C4-4F7B-459F-81F6-812B807B9C34}" srcId="{735B41E6-F48A-4164-9093-76894BC0465D}" destId="{3BA8B97F-912D-4AF0-BBD7-617868320B43}" srcOrd="1" destOrd="0" parTransId="{CA8778F3-3290-448C-BB62-0C6714C8456E}" sibTransId="{A4C7CE42-05CD-44D0-8756-0D9F93A3AA82}"/>
    <dgm:cxn modelId="{A917AFC0-AF43-489D-AFF4-ED09ECC0D47A}" srcId="{735B41E6-F48A-4164-9093-76894BC0465D}" destId="{91768EA0-1792-435E-AE80-4C4932EC04C4}" srcOrd="0" destOrd="0" parTransId="{29F681A2-7465-4E83-8545-5CC801537704}" sibTransId="{6957C13E-74DE-43EB-8732-F0269CBC87F9}"/>
    <dgm:cxn modelId="{6EAF58A9-8034-498B-9A30-2E5812F4F2D4}" type="presOf" srcId="{3BA8B97F-912D-4AF0-BBD7-617868320B43}" destId="{069BE348-FB40-4EA0-BB43-881D6898532E}" srcOrd="0" destOrd="0" presId="urn:microsoft.com/office/officeart/2008/layout/VerticalCurvedList"/>
    <dgm:cxn modelId="{87B11919-7399-4A67-8317-1850AF771D89}" srcId="{735B41E6-F48A-4164-9093-76894BC0465D}" destId="{7CDF87E7-23E8-400E-8A14-4054712C66B9}" srcOrd="3" destOrd="0" parTransId="{52AFD716-750B-4F70-A25D-3A30E500AD46}" sibTransId="{4E68256B-0F72-47EA-B7A0-63989ED45B97}"/>
    <dgm:cxn modelId="{349E7024-F5DD-46C8-B087-E8A9E241E6A9}" type="presOf" srcId="{2F83C784-8A70-48AB-8E61-B2F826CF57C2}" destId="{7A96400E-DAAB-414E-B7F8-FA94B8FE6FF4}" srcOrd="0" destOrd="0" presId="urn:microsoft.com/office/officeart/2008/layout/VerticalCurvedList"/>
    <dgm:cxn modelId="{D26D5122-9050-4565-A965-DADD7DE2C53B}" type="presOf" srcId="{6957C13E-74DE-43EB-8732-F0269CBC87F9}" destId="{EA124E39-B607-4F53-ADCC-9AC62C7B890E}" srcOrd="0" destOrd="0" presId="urn:microsoft.com/office/officeart/2008/layout/VerticalCurvedList"/>
    <dgm:cxn modelId="{E16F98A5-9D40-42D4-8AF5-EDF77968C125}" type="presParOf" srcId="{FAD2BDE5-2C2A-4794-A036-D016F53FE451}" destId="{FA560E87-15A8-47C3-BBED-65B745122C53}" srcOrd="0" destOrd="0" presId="urn:microsoft.com/office/officeart/2008/layout/VerticalCurvedList"/>
    <dgm:cxn modelId="{FC0AE2F8-A1DE-446A-8B42-75C90B269530}" type="presParOf" srcId="{FA560E87-15A8-47C3-BBED-65B745122C53}" destId="{AE24C112-5EAC-4160-9671-2096C1FAF533}" srcOrd="0" destOrd="0" presId="urn:microsoft.com/office/officeart/2008/layout/VerticalCurvedList"/>
    <dgm:cxn modelId="{E98E0F51-3F6C-4837-B127-71C91B968D30}" type="presParOf" srcId="{AE24C112-5EAC-4160-9671-2096C1FAF533}" destId="{82AC0502-662C-4D0D-8E77-1AD974A8E08C}" srcOrd="0" destOrd="0" presId="urn:microsoft.com/office/officeart/2008/layout/VerticalCurvedList"/>
    <dgm:cxn modelId="{0A8455A8-1304-4048-93C8-651CD7AC6E57}" type="presParOf" srcId="{AE24C112-5EAC-4160-9671-2096C1FAF533}" destId="{EA124E39-B607-4F53-ADCC-9AC62C7B890E}" srcOrd="1" destOrd="0" presId="urn:microsoft.com/office/officeart/2008/layout/VerticalCurvedList"/>
    <dgm:cxn modelId="{0EF89445-13C2-4D50-8AC9-75DCF6F8CA75}" type="presParOf" srcId="{AE24C112-5EAC-4160-9671-2096C1FAF533}" destId="{EEC36ACB-8300-41D5-A534-D205501C2015}" srcOrd="2" destOrd="0" presId="urn:microsoft.com/office/officeart/2008/layout/VerticalCurvedList"/>
    <dgm:cxn modelId="{3B09F273-95D7-4626-9720-46499C670B4F}" type="presParOf" srcId="{AE24C112-5EAC-4160-9671-2096C1FAF533}" destId="{034B9FA9-BCA7-47DF-97D4-88FC5B47244D}" srcOrd="3" destOrd="0" presId="urn:microsoft.com/office/officeart/2008/layout/VerticalCurvedList"/>
    <dgm:cxn modelId="{49774AD9-A1F4-444E-B5EE-06849FE717E4}" type="presParOf" srcId="{FA560E87-15A8-47C3-BBED-65B745122C53}" destId="{FEC3D7EA-D5A2-4E0F-B443-C47011EC9317}" srcOrd="1" destOrd="0" presId="urn:microsoft.com/office/officeart/2008/layout/VerticalCurvedList"/>
    <dgm:cxn modelId="{3C1B6F30-7D6E-4F4C-8BD8-39C73F25E9C2}" type="presParOf" srcId="{FA560E87-15A8-47C3-BBED-65B745122C53}" destId="{50311654-8678-494F-B9F4-9EF20BDBE470}" srcOrd="2" destOrd="0" presId="urn:microsoft.com/office/officeart/2008/layout/VerticalCurvedList"/>
    <dgm:cxn modelId="{61BD7749-3173-4B33-AC34-B3FFB08FEDAA}" type="presParOf" srcId="{50311654-8678-494F-B9F4-9EF20BDBE470}" destId="{B0969577-A850-4DA5-A891-6EEEC6AE21EF}" srcOrd="0" destOrd="0" presId="urn:microsoft.com/office/officeart/2008/layout/VerticalCurvedList"/>
    <dgm:cxn modelId="{C0DFCC18-B028-4079-913D-F693FE9EC802}" type="presParOf" srcId="{FA560E87-15A8-47C3-BBED-65B745122C53}" destId="{069BE348-FB40-4EA0-BB43-881D6898532E}" srcOrd="3" destOrd="0" presId="urn:microsoft.com/office/officeart/2008/layout/VerticalCurvedList"/>
    <dgm:cxn modelId="{CD3EE3DA-8ACC-4C43-9FA3-8F189FC750E7}" type="presParOf" srcId="{FA560E87-15A8-47C3-BBED-65B745122C53}" destId="{D12DB357-6003-44EA-9DFD-388DD9BE0B60}" srcOrd="4" destOrd="0" presId="urn:microsoft.com/office/officeart/2008/layout/VerticalCurvedList"/>
    <dgm:cxn modelId="{F8EE5FAF-DD64-42DD-812E-401B196E8388}" type="presParOf" srcId="{D12DB357-6003-44EA-9DFD-388DD9BE0B60}" destId="{9F3424B2-4D8C-4143-90F7-A6882DAE51FB}" srcOrd="0" destOrd="0" presId="urn:microsoft.com/office/officeart/2008/layout/VerticalCurvedList"/>
    <dgm:cxn modelId="{9865E74C-7E41-4482-8B2F-5F47716737C0}" type="presParOf" srcId="{FA560E87-15A8-47C3-BBED-65B745122C53}" destId="{7A96400E-DAAB-414E-B7F8-FA94B8FE6FF4}" srcOrd="5" destOrd="0" presId="urn:microsoft.com/office/officeart/2008/layout/VerticalCurvedList"/>
    <dgm:cxn modelId="{BDEAF3DC-E846-4C21-B234-BDB6553313A0}" type="presParOf" srcId="{FA560E87-15A8-47C3-BBED-65B745122C53}" destId="{8F7A4CD5-186D-4EFD-9D70-9940F54931B2}" srcOrd="6" destOrd="0" presId="urn:microsoft.com/office/officeart/2008/layout/VerticalCurvedList"/>
    <dgm:cxn modelId="{FA87D7C2-5920-4982-88E9-0DBFF2D33F77}" type="presParOf" srcId="{8F7A4CD5-186D-4EFD-9D70-9940F54931B2}" destId="{0D352C91-BDE3-4B68-A0A7-4F4022E49496}" srcOrd="0" destOrd="0" presId="urn:microsoft.com/office/officeart/2008/layout/VerticalCurvedList"/>
    <dgm:cxn modelId="{93BC132E-87E9-4CD2-BA32-AEE492FBA7A3}" type="presParOf" srcId="{FA560E87-15A8-47C3-BBED-65B745122C53}" destId="{DD8CE5A2-82F0-4B5D-9958-59C18D5351B8}" srcOrd="7" destOrd="0" presId="urn:microsoft.com/office/officeart/2008/layout/VerticalCurvedList"/>
    <dgm:cxn modelId="{626BE01F-139A-47D5-A134-B0BA9B8B54B6}" type="presParOf" srcId="{FA560E87-15A8-47C3-BBED-65B745122C53}" destId="{3D1915D6-EE3A-4C66-A639-9F80E6D5176D}" srcOrd="8" destOrd="0" presId="urn:microsoft.com/office/officeart/2008/layout/VerticalCurvedList"/>
    <dgm:cxn modelId="{902B5EC1-E492-4C5A-8479-13FFF339A2C9}" type="presParOf" srcId="{3D1915D6-EE3A-4C66-A639-9F80E6D5176D}" destId="{00D61059-ABBD-43EA-866C-316B029019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CFCE49-7668-42B2-9E9F-5CDD2E538B1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A68B7FE6-25D6-4B6A-B154-6FE148E977BB}">
      <dgm:prSet/>
      <dgm:spPr/>
      <dgm:t>
        <a:bodyPr/>
        <a:lstStyle/>
        <a:p>
          <a:pPr rtl="0"/>
          <a:r>
            <a:rPr lang="en-US" smtClean="0"/>
            <a:t>Constraints: Integration of HIV management with co-morbidities such as HTN, DM and limited M and E tools for tracking ‘differentiated care’ </a:t>
          </a:r>
          <a:endParaRPr lang="en-US"/>
        </a:p>
      </dgm:t>
    </dgm:pt>
    <dgm:pt modelId="{64B1308A-8E4C-4A8C-A9EC-7E8C67DEE9B3}" type="parTrans" cxnId="{984FD8E7-1A87-42FA-9252-E8DF2BCBE8F1}">
      <dgm:prSet/>
      <dgm:spPr/>
      <dgm:t>
        <a:bodyPr/>
        <a:lstStyle/>
        <a:p>
          <a:endParaRPr lang="en-US"/>
        </a:p>
      </dgm:t>
    </dgm:pt>
    <dgm:pt modelId="{C5414D21-360F-4ABE-8CF0-4D32E85B53E6}" type="sibTrans" cxnId="{984FD8E7-1A87-42FA-9252-E8DF2BCBE8F1}">
      <dgm:prSet/>
      <dgm:spPr/>
      <dgm:t>
        <a:bodyPr/>
        <a:lstStyle/>
        <a:p>
          <a:endParaRPr lang="en-US"/>
        </a:p>
      </dgm:t>
    </dgm:pt>
    <dgm:pt modelId="{761E062A-E22F-4AB7-B1F1-2767A8555207}" type="pres">
      <dgm:prSet presAssocID="{A3CFCE49-7668-42B2-9E9F-5CDD2E538B1B}" presName="linear" presStyleCnt="0">
        <dgm:presLayoutVars>
          <dgm:animLvl val="lvl"/>
          <dgm:resizeHandles val="exact"/>
        </dgm:presLayoutVars>
      </dgm:prSet>
      <dgm:spPr/>
    </dgm:pt>
    <dgm:pt modelId="{1EF91FCC-CC7D-41AD-8E3E-8BD487A20392}" type="pres">
      <dgm:prSet presAssocID="{A68B7FE6-25D6-4B6A-B154-6FE148E977B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28D9026-F6A1-4A0C-A293-A5E80D3CBAE4}" type="presOf" srcId="{A3CFCE49-7668-42B2-9E9F-5CDD2E538B1B}" destId="{761E062A-E22F-4AB7-B1F1-2767A8555207}" srcOrd="0" destOrd="0" presId="urn:microsoft.com/office/officeart/2005/8/layout/vList2"/>
    <dgm:cxn modelId="{AC335209-9DEB-4960-890A-63034C2EA564}" type="presOf" srcId="{A68B7FE6-25D6-4B6A-B154-6FE148E977BB}" destId="{1EF91FCC-CC7D-41AD-8E3E-8BD487A20392}" srcOrd="0" destOrd="0" presId="urn:microsoft.com/office/officeart/2005/8/layout/vList2"/>
    <dgm:cxn modelId="{984FD8E7-1A87-42FA-9252-E8DF2BCBE8F1}" srcId="{A3CFCE49-7668-42B2-9E9F-5CDD2E538B1B}" destId="{A68B7FE6-25D6-4B6A-B154-6FE148E977BB}" srcOrd="0" destOrd="0" parTransId="{64B1308A-8E4C-4A8C-A9EC-7E8C67DEE9B3}" sibTransId="{C5414D21-360F-4ABE-8CF0-4D32E85B53E6}"/>
    <dgm:cxn modelId="{2E6BD028-BB52-4B71-8CD8-271937337118}" type="presParOf" srcId="{761E062A-E22F-4AB7-B1F1-2767A8555207}" destId="{1EF91FCC-CC7D-41AD-8E3E-8BD487A203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18FFFC-CB0C-4F1F-81C8-DAF7FB247BF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FFBD6A40-7941-41EB-804B-BA98A7205A61}">
      <dgm:prSet/>
      <dgm:spPr/>
      <dgm:t>
        <a:bodyPr/>
        <a:lstStyle/>
        <a:p>
          <a:pPr rtl="0"/>
          <a:r>
            <a:rPr lang="en-US" smtClean="0"/>
            <a:t>Constraints/Gaps: Effective tools &amp; HR for triaging clients, paediatric ART not fully decentralized hence limiting service access; need for secured ARV pipeline </a:t>
          </a:r>
          <a:endParaRPr lang="en-US"/>
        </a:p>
      </dgm:t>
    </dgm:pt>
    <dgm:pt modelId="{3FA53A5E-48DB-4377-9D52-25F2BA522B52}" type="parTrans" cxnId="{ACEDCC79-B455-4B5A-9FFE-07AF452DB309}">
      <dgm:prSet/>
      <dgm:spPr/>
      <dgm:t>
        <a:bodyPr/>
        <a:lstStyle/>
        <a:p>
          <a:endParaRPr lang="en-US"/>
        </a:p>
      </dgm:t>
    </dgm:pt>
    <dgm:pt modelId="{F9CBB6F6-4ACD-4448-8203-3B9D754C45AC}" type="sibTrans" cxnId="{ACEDCC79-B455-4B5A-9FFE-07AF452DB309}">
      <dgm:prSet/>
      <dgm:spPr/>
      <dgm:t>
        <a:bodyPr/>
        <a:lstStyle/>
        <a:p>
          <a:endParaRPr lang="en-US"/>
        </a:p>
      </dgm:t>
    </dgm:pt>
    <dgm:pt modelId="{38067346-F5BA-4D8C-9CC5-0350E38EE60C}" type="pres">
      <dgm:prSet presAssocID="{4B18FFFC-CB0C-4F1F-81C8-DAF7FB247BF1}" presName="linear" presStyleCnt="0">
        <dgm:presLayoutVars>
          <dgm:animLvl val="lvl"/>
          <dgm:resizeHandles val="exact"/>
        </dgm:presLayoutVars>
      </dgm:prSet>
      <dgm:spPr/>
    </dgm:pt>
    <dgm:pt modelId="{A5806E1C-D974-478D-A270-A29673211652}" type="pres">
      <dgm:prSet presAssocID="{FFBD6A40-7941-41EB-804B-BA98A7205A6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CEDCC79-B455-4B5A-9FFE-07AF452DB309}" srcId="{4B18FFFC-CB0C-4F1F-81C8-DAF7FB247BF1}" destId="{FFBD6A40-7941-41EB-804B-BA98A7205A61}" srcOrd="0" destOrd="0" parTransId="{3FA53A5E-48DB-4377-9D52-25F2BA522B52}" sibTransId="{F9CBB6F6-4ACD-4448-8203-3B9D754C45AC}"/>
    <dgm:cxn modelId="{324850AD-1270-4AA0-8BF5-10240778D284}" type="presOf" srcId="{4B18FFFC-CB0C-4F1F-81C8-DAF7FB247BF1}" destId="{38067346-F5BA-4D8C-9CC5-0350E38EE60C}" srcOrd="0" destOrd="0" presId="urn:microsoft.com/office/officeart/2005/8/layout/vList2"/>
    <dgm:cxn modelId="{665D40D3-0BB5-469A-8683-57CA9DE887A7}" type="presOf" srcId="{FFBD6A40-7941-41EB-804B-BA98A7205A61}" destId="{A5806E1C-D974-478D-A270-A29673211652}" srcOrd="0" destOrd="0" presId="urn:microsoft.com/office/officeart/2005/8/layout/vList2"/>
    <dgm:cxn modelId="{DAD948EA-FAFC-4445-9DD6-2A88D96EE69B}" type="presParOf" srcId="{38067346-F5BA-4D8C-9CC5-0350E38EE60C}" destId="{A5806E1C-D974-478D-A270-A296732116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239D55-0F6C-40F4-8E4D-530A0E552A5C}" type="doc">
      <dgm:prSet loTypeId="urn:microsoft.com/office/officeart/2005/8/layout/vList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2A45F96-51E6-4C55-BD99-25D40DC82C9C}">
      <dgm:prSet custT="1"/>
      <dgm:spPr/>
      <dgm:t>
        <a:bodyPr/>
        <a:lstStyle/>
        <a:p>
          <a:pPr rtl="0"/>
          <a:r>
            <a:rPr lang="en-US" sz="1600" i="0" dirty="0" smtClean="0"/>
            <a:t>Constraints: TB Infection control, </a:t>
          </a:r>
          <a:r>
            <a:rPr lang="en-US" sz="1600" i="0" dirty="0" smtClean="0"/>
            <a:t>space</a:t>
          </a:r>
          <a:r>
            <a:rPr lang="en-US" sz="2100" i="0" dirty="0" smtClean="0"/>
            <a:t> </a:t>
          </a:r>
          <a:endParaRPr lang="en-US" sz="2100" i="0" dirty="0"/>
        </a:p>
      </dgm:t>
    </dgm:pt>
    <dgm:pt modelId="{097A39F3-009A-4E03-A977-9B90595EEB28}" type="parTrans" cxnId="{6F0C7315-EBF3-4BDB-90A5-31AD999449FA}">
      <dgm:prSet/>
      <dgm:spPr/>
      <dgm:t>
        <a:bodyPr/>
        <a:lstStyle/>
        <a:p>
          <a:endParaRPr lang="en-US"/>
        </a:p>
      </dgm:t>
    </dgm:pt>
    <dgm:pt modelId="{3A3B9603-5457-46EC-ABDB-CC6501F86BD8}" type="sibTrans" cxnId="{6F0C7315-EBF3-4BDB-90A5-31AD999449FA}">
      <dgm:prSet/>
      <dgm:spPr/>
      <dgm:t>
        <a:bodyPr/>
        <a:lstStyle/>
        <a:p>
          <a:endParaRPr lang="en-US"/>
        </a:p>
      </dgm:t>
    </dgm:pt>
    <dgm:pt modelId="{85904D7A-824F-493A-B3E8-62E09D584AD3}" type="pres">
      <dgm:prSet presAssocID="{38239D55-0F6C-40F4-8E4D-530A0E552A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E78C72-0249-4E42-834A-C0A1E98A8432}" type="pres">
      <dgm:prSet presAssocID="{82A45F96-51E6-4C55-BD99-25D40DC82C9C}" presName="parentText" presStyleLbl="node1" presStyleIdx="0" presStyleCnt="1" custScaleY="125265" custLinFactNeighborX="2342" custLinFactNeighborY="769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0C7315-EBF3-4BDB-90A5-31AD999449FA}" srcId="{38239D55-0F6C-40F4-8E4D-530A0E552A5C}" destId="{82A45F96-51E6-4C55-BD99-25D40DC82C9C}" srcOrd="0" destOrd="0" parTransId="{097A39F3-009A-4E03-A977-9B90595EEB28}" sibTransId="{3A3B9603-5457-46EC-ABDB-CC6501F86BD8}"/>
    <dgm:cxn modelId="{460B9F2B-2F9E-452B-A39A-AA3BD51179D7}" type="presOf" srcId="{38239D55-0F6C-40F4-8E4D-530A0E552A5C}" destId="{85904D7A-824F-493A-B3E8-62E09D584AD3}" srcOrd="0" destOrd="0" presId="urn:microsoft.com/office/officeart/2005/8/layout/vList2"/>
    <dgm:cxn modelId="{2C56463C-B102-4E97-8EBA-029648E7F8D3}" type="presOf" srcId="{82A45F96-51E6-4C55-BD99-25D40DC82C9C}" destId="{63E78C72-0249-4E42-834A-C0A1E98A8432}" srcOrd="0" destOrd="0" presId="urn:microsoft.com/office/officeart/2005/8/layout/vList2"/>
    <dgm:cxn modelId="{7D4EA548-F56B-4A79-AE07-D28AFCFA552A}" type="presParOf" srcId="{85904D7A-824F-493A-B3E8-62E09D584AD3}" destId="{63E78C72-0249-4E42-834A-C0A1E98A84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90169D-05B8-41E5-888D-9C2DB387B5A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04920AB-4F2D-4B20-B130-4C4EDC94A83B}">
      <dgm:prSet custT="1"/>
      <dgm:spPr/>
      <dgm:t>
        <a:bodyPr/>
        <a:lstStyle/>
        <a:p>
          <a:pPr rtl="0"/>
          <a:r>
            <a:rPr lang="en-US" sz="1600" dirty="0" smtClean="0"/>
            <a:t>Constraints: Inadequate numbers of HRH; freezing of government posts,  lack of harmonized incentives for community workers  </a:t>
          </a:r>
          <a:endParaRPr lang="en-US" sz="1600" dirty="0"/>
        </a:p>
      </dgm:t>
    </dgm:pt>
    <dgm:pt modelId="{D2C643E1-3968-45CF-AF21-42AF95EF09D2}" type="parTrans" cxnId="{7F04B3E6-92AB-4663-9871-29575F7CD760}">
      <dgm:prSet/>
      <dgm:spPr/>
      <dgm:t>
        <a:bodyPr/>
        <a:lstStyle/>
        <a:p>
          <a:endParaRPr lang="en-US"/>
        </a:p>
      </dgm:t>
    </dgm:pt>
    <dgm:pt modelId="{F63C7E20-B481-434C-A959-C0C0C4C5ABED}" type="sibTrans" cxnId="{7F04B3E6-92AB-4663-9871-29575F7CD760}">
      <dgm:prSet/>
      <dgm:spPr/>
      <dgm:t>
        <a:bodyPr/>
        <a:lstStyle/>
        <a:p>
          <a:endParaRPr lang="en-US"/>
        </a:p>
      </dgm:t>
    </dgm:pt>
    <dgm:pt modelId="{7185E298-CCA2-45B4-9033-85F52852572F}" type="pres">
      <dgm:prSet presAssocID="{7690169D-05B8-41E5-888D-9C2DB387B5AB}" presName="linear" presStyleCnt="0">
        <dgm:presLayoutVars>
          <dgm:animLvl val="lvl"/>
          <dgm:resizeHandles val="exact"/>
        </dgm:presLayoutVars>
      </dgm:prSet>
      <dgm:spPr/>
    </dgm:pt>
    <dgm:pt modelId="{C9434902-2C34-4345-B972-3BA67E7BC805}" type="pres">
      <dgm:prSet presAssocID="{D04920AB-4F2D-4B20-B130-4C4EDC94A83B}" presName="parentText" presStyleLbl="node1" presStyleIdx="0" presStyleCnt="1" custScaleY="105223">
        <dgm:presLayoutVars>
          <dgm:chMax val="0"/>
          <dgm:bulletEnabled val="1"/>
        </dgm:presLayoutVars>
      </dgm:prSet>
      <dgm:spPr/>
    </dgm:pt>
  </dgm:ptLst>
  <dgm:cxnLst>
    <dgm:cxn modelId="{7F04B3E6-92AB-4663-9871-29575F7CD760}" srcId="{7690169D-05B8-41E5-888D-9C2DB387B5AB}" destId="{D04920AB-4F2D-4B20-B130-4C4EDC94A83B}" srcOrd="0" destOrd="0" parTransId="{D2C643E1-3968-45CF-AF21-42AF95EF09D2}" sibTransId="{F63C7E20-B481-434C-A959-C0C0C4C5ABED}"/>
    <dgm:cxn modelId="{81D14AFD-2505-4D9F-A6AA-EA89E0B53771}" type="presOf" srcId="{7690169D-05B8-41E5-888D-9C2DB387B5AB}" destId="{7185E298-CCA2-45B4-9033-85F52852572F}" srcOrd="0" destOrd="0" presId="urn:microsoft.com/office/officeart/2005/8/layout/vList2"/>
    <dgm:cxn modelId="{DAA3CE6B-1821-47D5-BFEC-7F142DCC2A5A}" type="presOf" srcId="{D04920AB-4F2D-4B20-B130-4C4EDC94A83B}" destId="{C9434902-2C34-4345-B972-3BA67E7BC805}" srcOrd="0" destOrd="0" presId="urn:microsoft.com/office/officeart/2005/8/layout/vList2"/>
    <dgm:cxn modelId="{2DC22FF2-C139-4B40-B0B4-C8E2CB5CC8F3}" type="presParOf" srcId="{7185E298-CCA2-45B4-9033-85F52852572F}" destId="{C9434902-2C34-4345-B972-3BA67E7BC8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B772D1-85EB-4AC9-82F2-C53E90987E6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915E4AAB-D235-40D1-A5EB-94AED2EFEC63}">
      <dgm:prSet/>
      <dgm:spPr/>
      <dgm:t>
        <a:bodyPr/>
        <a:lstStyle/>
        <a:p>
          <a:pPr rtl="0"/>
          <a:r>
            <a:rPr lang="en-US" smtClean="0"/>
            <a:t>Stable on ART</a:t>
          </a:r>
          <a:endParaRPr lang="en-US"/>
        </a:p>
      </dgm:t>
    </dgm:pt>
    <dgm:pt modelId="{C5B582AB-BDE1-4279-A06B-906BB73EBA68}" type="parTrans" cxnId="{0A66777B-7E04-4EA3-A43F-663054B8CA02}">
      <dgm:prSet/>
      <dgm:spPr/>
      <dgm:t>
        <a:bodyPr/>
        <a:lstStyle/>
        <a:p>
          <a:endParaRPr lang="en-US"/>
        </a:p>
      </dgm:t>
    </dgm:pt>
    <dgm:pt modelId="{61B4AEA7-32DF-4793-80BD-DDDEA9B220F1}" type="sibTrans" cxnId="{0A66777B-7E04-4EA3-A43F-663054B8CA02}">
      <dgm:prSet/>
      <dgm:spPr/>
      <dgm:t>
        <a:bodyPr/>
        <a:lstStyle/>
        <a:p>
          <a:endParaRPr lang="en-US"/>
        </a:p>
      </dgm:t>
    </dgm:pt>
    <dgm:pt modelId="{5F3AD2BC-1209-499A-8741-3E7639A4652C}">
      <dgm:prSet/>
      <dgm:spPr/>
      <dgm:t>
        <a:bodyPr/>
        <a:lstStyle/>
        <a:p>
          <a:pPr rtl="0"/>
          <a:r>
            <a:rPr lang="en-US" smtClean="0"/>
            <a:t>Unstable on ART</a:t>
          </a:r>
          <a:endParaRPr lang="en-US"/>
        </a:p>
      </dgm:t>
    </dgm:pt>
    <dgm:pt modelId="{29D2FFAA-2166-4F9E-874E-C5A5562758A1}" type="parTrans" cxnId="{4BC13D87-2B9B-45BB-B1C6-55F8AAB35DD9}">
      <dgm:prSet/>
      <dgm:spPr/>
      <dgm:t>
        <a:bodyPr/>
        <a:lstStyle/>
        <a:p>
          <a:endParaRPr lang="en-US"/>
        </a:p>
      </dgm:t>
    </dgm:pt>
    <dgm:pt modelId="{46737215-3F31-40D0-80CE-F74ECEFB46D4}" type="sibTrans" cxnId="{4BC13D87-2B9B-45BB-B1C6-55F8AAB35DD9}">
      <dgm:prSet/>
      <dgm:spPr/>
      <dgm:t>
        <a:bodyPr/>
        <a:lstStyle/>
        <a:p>
          <a:endParaRPr lang="en-US"/>
        </a:p>
      </dgm:t>
    </dgm:pt>
    <dgm:pt modelId="{0AB1DBB8-1223-4CD1-8FA2-2AFC63B3E96F}">
      <dgm:prSet/>
      <dgm:spPr/>
      <dgm:t>
        <a:bodyPr/>
        <a:lstStyle/>
        <a:p>
          <a:pPr rtl="0"/>
          <a:r>
            <a:rPr lang="en-US" dirty="0" smtClean="0"/>
            <a:t>Well patients</a:t>
          </a:r>
          <a:endParaRPr lang="en-US" dirty="0"/>
        </a:p>
      </dgm:t>
    </dgm:pt>
    <dgm:pt modelId="{2CD26282-4758-400F-848C-F5EBA6381ECC}" type="parTrans" cxnId="{221187D6-BBA1-4602-A6AB-F0F581273EDD}">
      <dgm:prSet/>
      <dgm:spPr/>
      <dgm:t>
        <a:bodyPr/>
        <a:lstStyle/>
        <a:p>
          <a:endParaRPr lang="en-US"/>
        </a:p>
      </dgm:t>
    </dgm:pt>
    <dgm:pt modelId="{FC36C2F8-8796-4B7A-B8D8-BFF853F8152E}" type="sibTrans" cxnId="{221187D6-BBA1-4602-A6AB-F0F581273EDD}">
      <dgm:prSet/>
      <dgm:spPr/>
      <dgm:t>
        <a:bodyPr/>
        <a:lstStyle/>
        <a:p>
          <a:endParaRPr lang="en-US"/>
        </a:p>
      </dgm:t>
    </dgm:pt>
    <dgm:pt modelId="{81A91942-34C9-4B24-B339-37F1022497FF}">
      <dgm:prSet/>
      <dgm:spPr/>
      <dgm:t>
        <a:bodyPr/>
        <a:lstStyle/>
        <a:p>
          <a:pPr rtl="0"/>
          <a:r>
            <a:rPr lang="en-US" smtClean="0"/>
            <a:t>Late Presenters</a:t>
          </a:r>
          <a:endParaRPr lang="en-US"/>
        </a:p>
      </dgm:t>
    </dgm:pt>
    <dgm:pt modelId="{979B0EF4-3298-42C8-87EB-595E048DE931}" type="parTrans" cxnId="{BCDEEA2B-9083-449B-9502-89D447DEA506}">
      <dgm:prSet/>
      <dgm:spPr/>
      <dgm:t>
        <a:bodyPr/>
        <a:lstStyle/>
        <a:p>
          <a:endParaRPr lang="en-US"/>
        </a:p>
      </dgm:t>
    </dgm:pt>
    <dgm:pt modelId="{BE5D5D5D-A8E5-4143-9453-0012C62C4A61}" type="sibTrans" cxnId="{BCDEEA2B-9083-449B-9502-89D447DEA506}">
      <dgm:prSet/>
      <dgm:spPr/>
      <dgm:t>
        <a:bodyPr/>
        <a:lstStyle/>
        <a:p>
          <a:endParaRPr lang="en-US"/>
        </a:p>
      </dgm:t>
    </dgm:pt>
    <dgm:pt modelId="{49347207-8ED3-4002-A69A-96DE7725F433}" type="pres">
      <dgm:prSet presAssocID="{39B772D1-85EB-4AC9-82F2-C53E90987E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2D430-77B4-49CA-B5AC-F238EF688203}" type="pres">
      <dgm:prSet presAssocID="{915E4AAB-D235-40D1-A5EB-94AED2EFEC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8BC0D-AF25-4122-BD99-5A0691121ECD}" type="pres">
      <dgm:prSet presAssocID="{61B4AEA7-32DF-4793-80BD-DDDEA9B220F1}" presName="spacer" presStyleCnt="0"/>
      <dgm:spPr/>
    </dgm:pt>
    <dgm:pt modelId="{40E0C511-374C-4255-AD72-63D2FFD8F95A}" type="pres">
      <dgm:prSet presAssocID="{5F3AD2BC-1209-499A-8741-3E7639A4652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7CB85-04AE-4ACC-B4F5-BAFCB97DB30E}" type="pres">
      <dgm:prSet presAssocID="{46737215-3F31-40D0-80CE-F74ECEFB46D4}" presName="spacer" presStyleCnt="0"/>
      <dgm:spPr/>
    </dgm:pt>
    <dgm:pt modelId="{89C66438-A967-4DD4-9FDE-1D0CC7326119}" type="pres">
      <dgm:prSet presAssocID="{0AB1DBB8-1223-4CD1-8FA2-2AFC63B3E9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F0A81-D070-4EF8-87B4-38510E60D7EC}" type="pres">
      <dgm:prSet presAssocID="{FC36C2F8-8796-4B7A-B8D8-BFF853F8152E}" presName="spacer" presStyleCnt="0"/>
      <dgm:spPr/>
    </dgm:pt>
    <dgm:pt modelId="{DE6CD9F4-4D2D-483E-986D-486924E23201}" type="pres">
      <dgm:prSet presAssocID="{81A91942-34C9-4B24-B339-37F1022497F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A69518-CD19-4F01-BB3E-FEB67D4E7FB7}" type="presOf" srcId="{915E4AAB-D235-40D1-A5EB-94AED2EFEC63}" destId="{C782D430-77B4-49CA-B5AC-F238EF688203}" srcOrd="0" destOrd="0" presId="urn:microsoft.com/office/officeart/2005/8/layout/vList2"/>
    <dgm:cxn modelId="{2F9DD462-C467-44A7-8E86-FB1AFB761A17}" type="presOf" srcId="{0AB1DBB8-1223-4CD1-8FA2-2AFC63B3E96F}" destId="{89C66438-A967-4DD4-9FDE-1D0CC7326119}" srcOrd="0" destOrd="0" presId="urn:microsoft.com/office/officeart/2005/8/layout/vList2"/>
    <dgm:cxn modelId="{4BC13D87-2B9B-45BB-B1C6-55F8AAB35DD9}" srcId="{39B772D1-85EB-4AC9-82F2-C53E90987E68}" destId="{5F3AD2BC-1209-499A-8741-3E7639A4652C}" srcOrd="1" destOrd="0" parTransId="{29D2FFAA-2166-4F9E-874E-C5A5562758A1}" sibTransId="{46737215-3F31-40D0-80CE-F74ECEFB46D4}"/>
    <dgm:cxn modelId="{028A284F-E446-4BCF-ADB7-5E5F407198F9}" type="presOf" srcId="{81A91942-34C9-4B24-B339-37F1022497FF}" destId="{DE6CD9F4-4D2D-483E-986D-486924E23201}" srcOrd="0" destOrd="0" presId="urn:microsoft.com/office/officeart/2005/8/layout/vList2"/>
    <dgm:cxn modelId="{90874026-3E7B-4390-8214-944DC884BB09}" type="presOf" srcId="{39B772D1-85EB-4AC9-82F2-C53E90987E68}" destId="{49347207-8ED3-4002-A69A-96DE7725F433}" srcOrd="0" destOrd="0" presId="urn:microsoft.com/office/officeart/2005/8/layout/vList2"/>
    <dgm:cxn modelId="{BCDEEA2B-9083-449B-9502-89D447DEA506}" srcId="{39B772D1-85EB-4AC9-82F2-C53E90987E68}" destId="{81A91942-34C9-4B24-B339-37F1022497FF}" srcOrd="3" destOrd="0" parTransId="{979B0EF4-3298-42C8-87EB-595E048DE931}" sibTransId="{BE5D5D5D-A8E5-4143-9453-0012C62C4A61}"/>
    <dgm:cxn modelId="{4356D865-73D3-4CD5-9573-16620F9D54E0}" type="presOf" srcId="{5F3AD2BC-1209-499A-8741-3E7639A4652C}" destId="{40E0C511-374C-4255-AD72-63D2FFD8F95A}" srcOrd="0" destOrd="0" presId="urn:microsoft.com/office/officeart/2005/8/layout/vList2"/>
    <dgm:cxn modelId="{221187D6-BBA1-4602-A6AB-F0F581273EDD}" srcId="{39B772D1-85EB-4AC9-82F2-C53E90987E68}" destId="{0AB1DBB8-1223-4CD1-8FA2-2AFC63B3E96F}" srcOrd="2" destOrd="0" parTransId="{2CD26282-4758-400F-848C-F5EBA6381ECC}" sibTransId="{FC36C2F8-8796-4B7A-B8D8-BFF853F8152E}"/>
    <dgm:cxn modelId="{0A66777B-7E04-4EA3-A43F-663054B8CA02}" srcId="{39B772D1-85EB-4AC9-82F2-C53E90987E68}" destId="{915E4AAB-D235-40D1-A5EB-94AED2EFEC63}" srcOrd="0" destOrd="0" parTransId="{C5B582AB-BDE1-4279-A06B-906BB73EBA68}" sibTransId="{61B4AEA7-32DF-4793-80BD-DDDEA9B220F1}"/>
    <dgm:cxn modelId="{E0DF4D92-6736-4891-8A46-4B43731574D9}" type="presParOf" srcId="{49347207-8ED3-4002-A69A-96DE7725F433}" destId="{C782D430-77B4-49CA-B5AC-F238EF688203}" srcOrd="0" destOrd="0" presId="urn:microsoft.com/office/officeart/2005/8/layout/vList2"/>
    <dgm:cxn modelId="{D7814C98-E1F4-4814-9C8C-58AAE79181CF}" type="presParOf" srcId="{49347207-8ED3-4002-A69A-96DE7725F433}" destId="{8FD8BC0D-AF25-4122-BD99-5A0691121ECD}" srcOrd="1" destOrd="0" presId="urn:microsoft.com/office/officeart/2005/8/layout/vList2"/>
    <dgm:cxn modelId="{748A4465-DFBA-44E8-AA88-0257FB39321A}" type="presParOf" srcId="{49347207-8ED3-4002-A69A-96DE7725F433}" destId="{40E0C511-374C-4255-AD72-63D2FFD8F95A}" srcOrd="2" destOrd="0" presId="urn:microsoft.com/office/officeart/2005/8/layout/vList2"/>
    <dgm:cxn modelId="{AFFE5682-1E0A-4A5E-9789-C326D6264518}" type="presParOf" srcId="{49347207-8ED3-4002-A69A-96DE7725F433}" destId="{D7B7CB85-04AE-4ACC-B4F5-BAFCB97DB30E}" srcOrd="3" destOrd="0" presId="urn:microsoft.com/office/officeart/2005/8/layout/vList2"/>
    <dgm:cxn modelId="{93EB956E-9F88-473B-8DD6-241948267F59}" type="presParOf" srcId="{49347207-8ED3-4002-A69A-96DE7725F433}" destId="{89C66438-A967-4DD4-9FDE-1D0CC7326119}" srcOrd="4" destOrd="0" presId="urn:microsoft.com/office/officeart/2005/8/layout/vList2"/>
    <dgm:cxn modelId="{0A02B9D8-0ED1-40FF-9149-77EE76B5FB87}" type="presParOf" srcId="{49347207-8ED3-4002-A69A-96DE7725F433}" destId="{9D5F0A81-D070-4EF8-87B4-38510E60D7EC}" srcOrd="5" destOrd="0" presId="urn:microsoft.com/office/officeart/2005/8/layout/vList2"/>
    <dgm:cxn modelId="{41982521-A270-4671-AFD9-D6102641D0AA}" type="presParOf" srcId="{49347207-8ED3-4002-A69A-96DE7725F433}" destId="{DE6CD9F4-4D2D-483E-986D-486924E232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0E24C-94CF-4CA5-A781-E350F7402E24}">
      <dsp:nvSpPr>
        <dsp:cNvPr id="0" name=""/>
        <dsp:cNvSpPr/>
      </dsp:nvSpPr>
      <dsp:spPr>
        <a:xfrm>
          <a:off x="0" y="0"/>
          <a:ext cx="4343099" cy="514631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20D0B-56A7-44AB-B63B-DD1A032B5BAD}">
      <dsp:nvSpPr>
        <dsp:cNvPr id="0" name=""/>
        <dsp:cNvSpPr/>
      </dsp:nvSpPr>
      <dsp:spPr>
        <a:xfrm>
          <a:off x="2171549" y="515133"/>
          <a:ext cx="2823014" cy="7317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 smtClean="0"/>
            <a:t>Background</a:t>
          </a:r>
          <a:endParaRPr lang="en-US" sz="1800" kern="1200" dirty="0"/>
        </a:p>
      </dsp:txBody>
      <dsp:txXfrm>
        <a:off x="2207270" y="550854"/>
        <a:ext cx="2751572" cy="660299"/>
      </dsp:txXfrm>
    </dsp:sp>
    <dsp:sp modelId="{33731366-A0CF-4649-BED1-C1163CA9ED1E}">
      <dsp:nvSpPr>
        <dsp:cNvPr id="0" name=""/>
        <dsp:cNvSpPr/>
      </dsp:nvSpPr>
      <dsp:spPr>
        <a:xfrm>
          <a:off x="2171549" y="1338342"/>
          <a:ext cx="2823014" cy="7317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Rationale</a:t>
          </a:r>
          <a:endParaRPr lang="en-US" sz="1800" kern="1200" dirty="0"/>
        </a:p>
      </dsp:txBody>
      <dsp:txXfrm>
        <a:off x="2207270" y="1374063"/>
        <a:ext cx="2751572" cy="660299"/>
      </dsp:txXfrm>
    </dsp:sp>
    <dsp:sp modelId="{D2A04F6B-5BBE-4867-9587-D192595F9A31}">
      <dsp:nvSpPr>
        <dsp:cNvPr id="0" name=""/>
        <dsp:cNvSpPr/>
      </dsp:nvSpPr>
      <dsp:spPr>
        <a:xfrm>
          <a:off x="2171549" y="2161551"/>
          <a:ext cx="2823014" cy="7317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 smtClean="0"/>
            <a:t>Differentiated care model in Zimbabwe</a:t>
          </a:r>
          <a:endParaRPr lang="en-US" sz="1800" kern="1200" dirty="0"/>
        </a:p>
      </dsp:txBody>
      <dsp:txXfrm>
        <a:off x="2207270" y="2197272"/>
        <a:ext cx="2751572" cy="660299"/>
      </dsp:txXfrm>
    </dsp:sp>
    <dsp:sp modelId="{111D9421-6958-4817-8830-43E4CE907B92}">
      <dsp:nvSpPr>
        <dsp:cNvPr id="0" name=""/>
        <dsp:cNvSpPr/>
      </dsp:nvSpPr>
      <dsp:spPr>
        <a:xfrm>
          <a:off x="2171549" y="2984761"/>
          <a:ext cx="2823014" cy="7317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Critical Enablers</a:t>
          </a:r>
          <a:endParaRPr lang="en-US" sz="1800" kern="1200" dirty="0"/>
        </a:p>
      </dsp:txBody>
      <dsp:txXfrm>
        <a:off x="2207270" y="3020482"/>
        <a:ext cx="2751572" cy="660299"/>
      </dsp:txXfrm>
    </dsp:sp>
    <dsp:sp modelId="{218E1F57-4202-4077-A7E4-1A0E5B70B5CF}">
      <dsp:nvSpPr>
        <dsp:cNvPr id="0" name=""/>
        <dsp:cNvSpPr/>
      </dsp:nvSpPr>
      <dsp:spPr>
        <a:xfrm>
          <a:off x="2171549" y="3807970"/>
          <a:ext cx="2823014" cy="7317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 smtClean="0"/>
            <a:t>Conclusion</a:t>
          </a:r>
          <a:endParaRPr lang="en-US" sz="1800" kern="1200" dirty="0"/>
        </a:p>
      </dsp:txBody>
      <dsp:txXfrm>
        <a:off x="2207270" y="3843691"/>
        <a:ext cx="2751572" cy="6602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39751-C564-4D98-A0BC-BA771CCCD327}">
      <dsp:nvSpPr>
        <dsp:cNvPr id="0" name=""/>
        <dsp:cNvSpPr/>
      </dsp:nvSpPr>
      <dsp:spPr>
        <a:xfrm rot="10800000">
          <a:off x="1143330" y="1934"/>
          <a:ext cx="3648456" cy="89743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4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Children</a:t>
          </a:r>
          <a:endParaRPr lang="en-US" sz="2000" kern="1200" dirty="0"/>
        </a:p>
      </dsp:txBody>
      <dsp:txXfrm rot="10800000">
        <a:off x="1367688" y="1934"/>
        <a:ext cx="3424098" cy="897433"/>
      </dsp:txXfrm>
    </dsp:sp>
    <dsp:sp modelId="{BC4B0285-9520-48CC-BFB7-E2AFCAF827C9}">
      <dsp:nvSpPr>
        <dsp:cNvPr id="0" name=""/>
        <dsp:cNvSpPr/>
      </dsp:nvSpPr>
      <dsp:spPr>
        <a:xfrm>
          <a:off x="694613" y="1934"/>
          <a:ext cx="897433" cy="89743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C89BF-9B1E-46B6-96CD-D54CBF3029DF}">
      <dsp:nvSpPr>
        <dsp:cNvPr id="0" name=""/>
        <dsp:cNvSpPr/>
      </dsp:nvSpPr>
      <dsp:spPr>
        <a:xfrm rot="10800000">
          <a:off x="1143330" y="1167258"/>
          <a:ext cx="3648456" cy="89743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4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Adolescents</a:t>
          </a:r>
          <a:endParaRPr lang="en-US" sz="2000" kern="1200" dirty="0"/>
        </a:p>
      </dsp:txBody>
      <dsp:txXfrm rot="10800000">
        <a:off x="1367688" y="1167258"/>
        <a:ext cx="3424098" cy="897433"/>
      </dsp:txXfrm>
    </dsp:sp>
    <dsp:sp modelId="{1F291D72-65F3-4D68-A8FC-140EC05D7D34}">
      <dsp:nvSpPr>
        <dsp:cNvPr id="0" name=""/>
        <dsp:cNvSpPr/>
      </dsp:nvSpPr>
      <dsp:spPr>
        <a:xfrm>
          <a:off x="694613" y="1167258"/>
          <a:ext cx="897433" cy="89743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5FE20-E134-43CC-8D62-641A363D2CE2}">
      <dsp:nvSpPr>
        <dsp:cNvPr id="0" name=""/>
        <dsp:cNvSpPr/>
      </dsp:nvSpPr>
      <dsp:spPr>
        <a:xfrm rot="10800000">
          <a:off x="1143330" y="2332583"/>
          <a:ext cx="3648456" cy="89743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4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Pregnant and Breast-Feeding Women</a:t>
          </a:r>
          <a:endParaRPr lang="en-US" sz="2000" kern="1200" dirty="0"/>
        </a:p>
      </dsp:txBody>
      <dsp:txXfrm rot="10800000">
        <a:off x="1367688" y="2332583"/>
        <a:ext cx="3424098" cy="897433"/>
      </dsp:txXfrm>
    </dsp:sp>
    <dsp:sp modelId="{7E96A534-798F-4D0B-B37F-0356CA1A9EFB}">
      <dsp:nvSpPr>
        <dsp:cNvPr id="0" name=""/>
        <dsp:cNvSpPr/>
      </dsp:nvSpPr>
      <dsp:spPr>
        <a:xfrm>
          <a:off x="694613" y="2332583"/>
          <a:ext cx="897433" cy="89743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E150F-6E65-4BE5-9D92-847DFC53535C}">
      <dsp:nvSpPr>
        <dsp:cNvPr id="0" name=""/>
        <dsp:cNvSpPr/>
      </dsp:nvSpPr>
      <dsp:spPr>
        <a:xfrm rot="10800000">
          <a:off x="1143330" y="3497907"/>
          <a:ext cx="3648456" cy="8974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4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Men</a:t>
          </a:r>
          <a:endParaRPr lang="en-US" sz="2000" kern="1200" dirty="0"/>
        </a:p>
      </dsp:txBody>
      <dsp:txXfrm rot="10800000">
        <a:off x="1367688" y="3497907"/>
        <a:ext cx="3424098" cy="897433"/>
      </dsp:txXfrm>
    </dsp:sp>
    <dsp:sp modelId="{CBF88C8A-6BAA-4B6E-9458-AC415F67255E}">
      <dsp:nvSpPr>
        <dsp:cNvPr id="0" name=""/>
        <dsp:cNvSpPr/>
      </dsp:nvSpPr>
      <dsp:spPr>
        <a:xfrm>
          <a:off x="694613" y="3497907"/>
          <a:ext cx="897433" cy="89743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7A2AD-358E-42A2-A402-7BC803CA5821}">
      <dsp:nvSpPr>
        <dsp:cNvPr id="0" name=""/>
        <dsp:cNvSpPr/>
      </dsp:nvSpPr>
      <dsp:spPr>
        <a:xfrm rot="10800000">
          <a:off x="1143330" y="4663231"/>
          <a:ext cx="3648456" cy="897433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4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Key Pops: SW, Prisoners, Migrant Workers</a:t>
          </a:r>
          <a:endParaRPr lang="en-US" sz="2000" kern="1200" dirty="0"/>
        </a:p>
      </dsp:txBody>
      <dsp:txXfrm rot="10800000">
        <a:off x="1367688" y="4663231"/>
        <a:ext cx="3424098" cy="897433"/>
      </dsp:txXfrm>
    </dsp:sp>
    <dsp:sp modelId="{FFE95B71-9ACE-4862-896F-2960E60AE506}">
      <dsp:nvSpPr>
        <dsp:cNvPr id="0" name=""/>
        <dsp:cNvSpPr/>
      </dsp:nvSpPr>
      <dsp:spPr>
        <a:xfrm>
          <a:off x="694613" y="4663231"/>
          <a:ext cx="897433" cy="897433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AEF72-22D9-452C-8351-BF4EA7314560}">
      <dsp:nvSpPr>
        <dsp:cNvPr id="0" name=""/>
        <dsp:cNvSpPr/>
      </dsp:nvSpPr>
      <dsp:spPr>
        <a:xfrm>
          <a:off x="0" y="55506"/>
          <a:ext cx="4038600" cy="1433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PLHIV present with different needs</a:t>
          </a:r>
          <a:endParaRPr lang="en-US" sz="2000" kern="1200"/>
        </a:p>
      </dsp:txBody>
      <dsp:txXfrm>
        <a:off x="69965" y="125471"/>
        <a:ext cx="3898670" cy="1293320"/>
      </dsp:txXfrm>
    </dsp:sp>
    <dsp:sp modelId="{696E13A0-2332-4729-98BB-EF8915700889}">
      <dsp:nvSpPr>
        <dsp:cNvPr id="0" name=""/>
        <dsp:cNvSpPr/>
      </dsp:nvSpPr>
      <dsp:spPr>
        <a:xfrm>
          <a:off x="0" y="1546356"/>
          <a:ext cx="4038600" cy="1433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Health facilities over-stretched due to large volumes of relatively asymptomatic PLHIV who need care</a:t>
          </a:r>
          <a:endParaRPr lang="en-US" sz="2000" kern="1200"/>
        </a:p>
      </dsp:txBody>
      <dsp:txXfrm>
        <a:off x="69965" y="1616321"/>
        <a:ext cx="3898670" cy="1293320"/>
      </dsp:txXfrm>
    </dsp:sp>
    <dsp:sp modelId="{D3519F70-3E30-4115-8796-F27F9DCDBC44}">
      <dsp:nvSpPr>
        <dsp:cNvPr id="0" name=""/>
        <dsp:cNvSpPr/>
      </dsp:nvSpPr>
      <dsp:spPr>
        <a:xfrm>
          <a:off x="0" y="3037206"/>
          <a:ext cx="4038600" cy="1433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Limited human resources, space and supplies</a:t>
          </a:r>
          <a:endParaRPr lang="en-US" sz="2000" kern="1200"/>
        </a:p>
      </dsp:txBody>
      <dsp:txXfrm>
        <a:off x="69965" y="3107171"/>
        <a:ext cx="3898670" cy="1293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FF5E-D73C-483D-9AA0-F4ABB2B65920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FB5FC-1CC8-4728-93DF-1055D6DF9472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Stake-holder Consultation &amp; Developed Operational &amp; Service delivery Manual in 2014</a:t>
          </a:r>
          <a:endParaRPr lang="en-US" sz="1500" kern="1200" dirty="0"/>
        </a:p>
      </dsp:txBody>
      <dsp:txXfrm>
        <a:off x="80805" y="1434977"/>
        <a:ext cx="1426846" cy="1656007"/>
      </dsp:txXfrm>
    </dsp:sp>
    <dsp:sp modelId="{B94E080C-70E6-471E-8C87-6B9734B9EEFD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Piloted the OSDM in five sites for 6 months</a:t>
          </a:r>
          <a:endParaRPr lang="en-US" sz="1500" kern="1200" dirty="0"/>
        </a:p>
      </dsp:txBody>
      <dsp:txXfrm>
        <a:off x="1741091" y="1434977"/>
        <a:ext cx="1426846" cy="1656007"/>
      </dsp:txXfrm>
    </dsp:sp>
    <dsp:sp modelId="{E1A331FC-F3BF-410D-B025-BDB58AFC683B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Review progress  at pilot sites</a:t>
          </a:r>
          <a:endParaRPr lang="en-US" sz="1500" kern="1200" dirty="0"/>
        </a:p>
      </dsp:txBody>
      <dsp:txXfrm>
        <a:off x="3401376" y="1434977"/>
        <a:ext cx="1426846" cy="1656007"/>
      </dsp:txXfrm>
    </dsp:sp>
    <dsp:sp modelId="{C2187798-E125-47BD-9AF5-7008DF215B16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Sensitization of provincial teams</a:t>
          </a:r>
          <a:endParaRPr lang="en-US" sz="1500" kern="1200" dirty="0"/>
        </a:p>
      </dsp:txBody>
      <dsp:txXfrm>
        <a:off x="5061662" y="1434977"/>
        <a:ext cx="1426846" cy="1656007"/>
      </dsp:txXfrm>
    </dsp:sp>
    <dsp:sp modelId="{E73FE980-0BA5-4605-9949-5E7767F4B788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Rollout to district and health facilities</a:t>
          </a:r>
          <a:endParaRPr lang="en-US" sz="1500" kern="1200" dirty="0"/>
        </a:p>
      </dsp:txBody>
      <dsp:txXfrm>
        <a:off x="6721948" y="1434977"/>
        <a:ext cx="1426846" cy="1656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24E39-B607-4F53-ADCC-9AC62C7B890E}">
      <dsp:nvSpPr>
        <dsp:cNvPr id="0" name=""/>
        <dsp:cNvSpPr/>
      </dsp:nvSpPr>
      <dsp:spPr>
        <a:xfrm>
          <a:off x="-4996655" y="-765571"/>
          <a:ext cx="5950742" cy="5950742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3D7EA-D5A2-4E0F-B443-C47011EC9317}">
      <dsp:nvSpPr>
        <dsp:cNvPr id="0" name=""/>
        <dsp:cNvSpPr/>
      </dsp:nvSpPr>
      <dsp:spPr>
        <a:xfrm>
          <a:off x="496114" y="373876"/>
          <a:ext cx="5535594" cy="6799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68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Service Intensity</a:t>
          </a:r>
          <a:endParaRPr lang="en-US" sz="3500" kern="1200" dirty="0"/>
        </a:p>
      </dsp:txBody>
      <dsp:txXfrm>
        <a:off x="496114" y="373876"/>
        <a:ext cx="5535594" cy="679911"/>
      </dsp:txXfrm>
    </dsp:sp>
    <dsp:sp modelId="{B0969577-A850-4DA5-A891-6EEEC6AE21EF}">
      <dsp:nvSpPr>
        <dsp:cNvPr id="0" name=""/>
        <dsp:cNvSpPr/>
      </dsp:nvSpPr>
      <dsp:spPr>
        <a:xfrm>
          <a:off x="74657" y="254789"/>
          <a:ext cx="849889" cy="849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BE348-FB40-4EA0-BB43-881D6898532E}">
      <dsp:nvSpPr>
        <dsp:cNvPr id="0" name=""/>
        <dsp:cNvSpPr/>
      </dsp:nvSpPr>
      <dsp:spPr>
        <a:xfrm>
          <a:off x="889411" y="1359822"/>
          <a:ext cx="5145786" cy="6799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68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Service Frequency</a:t>
          </a:r>
          <a:endParaRPr lang="en-US" sz="3500" kern="1200" dirty="0"/>
        </a:p>
      </dsp:txBody>
      <dsp:txXfrm>
        <a:off x="889411" y="1359822"/>
        <a:ext cx="5145786" cy="679911"/>
      </dsp:txXfrm>
    </dsp:sp>
    <dsp:sp modelId="{9F3424B2-4D8C-4143-90F7-A6882DAE51FB}">
      <dsp:nvSpPr>
        <dsp:cNvPr id="0" name=""/>
        <dsp:cNvSpPr/>
      </dsp:nvSpPr>
      <dsp:spPr>
        <a:xfrm>
          <a:off x="464466" y="1274833"/>
          <a:ext cx="849889" cy="849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6400E-DAAB-414E-B7F8-FA94B8FE6FF4}">
      <dsp:nvSpPr>
        <dsp:cNvPr id="0" name=""/>
        <dsp:cNvSpPr/>
      </dsp:nvSpPr>
      <dsp:spPr>
        <a:xfrm>
          <a:off x="889411" y="2379866"/>
          <a:ext cx="5145786" cy="6799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68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Service Location</a:t>
          </a:r>
          <a:endParaRPr lang="en-US" sz="3500" kern="1200" dirty="0"/>
        </a:p>
      </dsp:txBody>
      <dsp:txXfrm>
        <a:off x="889411" y="2379866"/>
        <a:ext cx="5145786" cy="679911"/>
      </dsp:txXfrm>
    </dsp:sp>
    <dsp:sp modelId="{0D352C91-BDE3-4B68-A0A7-4F4022E49496}">
      <dsp:nvSpPr>
        <dsp:cNvPr id="0" name=""/>
        <dsp:cNvSpPr/>
      </dsp:nvSpPr>
      <dsp:spPr>
        <a:xfrm>
          <a:off x="464466" y="2294877"/>
          <a:ext cx="849889" cy="849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CE5A2-82F0-4B5D-9958-59C18D5351B8}">
      <dsp:nvSpPr>
        <dsp:cNvPr id="0" name=""/>
        <dsp:cNvSpPr/>
      </dsp:nvSpPr>
      <dsp:spPr>
        <a:xfrm>
          <a:off x="499602" y="3399909"/>
          <a:ext cx="5535594" cy="6799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68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Health worker</a:t>
          </a:r>
          <a:endParaRPr lang="en-US" sz="3500" kern="1200" dirty="0"/>
        </a:p>
      </dsp:txBody>
      <dsp:txXfrm>
        <a:off x="499602" y="3399909"/>
        <a:ext cx="5535594" cy="679911"/>
      </dsp:txXfrm>
    </dsp:sp>
    <dsp:sp modelId="{00D61059-ABBD-43EA-866C-316B02901915}">
      <dsp:nvSpPr>
        <dsp:cNvPr id="0" name=""/>
        <dsp:cNvSpPr/>
      </dsp:nvSpPr>
      <dsp:spPr>
        <a:xfrm>
          <a:off x="74657" y="3314920"/>
          <a:ext cx="849889" cy="849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91FCC-CC7D-41AD-8E3E-8BD487A20392}">
      <dsp:nvSpPr>
        <dsp:cNvPr id="0" name=""/>
        <dsp:cNvSpPr/>
      </dsp:nvSpPr>
      <dsp:spPr>
        <a:xfrm>
          <a:off x="0" y="52164"/>
          <a:ext cx="8686800" cy="819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Constraints: Integration of HIV management with co-morbidities such as HTN, DM and limited M and E tools for tracking ‘differentiated care’ </a:t>
          </a:r>
          <a:endParaRPr lang="en-US" sz="2000" kern="1200"/>
        </a:p>
      </dsp:txBody>
      <dsp:txXfrm>
        <a:off x="39980" y="92144"/>
        <a:ext cx="8606840" cy="739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06E1C-D974-478D-A270-A29673211652}">
      <dsp:nvSpPr>
        <dsp:cNvPr id="0" name=""/>
        <dsp:cNvSpPr/>
      </dsp:nvSpPr>
      <dsp:spPr>
        <a:xfrm>
          <a:off x="0" y="75949"/>
          <a:ext cx="8382000" cy="737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Constraints/Gaps: Effective tools &amp; HR for triaging clients, paediatric ART not fully decentralized hence limiting service access; need for secured ARV pipeline </a:t>
          </a:r>
          <a:endParaRPr lang="en-US" sz="1800" kern="1200"/>
        </a:p>
      </dsp:txBody>
      <dsp:txXfrm>
        <a:off x="35982" y="111931"/>
        <a:ext cx="8310036" cy="6651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78C72-0249-4E42-834A-C0A1E98A8432}">
      <dsp:nvSpPr>
        <dsp:cNvPr id="0" name=""/>
        <dsp:cNvSpPr/>
      </dsp:nvSpPr>
      <dsp:spPr>
        <a:xfrm>
          <a:off x="0" y="38748"/>
          <a:ext cx="5029199" cy="570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Constraints: TB Infection control, </a:t>
          </a:r>
          <a:r>
            <a:rPr lang="en-US" sz="1600" i="0" kern="1200" dirty="0" smtClean="0"/>
            <a:t>space</a:t>
          </a:r>
          <a:r>
            <a:rPr lang="en-US" sz="2100" i="0" kern="1200" dirty="0" smtClean="0"/>
            <a:t> </a:t>
          </a:r>
          <a:endParaRPr lang="en-US" sz="2100" i="0" kern="1200" dirty="0"/>
        </a:p>
      </dsp:txBody>
      <dsp:txXfrm>
        <a:off x="27867" y="66615"/>
        <a:ext cx="4973465" cy="5151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34902-2C34-4345-B972-3BA67E7BC805}">
      <dsp:nvSpPr>
        <dsp:cNvPr id="0" name=""/>
        <dsp:cNvSpPr/>
      </dsp:nvSpPr>
      <dsp:spPr>
        <a:xfrm>
          <a:off x="0" y="52"/>
          <a:ext cx="8839200" cy="8056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Constraints: Inadequate numbers of HRH; freezing of government posts,  lack of harmonized incentives for community workers  </a:t>
          </a:r>
          <a:endParaRPr lang="en-US" sz="1600" kern="1200" dirty="0"/>
        </a:p>
      </dsp:txBody>
      <dsp:txXfrm>
        <a:off x="39327" y="39379"/>
        <a:ext cx="8760546" cy="7269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2D430-77B4-49CA-B5AC-F238EF688203}">
      <dsp:nvSpPr>
        <dsp:cNvPr id="0" name=""/>
        <dsp:cNvSpPr/>
      </dsp:nvSpPr>
      <dsp:spPr>
        <a:xfrm>
          <a:off x="0" y="284961"/>
          <a:ext cx="4038600" cy="9090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Stable on ART</a:t>
          </a:r>
          <a:endParaRPr lang="en-US" sz="3700" kern="1200"/>
        </a:p>
      </dsp:txBody>
      <dsp:txXfrm>
        <a:off x="44378" y="329339"/>
        <a:ext cx="3949844" cy="820334"/>
      </dsp:txXfrm>
    </dsp:sp>
    <dsp:sp modelId="{40E0C511-374C-4255-AD72-63D2FFD8F95A}">
      <dsp:nvSpPr>
        <dsp:cNvPr id="0" name=""/>
        <dsp:cNvSpPr/>
      </dsp:nvSpPr>
      <dsp:spPr>
        <a:xfrm>
          <a:off x="0" y="1300611"/>
          <a:ext cx="4038600" cy="9090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Unstable on ART</a:t>
          </a:r>
          <a:endParaRPr lang="en-US" sz="3700" kern="1200"/>
        </a:p>
      </dsp:txBody>
      <dsp:txXfrm>
        <a:off x="44378" y="1344989"/>
        <a:ext cx="3949844" cy="820334"/>
      </dsp:txXfrm>
    </dsp:sp>
    <dsp:sp modelId="{89C66438-A967-4DD4-9FDE-1D0CC7326119}">
      <dsp:nvSpPr>
        <dsp:cNvPr id="0" name=""/>
        <dsp:cNvSpPr/>
      </dsp:nvSpPr>
      <dsp:spPr>
        <a:xfrm>
          <a:off x="0" y="2316261"/>
          <a:ext cx="4038600" cy="9090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Well patients</a:t>
          </a:r>
          <a:endParaRPr lang="en-US" sz="3700" kern="1200" dirty="0"/>
        </a:p>
      </dsp:txBody>
      <dsp:txXfrm>
        <a:off x="44378" y="2360639"/>
        <a:ext cx="3949844" cy="820334"/>
      </dsp:txXfrm>
    </dsp:sp>
    <dsp:sp modelId="{DE6CD9F4-4D2D-483E-986D-486924E23201}">
      <dsp:nvSpPr>
        <dsp:cNvPr id="0" name=""/>
        <dsp:cNvSpPr/>
      </dsp:nvSpPr>
      <dsp:spPr>
        <a:xfrm>
          <a:off x="0" y="3331911"/>
          <a:ext cx="4038600" cy="9090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Late Presenters</a:t>
          </a:r>
          <a:endParaRPr lang="en-US" sz="3700" kern="1200"/>
        </a:p>
      </dsp:txBody>
      <dsp:txXfrm>
        <a:off x="44378" y="3376289"/>
        <a:ext cx="3949844" cy="820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372BA-247B-40D3-9F7A-BC1A9FE621A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5F1BD-D782-4929-B263-1BD2EFCFA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2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DC1109-FD6F-4D4D-8E7E-419D9E73A62C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959C15-6CFE-499F-BFEE-2A66680A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8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98D4-7C3A-43E1-A0F4-5CF6CCB1FB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915D-9A6D-4640-B179-0FD1BADF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4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98D4-7C3A-43E1-A0F4-5CF6CCB1FB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915D-9A6D-4640-B179-0FD1BADF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7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98D4-7C3A-43E1-A0F4-5CF6CCB1FB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915D-9A6D-4640-B179-0FD1BADF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8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3605C1-4FE3-469F-9A09-CE6BAEF0DC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0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98D4-7C3A-43E1-A0F4-5CF6CCB1FB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915D-9A6D-4640-B179-0FD1BADF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6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98D4-7C3A-43E1-A0F4-5CF6CCB1FB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915D-9A6D-4640-B179-0FD1BADF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8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98D4-7C3A-43E1-A0F4-5CF6CCB1FB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915D-9A6D-4640-B179-0FD1BADF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98D4-7C3A-43E1-A0F4-5CF6CCB1FB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915D-9A6D-4640-B179-0FD1BADF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5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98D4-7C3A-43E1-A0F4-5CF6CCB1FB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915D-9A6D-4640-B179-0FD1BADF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6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98D4-7C3A-43E1-A0F4-5CF6CCB1FB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915D-9A6D-4640-B179-0FD1BADF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98D4-7C3A-43E1-A0F4-5CF6CCB1FB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915D-9A6D-4640-B179-0FD1BADF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6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98D4-7C3A-43E1-A0F4-5CF6CCB1FB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915D-9A6D-4640-B179-0FD1BADF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8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98D4-7C3A-43E1-A0F4-5CF6CCB1FB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915D-9A6D-4640-B179-0FD1BADF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5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en/1/16/Zimbabwe_Coat_of_Arms_Hi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772400" cy="186094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>
                <a:latin typeface="+mn-lt"/>
              </a:rPr>
              <a:t>Differentiated Care across the Cascade: Experiences from Zimbabwe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419600"/>
            <a:ext cx="5181600" cy="128230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100" i="1" dirty="0" smtClean="0"/>
              <a:t>Dr. Tsitsi </a:t>
            </a:r>
            <a:r>
              <a:rPr lang="en-US" sz="2100" i="1" dirty="0"/>
              <a:t>Apollo</a:t>
            </a:r>
          </a:p>
          <a:p>
            <a:pPr>
              <a:defRPr/>
            </a:pPr>
            <a:r>
              <a:rPr lang="en-US" sz="2100" i="1" dirty="0"/>
              <a:t>Zimbabwe Ministry of Health and Child Care</a:t>
            </a:r>
          </a:p>
          <a:p>
            <a:pPr>
              <a:defRPr/>
            </a:pPr>
            <a:r>
              <a:rPr lang="en-US" sz="2100" i="1" dirty="0"/>
              <a:t>IAC, </a:t>
            </a:r>
            <a:r>
              <a:rPr lang="en-US" sz="2100" i="1" dirty="0" smtClean="0"/>
              <a:t>July, 2016</a:t>
            </a:r>
          </a:p>
          <a:p>
            <a:pPr>
              <a:defRPr/>
            </a:pPr>
            <a:r>
              <a:rPr lang="en-US" sz="2100" i="1" dirty="0" smtClean="0"/>
              <a:t>Durban</a:t>
            </a:r>
            <a:endParaRPr lang="en-US" sz="2100" i="1" dirty="0"/>
          </a:p>
        </p:txBody>
      </p:sp>
      <p:pic>
        <p:nvPicPr>
          <p:cNvPr id="15364" name="Picture 2" descr="The Coat of Arms of Zimbabw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33"/>
            <a:ext cx="1460897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54660"/>
            <a:ext cx="1600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2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472" y="455436"/>
            <a:ext cx="8229057" cy="879648"/>
          </a:xfrm>
        </p:spPr>
        <p:txBody>
          <a:bodyPr>
            <a:normAutofit fontScale="90000"/>
          </a:bodyPr>
          <a:lstStyle/>
          <a:p>
            <a:r>
              <a:rPr lang="en-AU" altLang="en-US" sz="3762" dirty="0"/>
              <a:t>Community ART refill groups</a:t>
            </a:r>
            <a:r>
              <a:rPr lang="en-AU" altLang="en-US" dirty="0" smtClean="0"/>
              <a:t/>
            </a:r>
            <a:br>
              <a:rPr lang="en-AU" altLang="en-US" dirty="0" smtClean="0"/>
            </a:br>
            <a:endParaRPr lang="en-AU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72" y="895260"/>
            <a:ext cx="4422677" cy="57341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AU" sz="1710" dirty="0"/>
              <a:t>Model</a:t>
            </a:r>
          </a:p>
          <a:p>
            <a:pPr>
              <a:defRPr/>
            </a:pPr>
            <a:r>
              <a:rPr lang="en-AU" sz="1710" dirty="0"/>
              <a:t>self-selecting patient groups </a:t>
            </a:r>
            <a:r>
              <a:rPr lang="en-AU" sz="1710" dirty="0" smtClean="0"/>
              <a:t>(6-12) </a:t>
            </a:r>
            <a:endParaRPr lang="en-AU" sz="1710" dirty="0"/>
          </a:p>
          <a:p>
            <a:pPr>
              <a:defRPr/>
            </a:pPr>
            <a:r>
              <a:rPr lang="en-AU" sz="1710" dirty="0"/>
              <a:t>one representative picks up  ARVs for the group on quarterly basis</a:t>
            </a:r>
          </a:p>
          <a:p>
            <a:pPr>
              <a:defRPr/>
            </a:pPr>
            <a:r>
              <a:rPr lang="en-AU" sz="1710" dirty="0"/>
              <a:t>group contribute money for transport/ lunch/in kind support (</a:t>
            </a:r>
            <a:r>
              <a:rPr lang="en-AU" sz="1710" dirty="0" err="1"/>
              <a:t>eg</a:t>
            </a:r>
            <a:r>
              <a:rPr lang="en-AU" sz="1710" dirty="0"/>
              <a:t> work their fields)</a:t>
            </a:r>
          </a:p>
          <a:p>
            <a:pPr marL="0" indent="0">
              <a:buNone/>
              <a:defRPr/>
            </a:pPr>
            <a:r>
              <a:rPr lang="en-AU" sz="1710" dirty="0"/>
              <a:t> </a:t>
            </a:r>
          </a:p>
          <a:p>
            <a:pPr marL="0" indent="0">
              <a:buNone/>
              <a:defRPr/>
            </a:pPr>
            <a:r>
              <a:rPr lang="en-AU" sz="1710" dirty="0"/>
              <a:t>Results: 9 months pilot evaluation (n=207)</a:t>
            </a:r>
          </a:p>
          <a:p>
            <a:pPr>
              <a:defRPr/>
            </a:pPr>
            <a:r>
              <a:rPr lang="en-AU" sz="1710" dirty="0"/>
              <a:t>100% retention, 99% virally suppressed</a:t>
            </a:r>
          </a:p>
          <a:p>
            <a:pPr>
              <a:defRPr/>
            </a:pPr>
            <a:r>
              <a:rPr lang="en-AU" sz="1710" dirty="0"/>
              <a:t>Time </a:t>
            </a:r>
            <a:r>
              <a:rPr lang="en-AU" sz="1710" dirty="0" smtClean="0"/>
              <a:t>saving: normally </a:t>
            </a:r>
            <a:r>
              <a:rPr lang="en-AU" sz="1710" dirty="0"/>
              <a:t>45mins waiting, 50 mins with staff (nurse, counsellor, pharmacist); ART refill groups: 30 mins to serve 8 patients </a:t>
            </a:r>
            <a:endParaRPr lang="en-AU" sz="1710" dirty="0" smtClean="0"/>
          </a:p>
          <a:p>
            <a:pPr>
              <a:defRPr/>
            </a:pPr>
            <a:r>
              <a:rPr lang="en-AU" sz="1710" dirty="0" smtClean="0"/>
              <a:t>Secondary </a:t>
            </a:r>
            <a:r>
              <a:rPr lang="en-AU" sz="1710" dirty="0"/>
              <a:t>benefits in increased resilience, reduced stigma, more participation in health governance.</a:t>
            </a:r>
          </a:p>
          <a:p>
            <a:pPr marL="0" indent="0">
              <a:buNone/>
              <a:defRPr/>
            </a:pPr>
            <a:endParaRPr lang="en-AU" sz="1600" dirty="0" smtClean="0"/>
          </a:p>
          <a:p>
            <a:pPr marL="0" indent="0">
              <a:buNone/>
              <a:defRPr/>
            </a:pPr>
            <a:r>
              <a:rPr lang="en-AU" sz="1600" dirty="0" smtClean="0"/>
              <a:t>Source: MSF, 2014</a:t>
            </a:r>
            <a:endParaRPr lang="en-AU" sz="1600" dirty="0"/>
          </a:p>
        </p:txBody>
      </p:sp>
      <p:pic>
        <p:nvPicPr>
          <p:cNvPr id="522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41" y="3912212"/>
            <a:ext cx="4268959" cy="292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49" y="895260"/>
            <a:ext cx="4289851" cy="291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0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Service </a:t>
            </a:r>
            <a:r>
              <a:rPr lang="en-US" dirty="0" smtClean="0"/>
              <a:t>Frequency: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919018"/>
            <a:ext cx="4495800" cy="4872182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Stable adult clients on ART being monitored clinically +/- immunologically are seen 6 monthly for clinical visits</a:t>
            </a:r>
          </a:p>
          <a:p>
            <a:r>
              <a:rPr lang="en-US" sz="3600" dirty="0" smtClean="0"/>
              <a:t>A </a:t>
            </a:r>
            <a:r>
              <a:rPr lang="en-US" sz="3600" b="1" dirty="0" smtClean="0"/>
              <a:t>stable client is defined </a:t>
            </a:r>
            <a:r>
              <a:rPr lang="en-US" sz="3600" dirty="0" smtClean="0"/>
              <a:t>as one </a:t>
            </a:r>
            <a:r>
              <a:rPr lang="en-US" sz="3600" dirty="0" smtClean="0"/>
              <a:t>with</a:t>
            </a:r>
          </a:p>
          <a:p>
            <a:pPr lvl="1"/>
            <a:r>
              <a:rPr lang="en-US" sz="3200" dirty="0" smtClean="0"/>
              <a:t>no concurrent </a:t>
            </a:r>
            <a:r>
              <a:rPr lang="en-US" sz="3200" dirty="0" smtClean="0"/>
              <a:t>illness</a:t>
            </a:r>
            <a:endParaRPr lang="en-US" sz="3200" dirty="0" smtClean="0"/>
          </a:p>
          <a:p>
            <a:pPr lvl="1"/>
            <a:r>
              <a:rPr lang="en-US" sz="3200" dirty="0" smtClean="0"/>
              <a:t>has </a:t>
            </a:r>
            <a:r>
              <a:rPr lang="en-US" sz="3200" dirty="0" smtClean="0"/>
              <a:t>a VL &lt; 1,000 copies/ml </a:t>
            </a:r>
            <a:endParaRPr lang="en-US" sz="3200" dirty="0" smtClean="0"/>
          </a:p>
          <a:p>
            <a:pPr lvl="1"/>
            <a:r>
              <a:rPr lang="en-US" sz="3200" dirty="0" smtClean="0"/>
              <a:t>at </a:t>
            </a:r>
            <a:r>
              <a:rPr lang="en-US" sz="3200" dirty="0" smtClean="0"/>
              <a:t>least 6 months on ART</a:t>
            </a:r>
          </a:p>
          <a:p>
            <a:r>
              <a:rPr lang="en-US" sz="3600" dirty="0" smtClean="0"/>
              <a:t>Clinics schedule 3-monthly refill visits</a:t>
            </a:r>
          </a:p>
          <a:p>
            <a:r>
              <a:rPr lang="en-US" sz="3600" dirty="0"/>
              <a:t>Appointment diaries +/- </a:t>
            </a:r>
            <a:r>
              <a:rPr lang="en-US" sz="3600" dirty="0" smtClean="0"/>
              <a:t>electronic patient management system- </a:t>
            </a:r>
            <a:r>
              <a:rPr lang="en-US" sz="3600" dirty="0"/>
              <a:t>generated appointment lists in use to support tracking of clients and defaulters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965200"/>
            <a:ext cx="4495800" cy="429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Infants are followed up monthly until 18 months, thereafter 3-monthly </a:t>
            </a:r>
          </a:p>
          <a:p>
            <a:r>
              <a:rPr lang="en-US" sz="2000" dirty="0"/>
              <a:t>Children </a:t>
            </a:r>
            <a:r>
              <a:rPr lang="en-US" sz="2000" dirty="0" smtClean="0"/>
              <a:t>are seen </a:t>
            </a:r>
            <a:r>
              <a:rPr lang="en-US" sz="2000" dirty="0"/>
              <a:t>3-monthly until </a:t>
            </a:r>
            <a:r>
              <a:rPr lang="en-US" sz="2000" dirty="0" smtClean="0"/>
              <a:t>transitioned to adult ARV doses with 6-monthly visits</a:t>
            </a:r>
          </a:p>
          <a:p>
            <a:r>
              <a:rPr lang="en-US" sz="2000" dirty="0" smtClean="0"/>
              <a:t>BF &amp; PW have their clinic visit schedule </a:t>
            </a:r>
            <a:r>
              <a:rPr lang="en-US" sz="2000" dirty="0" smtClean="0"/>
              <a:t>synchronized and integrated </a:t>
            </a:r>
            <a:r>
              <a:rPr lang="en-US" sz="2000" dirty="0" smtClean="0"/>
              <a:t>into MNCH services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3138870"/>
              </p:ext>
            </p:extLst>
          </p:nvPr>
        </p:nvGraphicFramePr>
        <p:xfrm>
          <a:off x="381000" y="5664200"/>
          <a:ext cx="8382000" cy="88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2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dirty="0" smtClean="0"/>
              <a:t>3. Service </a:t>
            </a:r>
            <a:r>
              <a:rPr lang="en-US" dirty="0" smtClean="0"/>
              <a:t>location: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36" y="990600"/>
            <a:ext cx="4461164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Decentralization of ART services </a:t>
            </a:r>
          </a:p>
          <a:p>
            <a:r>
              <a:rPr lang="en-US" dirty="0" smtClean="0"/>
              <a:t>Integration of ART/TB services</a:t>
            </a:r>
          </a:p>
          <a:p>
            <a:pPr lvl="1"/>
            <a:r>
              <a:rPr lang="en-US" dirty="0" smtClean="0"/>
              <a:t>Easier at lower level facilities</a:t>
            </a:r>
          </a:p>
          <a:p>
            <a:pPr lvl="1"/>
            <a:r>
              <a:rPr lang="en-US" dirty="0" smtClean="0"/>
              <a:t>Strong referral systems required at higher levels</a:t>
            </a:r>
          </a:p>
          <a:p>
            <a:r>
              <a:rPr lang="en-US" dirty="0" smtClean="0"/>
              <a:t>Offering PMTCT  services in MNCH platform</a:t>
            </a:r>
          </a:p>
          <a:p>
            <a:r>
              <a:rPr lang="en-US" dirty="0" smtClean="0"/>
              <a:t>Community-level services</a:t>
            </a:r>
          </a:p>
          <a:p>
            <a:pPr lvl="1"/>
            <a:r>
              <a:rPr lang="en-US" dirty="0" smtClean="0"/>
              <a:t>CSS Framework for health sector being developed</a:t>
            </a:r>
          </a:p>
          <a:p>
            <a:pPr lvl="1"/>
            <a:r>
              <a:rPr lang="en-US" dirty="0" smtClean="0"/>
              <a:t>Community worker’s role in adherence and psychosocial support and defaulter tracking</a:t>
            </a:r>
          </a:p>
          <a:p>
            <a:r>
              <a:rPr lang="en-US" dirty="0" smtClean="0"/>
              <a:t>National Health Strategy has provision of establishment of  ‘Health Posts’</a:t>
            </a:r>
            <a:endParaRPr lang="en-US" dirty="0"/>
          </a:p>
        </p:txBody>
      </p:sp>
      <p:pic>
        <p:nvPicPr>
          <p:cNvPr id="5" name="Content Placeholder 4" descr="Follow-Up Sites 2010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4191000" cy="2868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36" y="3642514"/>
            <a:ext cx="4089689" cy="2682086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03464439"/>
              </p:ext>
            </p:extLst>
          </p:nvPr>
        </p:nvGraphicFramePr>
        <p:xfrm>
          <a:off x="34636" y="6096000"/>
          <a:ext cx="5029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11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08"/>
            <a:ext cx="8229600" cy="885392"/>
          </a:xfrm>
        </p:spPr>
        <p:txBody>
          <a:bodyPr/>
          <a:lstStyle/>
          <a:p>
            <a:r>
              <a:rPr lang="en-US" dirty="0" smtClean="0"/>
              <a:t>4. Type </a:t>
            </a:r>
            <a:r>
              <a:rPr lang="en-US" dirty="0" smtClean="0"/>
              <a:t>of Health Worker: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3" y="9144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Primary Care Nurses: lower level cadres (18 month training post O-Level education); manning primary care clinic</a:t>
            </a:r>
          </a:p>
          <a:p>
            <a:r>
              <a:rPr lang="en-US" dirty="0" smtClean="0"/>
              <a:t>Primary Counsellors: Lay counsellors (9 month training); conduct HTS services including RDT for HIV </a:t>
            </a:r>
          </a:p>
          <a:p>
            <a:r>
              <a:rPr lang="en-US" dirty="0" smtClean="0"/>
              <a:t>Community health workers: </a:t>
            </a:r>
            <a:endParaRPr lang="en-US" dirty="0" smtClean="0"/>
          </a:p>
          <a:p>
            <a:pPr lvl="1"/>
            <a:r>
              <a:rPr lang="en-US" dirty="0" smtClean="0"/>
              <a:t>Village Health Workers</a:t>
            </a:r>
          </a:p>
          <a:p>
            <a:pPr lvl="1">
              <a:defRPr/>
            </a:pPr>
            <a:r>
              <a:rPr lang="en-ZW" dirty="0"/>
              <a:t>Over 87,000 community healthy workers</a:t>
            </a:r>
          </a:p>
          <a:p>
            <a:pPr lvl="1">
              <a:defRPr/>
            </a:pPr>
            <a:r>
              <a:rPr lang="en-ZW" dirty="0"/>
              <a:t>77 different types of community cadres</a:t>
            </a:r>
          </a:p>
          <a:p>
            <a:r>
              <a:rPr lang="en-US" dirty="0" smtClean="0"/>
              <a:t>Capacity </a:t>
            </a:r>
            <a:r>
              <a:rPr lang="en-US" dirty="0" smtClean="0"/>
              <a:t>building of HR: HIV Integrated training package (supports provision of integrated services </a:t>
            </a:r>
            <a:r>
              <a:rPr lang="en-US" dirty="0" err="1" smtClean="0"/>
              <a:t>eg</a:t>
            </a:r>
            <a:r>
              <a:rPr lang="en-US" dirty="0" smtClean="0"/>
              <a:t> TB/HIV, HIV/SRH), psychosocial support for children &amp; adolescents LHIV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78485560"/>
              </p:ext>
            </p:extLst>
          </p:nvPr>
        </p:nvGraphicFramePr>
        <p:xfrm>
          <a:off x="152400" y="5715001"/>
          <a:ext cx="8839200" cy="80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7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Patient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0" y="1280318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581400" y="761999"/>
          <a:ext cx="5486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47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enablers: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Explicit national guidelines/SOPs on ‘Differentiated Care’</a:t>
            </a:r>
          </a:p>
          <a:p>
            <a:r>
              <a:rPr lang="en-US" dirty="0" smtClean="0"/>
              <a:t>Engage with key stakeholders especially networks of PLHIV for demand creation</a:t>
            </a:r>
          </a:p>
          <a:p>
            <a:r>
              <a:rPr lang="en-US" dirty="0" smtClean="0"/>
              <a:t>Secure adequate resources for </a:t>
            </a:r>
          </a:p>
          <a:p>
            <a:pPr lvl="1"/>
            <a:r>
              <a:rPr lang="en-US" dirty="0" smtClean="0"/>
              <a:t>sensitization &amp; training </a:t>
            </a:r>
          </a:p>
          <a:p>
            <a:pPr lvl="1"/>
            <a:r>
              <a:rPr lang="en-US" dirty="0" smtClean="0"/>
              <a:t>buffer stock of medicines</a:t>
            </a:r>
          </a:p>
          <a:p>
            <a:r>
              <a:rPr lang="en-US" dirty="0" smtClean="0"/>
              <a:t>Develop an M &amp; E plan</a:t>
            </a:r>
          </a:p>
          <a:p>
            <a:pPr lvl="1"/>
            <a:r>
              <a:rPr lang="en-US" dirty="0" smtClean="0"/>
              <a:t>Monitoring tools</a:t>
            </a:r>
          </a:p>
          <a:p>
            <a:pPr lvl="1"/>
            <a:r>
              <a:rPr lang="en-US" dirty="0" smtClean="0"/>
              <a:t>Consider integration with quality improvement initiatives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2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Differentiated care is anticipated to :</a:t>
            </a:r>
          </a:p>
          <a:p>
            <a:pPr lvl="1"/>
            <a:r>
              <a:rPr lang="en-US" dirty="0" smtClean="0"/>
              <a:t> Provide targeted interventions to specific type of patients who would otherwise not have their needs fully </a:t>
            </a:r>
            <a:r>
              <a:rPr lang="en-US" dirty="0" smtClean="0"/>
              <a:t>met</a:t>
            </a:r>
          </a:p>
          <a:p>
            <a:pPr lvl="1"/>
            <a:r>
              <a:rPr lang="en-US" dirty="0"/>
              <a:t>Foster ‘patient-centric’ or ‘patient-oriented’ care delivery models</a:t>
            </a:r>
          </a:p>
          <a:p>
            <a:pPr lvl="1"/>
            <a:r>
              <a:rPr lang="en-US" dirty="0" smtClean="0"/>
              <a:t>Alleviate </a:t>
            </a:r>
            <a:r>
              <a:rPr lang="en-US" dirty="0" smtClean="0"/>
              <a:t>the burden on the already overstretched health system</a:t>
            </a:r>
          </a:p>
          <a:p>
            <a:r>
              <a:rPr lang="en-US" dirty="0" smtClean="0"/>
              <a:t>Need </a:t>
            </a:r>
            <a:r>
              <a:rPr lang="en-US" dirty="0" smtClean="0"/>
              <a:t>to identify strategies to address  retention among ‘well patients’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57250"/>
          </a:xfrm>
        </p:spPr>
        <p:txBody>
          <a:bodyPr/>
          <a:lstStyle/>
          <a:p>
            <a:pPr eaLnBrk="1" hangingPunct="1"/>
            <a:r>
              <a:rPr lang="en-ZW" altLang="en-US" dirty="0" smtClean="0"/>
              <a:t>I Thank </a:t>
            </a:r>
            <a:r>
              <a:rPr lang="en-ZW" altLang="en-US" dirty="0" smtClean="0"/>
              <a:t>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446521" cy="44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0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321037"/>
            <a:ext cx="8229600" cy="857250"/>
          </a:xfrm>
        </p:spPr>
        <p:txBody>
          <a:bodyPr/>
          <a:lstStyle/>
          <a:p>
            <a:pPr eaLnBrk="1" hangingPunct="1"/>
            <a:r>
              <a:rPr lang="en-ZW" altLang="en-US" sz="2700" dirty="0">
                <a:latin typeface="+mn-lt"/>
              </a:rPr>
              <a:t>Presentation Outline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947887"/>
              </p:ext>
            </p:extLst>
          </p:nvPr>
        </p:nvGraphicFramePr>
        <p:xfrm>
          <a:off x="-304800" y="1174823"/>
          <a:ext cx="4994564" cy="514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www.ezilon.com/maps/images/africa/political-map-of-Zimbabw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46" y="1674732"/>
            <a:ext cx="4419600" cy="42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Zimbabwe population: 13 million</a:t>
            </a:r>
          </a:p>
          <a:p>
            <a:r>
              <a:rPr lang="en-US" dirty="0" smtClean="0"/>
              <a:t>Generalized HIV epidemic with prevalence: 14.7%</a:t>
            </a:r>
          </a:p>
          <a:p>
            <a:r>
              <a:rPr lang="en-US" dirty="0" smtClean="0"/>
              <a:t>HIV incidence: 0.88%</a:t>
            </a:r>
          </a:p>
          <a:p>
            <a:r>
              <a:rPr lang="en-US" dirty="0" smtClean="0"/>
              <a:t># of PLHIV: 1,4 m including 77,000 children</a:t>
            </a:r>
          </a:p>
          <a:p>
            <a:r>
              <a:rPr lang="en-US" dirty="0" smtClean="0"/>
              <a:t>High TB/HIV co-infection rate: 69%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491" y="1438420"/>
            <a:ext cx="4038600" cy="47926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Number of PLHIV on ART: </a:t>
            </a:r>
            <a:r>
              <a:rPr lang="en-ZW" altLang="en-US" dirty="0" smtClean="0"/>
              <a:t>891,621 (March, 2016)</a:t>
            </a:r>
            <a:endParaRPr lang="en-US" dirty="0" smtClean="0"/>
          </a:p>
          <a:p>
            <a:pPr lvl="1"/>
            <a:r>
              <a:rPr lang="en-US" dirty="0" smtClean="0"/>
              <a:t>Adults coverage (61%) </a:t>
            </a:r>
          </a:p>
          <a:p>
            <a:pPr lvl="1"/>
            <a:r>
              <a:rPr lang="en-US" dirty="0" smtClean="0"/>
              <a:t>Children coverage (80%)</a:t>
            </a:r>
          </a:p>
          <a:p>
            <a:r>
              <a:rPr lang="en-US" dirty="0" smtClean="0"/>
              <a:t>Retention on ART at 12 months</a:t>
            </a:r>
          </a:p>
          <a:p>
            <a:pPr lvl="1"/>
            <a:r>
              <a:rPr lang="en-US" dirty="0" smtClean="0"/>
              <a:t>Males  87%</a:t>
            </a:r>
          </a:p>
          <a:p>
            <a:pPr lvl="1"/>
            <a:r>
              <a:rPr lang="en-US" dirty="0" smtClean="0"/>
              <a:t>Females 88%</a:t>
            </a:r>
          </a:p>
          <a:p>
            <a:r>
              <a:rPr lang="en-US" dirty="0" smtClean="0"/>
              <a:t>Viral Suppression: 89,5%at 12 months (HIV DR Resistance Survey, 2012)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038600" cy="414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5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Rationale for Differentiated Care: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549754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648200" y="2412595"/>
            <a:ext cx="4038600" cy="29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-10391"/>
            <a:ext cx="8229600" cy="1143000"/>
          </a:xfrm>
        </p:spPr>
        <p:txBody>
          <a:bodyPr/>
          <a:lstStyle/>
          <a:p>
            <a:r>
              <a:rPr lang="en-US" dirty="0" smtClean="0"/>
              <a:t>Process: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946606"/>
              </p:ext>
            </p:extLst>
          </p:nvPr>
        </p:nvGraphicFramePr>
        <p:xfrm>
          <a:off x="457200" y="2304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066800" y="2143878"/>
            <a:ext cx="0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29103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July, 2014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19600" y="1640320"/>
            <a:ext cx="0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24745" y="250069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April, 2015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43200" y="1640320"/>
            <a:ext cx="0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2448678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Oct, 2014 –March, 2015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91200" y="1690831"/>
            <a:ext cx="0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2468049"/>
            <a:ext cx="76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June, 2015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696200" y="1690831"/>
            <a:ext cx="0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86600" y="234188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752109" cy="6837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9036" y="228600"/>
            <a:ext cx="4191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000" dirty="0" smtClean="0"/>
              <a:t>Developed to support the implementation of the WHO 2013 HIV Guidelines</a:t>
            </a:r>
          </a:p>
          <a:p>
            <a:r>
              <a:rPr lang="en-US" sz="2000" dirty="0" smtClean="0"/>
              <a:t>-User-friendly and clearly articulates the </a:t>
            </a:r>
            <a:r>
              <a:rPr lang="en-US" sz="2000" b="1" dirty="0" smtClean="0"/>
              <a:t>‘how to</a:t>
            </a:r>
            <a:r>
              <a:rPr lang="en-US" sz="2000" dirty="0" smtClean="0"/>
              <a:t>’ deliver services </a:t>
            </a:r>
          </a:p>
          <a:p>
            <a:endParaRPr lang="en-US" sz="2000" dirty="0" smtClean="0"/>
          </a:p>
          <a:p>
            <a:pPr>
              <a:defRPr/>
            </a:pPr>
            <a:r>
              <a:rPr lang="en-ZW" altLang="en-US" sz="2000" dirty="0">
                <a:solidFill>
                  <a:srgbClr val="000000"/>
                </a:solidFill>
              </a:rPr>
              <a:t>-</a:t>
            </a:r>
            <a:r>
              <a:rPr lang="en-ZW" altLang="en-US" sz="2000" dirty="0" smtClean="0">
                <a:solidFill>
                  <a:srgbClr val="000000"/>
                </a:solidFill>
              </a:rPr>
              <a:t>Defines </a:t>
            </a:r>
            <a:r>
              <a:rPr lang="en-ZW" altLang="en-US" sz="2000" b="1" dirty="0">
                <a:solidFill>
                  <a:srgbClr val="000000"/>
                </a:solidFill>
              </a:rPr>
              <a:t>the minimum package </a:t>
            </a:r>
            <a:r>
              <a:rPr lang="en-ZW" altLang="en-US" sz="2000" b="1" dirty="0" smtClean="0">
                <a:solidFill>
                  <a:srgbClr val="000000"/>
                </a:solidFill>
              </a:rPr>
              <a:t>across the prevention, treatment and care cascade</a:t>
            </a:r>
          </a:p>
          <a:p>
            <a:pPr>
              <a:defRPr/>
            </a:pPr>
            <a:endParaRPr lang="en-ZW" altLang="en-US" sz="20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ZW" altLang="en-US" sz="2000" b="1" dirty="0" smtClean="0">
                <a:solidFill>
                  <a:srgbClr val="000000"/>
                </a:solidFill>
              </a:rPr>
              <a:t>-Defines roles and responsibilities of the different cadres including community</a:t>
            </a:r>
          </a:p>
          <a:p>
            <a:pPr>
              <a:defRPr/>
            </a:pPr>
            <a:endParaRPr lang="en-ZW" altLang="en-US" sz="20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ZW" altLang="en-US" sz="2000" dirty="0" smtClean="0">
                <a:solidFill>
                  <a:srgbClr val="000000"/>
                </a:solidFill>
              </a:rPr>
              <a:t>-Identifies </a:t>
            </a:r>
            <a:r>
              <a:rPr lang="en-ZW" altLang="en-US" sz="2000" b="1" dirty="0">
                <a:solidFill>
                  <a:srgbClr val="000000"/>
                </a:solidFill>
              </a:rPr>
              <a:t>operational strategies </a:t>
            </a:r>
            <a:r>
              <a:rPr lang="en-ZW" altLang="en-US" sz="2000" dirty="0">
                <a:solidFill>
                  <a:srgbClr val="000000"/>
                </a:solidFill>
              </a:rPr>
              <a:t>that aim to </a:t>
            </a:r>
            <a:r>
              <a:rPr lang="en-ZW" altLang="en-US" sz="2000" dirty="0"/>
              <a:t>address leakages </a:t>
            </a:r>
            <a:r>
              <a:rPr lang="en-ZW" altLang="en-US" sz="2000" dirty="0">
                <a:solidFill>
                  <a:srgbClr val="000000"/>
                </a:solidFill>
              </a:rPr>
              <a:t>in the cascade </a:t>
            </a:r>
            <a:endParaRPr lang="en-ZW" altLang="en-US" sz="20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ZW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ZW" altLang="en-US" sz="2000" dirty="0" smtClean="0">
                <a:solidFill>
                  <a:srgbClr val="000000"/>
                </a:solidFill>
              </a:rPr>
              <a:t>-Highlights </a:t>
            </a:r>
            <a:r>
              <a:rPr lang="en-ZW" altLang="en-US" sz="2000" dirty="0">
                <a:solidFill>
                  <a:srgbClr val="000000"/>
                </a:solidFill>
              </a:rPr>
              <a:t>special considerations for </a:t>
            </a:r>
            <a:r>
              <a:rPr lang="en-ZW" altLang="en-US" sz="2000" b="1" dirty="0">
                <a:solidFill>
                  <a:srgbClr val="000000"/>
                </a:solidFill>
              </a:rPr>
              <a:t>children, adolescents, pregnant and lactating women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577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ART Delivery: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56385460"/>
              </p:ext>
            </p:extLst>
          </p:nvPr>
        </p:nvGraphicFramePr>
        <p:xfrm>
          <a:off x="1219200" y="12192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6248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C. </a:t>
            </a:r>
            <a:r>
              <a:rPr lang="en-US" dirty="0" err="1" smtClean="0"/>
              <a:t>Duncombe</a:t>
            </a:r>
            <a:r>
              <a:rPr lang="en-US" dirty="0" smtClean="0"/>
              <a:t> Frame-work to delivering HIV care and treatment (TMIH, April 2015)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638800"/>
            <a:ext cx="44958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Four levels to adapt care to people’s needs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354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1. Service </a:t>
            </a:r>
            <a:r>
              <a:rPr lang="en-US" dirty="0" smtClean="0"/>
              <a:t>Intensity: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452265"/>
            <a:ext cx="4038600" cy="5135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Provision of different service package according to the health status of the patient</a:t>
            </a: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atients </a:t>
            </a:r>
            <a:r>
              <a:rPr lang="en-US" dirty="0" smtClean="0"/>
              <a:t>with low CD4 cell count &lt;100 cells/mm3</a:t>
            </a:r>
          </a:p>
          <a:p>
            <a:pPr lvl="1"/>
            <a:r>
              <a:rPr lang="en-US" dirty="0" smtClean="0"/>
              <a:t>ART Initiation </a:t>
            </a:r>
          </a:p>
          <a:p>
            <a:pPr lvl="1"/>
            <a:r>
              <a:rPr lang="en-US" dirty="0" smtClean="0"/>
              <a:t>Lab test</a:t>
            </a:r>
          </a:p>
          <a:p>
            <a:pPr lvl="2"/>
            <a:r>
              <a:rPr lang="en-US" dirty="0" err="1" smtClean="0"/>
              <a:t>Haemoglobin</a:t>
            </a:r>
            <a:r>
              <a:rPr lang="en-US" dirty="0" smtClean="0"/>
              <a:t> for AZT</a:t>
            </a:r>
          </a:p>
          <a:p>
            <a:pPr lvl="2"/>
            <a:r>
              <a:rPr lang="en-US" dirty="0" smtClean="0"/>
              <a:t>Creatinine clearance for TDF</a:t>
            </a:r>
          </a:p>
          <a:p>
            <a:pPr marL="914400" lvl="2" indent="0">
              <a:buNone/>
            </a:pPr>
            <a:endParaRPr lang="en-US" i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Refills:</a:t>
            </a:r>
          </a:p>
          <a:p>
            <a:pPr lvl="1"/>
            <a:r>
              <a:rPr lang="en-US" dirty="0" smtClean="0"/>
              <a:t>Individual refill from pharmacy</a:t>
            </a:r>
          </a:p>
          <a:p>
            <a:pPr lvl="1"/>
            <a:r>
              <a:rPr lang="en-US" dirty="0" smtClean="0"/>
              <a:t>Family ‘ART’ Group’ refill</a:t>
            </a:r>
          </a:p>
          <a:p>
            <a:pPr lvl="1"/>
            <a:r>
              <a:rPr lang="en-US" dirty="0" smtClean="0"/>
              <a:t>Group ‘club’ refill</a:t>
            </a:r>
          </a:p>
          <a:p>
            <a:pPr lvl="1"/>
            <a:r>
              <a:rPr lang="en-US" dirty="0" smtClean="0"/>
              <a:t>Community ART Group refills</a:t>
            </a:r>
          </a:p>
          <a:p>
            <a:r>
              <a:rPr lang="en-US" dirty="0" smtClean="0"/>
              <a:t>Involvement of networks of PLHIV in the determination of appropriate models and development of standard tools for implementing differentiated care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3217084"/>
              </p:ext>
            </p:extLst>
          </p:nvPr>
        </p:nvGraphicFramePr>
        <p:xfrm>
          <a:off x="304800" y="5909415"/>
          <a:ext cx="86868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0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6393</TotalTime>
  <Words>888</Words>
  <Application>Microsoft Office PowerPoint</Application>
  <PresentationFormat>On-screen Show (4:3)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Office Theme</vt:lpstr>
      <vt:lpstr>Differentiated Care across the Cascade: Experiences from Zimbabwe</vt:lpstr>
      <vt:lpstr>Presentation Outline</vt:lpstr>
      <vt:lpstr>Background:</vt:lpstr>
      <vt:lpstr>Background:</vt:lpstr>
      <vt:lpstr>Rationale for Differentiated Care:</vt:lpstr>
      <vt:lpstr>Process:</vt:lpstr>
      <vt:lpstr>PowerPoint Presentation</vt:lpstr>
      <vt:lpstr>Differentiated ART Delivery:</vt:lpstr>
      <vt:lpstr>1. Service Intensity:</vt:lpstr>
      <vt:lpstr>Community ART refill groups </vt:lpstr>
      <vt:lpstr>2. Service Frequency:</vt:lpstr>
      <vt:lpstr>3. Service location:</vt:lpstr>
      <vt:lpstr>4. Type of Health Worker:</vt:lpstr>
      <vt:lpstr>Patient:</vt:lpstr>
      <vt:lpstr>Critical enablers:</vt:lpstr>
      <vt:lpstr>Conclusions:</vt:lpstr>
      <vt:lpstr>I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Testing, Linkage to Care, Retention in Care:  Presenting the Cascade</dc:title>
  <dc:creator>tapollo</dc:creator>
  <cp:lastModifiedBy>Tsitsi Apollo</cp:lastModifiedBy>
  <cp:revision>469</cp:revision>
  <cp:lastPrinted>2012-10-15T13:40:50Z</cp:lastPrinted>
  <dcterms:created xsi:type="dcterms:W3CDTF">2012-03-13T13:10:12Z</dcterms:created>
  <dcterms:modified xsi:type="dcterms:W3CDTF">2016-07-21T07:23:12Z</dcterms:modified>
</cp:coreProperties>
</file>