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11" r:id="rId2"/>
    <p:sldId id="312" r:id="rId3"/>
    <p:sldId id="313" r:id="rId4"/>
    <p:sldId id="327" r:id="rId5"/>
    <p:sldId id="328" r:id="rId6"/>
    <p:sldId id="316" r:id="rId7"/>
    <p:sldId id="317" r:id="rId8"/>
    <p:sldId id="318" r:id="rId9"/>
    <p:sldId id="319" r:id="rId10"/>
    <p:sldId id="320" r:id="rId11"/>
    <p:sldId id="321" r:id="rId12"/>
    <p:sldId id="329" r:id="rId13"/>
    <p:sldId id="332" r:id="rId14"/>
    <p:sldId id="331" r:id="rId15"/>
  </p:sldIdLst>
  <p:sldSz cx="9144000" cy="6858000" type="screen4x3"/>
  <p:notesSz cx="6865938" cy="9996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xillia Muchedzi" initials="A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DF551C"/>
    <a:srgbClr val="0E74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3" d="100"/>
          <a:sy n="93" d="100"/>
        </p:scale>
        <p:origin x="-714" y="5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gretchenantelman:Documents:!_EGPAF:data:graphs:TDF%20consider:excel%20graphed:enrolyr_level2_enrolpr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902692718965678E-2"/>
          <c:y val="4.4861391929187228E-2"/>
          <c:w val="0.89281824146981625"/>
          <c:h val="0.66211367613919958"/>
        </c:manualLayout>
      </c:layout>
      <c:barChart>
        <c:barDir val="col"/>
        <c:grouping val="percentStacked"/>
        <c:varyColors val="0"/>
        <c:ser>
          <c:idx val="0"/>
          <c:order val="0"/>
          <c:tx>
            <c:strRef>
              <c:f>Sheet1!$B$1</c:f>
              <c:strCache>
                <c:ptCount val="1"/>
                <c:pt idx="0">
                  <c:v>ART Initiating Sites</c:v>
                </c:pt>
              </c:strCache>
            </c:strRef>
          </c:tx>
          <c:spPr>
            <a:solidFill>
              <a:srgbClr val="003300"/>
            </a:solidFill>
          </c:spPr>
          <c:invertIfNegative val="0"/>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Sheet1!$B$2:$B$13</c:f>
              <c:numCache>
                <c:formatCode>General</c:formatCode>
                <c:ptCount val="12"/>
                <c:pt idx="0">
                  <c:v>5</c:v>
                </c:pt>
                <c:pt idx="1">
                  <c:v>48</c:v>
                </c:pt>
                <c:pt idx="2">
                  <c:v>69</c:v>
                </c:pt>
                <c:pt idx="3">
                  <c:v>86</c:v>
                </c:pt>
                <c:pt idx="4">
                  <c:v>107</c:v>
                </c:pt>
                <c:pt idx="5">
                  <c:v>117</c:v>
                </c:pt>
                <c:pt idx="6">
                  <c:v>128</c:v>
                </c:pt>
                <c:pt idx="7">
                  <c:v>141</c:v>
                </c:pt>
                <c:pt idx="8">
                  <c:v>220</c:v>
                </c:pt>
                <c:pt idx="9">
                  <c:v>401</c:v>
                </c:pt>
                <c:pt idx="10">
                  <c:v>1163</c:v>
                </c:pt>
                <c:pt idx="11">
                  <c:v>1472</c:v>
                </c:pt>
              </c:numCache>
            </c:numRef>
          </c:val>
        </c:ser>
        <c:ser>
          <c:idx val="1"/>
          <c:order val="1"/>
          <c:tx>
            <c:strRef>
              <c:f>Sheet1!$C$1</c:f>
              <c:strCache>
                <c:ptCount val="1"/>
                <c:pt idx="0">
                  <c:v>Static ART Sites</c:v>
                </c:pt>
              </c:strCache>
            </c:strRef>
          </c:tx>
          <c:spPr>
            <a:solidFill>
              <a:schemeClr val="accent6">
                <a:lumMod val="75000"/>
              </a:schemeClr>
            </a:solidFill>
          </c:spPr>
          <c:invertIfNegative val="0"/>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Sheet1!$C$2:$C$13</c:f>
              <c:numCache>
                <c:formatCode>General</c:formatCode>
                <c:ptCount val="12"/>
                <c:pt idx="0">
                  <c:v>0</c:v>
                </c:pt>
                <c:pt idx="1">
                  <c:v>12</c:v>
                </c:pt>
                <c:pt idx="2">
                  <c:v>32</c:v>
                </c:pt>
                <c:pt idx="3">
                  <c:v>64</c:v>
                </c:pt>
                <c:pt idx="4">
                  <c:v>175</c:v>
                </c:pt>
                <c:pt idx="5">
                  <c:v>190</c:v>
                </c:pt>
                <c:pt idx="6">
                  <c:v>252</c:v>
                </c:pt>
                <c:pt idx="7">
                  <c:v>297</c:v>
                </c:pt>
                <c:pt idx="8">
                  <c:v>294</c:v>
                </c:pt>
                <c:pt idx="9">
                  <c:v>296</c:v>
                </c:pt>
                <c:pt idx="10">
                  <c:v>202</c:v>
                </c:pt>
                <c:pt idx="11">
                  <c:v>42</c:v>
                </c:pt>
              </c:numCache>
            </c:numRef>
          </c:val>
        </c:ser>
        <c:ser>
          <c:idx val="2"/>
          <c:order val="2"/>
          <c:tx>
            <c:strRef>
              <c:f>Sheet1!$D$1</c:f>
              <c:strCache>
                <c:ptCount val="1"/>
                <c:pt idx="0">
                  <c:v>Outreach follow up sites</c:v>
                </c:pt>
              </c:strCache>
            </c:strRef>
          </c:tx>
          <c:spPr>
            <a:solidFill>
              <a:schemeClr val="accent2">
                <a:lumMod val="40000"/>
                <a:lumOff val="60000"/>
              </a:schemeClr>
            </a:solidFill>
          </c:spPr>
          <c:invertIfNegative val="0"/>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Sheet1!$D$2:$D$13</c:f>
              <c:numCache>
                <c:formatCode>General</c:formatCode>
                <c:ptCount val="12"/>
                <c:pt idx="0">
                  <c:v>0</c:v>
                </c:pt>
                <c:pt idx="1">
                  <c:v>0</c:v>
                </c:pt>
                <c:pt idx="2">
                  <c:v>0</c:v>
                </c:pt>
                <c:pt idx="3">
                  <c:v>0</c:v>
                </c:pt>
                <c:pt idx="4">
                  <c:v>0</c:v>
                </c:pt>
                <c:pt idx="5">
                  <c:v>30</c:v>
                </c:pt>
                <c:pt idx="6">
                  <c:v>130</c:v>
                </c:pt>
                <c:pt idx="7">
                  <c:v>152</c:v>
                </c:pt>
                <c:pt idx="8">
                  <c:v>466</c:v>
                </c:pt>
                <c:pt idx="9">
                  <c:v>399</c:v>
                </c:pt>
                <c:pt idx="10">
                  <c:v>165</c:v>
                </c:pt>
                <c:pt idx="11">
                  <c:v>31</c:v>
                </c:pt>
              </c:numCache>
            </c:numRef>
          </c:val>
        </c:ser>
        <c:ser>
          <c:idx val="3"/>
          <c:order val="3"/>
          <c:tx>
            <c:strRef>
              <c:f>Sheet1!$E$1</c:f>
              <c:strCache>
                <c:ptCount val="1"/>
                <c:pt idx="0">
                  <c:v>non ART sites</c:v>
                </c:pt>
              </c:strCache>
            </c:strRef>
          </c:tx>
          <c:spPr>
            <a:solidFill>
              <a:srgbClr val="800000"/>
            </a:solidFill>
          </c:spPr>
          <c:invertIfNegative val="0"/>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Sheet1!$E$2:$E$13</c:f>
              <c:numCache>
                <c:formatCode>General</c:formatCode>
                <c:ptCount val="12"/>
                <c:pt idx="0">
                  <c:v>1638</c:v>
                </c:pt>
                <c:pt idx="1">
                  <c:v>1583</c:v>
                </c:pt>
                <c:pt idx="2">
                  <c:v>1542</c:v>
                </c:pt>
                <c:pt idx="3">
                  <c:v>1493</c:v>
                </c:pt>
                <c:pt idx="4">
                  <c:v>1361</c:v>
                </c:pt>
                <c:pt idx="5">
                  <c:v>1306</c:v>
                </c:pt>
                <c:pt idx="6">
                  <c:v>1133</c:v>
                </c:pt>
                <c:pt idx="7">
                  <c:v>1053</c:v>
                </c:pt>
                <c:pt idx="8">
                  <c:v>663</c:v>
                </c:pt>
                <c:pt idx="9">
                  <c:v>547</c:v>
                </c:pt>
                <c:pt idx="10">
                  <c:v>113</c:v>
                </c:pt>
                <c:pt idx="11">
                  <c:v>131</c:v>
                </c:pt>
              </c:numCache>
            </c:numRef>
          </c:val>
        </c:ser>
        <c:dLbls>
          <c:showLegendKey val="0"/>
          <c:showVal val="0"/>
          <c:showCatName val="0"/>
          <c:showSerName val="0"/>
          <c:showPercent val="0"/>
          <c:showBubbleSize val="0"/>
        </c:dLbls>
        <c:gapWidth val="49"/>
        <c:overlap val="100"/>
        <c:axId val="106125184"/>
        <c:axId val="106126720"/>
      </c:barChart>
      <c:catAx>
        <c:axId val="106125184"/>
        <c:scaling>
          <c:orientation val="minMax"/>
        </c:scaling>
        <c:delete val="0"/>
        <c:axPos val="b"/>
        <c:numFmt formatCode="General" sourceLinked="1"/>
        <c:majorTickMark val="out"/>
        <c:minorTickMark val="none"/>
        <c:tickLblPos val="nextTo"/>
        <c:crossAx val="106126720"/>
        <c:crosses val="autoZero"/>
        <c:auto val="1"/>
        <c:lblAlgn val="ctr"/>
        <c:lblOffset val="100"/>
        <c:noMultiLvlLbl val="0"/>
      </c:catAx>
      <c:valAx>
        <c:axId val="106126720"/>
        <c:scaling>
          <c:orientation val="minMax"/>
        </c:scaling>
        <c:delete val="0"/>
        <c:axPos val="l"/>
        <c:majorGridlines>
          <c:spPr>
            <a:ln w="0">
              <a:solidFill>
                <a:schemeClr val="bg1">
                  <a:lumMod val="85000"/>
                </a:schemeClr>
              </a:solidFill>
              <a:prstDash val="sysDash"/>
            </a:ln>
          </c:spPr>
        </c:majorGridlines>
        <c:numFmt formatCode="0%" sourceLinked="1"/>
        <c:majorTickMark val="out"/>
        <c:minorTickMark val="none"/>
        <c:tickLblPos val="nextTo"/>
        <c:crossAx val="106125184"/>
        <c:crosses val="autoZero"/>
        <c:crossBetween val="between"/>
      </c:valAx>
    </c:plotArea>
    <c:legend>
      <c:legendPos val="r"/>
      <c:layout>
        <c:manualLayout>
          <c:xMode val="edge"/>
          <c:yMode val="edge"/>
          <c:x val="6.9027470356463047E-2"/>
          <c:y val="0.82598338450010456"/>
          <c:w val="0.91051363371245264"/>
          <c:h val="0.12632979986800599"/>
        </c:manualLayout>
      </c:layout>
      <c:overlay val="0"/>
      <c:spPr>
        <a:ln>
          <a:solidFill>
            <a:schemeClr val="bg1">
              <a:lumMod val="75000"/>
            </a:schemeClr>
          </a:solidFill>
        </a:ln>
      </c:spPr>
    </c:legend>
    <c:plotVisOnly val="1"/>
    <c:dispBlanksAs val="gap"/>
    <c:showDLblsOverMax val="0"/>
  </c:chart>
  <c:spPr>
    <a:ln>
      <a:solidFill>
        <a:schemeClr val="bg1">
          <a:lumMod val="75000"/>
        </a:schemeClr>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94014227027078"/>
          <c:y val="0.21694330596028302"/>
          <c:w val="0.87493681345387386"/>
          <c:h val="0.65769207569748145"/>
        </c:manualLayout>
      </c:layout>
      <c:lineChart>
        <c:grouping val="standard"/>
        <c:varyColors val="0"/>
        <c:ser>
          <c:idx val="0"/>
          <c:order val="0"/>
          <c:tx>
            <c:strRef>
              <c:f>Sheet1!$B$1</c:f>
              <c:strCache>
                <c:ptCount val="1"/>
                <c:pt idx="0">
                  <c:v>Adults (Age 15+)</c:v>
                </c:pt>
              </c:strCache>
            </c:strRef>
          </c:tx>
          <c:spPr>
            <a:ln w="76200">
              <a:solidFill>
                <a:srgbClr val="0E7462"/>
              </a:solidFill>
            </a:ln>
          </c:spPr>
          <c:marker>
            <c:symbol val="triangle"/>
            <c:size val="15"/>
            <c:spPr>
              <a:solidFill>
                <a:srgbClr val="0E7462"/>
              </a:solidFill>
            </c:spPr>
          </c:marker>
          <c:dLbls>
            <c:dLbl>
              <c:idx val="6"/>
              <c:layout>
                <c:manualLayout>
                  <c:x val="1.2345679012345678E-2"/>
                  <c:y val="-5.612065321788976E-3"/>
                </c:manualLayout>
              </c:layout>
              <c:spPr/>
              <c:txPr>
                <a:bodyPr/>
                <a:lstStyle/>
                <a:p>
                  <a:pPr>
                    <a:defRPr sz="2000" b="1">
                      <a:solidFill>
                        <a:srgbClr val="0E7462"/>
                      </a:solidFill>
                    </a:defRPr>
                  </a:pPr>
                  <a:endParaRPr lang="en-US"/>
                </a:p>
              </c:txPr>
              <c:showLegendKey val="0"/>
              <c:showVal val="1"/>
              <c:showCatName val="0"/>
              <c:showSerName val="0"/>
              <c:showPercent val="0"/>
              <c:showBubbleSize val="0"/>
            </c:dLbl>
            <c:showLegendKey val="0"/>
            <c:showVal val="0"/>
            <c:showCatName val="0"/>
            <c:showSerName val="0"/>
            <c:showPercent val="0"/>
            <c:showBubbleSize val="0"/>
          </c:dLbls>
          <c:cat>
            <c:numRef>
              <c:f>Sheet1!$A$2:$A$7</c:f>
              <c:numCache>
                <c:formatCode>General</c:formatCode>
                <c:ptCount val="6"/>
                <c:pt idx="0">
                  <c:v>2009</c:v>
                </c:pt>
                <c:pt idx="1">
                  <c:v>2010</c:v>
                </c:pt>
                <c:pt idx="2">
                  <c:v>2011</c:v>
                </c:pt>
                <c:pt idx="3">
                  <c:v>2012</c:v>
                </c:pt>
                <c:pt idx="4">
                  <c:v>2013</c:v>
                </c:pt>
                <c:pt idx="5">
                  <c:v>2014</c:v>
                </c:pt>
              </c:numCache>
            </c:numRef>
          </c:cat>
          <c:val>
            <c:numRef>
              <c:f>Sheet1!$B$2:$B$7</c:f>
              <c:numCache>
                <c:formatCode>0%</c:formatCode>
                <c:ptCount val="6"/>
                <c:pt idx="0">
                  <c:v>0.18</c:v>
                </c:pt>
                <c:pt idx="1">
                  <c:v>0.23</c:v>
                </c:pt>
                <c:pt idx="2">
                  <c:v>0.28000000000000003</c:v>
                </c:pt>
                <c:pt idx="3" formatCode="0.00%">
                  <c:v>0.33</c:v>
                </c:pt>
                <c:pt idx="4">
                  <c:v>0.36</c:v>
                </c:pt>
                <c:pt idx="5">
                  <c:v>0.41</c:v>
                </c:pt>
              </c:numCache>
            </c:numRef>
          </c:val>
          <c:smooth val="0"/>
        </c:ser>
        <c:ser>
          <c:idx val="1"/>
          <c:order val="1"/>
          <c:tx>
            <c:strRef>
              <c:f>Sheet1!$C$1</c:f>
              <c:strCache>
                <c:ptCount val="1"/>
                <c:pt idx="0">
                  <c:v>Children (Age 0-14)</c:v>
                </c:pt>
              </c:strCache>
            </c:strRef>
          </c:tx>
          <c:spPr>
            <a:ln w="76200">
              <a:solidFill>
                <a:srgbClr val="FFC000"/>
              </a:solidFill>
            </a:ln>
          </c:spPr>
          <c:marker>
            <c:symbol val="square"/>
            <c:size val="15"/>
            <c:spPr>
              <a:solidFill>
                <a:srgbClr val="FFC000"/>
              </a:solidFill>
              <a:ln>
                <a:solidFill>
                  <a:srgbClr val="FFC000"/>
                </a:solidFill>
              </a:ln>
            </c:spPr>
          </c:marker>
          <c:dLbls>
            <c:dLbl>
              <c:idx val="6"/>
              <c:layout>
                <c:manualLayout>
                  <c:x val="1.8518397005929929E-2"/>
                  <c:y val="0"/>
                </c:manualLayout>
              </c:layout>
              <c:spPr>
                <a:solidFill>
                  <a:schemeClr val="bg1"/>
                </a:solidFill>
              </c:spPr>
              <c:txPr>
                <a:bodyPr/>
                <a:lstStyle/>
                <a:p>
                  <a:pPr>
                    <a:defRPr sz="2000" b="1">
                      <a:solidFill>
                        <a:srgbClr val="FF9900"/>
                      </a:solidFill>
                    </a:defRPr>
                  </a:pPr>
                  <a:endParaRPr lang="en-US"/>
                </a:p>
              </c:txPr>
              <c:showLegendKey val="0"/>
              <c:showVal val="1"/>
              <c:showCatName val="0"/>
              <c:showSerName val="0"/>
              <c:showPercent val="0"/>
              <c:showBubbleSize val="0"/>
            </c:dLbl>
            <c:txPr>
              <a:bodyPr/>
              <a:lstStyle/>
              <a:p>
                <a:pPr>
                  <a:defRPr sz="2000" b="1"/>
                </a:pPr>
                <a:endParaRPr lang="en-US"/>
              </a:p>
            </c:txPr>
            <c:showLegendKey val="0"/>
            <c:showVal val="0"/>
            <c:showCatName val="0"/>
            <c:showSerName val="0"/>
            <c:showPercent val="0"/>
            <c:showBubbleSize val="0"/>
          </c:dLbls>
          <c:cat>
            <c:numRef>
              <c:f>Sheet1!$A$2:$A$7</c:f>
              <c:numCache>
                <c:formatCode>General</c:formatCode>
                <c:ptCount val="6"/>
                <c:pt idx="0">
                  <c:v>2009</c:v>
                </c:pt>
                <c:pt idx="1">
                  <c:v>2010</c:v>
                </c:pt>
                <c:pt idx="2">
                  <c:v>2011</c:v>
                </c:pt>
                <c:pt idx="3">
                  <c:v>2012</c:v>
                </c:pt>
                <c:pt idx="4">
                  <c:v>2013</c:v>
                </c:pt>
                <c:pt idx="5">
                  <c:v>2014</c:v>
                </c:pt>
              </c:numCache>
            </c:numRef>
          </c:cat>
          <c:val>
            <c:numRef>
              <c:f>Sheet1!$C$2:$C$7</c:f>
              <c:numCache>
                <c:formatCode>0.00%</c:formatCode>
                <c:ptCount val="6"/>
                <c:pt idx="0" formatCode="0%">
                  <c:v>0.1</c:v>
                </c:pt>
                <c:pt idx="1">
                  <c:v>0.14000000000000001</c:v>
                </c:pt>
                <c:pt idx="2" formatCode="0%">
                  <c:v>0.19</c:v>
                </c:pt>
                <c:pt idx="3" formatCode="0%">
                  <c:v>0.23</c:v>
                </c:pt>
                <c:pt idx="4" formatCode="0%">
                  <c:v>0.28000000000000003</c:v>
                </c:pt>
                <c:pt idx="5" formatCode="0%">
                  <c:v>0.32</c:v>
                </c:pt>
              </c:numCache>
            </c:numRef>
          </c:val>
          <c:smooth val="0"/>
        </c:ser>
        <c:ser>
          <c:idx val="2"/>
          <c:order val="2"/>
          <c:tx>
            <c:strRef>
              <c:f>Sheet1!$D$1</c:f>
              <c:strCache>
                <c:ptCount val="1"/>
                <c:pt idx="0">
                  <c:v>Pregnant women</c:v>
                </c:pt>
              </c:strCache>
            </c:strRef>
          </c:tx>
          <c:spPr>
            <a:ln w="76200">
              <a:solidFill>
                <a:srgbClr val="0000FF"/>
              </a:solidFill>
            </a:ln>
          </c:spPr>
          <c:marker>
            <c:symbol val="circle"/>
            <c:size val="15"/>
            <c:spPr>
              <a:solidFill>
                <a:srgbClr val="0000FF"/>
              </a:solidFill>
              <a:ln>
                <a:solidFill>
                  <a:srgbClr val="0000FF"/>
                </a:solid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Sheet1!$D$2:$D$7</c:f>
              <c:numCache>
                <c:formatCode>0%</c:formatCode>
                <c:ptCount val="6"/>
                <c:pt idx="0">
                  <c:v>0.11</c:v>
                </c:pt>
                <c:pt idx="1">
                  <c:v>0.16</c:v>
                </c:pt>
                <c:pt idx="2">
                  <c:v>0.21</c:v>
                </c:pt>
                <c:pt idx="3">
                  <c:v>0.26</c:v>
                </c:pt>
                <c:pt idx="4">
                  <c:v>0.46</c:v>
                </c:pt>
                <c:pt idx="5">
                  <c:v>0.66</c:v>
                </c:pt>
              </c:numCache>
            </c:numRef>
          </c:val>
          <c:smooth val="0"/>
        </c:ser>
        <c:dLbls>
          <c:showLegendKey val="0"/>
          <c:showVal val="0"/>
          <c:showCatName val="0"/>
          <c:showSerName val="0"/>
          <c:showPercent val="0"/>
          <c:showBubbleSize val="0"/>
        </c:dLbls>
        <c:marker val="1"/>
        <c:smooth val="0"/>
        <c:axId val="105921920"/>
        <c:axId val="105928192"/>
      </c:lineChart>
      <c:catAx>
        <c:axId val="105921920"/>
        <c:scaling>
          <c:orientation val="minMax"/>
        </c:scaling>
        <c:delete val="0"/>
        <c:axPos val="b"/>
        <c:numFmt formatCode="General" sourceLinked="1"/>
        <c:majorTickMark val="out"/>
        <c:minorTickMark val="none"/>
        <c:tickLblPos val="nextTo"/>
        <c:txPr>
          <a:bodyPr/>
          <a:lstStyle/>
          <a:p>
            <a:pPr>
              <a:defRPr sz="2000" b="1"/>
            </a:pPr>
            <a:endParaRPr lang="en-US"/>
          </a:p>
        </c:txPr>
        <c:crossAx val="105928192"/>
        <c:crosses val="autoZero"/>
        <c:auto val="1"/>
        <c:lblAlgn val="ctr"/>
        <c:lblOffset val="100"/>
        <c:noMultiLvlLbl val="0"/>
      </c:catAx>
      <c:valAx>
        <c:axId val="105928192"/>
        <c:scaling>
          <c:orientation val="minMax"/>
          <c:max val="1"/>
        </c:scaling>
        <c:delete val="0"/>
        <c:axPos val="l"/>
        <c:majorGridlines/>
        <c:numFmt formatCode="0%" sourceLinked="1"/>
        <c:majorTickMark val="out"/>
        <c:minorTickMark val="none"/>
        <c:tickLblPos val="nextTo"/>
        <c:txPr>
          <a:bodyPr/>
          <a:lstStyle/>
          <a:p>
            <a:pPr>
              <a:defRPr sz="2000" b="1"/>
            </a:pPr>
            <a:endParaRPr lang="en-US"/>
          </a:p>
        </c:txPr>
        <c:crossAx val="105921920"/>
        <c:crosses val="autoZero"/>
        <c:crossBetween val="between"/>
      </c:valAx>
    </c:plotArea>
    <c:legend>
      <c:legendPos val="t"/>
      <c:layout>
        <c:manualLayout>
          <c:xMode val="edge"/>
          <c:yMode val="edge"/>
          <c:x val="4.9999950120260053E-2"/>
          <c:y val="1.6836195965366927E-2"/>
          <c:w val="0.89999997506013008"/>
          <c:h val="0.23618597854202519"/>
        </c:manualLayout>
      </c:layout>
      <c:overlay val="0"/>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W"/>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enrolprg_retain2!$I$8</c:f>
              <c:strCache>
                <c:ptCount val="1"/>
                <c:pt idx="0">
                  <c:v>not pregnant</c:v>
                </c:pt>
              </c:strCache>
            </c:strRef>
          </c:tx>
          <c:spPr>
            <a:solidFill>
              <a:srgbClr val="0070C0"/>
            </a:solidFill>
            <a:scene3d>
              <a:camera prst="orthographicFront"/>
              <a:lightRig rig="threePt" dir="t"/>
            </a:scene3d>
            <a:sp3d>
              <a:bevelT prst="relaxedInset"/>
            </a:sp3d>
          </c:spPr>
          <c:invertIfNegative val="0"/>
          <c:dLbls>
            <c:txPr>
              <a:bodyPr/>
              <a:lstStyle/>
              <a:p>
                <a:pPr>
                  <a:defRPr b="1">
                    <a:solidFill>
                      <a:srgbClr val="0070C0"/>
                    </a:solidFill>
                  </a:defRPr>
                </a:pPr>
                <a:endParaRPr lang="en-US"/>
              </a:p>
            </c:txPr>
            <c:showLegendKey val="0"/>
            <c:showVal val="1"/>
            <c:showCatName val="0"/>
            <c:showSerName val="0"/>
            <c:showPercent val="0"/>
            <c:showBubbleSize val="0"/>
            <c:showLeaderLines val="0"/>
          </c:dLbls>
          <c:cat>
            <c:numRef>
              <c:f>enrolprg_retain2!$H$9:$H$18</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enrolprg_retain2!$I$9:$I$18</c:f>
              <c:numCache>
                <c:formatCode>0</c:formatCode>
                <c:ptCount val="10"/>
                <c:pt idx="0">
                  <c:v>91.05</c:v>
                </c:pt>
                <c:pt idx="1">
                  <c:v>84.84</c:v>
                </c:pt>
                <c:pt idx="2">
                  <c:v>86.1</c:v>
                </c:pt>
                <c:pt idx="3">
                  <c:v>85.37</c:v>
                </c:pt>
                <c:pt idx="4">
                  <c:v>85.07</c:v>
                </c:pt>
                <c:pt idx="5">
                  <c:v>85.4</c:v>
                </c:pt>
                <c:pt idx="6">
                  <c:v>85.14</c:v>
                </c:pt>
                <c:pt idx="7">
                  <c:v>87.94</c:v>
                </c:pt>
                <c:pt idx="8">
                  <c:v>85.3</c:v>
                </c:pt>
                <c:pt idx="9">
                  <c:v>72.349999999999994</c:v>
                </c:pt>
              </c:numCache>
            </c:numRef>
          </c:val>
        </c:ser>
        <c:ser>
          <c:idx val="1"/>
          <c:order val="1"/>
          <c:tx>
            <c:strRef>
              <c:f>enrolprg_retain2!$J$8</c:f>
              <c:strCache>
                <c:ptCount val="1"/>
                <c:pt idx="0">
                  <c:v>pregnant</c:v>
                </c:pt>
              </c:strCache>
            </c:strRef>
          </c:tx>
          <c:spPr>
            <a:solidFill>
              <a:srgbClr val="C00000"/>
            </a:solidFill>
            <a:scene3d>
              <a:camera prst="orthographicFront"/>
              <a:lightRig rig="threePt" dir="t"/>
            </a:scene3d>
            <a:sp3d>
              <a:bevelT prst="relaxedInset"/>
            </a:sp3d>
          </c:spPr>
          <c:invertIfNegative val="0"/>
          <c:dLbls>
            <c:txPr>
              <a:bodyPr/>
              <a:lstStyle/>
              <a:p>
                <a:pPr>
                  <a:defRPr b="1">
                    <a:solidFill>
                      <a:srgbClr val="C00000"/>
                    </a:solidFill>
                  </a:defRPr>
                </a:pPr>
                <a:endParaRPr lang="en-US"/>
              </a:p>
            </c:txPr>
            <c:showLegendKey val="0"/>
            <c:showVal val="1"/>
            <c:showCatName val="0"/>
            <c:showSerName val="0"/>
            <c:showPercent val="0"/>
            <c:showBubbleSize val="0"/>
            <c:showLeaderLines val="0"/>
          </c:dLbls>
          <c:cat>
            <c:numRef>
              <c:f>enrolprg_retain2!$H$9:$H$18</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enrolprg_retain2!$J$9:$J$18</c:f>
              <c:numCache>
                <c:formatCode>0</c:formatCode>
                <c:ptCount val="10"/>
                <c:pt idx="0">
                  <c:v>77.78</c:v>
                </c:pt>
                <c:pt idx="1">
                  <c:v>65.430000000000007</c:v>
                </c:pt>
                <c:pt idx="2">
                  <c:v>57.97</c:v>
                </c:pt>
                <c:pt idx="3">
                  <c:v>57.01</c:v>
                </c:pt>
                <c:pt idx="4">
                  <c:v>54.11</c:v>
                </c:pt>
                <c:pt idx="5">
                  <c:v>54.91</c:v>
                </c:pt>
                <c:pt idx="6">
                  <c:v>52.52</c:v>
                </c:pt>
                <c:pt idx="7">
                  <c:v>52.09</c:v>
                </c:pt>
                <c:pt idx="8">
                  <c:v>54.88</c:v>
                </c:pt>
                <c:pt idx="9">
                  <c:v>51.95</c:v>
                </c:pt>
              </c:numCache>
            </c:numRef>
          </c:val>
        </c:ser>
        <c:dLbls>
          <c:showLegendKey val="0"/>
          <c:showVal val="1"/>
          <c:showCatName val="0"/>
          <c:showSerName val="0"/>
          <c:showPercent val="0"/>
          <c:showBubbleSize val="0"/>
        </c:dLbls>
        <c:gapWidth val="150"/>
        <c:overlap val="-25"/>
        <c:axId val="114074752"/>
        <c:axId val="114076288"/>
      </c:barChart>
      <c:catAx>
        <c:axId val="114074752"/>
        <c:scaling>
          <c:orientation val="minMax"/>
        </c:scaling>
        <c:delete val="0"/>
        <c:axPos val="b"/>
        <c:numFmt formatCode="General" sourceLinked="1"/>
        <c:majorTickMark val="none"/>
        <c:minorTickMark val="none"/>
        <c:tickLblPos val="nextTo"/>
        <c:txPr>
          <a:bodyPr/>
          <a:lstStyle/>
          <a:p>
            <a:pPr>
              <a:defRPr b="1"/>
            </a:pPr>
            <a:endParaRPr lang="en-US"/>
          </a:p>
        </c:txPr>
        <c:crossAx val="114076288"/>
        <c:crosses val="autoZero"/>
        <c:auto val="1"/>
        <c:lblAlgn val="ctr"/>
        <c:lblOffset val="100"/>
        <c:noMultiLvlLbl val="0"/>
      </c:catAx>
      <c:valAx>
        <c:axId val="114076288"/>
        <c:scaling>
          <c:orientation val="minMax"/>
        </c:scaling>
        <c:delete val="0"/>
        <c:axPos val="l"/>
        <c:title>
          <c:tx>
            <c:rich>
              <a:bodyPr rot="-5400000" vert="horz"/>
              <a:lstStyle/>
              <a:p>
                <a:pPr>
                  <a:defRPr/>
                </a:pPr>
                <a:r>
                  <a:rPr lang="en-US" dirty="0" smtClean="0"/>
                  <a:t>Percent</a:t>
                </a:r>
                <a:endParaRPr lang="en-US" dirty="0"/>
              </a:p>
            </c:rich>
          </c:tx>
          <c:layout/>
          <c:overlay val="0"/>
        </c:title>
        <c:numFmt formatCode="0" sourceLinked="1"/>
        <c:majorTickMark val="out"/>
        <c:minorTickMark val="none"/>
        <c:tickLblPos val="nextTo"/>
        <c:txPr>
          <a:bodyPr/>
          <a:lstStyle/>
          <a:p>
            <a:pPr>
              <a:defRPr b="1"/>
            </a:pPr>
            <a:endParaRPr lang="en-US"/>
          </a:p>
        </c:txPr>
        <c:crossAx val="114074752"/>
        <c:crosses val="autoZero"/>
        <c:crossBetween val="between"/>
      </c:valAx>
    </c:plotArea>
    <c:legend>
      <c:legendPos val="t"/>
      <c:layout/>
      <c:overlay val="0"/>
      <c:txPr>
        <a:bodyPr/>
        <a:lstStyle/>
        <a:p>
          <a:pPr>
            <a:defRPr b="1"/>
          </a:pPr>
          <a:endParaRPr lang="en-US"/>
        </a:p>
      </c:txPr>
    </c:legend>
    <c:plotVisOnly val="1"/>
    <c:dispBlanksAs val="gap"/>
    <c:showDLblsOverMax val="0"/>
  </c:chart>
  <c:txPr>
    <a:bodyPr/>
    <a:lstStyle/>
    <a:p>
      <a:pPr>
        <a:defRPr sz="2000">
          <a:latin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99824"/>
          </a:xfrm>
          <a:prstGeom prst="rect">
            <a:avLst/>
          </a:prstGeom>
        </p:spPr>
        <p:txBody>
          <a:bodyPr vert="horz" lIns="96350" tIns="48175" rIns="96350" bIns="48175" rtlCol="0"/>
          <a:lstStyle>
            <a:lvl1pPr algn="l">
              <a:defRPr sz="1300"/>
            </a:lvl1pPr>
          </a:lstStyle>
          <a:p>
            <a:endParaRPr lang="en-ZW"/>
          </a:p>
        </p:txBody>
      </p:sp>
      <p:sp>
        <p:nvSpPr>
          <p:cNvPr id="3" name="Date Placeholder 2"/>
          <p:cNvSpPr>
            <a:spLocks noGrp="1"/>
          </p:cNvSpPr>
          <p:nvPr>
            <p:ph type="dt" sz="quarter" idx="1"/>
          </p:nvPr>
        </p:nvSpPr>
        <p:spPr>
          <a:xfrm>
            <a:off x="3889109" y="0"/>
            <a:ext cx="2975240" cy="499824"/>
          </a:xfrm>
          <a:prstGeom prst="rect">
            <a:avLst/>
          </a:prstGeom>
        </p:spPr>
        <p:txBody>
          <a:bodyPr vert="horz" lIns="96350" tIns="48175" rIns="96350" bIns="48175" rtlCol="0"/>
          <a:lstStyle>
            <a:lvl1pPr algn="r">
              <a:defRPr sz="1300"/>
            </a:lvl1pPr>
          </a:lstStyle>
          <a:p>
            <a:fld id="{22B3984B-EF58-419D-8C7C-854617A26CD1}" type="datetimeFigureOut">
              <a:rPr lang="en-ZW" smtClean="0"/>
              <a:t>18/7/2016</a:t>
            </a:fld>
            <a:endParaRPr lang="en-ZW"/>
          </a:p>
        </p:txBody>
      </p:sp>
      <p:sp>
        <p:nvSpPr>
          <p:cNvPr id="4" name="Footer Placeholder 3"/>
          <p:cNvSpPr>
            <a:spLocks noGrp="1"/>
          </p:cNvSpPr>
          <p:nvPr>
            <p:ph type="ftr" sz="quarter" idx="2"/>
          </p:nvPr>
        </p:nvSpPr>
        <p:spPr>
          <a:xfrm>
            <a:off x="0" y="9494929"/>
            <a:ext cx="2975240" cy="499824"/>
          </a:xfrm>
          <a:prstGeom prst="rect">
            <a:avLst/>
          </a:prstGeom>
        </p:spPr>
        <p:txBody>
          <a:bodyPr vert="horz" lIns="96350" tIns="48175" rIns="96350" bIns="48175" rtlCol="0" anchor="b"/>
          <a:lstStyle>
            <a:lvl1pPr algn="l">
              <a:defRPr sz="1300"/>
            </a:lvl1pPr>
          </a:lstStyle>
          <a:p>
            <a:endParaRPr lang="en-ZW"/>
          </a:p>
        </p:txBody>
      </p:sp>
      <p:sp>
        <p:nvSpPr>
          <p:cNvPr id="5" name="Slide Number Placeholder 4"/>
          <p:cNvSpPr>
            <a:spLocks noGrp="1"/>
          </p:cNvSpPr>
          <p:nvPr>
            <p:ph type="sldNum" sz="quarter" idx="3"/>
          </p:nvPr>
        </p:nvSpPr>
        <p:spPr>
          <a:xfrm>
            <a:off x="3889109" y="9494929"/>
            <a:ext cx="2975240" cy="499824"/>
          </a:xfrm>
          <a:prstGeom prst="rect">
            <a:avLst/>
          </a:prstGeom>
        </p:spPr>
        <p:txBody>
          <a:bodyPr vert="horz" lIns="96350" tIns="48175" rIns="96350" bIns="48175" rtlCol="0" anchor="b"/>
          <a:lstStyle>
            <a:lvl1pPr algn="r">
              <a:defRPr sz="1300"/>
            </a:lvl1pPr>
          </a:lstStyle>
          <a:p>
            <a:fld id="{2D273897-B234-4212-A7EF-41FE7617AD97}" type="slidenum">
              <a:rPr lang="en-ZW" smtClean="0"/>
              <a:t>‹#›</a:t>
            </a:fld>
            <a:endParaRPr lang="en-ZW"/>
          </a:p>
        </p:txBody>
      </p:sp>
    </p:spTree>
    <p:extLst>
      <p:ext uri="{BB962C8B-B14F-4D97-AF65-F5344CB8AC3E}">
        <p14:creationId xmlns:p14="http://schemas.microsoft.com/office/powerpoint/2010/main" val="500306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99824"/>
          </a:xfrm>
          <a:prstGeom prst="rect">
            <a:avLst/>
          </a:prstGeom>
        </p:spPr>
        <p:txBody>
          <a:bodyPr vert="horz" lIns="96350" tIns="48175" rIns="96350" bIns="48175" rtlCol="0"/>
          <a:lstStyle>
            <a:lvl1pPr algn="l">
              <a:defRPr sz="1300"/>
            </a:lvl1pPr>
          </a:lstStyle>
          <a:p>
            <a:endParaRPr lang="en-ZW"/>
          </a:p>
        </p:txBody>
      </p:sp>
      <p:sp>
        <p:nvSpPr>
          <p:cNvPr id="3" name="Date Placeholder 2"/>
          <p:cNvSpPr>
            <a:spLocks noGrp="1"/>
          </p:cNvSpPr>
          <p:nvPr>
            <p:ph type="dt" idx="1"/>
          </p:nvPr>
        </p:nvSpPr>
        <p:spPr>
          <a:xfrm>
            <a:off x="3889109" y="0"/>
            <a:ext cx="2975240" cy="499824"/>
          </a:xfrm>
          <a:prstGeom prst="rect">
            <a:avLst/>
          </a:prstGeom>
        </p:spPr>
        <p:txBody>
          <a:bodyPr vert="horz" lIns="96350" tIns="48175" rIns="96350" bIns="48175" rtlCol="0"/>
          <a:lstStyle>
            <a:lvl1pPr algn="r">
              <a:defRPr sz="1300"/>
            </a:lvl1pPr>
          </a:lstStyle>
          <a:p>
            <a:fld id="{FAAF7106-CC1F-46CF-AEC1-04B5DA04C62C}" type="datetimeFigureOut">
              <a:rPr lang="en-ZW" smtClean="0"/>
              <a:t>18/7/2016</a:t>
            </a:fld>
            <a:endParaRPr lang="en-ZW"/>
          </a:p>
        </p:txBody>
      </p:sp>
      <p:sp>
        <p:nvSpPr>
          <p:cNvPr id="4" name="Slide Image Placeholder 3"/>
          <p:cNvSpPr>
            <a:spLocks noGrp="1" noRot="1" noChangeAspect="1"/>
          </p:cNvSpPr>
          <p:nvPr>
            <p:ph type="sldImg" idx="2"/>
          </p:nvPr>
        </p:nvSpPr>
        <p:spPr>
          <a:xfrm>
            <a:off x="933450" y="749300"/>
            <a:ext cx="4999038" cy="3749675"/>
          </a:xfrm>
          <a:prstGeom prst="rect">
            <a:avLst/>
          </a:prstGeom>
          <a:noFill/>
          <a:ln w="12700">
            <a:solidFill>
              <a:prstClr val="black"/>
            </a:solidFill>
          </a:ln>
        </p:spPr>
        <p:txBody>
          <a:bodyPr vert="horz" lIns="96350" tIns="48175" rIns="96350" bIns="48175" rtlCol="0" anchor="ctr"/>
          <a:lstStyle/>
          <a:p>
            <a:endParaRPr lang="en-ZW"/>
          </a:p>
        </p:txBody>
      </p:sp>
      <p:sp>
        <p:nvSpPr>
          <p:cNvPr id="5" name="Notes Placeholder 4"/>
          <p:cNvSpPr>
            <a:spLocks noGrp="1"/>
          </p:cNvSpPr>
          <p:nvPr>
            <p:ph type="body" sz="quarter" idx="3"/>
          </p:nvPr>
        </p:nvSpPr>
        <p:spPr>
          <a:xfrm>
            <a:off x="686594" y="4748332"/>
            <a:ext cx="5492750" cy="4498420"/>
          </a:xfrm>
          <a:prstGeom prst="rect">
            <a:avLst/>
          </a:prstGeom>
        </p:spPr>
        <p:txBody>
          <a:bodyPr vert="horz" lIns="96350" tIns="48175" rIns="96350" bIns="4817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6" name="Footer Placeholder 5"/>
          <p:cNvSpPr>
            <a:spLocks noGrp="1"/>
          </p:cNvSpPr>
          <p:nvPr>
            <p:ph type="ftr" sz="quarter" idx="4"/>
          </p:nvPr>
        </p:nvSpPr>
        <p:spPr>
          <a:xfrm>
            <a:off x="0" y="9494929"/>
            <a:ext cx="2975240" cy="499824"/>
          </a:xfrm>
          <a:prstGeom prst="rect">
            <a:avLst/>
          </a:prstGeom>
        </p:spPr>
        <p:txBody>
          <a:bodyPr vert="horz" lIns="96350" tIns="48175" rIns="96350" bIns="48175" rtlCol="0" anchor="b"/>
          <a:lstStyle>
            <a:lvl1pPr algn="l">
              <a:defRPr sz="1300"/>
            </a:lvl1pPr>
          </a:lstStyle>
          <a:p>
            <a:endParaRPr lang="en-ZW"/>
          </a:p>
        </p:txBody>
      </p:sp>
      <p:sp>
        <p:nvSpPr>
          <p:cNvPr id="7" name="Slide Number Placeholder 6"/>
          <p:cNvSpPr>
            <a:spLocks noGrp="1"/>
          </p:cNvSpPr>
          <p:nvPr>
            <p:ph type="sldNum" sz="quarter" idx="5"/>
          </p:nvPr>
        </p:nvSpPr>
        <p:spPr>
          <a:xfrm>
            <a:off x="3889109" y="9494929"/>
            <a:ext cx="2975240" cy="499824"/>
          </a:xfrm>
          <a:prstGeom prst="rect">
            <a:avLst/>
          </a:prstGeom>
        </p:spPr>
        <p:txBody>
          <a:bodyPr vert="horz" lIns="96350" tIns="48175" rIns="96350" bIns="48175" rtlCol="0" anchor="b"/>
          <a:lstStyle>
            <a:lvl1pPr algn="r">
              <a:defRPr sz="1300"/>
            </a:lvl1pPr>
          </a:lstStyle>
          <a:p>
            <a:fld id="{22786DC1-DF09-4DFD-8A44-BF341E66E76F}" type="slidenum">
              <a:rPr lang="en-ZW" smtClean="0"/>
              <a:t>‹#›</a:t>
            </a:fld>
            <a:endParaRPr lang="en-ZW"/>
          </a:p>
        </p:txBody>
      </p:sp>
    </p:spTree>
    <p:extLst>
      <p:ext uri="{BB962C8B-B14F-4D97-AF65-F5344CB8AC3E}">
        <p14:creationId xmlns:p14="http://schemas.microsoft.com/office/powerpoint/2010/main" val="328733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571A0-7928-4AA2-BA1F-7272A8B4FB65}" type="slidenum">
              <a:rPr lang="en-US" smtClean="0"/>
              <a:pPr/>
              <a:t>1</a:t>
            </a:fld>
            <a:endParaRPr lang="en-US" dirty="0"/>
          </a:p>
        </p:txBody>
      </p:sp>
    </p:spTree>
    <p:extLst>
      <p:ext uri="{BB962C8B-B14F-4D97-AF65-F5344CB8AC3E}">
        <p14:creationId xmlns:p14="http://schemas.microsoft.com/office/powerpoint/2010/main" val="277749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571A0-7928-4AA2-BA1F-7272A8B4FB65}" type="slidenum">
              <a:rPr lang="en-US" smtClean="0"/>
              <a:pPr/>
              <a:t>10</a:t>
            </a:fld>
            <a:endParaRPr lang="en-US" dirty="0"/>
          </a:p>
        </p:txBody>
      </p:sp>
    </p:spTree>
    <p:extLst>
      <p:ext uri="{BB962C8B-B14F-4D97-AF65-F5344CB8AC3E}">
        <p14:creationId xmlns:p14="http://schemas.microsoft.com/office/powerpoint/2010/main" val="3340758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Tanzania data slide from Gretchen </a:t>
            </a:r>
            <a:r>
              <a:rPr lang="en-US" dirty="0" err="1" smtClean="0"/>
              <a:t>Antelman</a:t>
            </a:r>
            <a:r>
              <a:rPr lang="en-US" dirty="0" smtClean="0"/>
              <a:t> Oct 2014</a:t>
            </a:r>
          </a:p>
          <a:p>
            <a:r>
              <a:rPr lang="en-US" dirty="0" smtClean="0"/>
              <a:t>This specifically focuses on early retention of women in care and treatment as measured by attending the clinic 2 or more times. It also compares women to women rather than women to all other adults, since men on ART are often observed to have lower retention rate than women. The 30% difference in early retention rates is dramatic and consistent over time! Loss of pregnant women occurs predominantly during early stages of treatment. This must be addressed. </a:t>
            </a:r>
          </a:p>
          <a:p>
            <a:pPr marL="180657" indent="-180657">
              <a:buFont typeface="Arial"/>
              <a:buChar char="•"/>
            </a:pPr>
            <a:r>
              <a:rPr lang="en-US" dirty="0" smtClean="0"/>
              <a:t>Pregnancy</a:t>
            </a:r>
            <a:r>
              <a:rPr lang="en-US" baseline="0" dirty="0" smtClean="0"/>
              <a:t> a significant risk factor for non-retention, and this has not changed much over time.</a:t>
            </a:r>
          </a:p>
          <a:p>
            <a:pPr marL="180657" indent="-180657">
              <a:buFont typeface="Arial"/>
              <a:buChar char="•"/>
            </a:pPr>
            <a:r>
              <a:rPr lang="en-US" baseline="0" dirty="0" smtClean="0"/>
              <a:t>With B+ expanding, increasing number and % of PLHIV on ART will come from PMTCT programs, and this will likely depress ART retention indicators even further.</a:t>
            </a:r>
          </a:p>
          <a:p>
            <a:pPr marL="180657" indent="-180657">
              <a:buFont typeface="Arial"/>
              <a:buChar char="•"/>
            </a:pPr>
            <a:r>
              <a:rPr lang="en-US" baseline="0" dirty="0" smtClean="0"/>
              <a:t>Better understanding of how to support PMTCT mothers on ART, and long term HIV care, urgently needed.</a:t>
            </a:r>
            <a:endParaRPr lang="en-US" dirty="0"/>
          </a:p>
        </p:txBody>
      </p:sp>
      <p:sp>
        <p:nvSpPr>
          <p:cNvPr id="4" name="Slide Number Placeholder 3"/>
          <p:cNvSpPr>
            <a:spLocks noGrp="1"/>
          </p:cNvSpPr>
          <p:nvPr>
            <p:ph type="sldNum" sz="quarter" idx="10"/>
          </p:nvPr>
        </p:nvSpPr>
        <p:spPr/>
        <p:txBody>
          <a:bodyPr/>
          <a:lstStyle/>
          <a:p>
            <a:fld id="{BFCB1640-D617-4A45-977D-BC67192F7A6A}" type="slidenum">
              <a:rPr lang="en-US" smtClean="0"/>
              <a:t>11</a:t>
            </a:fld>
            <a:endParaRPr lang="en-US"/>
          </a:p>
        </p:txBody>
      </p:sp>
    </p:spTree>
    <p:extLst>
      <p:ext uri="{BB962C8B-B14F-4D97-AF65-F5344CB8AC3E}">
        <p14:creationId xmlns:p14="http://schemas.microsoft.com/office/powerpoint/2010/main" val="2907888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571A0-7928-4AA2-BA1F-7272A8B4FB65}" type="slidenum">
              <a:rPr lang="en-US" smtClean="0"/>
              <a:pPr/>
              <a:t>12</a:t>
            </a:fld>
            <a:endParaRPr lang="en-US" dirty="0"/>
          </a:p>
        </p:txBody>
      </p:sp>
    </p:spTree>
    <p:extLst>
      <p:ext uri="{BB962C8B-B14F-4D97-AF65-F5344CB8AC3E}">
        <p14:creationId xmlns:p14="http://schemas.microsoft.com/office/powerpoint/2010/main" val="3340758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571A0-7928-4AA2-BA1F-7272A8B4FB65}" type="slidenum">
              <a:rPr lang="en-US" smtClean="0"/>
              <a:pPr/>
              <a:t>13</a:t>
            </a:fld>
            <a:endParaRPr lang="en-US" dirty="0"/>
          </a:p>
        </p:txBody>
      </p:sp>
    </p:spTree>
    <p:extLst>
      <p:ext uri="{BB962C8B-B14F-4D97-AF65-F5344CB8AC3E}">
        <p14:creationId xmlns:p14="http://schemas.microsoft.com/office/powerpoint/2010/main" val="334075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571A0-7928-4AA2-BA1F-7272A8B4FB65}" type="slidenum">
              <a:rPr lang="en-US" smtClean="0"/>
              <a:pPr/>
              <a:t>2</a:t>
            </a:fld>
            <a:endParaRPr lang="en-US" dirty="0"/>
          </a:p>
        </p:txBody>
      </p:sp>
    </p:spTree>
    <p:extLst>
      <p:ext uri="{BB962C8B-B14F-4D97-AF65-F5344CB8AC3E}">
        <p14:creationId xmlns:p14="http://schemas.microsoft.com/office/powerpoint/2010/main" val="334075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pPr>
              <a:defRPr/>
            </a:pPr>
            <a:fld id="{6AFF3CFB-881F-429F-8092-F444BA3B9CFF}" type="slidenum">
              <a:rPr lang="fr-FR" smtClean="0"/>
              <a:pPr>
                <a:defRPr/>
              </a:pPr>
              <a:t>3</a:t>
            </a:fld>
            <a:endParaRPr lang="fr-FR"/>
          </a:p>
        </p:txBody>
      </p:sp>
    </p:spTree>
    <p:extLst>
      <p:ext uri="{BB962C8B-B14F-4D97-AF65-F5344CB8AC3E}">
        <p14:creationId xmlns:p14="http://schemas.microsoft.com/office/powerpoint/2010/main" val="147708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571A0-7928-4AA2-BA1F-7272A8B4FB65}" type="slidenum">
              <a:rPr lang="en-US" smtClean="0"/>
              <a:pPr/>
              <a:t>4</a:t>
            </a:fld>
            <a:endParaRPr lang="en-US" dirty="0"/>
          </a:p>
        </p:txBody>
      </p:sp>
    </p:spTree>
    <p:extLst>
      <p:ext uri="{BB962C8B-B14F-4D97-AF65-F5344CB8AC3E}">
        <p14:creationId xmlns:p14="http://schemas.microsoft.com/office/powerpoint/2010/main" val="334075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571A0-7928-4AA2-BA1F-7272A8B4FB65}" type="slidenum">
              <a:rPr lang="en-US" smtClean="0"/>
              <a:pPr/>
              <a:t>5</a:t>
            </a:fld>
            <a:endParaRPr lang="en-US" dirty="0"/>
          </a:p>
        </p:txBody>
      </p:sp>
    </p:spTree>
    <p:extLst>
      <p:ext uri="{BB962C8B-B14F-4D97-AF65-F5344CB8AC3E}">
        <p14:creationId xmlns:p14="http://schemas.microsoft.com/office/powerpoint/2010/main" val="334075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B571A0-7928-4AA2-BA1F-7272A8B4FB65}" type="slidenum">
              <a:rPr lang="en-US" smtClean="0"/>
              <a:pPr/>
              <a:t>6</a:t>
            </a:fld>
            <a:endParaRPr lang="en-US" dirty="0"/>
          </a:p>
        </p:txBody>
      </p:sp>
    </p:spTree>
    <p:extLst>
      <p:ext uri="{BB962C8B-B14F-4D97-AF65-F5344CB8AC3E}">
        <p14:creationId xmlns:p14="http://schemas.microsoft.com/office/powerpoint/2010/main" val="334075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ART coverage in pregnant women now outpacing all adults and children due to Option B+ scale-up!</a:t>
            </a:r>
            <a:endParaRPr lang="en-US" dirty="0"/>
          </a:p>
        </p:txBody>
      </p:sp>
      <p:sp>
        <p:nvSpPr>
          <p:cNvPr id="4" name="Slide Number Placeholder 3"/>
          <p:cNvSpPr>
            <a:spLocks noGrp="1"/>
          </p:cNvSpPr>
          <p:nvPr>
            <p:ph type="sldNum" sz="quarter" idx="10"/>
          </p:nvPr>
        </p:nvSpPr>
        <p:spPr/>
        <p:txBody>
          <a:bodyPr/>
          <a:lstStyle/>
          <a:p>
            <a:fld id="{18D6E691-9F58-4D2C-AAC3-C3176D6577A7}" type="slidenum">
              <a:rPr lang="en-US" smtClean="0"/>
              <a:t>7</a:t>
            </a:fld>
            <a:endParaRPr lang="en-US"/>
          </a:p>
        </p:txBody>
      </p:sp>
    </p:spTree>
    <p:extLst>
      <p:ext uri="{BB962C8B-B14F-4D97-AF65-F5344CB8AC3E}">
        <p14:creationId xmlns:p14="http://schemas.microsoft.com/office/powerpoint/2010/main" val="3005642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Zim Option B+ acceptability study of 2015 </a:t>
            </a:r>
          </a:p>
          <a:p>
            <a:pPr defTabSz="963503" eaLnBrk="0" fontAlgn="base" hangingPunct="0">
              <a:spcBef>
                <a:spcPct val="30000"/>
              </a:spcBef>
              <a:spcAft>
                <a:spcPct val="0"/>
              </a:spcAft>
              <a:defRPr/>
            </a:pPr>
            <a:r>
              <a:rPr lang="en-US" b="1" dirty="0" smtClean="0"/>
              <a:t>Objective</a:t>
            </a:r>
            <a:r>
              <a:rPr lang="en-US" dirty="0" smtClean="0"/>
              <a:t>: </a:t>
            </a:r>
            <a:r>
              <a:rPr lang="en-US" sz="1300" dirty="0"/>
              <a:t>To describe the acceptability of lifelong antiretroviral treatment for women recently initiated on Option B+ and women who were still on Option A</a:t>
            </a:r>
          </a:p>
          <a:p>
            <a:pPr defTabSz="963503" eaLnBrk="0" fontAlgn="base" hangingPunct="0">
              <a:spcBef>
                <a:spcPct val="30000"/>
              </a:spcBef>
              <a:spcAft>
                <a:spcPct val="0"/>
              </a:spcAft>
              <a:defRPr/>
            </a:pPr>
            <a:r>
              <a:rPr lang="en-US" sz="1300" b="1" dirty="0"/>
              <a:t>Method</a:t>
            </a:r>
            <a:r>
              <a:rPr lang="en-US" sz="1300" dirty="0"/>
              <a:t>: Cross sectional qualitative study: In depth interviews, Focus Group Discussions (FGD) and Key Informant Interviews (KII)</a:t>
            </a:r>
          </a:p>
          <a:p>
            <a:pPr defTabSz="963503" eaLnBrk="0" fontAlgn="base" hangingPunct="0">
              <a:spcBef>
                <a:spcPct val="30000"/>
              </a:spcBef>
              <a:spcAft>
                <a:spcPct val="0"/>
              </a:spcAft>
              <a:defRPr/>
            </a:pPr>
            <a:endParaRPr lang="en-US" sz="1300" dirty="0"/>
          </a:p>
          <a:p>
            <a:pPr defTabSz="963503" eaLnBrk="0" fontAlgn="base" hangingPunct="0">
              <a:spcBef>
                <a:spcPct val="30000"/>
              </a:spcBef>
              <a:spcAft>
                <a:spcPct val="0"/>
              </a:spcAft>
              <a:defRPr/>
            </a:pPr>
            <a:endParaRPr lang="en-US" sz="1300" dirty="0"/>
          </a:p>
          <a:p>
            <a:endParaRPr lang="en-US" dirty="0"/>
          </a:p>
        </p:txBody>
      </p:sp>
      <p:sp>
        <p:nvSpPr>
          <p:cNvPr id="4" name="Slide Number Placeholder 3"/>
          <p:cNvSpPr>
            <a:spLocks noGrp="1"/>
          </p:cNvSpPr>
          <p:nvPr>
            <p:ph type="sldNum" sz="quarter" idx="10"/>
          </p:nvPr>
        </p:nvSpPr>
        <p:spPr/>
        <p:txBody>
          <a:bodyPr/>
          <a:lstStyle/>
          <a:p>
            <a:fld id="{B1B571A0-7928-4AA2-BA1F-7272A8B4FB65}" type="slidenum">
              <a:rPr lang="en-US" smtClean="0"/>
              <a:pPr/>
              <a:t>8</a:t>
            </a:fld>
            <a:endParaRPr lang="en-US" dirty="0"/>
          </a:p>
        </p:txBody>
      </p:sp>
    </p:spTree>
    <p:extLst>
      <p:ext uri="{BB962C8B-B14F-4D97-AF65-F5344CB8AC3E}">
        <p14:creationId xmlns:p14="http://schemas.microsoft.com/office/powerpoint/2010/main" val="3340758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571A0-7928-4AA2-BA1F-7272A8B4FB65}" type="slidenum">
              <a:rPr lang="en-US" smtClean="0"/>
              <a:pPr/>
              <a:t>9</a:t>
            </a:fld>
            <a:endParaRPr lang="en-US" dirty="0"/>
          </a:p>
        </p:txBody>
      </p:sp>
    </p:spTree>
    <p:extLst>
      <p:ext uri="{BB962C8B-B14F-4D97-AF65-F5344CB8AC3E}">
        <p14:creationId xmlns:p14="http://schemas.microsoft.com/office/powerpoint/2010/main" val="3340758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Logo">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184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Logo only">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005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Horizontal Photo">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09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Vertical Photo">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8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Mom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416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Mom &amp; Baby">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07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 - Mom &amp; Baby">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28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Healthcare Worker">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453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626664"/>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1110" y="423332"/>
            <a:ext cx="7726166" cy="4308872"/>
          </a:xfrm>
          <a:prstGeom prst="rect">
            <a:avLst/>
          </a:prstGeom>
          <a:noFill/>
        </p:spPr>
        <p:txBody>
          <a:bodyPr wrap="square" rtlCol="0">
            <a:spAutoFit/>
          </a:bodyPr>
          <a:lstStyle/>
          <a:p>
            <a:pPr algn="ctr"/>
            <a:endParaRPr lang="en-ZW" sz="2000" b="1" dirty="0" smtClean="0">
              <a:solidFill>
                <a:srgbClr val="0202D0"/>
              </a:solidFill>
              <a:latin typeface="+mj-lt"/>
              <a:cs typeface="Gisha" panose="020B0502040204020203" pitchFamily="34" charset="-79"/>
            </a:endParaRPr>
          </a:p>
          <a:p>
            <a:pPr algn="ctr"/>
            <a:endParaRPr lang="en-ZW" sz="3200" b="1" dirty="0" smtClean="0">
              <a:solidFill>
                <a:srgbClr val="0202D0"/>
              </a:solidFill>
              <a:latin typeface="+mj-lt"/>
              <a:cs typeface="Gisha" panose="020B0502040204020203" pitchFamily="34" charset="-79"/>
            </a:endParaRPr>
          </a:p>
          <a:p>
            <a:pPr algn="ctr"/>
            <a:r>
              <a:rPr lang="en-ZW" sz="3200" b="1" dirty="0" smtClean="0">
                <a:solidFill>
                  <a:srgbClr val="0202D0"/>
                </a:solidFill>
                <a:latin typeface="+mj-lt"/>
                <a:cs typeface="Gisha" panose="020B0502040204020203" pitchFamily="34" charset="-79"/>
              </a:rPr>
              <a:t>“Treatment </a:t>
            </a:r>
            <a:r>
              <a:rPr lang="en-ZW" sz="3200" b="1" dirty="0">
                <a:solidFill>
                  <a:srgbClr val="0202D0"/>
                </a:solidFill>
                <a:latin typeface="+mj-lt"/>
                <a:cs typeface="Gisha" panose="020B0502040204020203" pitchFamily="34" charset="-79"/>
              </a:rPr>
              <a:t>for </a:t>
            </a:r>
            <a:r>
              <a:rPr lang="en-ZW" sz="3200" b="1" dirty="0" smtClean="0">
                <a:solidFill>
                  <a:srgbClr val="0202D0"/>
                </a:solidFill>
                <a:latin typeface="+mj-lt"/>
                <a:cs typeface="Gisha" panose="020B0502040204020203" pitchFamily="34" charset="-79"/>
              </a:rPr>
              <a:t>all </a:t>
            </a:r>
            <a:r>
              <a:rPr lang="en-ZW" sz="3200" b="1" dirty="0">
                <a:solidFill>
                  <a:srgbClr val="0202D0"/>
                </a:solidFill>
                <a:latin typeface="+mj-lt"/>
                <a:cs typeface="Gisha" panose="020B0502040204020203" pitchFamily="34" charset="-79"/>
              </a:rPr>
              <a:t>pregnant </a:t>
            </a:r>
            <a:r>
              <a:rPr lang="en-ZW" sz="3200" b="1" dirty="0" smtClean="0">
                <a:solidFill>
                  <a:srgbClr val="0202D0"/>
                </a:solidFill>
                <a:latin typeface="+mj-lt"/>
                <a:cs typeface="Gisha" panose="020B0502040204020203" pitchFamily="34" charset="-79"/>
              </a:rPr>
              <a:t>women: </a:t>
            </a:r>
          </a:p>
          <a:p>
            <a:pPr algn="ctr"/>
            <a:r>
              <a:rPr lang="en-ZW" sz="3200" b="1" dirty="0" smtClean="0">
                <a:solidFill>
                  <a:srgbClr val="0202D0"/>
                </a:solidFill>
                <a:latin typeface="+mj-lt"/>
                <a:cs typeface="Gisha" panose="020B0502040204020203" pitchFamily="34" charset="-79"/>
              </a:rPr>
              <a:t>Lessons </a:t>
            </a:r>
            <a:r>
              <a:rPr lang="en-ZW" sz="3200" b="1" dirty="0">
                <a:solidFill>
                  <a:srgbClr val="0202D0"/>
                </a:solidFill>
                <a:latin typeface="+mj-lt"/>
                <a:cs typeface="Gisha" panose="020B0502040204020203" pitchFamily="34" charset="-79"/>
              </a:rPr>
              <a:t>learned </a:t>
            </a:r>
            <a:r>
              <a:rPr lang="en-ZW" sz="3200" b="1" dirty="0" smtClean="0">
                <a:solidFill>
                  <a:srgbClr val="0202D0"/>
                </a:solidFill>
                <a:latin typeface="+mj-lt"/>
                <a:cs typeface="Gisha" panose="020B0502040204020203" pitchFamily="34" charset="-79"/>
              </a:rPr>
              <a:t>and </a:t>
            </a:r>
            <a:r>
              <a:rPr lang="en-ZW" sz="3200" b="1" dirty="0">
                <a:solidFill>
                  <a:srgbClr val="0202D0"/>
                </a:solidFill>
                <a:latin typeface="+mj-lt"/>
                <a:cs typeface="Gisha" panose="020B0502040204020203" pitchFamily="34" charset="-79"/>
              </a:rPr>
              <a:t>an overview of programmatic </a:t>
            </a:r>
            <a:r>
              <a:rPr lang="en-ZW" sz="3200" b="1" dirty="0" smtClean="0">
                <a:solidFill>
                  <a:srgbClr val="0202D0"/>
                </a:solidFill>
                <a:latin typeface="+mj-lt"/>
                <a:cs typeface="Gisha" panose="020B0502040204020203" pitchFamily="34" charset="-79"/>
              </a:rPr>
              <a:t>challenges”</a:t>
            </a:r>
            <a:endParaRPr lang="en-US" sz="3200" b="1" dirty="0">
              <a:solidFill>
                <a:srgbClr val="0202D0"/>
              </a:solidFill>
              <a:latin typeface="+mj-lt"/>
              <a:cs typeface="Gisha" panose="020B0502040204020203" pitchFamily="34" charset="-79"/>
            </a:endParaRPr>
          </a:p>
          <a:p>
            <a:pPr algn="ctr"/>
            <a:endParaRPr lang="en-US" sz="1600" dirty="0" smtClean="0">
              <a:latin typeface="+mj-lt"/>
              <a:cs typeface="Gisha" panose="020B0502040204020203" pitchFamily="34" charset="-79"/>
            </a:endParaRPr>
          </a:p>
          <a:p>
            <a:pPr algn="ctr"/>
            <a:r>
              <a:rPr lang="en-US" sz="1600" dirty="0" smtClean="0">
                <a:latin typeface="+mj-lt"/>
                <a:cs typeface="Gisha" panose="020B0502040204020203" pitchFamily="34" charset="-79"/>
              </a:rPr>
              <a:t>Presented  by:</a:t>
            </a:r>
          </a:p>
          <a:p>
            <a:pPr algn="ctr"/>
            <a:endParaRPr lang="en-US" sz="1600" dirty="0" smtClean="0">
              <a:latin typeface="+mj-lt"/>
              <a:cs typeface="Gisha" panose="020B0502040204020203" pitchFamily="34" charset="-79"/>
            </a:endParaRPr>
          </a:p>
          <a:p>
            <a:pPr algn="ctr"/>
            <a:r>
              <a:rPr lang="en-US" sz="1600" dirty="0" smtClean="0">
                <a:latin typeface="+mj-lt"/>
                <a:cs typeface="Gisha" panose="020B0502040204020203" pitchFamily="34" charset="-79"/>
              </a:rPr>
              <a:t>Agnes Mahomva, </a:t>
            </a:r>
            <a:r>
              <a:rPr lang="en-US" sz="1600" dirty="0" err="1" smtClean="0">
                <a:latin typeface="+mj-lt"/>
                <a:cs typeface="Gisha" panose="020B0502040204020203" pitchFamily="34" charset="-79"/>
              </a:rPr>
              <a:t>MBChB</a:t>
            </a:r>
            <a:r>
              <a:rPr lang="en-US" sz="1600" dirty="0" smtClean="0">
                <a:latin typeface="+mj-lt"/>
                <a:cs typeface="Gisha" panose="020B0502040204020203" pitchFamily="34" charset="-79"/>
              </a:rPr>
              <a:t>, MPH</a:t>
            </a:r>
          </a:p>
          <a:p>
            <a:pPr algn="ctr"/>
            <a:r>
              <a:rPr lang="en-US" sz="1600" dirty="0" smtClean="0">
                <a:latin typeface="+mj-lt"/>
                <a:cs typeface="Gisha" panose="020B0502040204020203" pitchFamily="34" charset="-79"/>
              </a:rPr>
              <a:t>Country Director , EGPAF </a:t>
            </a:r>
            <a:r>
              <a:rPr lang="en-US" sz="1600" dirty="0">
                <a:latin typeface="+mj-lt"/>
                <a:cs typeface="Gisha" panose="020B0502040204020203" pitchFamily="34" charset="-79"/>
              </a:rPr>
              <a:t>Zimbabwe </a:t>
            </a:r>
            <a:endParaRPr lang="en-US" sz="1600" dirty="0" smtClean="0">
              <a:latin typeface="+mj-lt"/>
              <a:cs typeface="Gisha" panose="020B0502040204020203" pitchFamily="34" charset="-79"/>
            </a:endParaRPr>
          </a:p>
          <a:p>
            <a:pPr algn="ctr"/>
            <a:endParaRPr lang="en-US" sz="1600" b="1" dirty="0">
              <a:latin typeface="+mj-lt"/>
              <a:cs typeface="Gisha" panose="020B0502040204020203" pitchFamily="34" charset="-79"/>
            </a:endParaRPr>
          </a:p>
          <a:p>
            <a:pPr algn="ctr"/>
            <a:r>
              <a:rPr lang="en-US" sz="900" dirty="0" smtClean="0">
                <a:latin typeface="+mj-lt"/>
                <a:cs typeface="Gisha" panose="020B0502040204020203" pitchFamily="34" charset="-79"/>
              </a:rPr>
              <a:t>International AIDS Conference, </a:t>
            </a:r>
          </a:p>
          <a:p>
            <a:pPr algn="ctr"/>
            <a:r>
              <a:rPr lang="en-US" sz="900" dirty="0" smtClean="0">
                <a:latin typeface="+mj-lt"/>
                <a:cs typeface="Gisha" panose="020B0502040204020203" pitchFamily="34" charset="-79"/>
              </a:rPr>
              <a:t>Durban, South Africa</a:t>
            </a:r>
          </a:p>
          <a:p>
            <a:pPr algn="ctr"/>
            <a:r>
              <a:rPr lang="en-US" sz="900" dirty="0" smtClean="0">
                <a:latin typeface="+mj-lt"/>
                <a:cs typeface="Gisha" panose="020B0502040204020203" pitchFamily="34" charset="-79"/>
              </a:rPr>
              <a:t>July 18, 2016</a:t>
            </a:r>
          </a:p>
        </p:txBody>
      </p:sp>
    </p:spTree>
    <p:extLst>
      <p:ext uri="{BB962C8B-B14F-4D97-AF65-F5344CB8AC3E}">
        <p14:creationId xmlns:p14="http://schemas.microsoft.com/office/powerpoint/2010/main" val="2892581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4126" y="564167"/>
            <a:ext cx="7304926" cy="761199"/>
          </a:xfrm>
          <a:prstGeom prst="rect">
            <a:avLst/>
          </a:prstGeom>
        </p:spPr>
        <p:txBody>
          <a:bodyPr/>
          <a:lstStyle/>
          <a:p>
            <a:r>
              <a:rPr lang="en-US" sz="3200" b="1" dirty="0" smtClean="0">
                <a:cs typeface="Gisha" panose="020B0502040204020203" pitchFamily="34" charset="-79"/>
              </a:rPr>
              <a:t>Option B+ Programmatic Challenges</a:t>
            </a:r>
            <a:endParaRPr lang="en-US" sz="3200" b="1" dirty="0">
              <a:cs typeface="Gisha" panose="020B0502040204020203" pitchFamily="34" charset="-79"/>
            </a:endParaRPr>
          </a:p>
        </p:txBody>
      </p:sp>
      <p:sp>
        <p:nvSpPr>
          <p:cNvPr id="3" name="Content Placeholder 2"/>
          <p:cNvSpPr>
            <a:spLocks noGrp="1"/>
          </p:cNvSpPr>
          <p:nvPr>
            <p:ph idx="4294967295"/>
          </p:nvPr>
        </p:nvSpPr>
        <p:spPr>
          <a:xfrm>
            <a:off x="657546" y="1549028"/>
            <a:ext cx="8044665" cy="4605192"/>
          </a:xfrm>
          <a:prstGeom prst="rect">
            <a:avLst/>
          </a:prstGeom>
        </p:spPr>
        <p:txBody>
          <a:bodyPr>
            <a:normAutofit/>
          </a:bodyPr>
          <a:lstStyle/>
          <a:p>
            <a:pPr>
              <a:spcBef>
                <a:spcPts val="0"/>
              </a:spcBef>
              <a:buFont typeface="Arial" panose="020B0604020202020204" pitchFamily="34" charset="0"/>
              <a:buChar char="•"/>
            </a:pPr>
            <a:r>
              <a:rPr lang="en-ZW" sz="2800" dirty="0" smtClean="0">
                <a:cs typeface="Gisha" panose="020B0502040204020203" pitchFamily="34" charset="-79"/>
              </a:rPr>
              <a:t>Limited investment in all HSS pillars</a:t>
            </a:r>
          </a:p>
          <a:p>
            <a:pPr lvl="1">
              <a:spcBef>
                <a:spcPts val="0"/>
              </a:spcBef>
              <a:buFont typeface="Arial" panose="020B0604020202020204" pitchFamily="34" charset="0"/>
              <a:buChar char="•"/>
            </a:pPr>
            <a:r>
              <a:rPr lang="en-ZW" sz="2400" dirty="0" smtClean="0">
                <a:cs typeface="Gisha" panose="020B0502040204020203" pitchFamily="34" charset="-79"/>
              </a:rPr>
              <a:t>Leadership to see through an efficient decentralization</a:t>
            </a:r>
          </a:p>
          <a:p>
            <a:pPr lvl="1">
              <a:spcBef>
                <a:spcPts val="0"/>
              </a:spcBef>
              <a:buFont typeface="Arial" panose="020B0604020202020204" pitchFamily="34" charset="0"/>
              <a:buChar char="•"/>
            </a:pPr>
            <a:r>
              <a:rPr lang="en-ZW" sz="2400" dirty="0" smtClean="0">
                <a:cs typeface="Gisha" panose="020B0502040204020203" pitchFamily="34" charset="-79"/>
              </a:rPr>
              <a:t>Financing for additional decentralized program needs</a:t>
            </a:r>
          </a:p>
          <a:p>
            <a:pPr lvl="1">
              <a:spcBef>
                <a:spcPts val="0"/>
              </a:spcBef>
              <a:buFont typeface="Arial" panose="020B0604020202020204" pitchFamily="34" charset="0"/>
              <a:buChar char="•"/>
            </a:pPr>
            <a:r>
              <a:rPr lang="en-ZW" sz="2400" dirty="0" smtClean="0">
                <a:cs typeface="Gisha" panose="020B0502040204020203" pitchFamily="34" charset="-79"/>
              </a:rPr>
              <a:t>Drugs and commodities – simplified regimen yes BUT procurement and supply chain management remained a challenge</a:t>
            </a:r>
          </a:p>
          <a:p>
            <a:pPr lvl="1">
              <a:spcBef>
                <a:spcPts val="0"/>
              </a:spcBef>
              <a:buFont typeface="Arial" panose="020B0604020202020204" pitchFamily="34" charset="0"/>
              <a:buChar char="•"/>
            </a:pPr>
            <a:r>
              <a:rPr lang="en-ZW" sz="2400" dirty="0" smtClean="0">
                <a:cs typeface="Gisha" panose="020B0502040204020203" pitchFamily="34" charset="-79"/>
              </a:rPr>
              <a:t>Implementation at site level not always well coordinated</a:t>
            </a:r>
          </a:p>
          <a:p>
            <a:pPr lvl="1">
              <a:spcBef>
                <a:spcPts val="0"/>
              </a:spcBef>
              <a:buFont typeface="Arial" panose="020B0604020202020204" pitchFamily="34" charset="0"/>
              <a:buChar char="•"/>
            </a:pPr>
            <a:r>
              <a:rPr lang="en-ZW" sz="2400" dirty="0" smtClean="0">
                <a:cs typeface="Gisha" panose="020B0502040204020203" pitchFamily="34" charset="-79"/>
              </a:rPr>
              <a:t>Delays in revision of M&amp;E systems and limited program impact evaluations</a:t>
            </a:r>
          </a:p>
          <a:p>
            <a:pPr>
              <a:spcBef>
                <a:spcPts val="0"/>
              </a:spcBef>
              <a:buFont typeface="Arial" panose="020B0604020202020204" pitchFamily="34" charset="0"/>
              <a:buChar char="•"/>
            </a:pPr>
            <a:r>
              <a:rPr lang="en-ZW" sz="2800" dirty="0" smtClean="0">
                <a:cs typeface="Gisha" panose="020B0502040204020203" pitchFamily="34" charset="-79"/>
              </a:rPr>
              <a:t>Loss to Follow up</a:t>
            </a:r>
          </a:p>
          <a:p>
            <a:pPr lvl="1">
              <a:spcBef>
                <a:spcPts val="0"/>
              </a:spcBef>
              <a:buFont typeface="Arial" panose="020B0604020202020204" pitchFamily="34" charset="0"/>
              <a:buChar char="•"/>
            </a:pPr>
            <a:r>
              <a:rPr lang="en-ZW" sz="2400" dirty="0" smtClean="0">
                <a:cs typeface="Gisha" panose="020B0502040204020203" pitchFamily="34" charset="-79"/>
              </a:rPr>
              <a:t>Poor retention in care </a:t>
            </a:r>
            <a:endParaRPr lang="en-ZW" sz="2800" dirty="0" smtClean="0">
              <a:latin typeface="Gisha" panose="020B0502040204020203" pitchFamily="34" charset="-79"/>
              <a:cs typeface="Gisha" panose="020B0502040204020203" pitchFamily="34" charset="-79"/>
            </a:endParaRPr>
          </a:p>
          <a:p>
            <a:pPr>
              <a:lnSpc>
                <a:spcPct val="150000"/>
              </a:lnSpc>
              <a:buFont typeface="Arial" panose="020B0604020202020204" pitchFamily="34" charset="0"/>
              <a:buChar char="•"/>
            </a:pPr>
            <a:endParaRPr lang="en-ZW" sz="2400" dirty="0">
              <a:latin typeface="Gisha" panose="020B0502040204020203" pitchFamily="34" charset="-79"/>
              <a:cs typeface="Gisha" panose="020B0502040204020203" pitchFamily="34" charset="-79"/>
            </a:endParaRPr>
          </a:p>
          <a:p>
            <a:pPr marL="0" indent="0">
              <a:buNone/>
            </a:pPr>
            <a:endParaRPr lang="en-US" sz="1800" dirty="0">
              <a:latin typeface="Gisha" panose="020B0502040204020203" pitchFamily="34" charset="-79"/>
              <a:cs typeface="Gisha" panose="020B0502040204020203" pitchFamily="34" charset="-79"/>
            </a:endParaRPr>
          </a:p>
          <a:p>
            <a:pPr marL="0" indent="0">
              <a:buNone/>
            </a:pPr>
            <a:endParaRPr lang="en-US" sz="18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82848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5154"/>
            <a:ext cx="9144000" cy="954107"/>
          </a:xfrm>
          <a:prstGeom prst="rect">
            <a:avLst/>
          </a:prstGeom>
          <a:noFill/>
        </p:spPr>
        <p:txBody>
          <a:bodyPr wrap="square" rtlCol="0">
            <a:spAutoFit/>
          </a:bodyPr>
          <a:lstStyle/>
          <a:p>
            <a:pPr algn="ctr"/>
            <a:r>
              <a:rPr lang="en-US" sz="2800" b="1" dirty="0" smtClean="0">
                <a:latin typeface="Calibri"/>
                <a:cs typeface="Calibri"/>
              </a:rPr>
              <a:t>EGPAF Tanzania: Early </a:t>
            </a:r>
            <a:r>
              <a:rPr lang="en-US" sz="2800" b="1" dirty="0" smtClean="0">
                <a:solidFill>
                  <a:srgbClr val="0033CC"/>
                </a:solidFill>
                <a:latin typeface="Calibri"/>
                <a:cs typeface="Calibri"/>
              </a:rPr>
              <a:t>retention</a:t>
            </a:r>
            <a:r>
              <a:rPr lang="en-US" sz="2800" b="1" dirty="0" smtClean="0">
                <a:latin typeface="Calibri"/>
                <a:cs typeface="Calibri"/>
              </a:rPr>
              <a:t> (2+ visits) in HIV care among </a:t>
            </a:r>
            <a:br>
              <a:rPr lang="en-US" sz="2800" b="1" dirty="0" smtClean="0">
                <a:latin typeface="Calibri"/>
                <a:cs typeface="Calibri"/>
              </a:rPr>
            </a:br>
            <a:r>
              <a:rPr lang="en-US" sz="2800" b="1" dirty="0" smtClean="0">
                <a:latin typeface="Calibri"/>
                <a:cs typeface="Calibri"/>
              </a:rPr>
              <a:t>non-pregnant vs. pregnant women, by year of enrollment</a:t>
            </a:r>
            <a:endParaRPr lang="en-US" sz="2800" b="1" dirty="0">
              <a:latin typeface="Calibri"/>
              <a:cs typeface="Calibri"/>
            </a:endParaRPr>
          </a:p>
        </p:txBody>
      </p:sp>
      <p:graphicFrame>
        <p:nvGraphicFramePr>
          <p:cNvPr id="4" name="Chart 3"/>
          <p:cNvGraphicFramePr>
            <a:graphicFrameLocks/>
          </p:cNvGraphicFramePr>
          <p:nvPr>
            <p:extLst>
              <p:ext uri="{D42A27DB-BD31-4B8C-83A1-F6EECF244321}">
                <p14:modId xmlns:p14="http://schemas.microsoft.com/office/powerpoint/2010/main" val="3463486101"/>
              </p:ext>
            </p:extLst>
          </p:nvPr>
        </p:nvGraphicFramePr>
        <p:xfrm>
          <a:off x="579863" y="1399754"/>
          <a:ext cx="804374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936079" y="6147375"/>
            <a:ext cx="3112033" cy="307777"/>
          </a:xfrm>
          <a:prstGeom prst="rect">
            <a:avLst/>
          </a:prstGeom>
          <a:noFill/>
        </p:spPr>
        <p:txBody>
          <a:bodyPr wrap="square" rtlCol="0">
            <a:spAutoFit/>
          </a:bodyPr>
          <a:lstStyle/>
          <a:p>
            <a:r>
              <a:rPr lang="en-US" sz="1400" dirty="0" smtClean="0"/>
              <a:t>Source: EGPAF Tanzania data</a:t>
            </a:r>
            <a:endParaRPr lang="en-US" sz="1400" dirty="0"/>
          </a:p>
        </p:txBody>
      </p:sp>
    </p:spTree>
    <p:extLst>
      <p:ext uri="{BB962C8B-B14F-4D97-AF65-F5344CB8AC3E}">
        <p14:creationId xmlns:p14="http://schemas.microsoft.com/office/powerpoint/2010/main" val="192244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7"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5867" y="368958"/>
            <a:ext cx="6048632" cy="617361"/>
          </a:xfrm>
          <a:prstGeom prst="rect">
            <a:avLst/>
          </a:prstGeom>
        </p:spPr>
        <p:txBody>
          <a:bodyPr/>
          <a:lstStyle/>
          <a:p>
            <a:r>
              <a:rPr lang="en-US" sz="3200" b="1" dirty="0" smtClean="0">
                <a:latin typeface="Calibri" panose="020F0502020204030204" pitchFamily="34" charset="0"/>
                <a:cs typeface="Gisha" panose="020B0502040204020203" pitchFamily="34" charset="-79"/>
              </a:rPr>
              <a:t>Lessons Learnt</a:t>
            </a:r>
            <a:endParaRPr lang="en-US" sz="3200" b="1" dirty="0">
              <a:latin typeface="Calibri" panose="020F0502020204030204" pitchFamily="34" charset="0"/>
              <a:cs typeface="Gisha" panose="020B0502040204020203" pitchFamily="34" charset="-79"/>
            </a:endParaRPr>
          </a:p>
        </p:txBody>
      </p:sp>
      <p:sp>
        <p:nvSpPr>
          <p:cNvPr id="3" name="Content Placeholder 2"/>
          <p:cNvSpPr>
            <a:spLocks noGrp="1"/>
          </p:cNvSpPr>
          <p:nvPr>
            <p:ph idx="4294967295"/>
          </p:nvPr>
        </p:nvSpPr>
        <p:spPr>
          <a:xfrm>
            <a:off x="922083" y="1558554"/>
            <a:ext cx="7292149" cy="4799143"/>
          </a:xfrm>
          <a:prstGeom prst="rect">
            <a:avLst/>
          </a:prstGeom>
        </p:spPr>
        <p:txBody>
          <a:bodyPr>
            <a:normAutofit/>
          </a:bodyPr>
          <a:lstStyle/>
          <a:p>
            <a:endParaRPr lang="en-US" sz="18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p:txBody>
      </p:sp>
      <p:sp>
        <p:nvSpPr>
          <p:cNvPr id="5" name="Content Placeholder 2"/>
          <p:cNvSpPr txBox="1">
            <a:spLocks/>
          </p:cNvSpPr>
          <p:nvPr/>
        </p:nvSpPr>
        <p:spPr>
          <a:xfrm>
            <a:off x="780836" y="1232899"/>
            <a:ext cx="785973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W" sz="2800" dirty="0"/>
              <a:t>H</a:t>
            </a:r>
            <a:r>
              <a:rPr lang="en-ZW" sz="2800" dirty="0" smtClean="0"/>
              <a:t>ealth system strengthening for all six pillars with </a:t>
            </a:r>
            <a:r>
              <a:rPr lang="en-ZW" sz="2800" dirty="0"/>
              <a:t>a focus on </a:t>
            </a:r>
            <a:r>
              <a:rPr lang="en-ZW" sz="2800" dirty="0" smtClean="0"/>
              <a:t>the following  was key to a </a:t>
            </a:r>
            <a:r>
              <a:rPr lang="en-ZW" sz="2800" dirty="0"/>
              <a:t>s</a:t>
            </a:r>
            <a:r>
              <a:rPr lang="en-ZW" sz="2800" dirty="0" smtClean="0"/>
              <a:t>mooth roll out:</a:t>
            </a:r>
          </a:p>
          <a:p>
            <a:pPr lvl="1"/>
            <a:r>
              <a:rPr lang="en-ZW" sz="2400" dirty="0" smtClean="0"/>
              <a:t>District and site leadership for efficient decentralization</a:t>
            </a:r>
          </a:p>
          <a:p>
            <a:pPr lvl="1"/>
            <a:r>
              <a:rPr lang="en-ZW" sz="2400" dirty="0"/>
              <a:t>D</a:t>
            </a:r>
            <a:r>
              <a:rPr lang="en-ZW" sz="2400" dirty="0" smtClean="0"/>
              <a:t>rug forecast and supply chain management</a:t>
            </a:r>
          </a:p>
          <a:p>
            <a:r>
              <a:rPr lang="en-ZW" sz="2800" dirty="0" smtClean="0"/>
              <a:t>Life long ART was acceptable by those not yet ill</a:t>
            </a:r>
          </a:p>
          <a:p>
            <a:r>
              <a:rPr lang="en-ZW" sz="2800" dirty="0"/>
              <a:t>Retention in care remained a big challenge </a:t>
            </a:r>
          </a:p>
          <a:p>
            <a:pPr lvl="1"/>
            <a:r>
              <a:rPr lang="en-ZW" sz="2400" dirty="0"/>
              <a:t>Loss to Follow up</a:t>
            </a:r>
          </a:p>
          <a:p>
            <a:pPr marL="0" indent="0">
              <a:buNone/>
            </a:pPr>
            <a:endParaRPr lang="en-ZW" dirty="0" smtClean="0"/>
          </a:p>
          <a:p>
            <a:pPr marL="0" indent="0">
              <a:buFont typeface="Arial"/>
              <a:buNone/>
            </a:pPr>
            <a:endParaRPr lang="en-ZW" dirty="0"/>
          </a:p>
        </p:txBody>
      </p:sp>
    </p:spTree>
    <p:extLst>
      <p:ext uri="{BB962C8B-B14F-4D97-AF65-F5344CB8AC3E}">
        <p14:creationId xmlns:p14="http://schemas.microsoft.com/office/powerpoint/2010/main" val="3094201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5867" y="368958"/>
            <a:ext cx="6048632" cy="617361"/>
          </a:xfrm>
          <a:prstGeom prst="rect">
            <a:avLst/>
          </a:prstGeom>
        </p:spPr>
        <p:txBody>
          <a:bodyPr/>
          <a:lstStyle/>
          <a:p>
            <a:r>
              <a:rPr lang="en-US" sz="3200" b="1" dirty="0" smtClean="0">
                <a:latin typeface="Calibri" panose="020F0502020204030204" pitchFamily="34" charset="0"/>
                <a:cs typeface="Gisha" panose="020B0502040204020203" pitchFamily="34" charset="-79"/>
              </a:rPr>
              <a:t>Lessons Learnt</a:t>
            </a:r>
            <a:endParaRPr lang="en-US" sz="3200" b="1" dirty="0">
              <a:latin typeface="Calibri" panose="020F0502020204030204" pitchFamily="34" charset="0"/>
              <a:cs typeface="Gisha" panose="020B0502040204020203" pitchFamily="34" charset="-79"/>
            </a:endParaRPr>
          </a:p>
        </p:txBody>
      </p:sp>
      <p:sp>
        <p:nvSpPr>
          <p:cNvPr id="3" name="Content Placeholder 2"/>
          <p:cNvSpPr>
            <a:spLocks noGrp="1"/>
          </p:cNvSpPr>
          <p:nvPr>
            <p:ph idx="4294967295"/>
          </p:nvPr>
        </p:nvSpPr>
        <p:spPr>
          <a:xfrm>
            <a:off x="922083" y="1558554"/>
            <a:ext cx="7292149" cy="4799143"/>
          </a:xfrm>
          <a:prstGeom prst="rect">
            <a:avLst/>
          </a:prstGeom>
        </p:spPr>
        <p:txBody>
          <a:bodyPr>
            <a:normAutofit/>
          </a:bodyPr>
          <a:lstStyle/>
          <a:p>
            <a:endParaRPr lang="en-US" sz="18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p:txBody>
      </p:sp>
      <p:sp>
        <p:nvSpPr>
          <p:cNvPr id="5" name="Content Placeholder 2"/>
          <p:cNvSpPr txBox="1">
            <a:spLocks/>
          </p:cNvSpPr>
          <p:nvPr/>
        </p:nvSpPr>
        <p:spPr>
          <a:xfrm>
            <a:off x="719192" y="1232899"/>
            <a:ext cx="7952198"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W" sz="2800" dirty="0" smtClean="0"/>
              <a:t>Introduction </a:t>
            </a:r>
            <a:r>
              <a:rPr lang="en-ZW" sz="2800" dirty="0"/>
              <a:t>of innovative care models </a:t>
            </a:r>
            <a:r>
              <a:rPr lang="en-ZW" sz="2800" dirty="0" smtClean="0"/>
              <a:t>important for rapid rollout of life long ART and for follow up :</a:t>
            </a:r>
          </a:p>
          <a:p>
            <a:pPr lvl="1"/>
            <a:r>
              <a:rPr lang="en-ZW" sz="2400" dirty="0" smtClean="0"/>
              <a:t>Decentralization </a:t>
            </a:r>
            <a:r>
              <a:rPr lang="en-ZW" sz="2400" dirty="0"/>
              <a:t>of ART to all MNCH </a:t>
            </a:r>
            <a:r>
              <a:rPr lang="en-ZW" sz="2400" dirty="0" smtClean="0"/>
              <a:t>sites</a:t>
            </a:r>
          </a:p>
          <a:p>
            <a:pPr lvl="1"/>
            <a:r>
              <a:rPr lang="en-ZW" sz="2400" dirty="0" smtClean="0"/>
              <a:t>Same day ART initiation with strengthened adherence counselling  at follow up visits</a:t>
            </a:r>
          </a:p>
          <a:p>
            <a:pPr lvl="1"/>
            <a:r>
              <a:rPr lang="en-ZW" sz="2400" dirty="0" smtClean="0"/>
              <a:t>Support  groups to strengthen follow up and adherence after deliver and during breast feeding (</a:t>
            </a:r>
            <a:r>
              <a:rPr lang="en-ZW" sz="2400" dirty="0" err="1" smtClean="0"/>
              <a:t>eg</a:t>
            </a:r>
            <a:r>
              <a:rPr lang="en-ZW" sz="2400" dirty="0" smtClean="0"/>
              <a:t> CATS* for adolescent mothers)</a:t>
            </a:r>
          </a:p>
          <a:p>
            <a:pPr lvl="1"/>
            <a:endParaRPr lang="en-ZW" sz="2400" dirty="0" smtClean="0"/>
          </a:p>
          <a:p>
            <a:pPr lvl="1"/>
            <a:endParaRPr lang="en-ZW" sz="2800" dirty="0" smtClean="0"/>
          </a:p>
          <a:p>
            <a:endParaRPr lang="en-ZW" dirty="0" smtClean="0"/>
          </a:p>
          <a:p>
            <a:pPr marL="0" indent="0">
              <a:buFont typeface="Arial"/>
              <a:buNone/>
            </a:pPr>
            <a:endParaRPr lang="en-ZW" dirty="0"/>
          </a:p>
        </p:txBody>
      </p:sp>
      <p:sp>
        <p:nvSpPr>
          <p:cNvPr id="6" name="Rectangle 5"/>
          <p:cNvSpPr/>
          <p:nvPr/>
        </p:nvSpPr>
        <p:spPr>
          <a:xfrm>
            <a:off x="2394022" y="6091317"/>
            <a:ext cx="6195174" cy="307777"/>
          </a:xfrm>
          <a:prstGeom prst="rect">
            <a:avLst/>
          </a:prstGeom>
        </p:spPr>
        <p:txBody>
          <a:bodyPr wrap="square">
            <a:spAutoFit/>
          </a:bodyPr>
          <a:lstStyle/>
          <a:p>
            <a:r>
              <a:rPr lang="en-US" sz="1400" dirty="0" smtClean="0"/>
              <a:t>*Community Adolescent Treatment Supporters (</a:t>
            </a:r>
            <a:r>
              <a:rPr lang="en-US" sz="1400" dirty="0" err="1" smtClean="0"/>
              <a:t>eMTCT</a:t>
            </a:r>
            <a:r>
              <a:rPr lang="en-US" sz="1400" dirty="0" smtClean="0"/>
              <a:t> Champions)</a:t>
            </a:r>
            <a:endParaRPr lang="en-US" sz="1400" dirty="0"/>
          </a:p>
        </p:txBody>
      </p:sp>
    </p:spTree>
    <p:extLst>
      <p:ext uri="{BB962C8B-B14F-4D97-AF65-F5344CB8AC3E}">
        <p14:creationId xmlns:p14="http://schemas.microsoft.com/office/powerpoint/2010/main" val="3546479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GPAF_HORIZ_TAG.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9504" y="5861872"/>
            <a:ext cx="2236423" cy="507906"/>
          </a:xfrm>
          <a:prstGeom prst="rect">
            <a:avLst/>
          </a:prstGeom>
        </p:spPr>
      </p:pic>
      <p:sp>
        <p:nvSpPr>
          <p:cNvPr id="4" name="TextBox 3"/>
          <p:cNvSpPr txBox="1"/>
          <p:nvPr/>
        </p:nvSpPr>
        <p:spPr>
          <a:xfrm>
            <a:off x="2700335" y="1871154"/>
            <a:ext cx="4254759" cy="1846659"/>
          </a:xfrm>
          <a:prstGeom prst="rect">
            <a:avLst/>
          </a:prstGeom>
          <a:noFill/>
        </p:spPr>
        <p:txBody>
          <a:bodyPr wrap="square" rtlCol="0">
            <a:spAutoFit/>
          </a:bodyPr>
          <a:lstStyle/>
          <a:p>
            <a:pPr algn="ctr"/>
            <a:r>
              <a:rPr lang="en-US" sz="4800" dirty="0">
                <a:solidFill>
                  <a:srgbClr val="0033CC"/>
                </a:solidFill>
                <a:latin typeface="Mistral" panose="03090702030407020403" pitchFamily="66" charset="0"/>
                <a:cs typeface="Museo Slab 300"/>
              </a:rPr>
              <a:t>Thank you</a:t>
            </a:r>
            <a:r>
              <a:rPr lang="en-US" sz="4800" dirty="0" smtClean="0">
                <a:solidFill>
                  <a:srgbClr val="0033CC"/>
                </a:solidFill>
                <a:latin typeface="Mistral" panose="03090702030407020403" pitchFamily="66" charset="0"/>
                <a:cs typeface="Museo Slab 300"/>
              </a:rPr>
              <a:t>!</a:t>
            </a:r>
          </a:p>
          <a:p>
            <a:pPr algn="ctr"/>
            <a:r>
              <a:rPr lang="en-US" sz="4800" dirty="0" smtClean="0">
                <a:solidFill>
                  <a:schemeClr val="accent6">
                    <a:lumMod val="75000"/>
                  </a:schemeClr>
                </a:solidFill>
                <a:latin typeface="Mistral" panose="03090702030407020403" pitchFamily="66" charset="0"/>
                <a:cs typeface="Museo Slab 300"/>
              </a:rPr>
              <a:t>Tatenda </a:t>
            </a:r>
            <a:endParaRPr lang="en-US" sz="4800" dirty="0">
              <a:solidFill>
                <a:schemeClr val="accent6">
                  <a:lumMod val="75000"/>
                </a:schemeClr>
              </a:solidFill>
              <a:latin typeface="Mistral" panose="03090702030407020403" pitchFamily="66" charset="0"/>
              <a:cs typeface="Museo Slab 300"/>
            </a:endParaRPr>
          </a:p>
          <a:p>
            <a:pPr algn="ctr"/>
            <a:endParaRPr lang="en-US" dirty="0"/>
          </a:p>
        </p:txBody>
      </p:sp>
    </p:spTree>
    <p:extLst>
      <p:ext uri="{BB962C8B-B14F-4D97-AF65-F5344CB8AC3E}">
        <p14:creationId xmlns:p14="http://schemas.microsoft.com/office/powerpoint/2010/main" val="3468269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5867" y="585171"/>
            <a:ext cx="6048632" cy="802296"/>
          </a:xfrm>
          <a:prstGeom prst="rect">
            <a:avLst/>
          </a:prstGeom>
        </p:spPr>
        <p:txBody>
          <a:bodyPr/>
          <a:lstStyle/>
          <a:p>
            <a:r>
              <a:rPr lang="en-US" sz="3200" b="1" dirty="0" smtClean="0">
                <a:latin typeface="Calibri" panose="020F0502020204030204" pitchFamily="34" charset="0"/>
                <a:cs typeface="Gisha" panose="020B0502040204020203" pitchFamily="34" charset="-79"/>
              </a:rPr>
              <a:t>Outline</a:t>
            </a:r>
            <a:endParaRPr lang="en-US" sz="3200" b="1" dirty="0">
              <a:latin typeface="Calibri" panose="020F0502020204030204" pitchFamily="34" charset="0"/>
              <a:cs typeface="Gisha" panose="020B0502040204020203" pitchFamily="34" charset="-79"/>
            </a:endParaRPr>
          </a:p>
        </p:txBody>
      </p:sp>
      <p:sp>
        <p:nvSpPr>
          <p:cNvPr id="3" name="Content Placeholder 2"/>
          <p:cNvSpPr>
            <a:spLocks noGrp="1"/>
          </p:cNvSpPr>
          <p:nvPr>
            <p:ph idx="4294967295"/>
          </p:nvPr>
        </p:nvSpPr>
        <p:spPr>
          <a:xfrm>
            <a:off x="922083" y="1613043"/>
            <a:ext cx="7292149" cy="3893905"/>
          </a:xfrm>
          <a:prstGeom prst="rect">
            <a:avLst/>
          </a:prstGeom>
        </p:spPr>
        <p:txBody>
          <a:bodyPr>
            <a:normAutofit/>
          </a:bodyPr>
          <a:lstStyle/>
          <a:p>
            <a:pPr>
              <a:spcBef>
                <a:spcPts val="0"/>
              </a:spcBef>
              <a:buFont typeface="Arial" panose="020B0604020202020204" pitchFamily="34" charset="0"/>
              <a:buChar char="•"/>
            </a:pPr>
            <a:r>
              <a:rPr lang="en-ZW" sz="2800" dirty="0" smtClean="0">
                <a:cs typeface="Gisha" panose="020B0502040204020203" pitchFamily="34" charset="-79"/>
              </a:rPr>
              <a:t>Introduction and Background </a:t>
            </a:r>
            <a:endParaRPr lang="en-ZW" sz="2800" dirty="0" smtClean="0">
              <a:solidFill>
                <a:srgbClr val="C00000"/>
              </a:solidFill>
              <a:cs typeface="Gisha" panose="020B0502040204020203" pitchFamily="34" charset="-79"/>
            </a:endParaRPr>
          </a:p>
          <a:p>
            <a:pPr>
              <a:spcBef>
                <a:spcPts val="0"/>
              </a:spcBef>
              <a:buFont typeface="Arial" panose="020B0604020202020204" pitchFamily="34" charset="0"/>
              <a:buChar char="•"/>
            </a:pPr>
            <a:r>
              <a:rPr lang="en-ZW" sz="2800" dirty="0" smtClean="0">
                <a:cs typeface="Gisha" panose="020B0502040204020203" pitchFamily="34" charset="-79"/>
              </a:rPr>
              <a:t>Option B+ Successes </a:t>
            </a:r>
            <a:endParaRPr lang="en-ZW" sz="2800" dirty="0" smtClean="0">
              <a:solidFill>
                <a:srgbClr val="C00000"/>
              </a:solidFill>
              <a:cs typeface="Gisha" panose="020B0502040204020203" pitchFamily="34" charset="-79"/>
            </a:endParaRPr>
          </a:p>
          <a:p>
            <a:pPr>
              <a:spcBef>
                <a:spcPts val="0"/>
              </a:spcBef>
              <a:buFont typeface="Arial" panose="020B0604020202020204" pitchFamily="34" charset="0"/>
              <a:buChar char="•"/>
            </a:pPr>
            <a:r>
              <a:rPr lang="en-ZW" sz="2800" dirty="0" smtClean="0">
                <a:cs typeface="Gisha" panose="020B0502040204020203" pitchFamily="34" charset="-79"/>
              </a:rPr>
              <a:t>Programmatic Challenges </a:t>
            </a:r>
            <a:endParaRPr lang="en-ZW" sz="2800" dirty="0">
              <a:solidFill>
                <a:srgbClr val="C00000"/>
              </a:solidFill>
              <a:cs typeface="Gisha" panose="020B0502040204020203" pitchFamily="34" charset="-79"/>
            </a:endParaRPr>
          </a:p>
          <a:p>
            <a:pPr>
              <a:spcBef>
                <a:spcPts val="0"/>
              </a:spcBef>
              <a:buFont typeface="Arial" panose="020B0604020202020204" pitchFamily="34" charset="0"/>
              <a:buChar char="•"/>
            </a:pPr>
            <a:r>
              <a:rPr lang="en-ZW" sz="2800" dirty="0" smtClean="0">
                <a:cs typeface="Gisha" panose="020B0502040204020203" pitchFamily="34" charset="-79"/>
              </a:rPr>
              <a:t>Lessons Learnt and Conclusion </a:t>
            </a:r>
            <a:endParaRPr lang="en-ZW" sz="2800" dirty="0">
              <a:solidFill>
                <a:srgbClr val="C00000"/>
              </a:solidFill>
              <a:cs typeface="Gisha" panose="020B0502040204020203" pitchFamily="34" charset="-79"/>
            </a:endParaRPr>
          </a:p>
          <a:p>
            <a:pPr marL="0" indent="0">
              <a:spcBef>
                <a:spcPts val="0"/>
              </a:spcBef>
              <a:buNone/>
            </a:pPr>
            <a:endParaRPr lang="en-US" sz="1800" dirty="0">
              <a:latin typeface="Gisha" panose="020B0502040204020203" pitchFamily="34" charset="-79"/>
              <a:cs typeface="Gisha" panose="020B0502040204020203" pitchFamily="34" charset="-79"/>
            </a:endParaRPr>
          </a:p>
          <a:p>
            <a:pPr marL="0" indent="0">
              <a:spcBef>
                <a:spcPts val="0"/>
              </a:spcBef>
              <a:buNone/>
            </a:pPr>
            <a:endParaRPr lang="en-US" sz="18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208900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909264286"/>
              </p:ext>
            </p:extLst>
          </p:nvPr>
        </p:nvGraphicFramePr>
        <p:xfrm>
          <a:off x="930302" y="999657"/>
          <a:ext cx="7391399" cy="4907280"/>
        </p:xfrm>
        <a:graphic>
          <a:graphicData uri="http://schemas.openxmlformats.org/drawingml/2006/table">
            <a:tbl>
              <a:tblPr firstRow="1" bandRow="1">
                <a:tableStyleId>{5C22544A-7EE6-4342-B048-85BDC9FD1C3A}</a:tableStyleId>
              </a:tblPr>
              <a:tblGrid>
                <a:gridCol w="943583"/>
                <a:gridCol w="1179479"/>
                <a:gridCol w="996004"/>
                <a:gridCol w="996004"/>
                <a:gridCol w="1051539"/>
                <a:gridCol w="685800"/>
                <a:gridCol w="1538990"/>
              </a:tblGrid>
              <a:tr h="396240">
                <a:tc>
                  <a:txBody>
                    <a:bodyPr/>
                    <a:lstStyle/>
                    <a:p>
                      <a:pPr algn="ctr"/>
                      <a:endParaRPr lang="en-US" sz="1900" dirty="0">
                        <a:solidFill>
                          <a:srgbClr val="FFFF00"/>
                        </a:solidFill>
                      </a:endParaRPr>
                    </a:p>
                  </a:txBody>
                  <a:tcPr>
                    <a:lnR w="571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tc gridSpan="4">
                  <a:txBody>
                    <a:bodyPr/>
                    <a:lstStyle/>
                    <a:p>
                      <a:pPr algn="ctr"/>
                      <a:r>
                        <a:rPr lang="en-US" sz="2000" dirty="0" smtClean="0">
                          <a:solidFill>
                            <a:srgbClr val="FFFF00"/>
                          </a:solidFill>
                        </a:rPr>
                        <a:t>HIV-positive</a:t>
                      </a:r>
                      <a:r>
                        <a:rPr lang="en-US" sz="2000" baseline="0" dirty="0" smtClean="0">
                          <a:solidFill>
                            <a:srgbClr val="FFFF00"/>
                          </a:solidFill>
                        </a:rPr>
                        <a:t> </a:t>
                      </a:r>
                      <a:r>
                        <a:rPr lang="en-US" sz="2000" dirty="0" smtClean="0">
                          <a:solidFill>
                            <a:srgbClr val="FFFF00"/>
                          </a:solidFill>
                        </a:rPr>
                        <a:t>Pregnant Women</a:t>
                      </a:r>
                      <a:endParaRPr lang="en-US" sz="2000" dirty="0">
                        <a:solidFill>
                          <a:srgbClr val="FFFF00"/>
                        </a:solidFill>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en-US" dirty="0"/>
                    </a:p>
                  </a:txBody>
                  <a:tcPr>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a:r>
                        <a:rPr lang="en-US" sz="2000" dirty="0" smtClean="0">
                          <a:solidFill>
                            <a:srgbClr val="FFFF00"/>
                          </a:solidFill>
                        </a:rPr>
                        <a:t>HIV-exposed Infant</a:t>
                      </a:r>
                      <a:endParaRPr lang="en-US" sz="2000" dirty="0">
                        <a:solidFill>
                          <a:srgbClr val="FFFF00"/>
                        </a:solidFill>
                      </a:endParaRPr>
                    </a:p>
                  </a:txBody>
                  <a:tcPr>
                    <a:lnL w="5715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endParaRPr lang="en-US"/>
                    </a:p>
                  </a:txBody>
                  <a:tcPr/>
                </a:tc>
              </a:tr>
              <a:tr h="375920">
                <a:tc>
                  <a:txBody>
                    <a:bodyPr/>
                    <a:lstStyle/>
                    <a:p>
                      <a:pPr algn="ctr"/>
                      <a:endParaRPr lang="en-US" sz="1900" b="1" dirty="0">
                        <a:solidFill>
                          <a:srgbClr val="FFFF00"/>
                        </a:solidFill>
                      </a:endParaRPr>
                    </a:p>
                  </a:txBody>
                  <a:tcPr>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chemeClr val="accent1"/>
                    </a:solidFill>
                  </a:tcPr>
                </a:tc>
                <a:tc>
                  <a:txBody>
                    <a:bodyPr/>
                    <a:lstStyle/>
                    <a:p>
                      <a:pPr algn="ctr"/>
                      <a:r>
                        <a:rPr lang="en-US" sz="1900" b="1" dirty="0" smtClean="0">
                          <a:solidFill>
                            <a:srgbClr val="FFFF00"/>
                          </a:solidFill>
                        </a:rPr>
                        <a:t>CD4 &lt; 350</a:t>
                      </a:r>
                      <a:endParaRPr lang="en-US" sz="1900" b="1" dirty="0">
                        <a:solidFill>
                          <a:srgbClr val="FFFF00"/>
                        </a:solidFill>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chemeClr val="accent1"/>
                    </a:solidFill>
                  </a:tcPr>
                </a:tc>
                <a:tc gridSpan="3">
                  <a:txBody>
                    <a:bodyPr/>
                    <a:lstStyle/>
                    <a:p>
                      <a:pPr algn="ctr"/>
                      <a:r>
                        <a:rPr lang="en-US" sz="1900" b="1" dirty="0" smtClean="0">
                          <a:solidFill>
                            <a:srgbClr val="FFFF00"/>
                          </a:solidFill>
                        </a:rPr>
                        <a:t>CD4 &gt;350</a:t>
                      </a:r>
                      <a:endParaRPr lang="en-US" sz="1900" b="1" dirty="0">
                        <a:solidFill>
                          <a:srgbClr val="FFFF00"/>
                        </a:solidFill>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chemeClr val="accent1"/>
                    </a:solidFill>
                  </a:tcPr>
                </a:tc>
                <a:tc hMerge="1">
                  <a:txBody>
                    <a:bodyPr/>
                    <a:lstStyle/>
                    <a:p>
                      <a:endParaRPr lang="en-US"/>
                    </a:p>
                  </a:txBody>
                  <a:tcPr/>
                </a:tc>
                <a:tc hMerge="1">
                  <a:txBody>
                    <a:bodyPr/>
                    <a:lstStyle/>
                    <a:p>
                      <a:endParaRPr lang="en-US"/>
                    </a:p>
                  </a:txBody>
                  <a:tcPr/>
                </a:tc>
                <a:tc gridSpan="2">
                  <a:txBody>
                    <a:bodyPr/>
                    <a:lstStyle/>
                    <a:p>
                      <a:pPr algn="ctr"/>
                      <a:endParaRPr lang="en-US" sz="1900" b="1" dirty="0">
                        <a:solidFill>
                          <a:schemeClr val="bg1"/>
                        </a:solidFill>
                      </a:endParaRPr>
                    </a:p>
                  </a:txBody>
                  <a:tcPr>
                    <a:lnL w="5715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hMerge="1">
                  <a:txBody>
                    <a:bodyPr/>
                    <a:lstStyle/>
                    <a:p>
                      <a:endParaRPr lang="en-US"/>
                    </a:p>
                  </a:txBody>
                  <a:tcPr/>
                </a:tc>
              </a:tr>
              <a:tr h="660400">
                <a:tc>
                  <a:txBody>
                    <a:bodyPr/>
                    <a:lstStyle/>
                    <a:p>
                      <a:pPr algn="ctr"/>
                      <a:r>
                        <a:rPr lang="en-US" sz="1900" b="1" dirty="0" smtClean="0">
                          <a:solidFill>
                            <a:srgbClr val="FFFF00"/>
                          </a:solidFill>
                        </a:rPr>
                        <a:t>PMTCT Option</a:t>
                      </a:r>
                      <a:endParaRPr lang="en-US" sz="1900" b="1" dirty="0">
                        <a:solidFill>
                          <a:srgbClr val="FFFF00"/>
                        </a:solidFill>
                      </a:endParaRPr>
                    </a:p>
                  </a:txBody>
                  <a:tcP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accent1"/>
                    </a:solidFill>
                  </a:tcPr>
                </a:tc>
                <a:tc>
                  <a:txBody>
                    <a:bodyPr/>
                    <a:lstStyle/>
                    <a:p>
                      <a:pPr algn="ctr"/>
                      <a:endParaRPr lang="en-US" sz="1900" b="1" dirty="0">
                        <a:solidFill>
                          <a:schemeClr val="bg1"/>
                        </a:solidFill>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900" b="1" dirty="0" err="1" smtClean="0">
                          <a:solidFill>
                            <a:schemeClr val="bg1"/>
                          </a:solidFill>
                        </a:rPr>
                        <a:t>Preg</a:t>
                      </a:r>
                      <a:endParaRPr lang="en-US" sz="1900" b="1" dirty="0">
                        <a:solidFill>
                          <a:schemeClr val="bg1"/>
                        </a:solidFill>
                      </a:endParaRPr>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900" b="1" dirty="0" smtClean="0">
                          <a:solidFill>
                            <a:schemeClr val="bg1"/>
                          </a:solidFill>
                        </a:rPr>
                        <a:t>Labor/</a:t>
                      </a:r>
                      <a:br>
                        <a:rPr lang="en-US" sz="1900" b="1" dirty="0" smtClean="0">
                          <a:solidFill>
                            <a:schemeClr val="bg1"/>
                          </a:solidFill>
                        </a:rPr>
                      </a:br>
                      <a:r>
                        <a:rPr lang="en-US" sz="1900" b="1" dirty="0" smtClean="0">
                          <a:solidFill>
                            <a:schemeClr val="bg1"/>
                          </a:solidFill>
                        </a:rPr>
                        <a:t>delivery</a:t>
                      </a:r>
                      <a:endParaRPr lang="en-US" sz="1900" b="1" dirty="0">
                        <a:solidFill>
                          <a:schemeClr val="bg1"/>
                        </a:solidFill>
                      </a:endParaRPr>
                    </a:p>
                  </a:txBody>
                  <a:tcPr>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900" b="1" dirty="0" smtClean="0">
                          <a:solidFill>
                            <a:schemeClr val="bg1"/>
                          </a:solidFill>
                        </a:rPr>
                        <a:t>Post-partum</a:t>
                      </a:r>
                      <a:endParaRPr lang="en-US" sz="1900" b="1" dirty="0">
                        <a:solidFill>
                          <a:schemeClr val="bg1"/>
                        </a:solidFill>
                      </a:endParaRPr>
                    </a:p>
                  </a:txBody>
                  <a:tcP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900" b="1" dirty="0" smtClean="0">
                          <a:solidFill>
                            <a:schemeClr val="bg1"/>
                          </a:solidFill>
                        </a:rPr>
                        <a:t>Daily Drug</a:t>
                      </a:r>
                      <a:endParaRPr lang="en-US" sz="1900" b="1" dirty="0">
                        <a:solidFill>
                          <a:schemeClr val="bg1"/>
                        </a:solidFill>
                      </a:endParaRPr>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900" b="1" dirty="0" smtClean="0">
                          <a:solidFill>
                            <a:schemeClr val="bg1"/>
                          </a:solidFill>
                        </a:rPr>
                        <a:t>Duration</a:t>
                      </a:r>
                      <a:endParaRPr lang="en-US" sz="1900" b="1" dirty="0">
                        <a:solidFill>
                          <a:schemeClr val="bg1"/>
                        </a:solidFill>
                      </a:endParaRPr>
                    </a:p>
                  </a:txBody>
                  <a:tcPr>
                    <a:lnB w="57150" cap="flat" cmpd="sng" algn="ctr">
                      <a:solidFill>
                        <a:schemeClr val="bg1"/>
                      </a:solidFill>
                      <a:prstDash val="solid"/>
                      <a:round/>
                      <a:headEnd type="none" w="med" len="med"/>
                      <a:tailEnd type="none" w="med" len="med"/>
                    </a:lnB>
                    <a:solidFill>
                      <a:schemeClr val="accent1"/>
                    </a:solidFill>
                  </a:tcPr>
                </a:tc>
              </a:tr>
              <a:tr h="944880">
                <a:tc>
                  <a:txBody>
                    <a:bodyPr/>
                    <a:lstStyle/>
                    <a:p>
                      <a:r>
                        <a:rPr lang="en-US" sz="3200" b="0" dirty="0" smtClean="0">
                          <a:solidFill>
                            <a:srgbClr val="00FF00"/>
                          </a:solidFill>
                        </a:rPr>
                        <a:t>  </a:t>
                      </a:r>
                      <a:r>
                        <a:rPr lang="en-US" sz="3200" b="0" dirty="0" smtClean="0">
                          <a:solidFill>
                            <a:schemeClr val="tx1"/>
                          </a:solidFill>
                        </a:rPr>
                        <a:t>A</a:t>
                      </a:r>
                      <a:endParaRPr lang="en-US" sz="3200" b="0" dirty="0">
                        <a:solidFill>
                          <a:schemeClr val="tx1"/>
                        </a:solidFill>
                      </a:endParaRPr>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900" b="0" dirty="0" smtClean="0">
                          <a:solidFill>
                            <a:schemeClr val="tx1"/>
                          </a:solidFill>
                        </a:rPr>
                        <a:t>ART </a:t>
                      </a:r>
                      <a:br>
                        <a:rPr lang="en-US" sz="1900" b="0" dirty="0" smtClean="0">
                          <a:solidFill>
                            <a:schemeClr val="tx1"/>
                          </a:solidFill>
                        </a:rPr>
                      </a:br>
                      <a:r>
                        <a:rPr lang="en-US" sz="1900" b="0" dirty="0" smtClean="0">
                          <a:solidFill>
                            <a:schemeClr val="tx1"/>
                          </a:solidFill>
                        </a:rPr>
                        <a:t>for life</a:t>
                      </a:r>
                      <a:endParaRPr lang="en-US" sz="1900" b="0" dirty="0">
                        <a:solidFill>
                          <a:schemeClr val="tx1"/>
                        </a:solidFill>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900" b="0" dirty="0" smtClean="0">
                          <a:solidFill>
                            <a:schemeClr val="tx1"/>
                          </a:solidFill>
                        </a:rPr>
                        <a:t>AZT from </a:t>
                      </a:r>
                      <a:r>
                        <a:rPr lang="en-US" sz="1900" b="0" dirty="0" err="1" smtClean="0">
                          <a:solidFill>
                            <a:schemeClr val="tx1"/>
                          </a:solidFill>
                        </a:rPr>
                        <a:t>wk</a:t>
                      </a:r>
                      <a:r>
                        <a:rPr lang="en-US" sz="1900" b="0" dirty="0" smtClean="0">
                          <a:solidFill>
                            <a:schemeClr val="tx1"/>
                          </a:solidFill>
                        </a:rPr>
                        <a:t> 14</a:t>
                      </a:r>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0" dirty="0" smtClean="0">
                          <a:solidFill>
                            <a:schemeClr val="tx1"/>
                          </a:solidFill>
                        </a:rPr>
                        <a:t>AZT/3TC</a:t>
                      </a:r>
                    </a:p>
                    <a:p>
                      <a:pPr algn="ctr"/>
                      <a:r>
                        <a:rPr lang="en-US" sz="1900" b="0" dirty="0" smtClean="0">
                          <a:solidFill>
                            <a:schemeClr val="tx1"/>
                          </a:solidFill>
                        </a:rPr>
                        <a:t>+</a:t>
                      </a:r>
                      <a:r>
                        <a:rPr lang="en-US" sz="1900" b="0" dirty="0" err="1" smtClean="0">
                          <a:solidFill>
                            <a:schemeClr val="tx1"/>
                          </a:solidFill>
                        </a:rPr>
                        <a:t>sdNVP</a:t>
                      </a:r>
                      <a:endParaRPr lang="en-US" sz="1900" b="0" dirty="0">
                        <a:solidFill>
                          <a:schemeClr val="tx1"/>
                        </a:solidFill>
                      </a:endParaRPr>
                    </a:p>
                  </a:txBody>
                  <a:tcP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900" b="0" dirty="0" smtClean="0">
                          <a:solidFill>
                            <a:schemeClr val="tx1"/>
                          </a:solidFill>
                        </a:rPr>
                        <a:t>AZT/3TC for 7 d</a:t>
                      </a:r>
                      <a:endParaRPr lang="en-US" sz="1900" b="0" dirty="0">
                        <a:solidFill>
                          <a:schemeClr val="tx1"/>
                        </a:solidFill>
                      </a:endParaRPr>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900" b="0" smtClean="0">
                          <a:solidFill>
                            <a:schemeClr val="tx1"/>
                          </a:solidFill>
                        </a:rPr>
                        <a:t>NVP</a:t>
                      </a:r>
                      <a:endParaRPr lang="en-US" sz="1900" b="0" dirty="0">
                        <a:solidFill>
                          <a:schemeClr val="tx1"/>
                        </a:solidFill>
                      </a:endParaRPr>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900" b="0" dirty="0" smtClean="0">
                          <a:solidFill>
                            <a:schemeClr val="tx1"/>
                          </a:solidFill>
                        </a:rPr>
                        <a:t>Until stop</a:t>
                      </a:r>
                      <a:r>
                        <a:rPr lang="en-US" sz="1900" b="0" baseline="0" dirty="0" smtClean="0">
                          <a:solidFill>
                            <a:schemeClr val="tx1"/>
                          </a:solidFill>
                        </a:rPr>
                        <a:t> breastfeeding (min 4-6 </a:t>
                      </a:r>
                      <a:r>
                        <a:rPr lang="en-US" sz="1900" b="0" baseline="0" dirty="0" err="1" smtClean="0">
                          <a:solidFill>
                            <a:schemeClr val="tx1"/>
                          </a:solidFill>
                        </a:rPr>
                        <a:t>wk</a:t>
                      </a:r>
                      <a:r>
                        <a:rPr lang="en-US" sz="1900" b="0" baseline="0" dirty="0" smtClean="0">
                          <a:solidFill>
                            <a:schemeClr val="tx1"/>
                          </a:solidFill>
                        </a:rPr>
                        <a:t>)</a:t>
                      </a:r>
                      <a:endParaRPr lang="en-US" sz="1900" b="0" dirty="0">
                        <a:solidFill>
                          <a:schemeClr val="tx1"/>
                        </a:solidFill>
                      </a:endParaRPr>
                    </a:p>
                  </a:txBody>
                  <a:tcP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r>
              <a:tr h="944880">
                <a:tc>
                  <a:txBody>
                    <a:bodyPr/>
                    <a:lstStyle/>
                    <a:p>
                      <a:r>
                        <a:rPr lang="en-US" sz="3200" b="0" dirty="0" smtClean="0">
                          <a:solidFill>
                            <a:srgbClr val="00FF00"/>
                          </a:solidFill>
                        </a:rPr>
                        <a:t>  </a:t>
                      </a:r>
                      <a:r>
                        <a:rPr lang="en-US" sz="3200" b="0" dirty="0" smtClean="0">
                          <a:solidFill>
                            <a:schemeClr val="tx1"/>
                          </a:solidFill>
                        </a:rPr>
                        <a:t>B</a:t>
                      </a:r>
                      <a:endParaRPr lang="en-US" sz="3200" b="0" dirty="0">
                        <a:solidFill>
                          <a:schemeClr val="tx1"/>
                        </a:solidFill>
                      </a:endParaRPr>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900" b="0" dirty="0" smtClean="0">
                          <a:solidFill>
                            <a:schemeClr val="tx1"/>
                          </a:solidFill>
                        </a:rPr>
                        <a:t>ART </a:t>
                      </a:r>
                      <a:br>
                        <a:rPr lang="en-US" sz="1900" b="0" dirty="0" smtClean="0">
                          <a:solidFill>
                            <a:schemeClr val="tx1"/>
                          </a:solidFill>
                        </a:rPr>
                      </a:br>
                      <a:r>
                        <a:rPr lang="en-US" sz="1900" b="0" dirty="0" smtClean="0">
                          <a:solidFill>
                            <a:schemeClr val="tx1"/>
                          </a:solidFill>
                        </a:rPr>
                        <a:t>for life</a:t>
                      </a:r>
                      <a:endParaRPr lang="en-US" sz="1900" b="0" dirty="0">
                        <a:solidFill>
                          <a:schemeClr val="tx1"/>
                        </a:solidFill>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900" b="0" dirty="0" smtClean="0">
                          <a:solidFill>
                            <a:schemeClr val="tx1"/>
                          </a:solidFill>
                        </a:rPr>
                        <a:t>ART from</a:t>
                      </a:r>
                      <a:r>
                        <a:rPr lang="en-US" sz="1900" b="0" baseline="0" dirty="0" smtClean="0">
                          <a:solidFill>
                            <a:schemeClr val="tx1"/>
                          </a:solidFill>
                        </a:rPr>
                        <a:t> HIV dx</a:t>
                      </a:r>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900" b="0" dirty="0" smtClean="0">
                          <a:solidFill>
                            <a:schemeClr val="tx1"/>
                          </a:solidFill>
                        </a:rPr>
                        <a:t>ART</a:t>
                      </a:r>
                      <a:endParaRPr lang="en-US" sz="1900" b="0" dirty="0">
                        <a:solidFill>
                          <a:schemeClr val="tx1"/>
                        </a:solidFill>
                      </a:endParaRPr>
                    </a:p>
                  </a:txBody>
                  <a:tcP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900" b="0" dirty="0" smtClean="0">
                          <a:solidFill>
                            <a:schemeClr val="tx1"/>
                          </a:solidFill>
                        </a:rPr>
                        <a:t>ART </a:t>
                      </a:r>
                      <a:br>
                        <a:rPr lang="en-US" sz="1900" b="0" dirty="0" smtClean="0">
                          <a:solidFill>
                            <a:schemeClr val="tx1"/>
                          </a:solidFill>
                        </a:rPr>
                      </a:br>
                      <a:r>
                        <a:rPr lang="en-US" sz="1900" b="0" dirty="0" smtClean="0">
                          <a:solidFill>
                            <a:schemeClr val="tx1"/>
                          </a:solidFill>
                        </a:rPr>
                        <a:t>until stop BF</a:t>
                      </a:r>
                      <a:endParaRPr lang="en-US" sz="1900" b="0" dirty="0">
                        <a:solidFill>
                          <a:schemeClr val="tx1"/>
                        </a:solidFill>
                      </a:endParaRPr>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900" b="0" dirty="0" smtClean="0">
                          <a:solidFill>
                            <a:schemeClr val="tx1"/>
                          </a:solidFill>
                        </a:rPr>
                        <a:t>NVP or AZT</a:t>
                      </a:r>
                      <a:endParaRPr lang="en-US" sz="1900" b="0" dirty="0">
                        <a:solidFill>
                          <a:schemeClr val="tx1"/>
                        </a:solidFill>
                      </a:endParaRPr>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0" dirty="0" smtClean="0"/>
                        <a:t>Birth to </a:t>
                      </a:r>
                      <a:br>
                        <a:rPr lang="en-US" sz="1900" b="0" dirty="0" smtClean="0"/>
                      </a:br>
                      <a:r>
                        <a:rPr lang="en-US" sz="1900" b="0" dirty="0" smtClean="0"/>
                        <a:t>age 4-6 weeks</a:t>
                      </a:r>
                    </a:p>
                  </a:txBody>
                  <a:tcP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r>
              <a:tr h="914400">
                <a:tc>
                  <a:txBody>
                    <a:bodyPr/>
                    <a:lstStyle/>
                    <a:p>
                      <a:r>
                        <a:rPr lang="en-US" sz="3200" b="1" dirty="0" smtClean="0">
                          <a:solidFill>
                            <a:srgbClr val="00FF00"/>
                          </a:solidFill>
                        </a:rPr>
                        <a:t>  </a:t>
                      </a:r>
                      <a:r>
                        <a:rPr lang="en-US" sz="3200" b="1" dirty="0" smtClean="0">
                          <a:solidFill>
                            <a:srgbClr val="FFFF00"/>
                          </a:solidFill>
                        </a:rPr>
                        <a:t>B+</a:t>
                      </a:r>
                      <a:endParaRPr lang="en-US" sz="3200" b="1" dirty="0">
                        <a:solidFill>
                          <a:srgbClr val="FFFF00"/>
                        </a:solidFill>
                      </a:endParaRPr>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1"/>
                    </a:solidFill>
                  </a:tcPr>
                </a:tc>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rgbClr val="FF0000"/>
                          </a:solidFill>
                          <a:sym typeface="Wingdings" pitchFamily="2" charset="2"/>
                        </a:rPr>
                        <a:t>  </a:t>
                      </a:r>
                      <a:r>
                        <a:rPr lang="en-US" sz="3200" b="1" baseline="0" dirty="0" smtClean="0">
                          <a:solidFill>
                            <a:srgbClr val="FF0000"/>
                          </a:solidFill>
                          <a:sym typeface="Wingdings" pitchFamily="2" charset="2"/>
                        </a:rPr>
                        <a:t> </a:t>
                      </a:r>
                      <a:r>
                        <a:rPr lang="en-US" sz="3200" b="1" dirty="0" smtClean="0">
                          <a:solidFill>
                            <a:srgbClr val="FF0000"/>
                          </a:solidFill>
                        </a:rPr>
                        <a:t>ART for life   </a:t>
                      </a:r>
                      <a:r>
                        <a:rPr lang="en-US" sz="3200" b="1" dirty="0" smtClean="0">
                          <a:solidFill>
                            <a:srgbClr val="FF0000"/>
                          </a:solidFill>
                          <a:sym typeface="Wingdings" pitchFamily="2" charset="2"/>
                        </a:rPr>
                        <a:t></a:t>
                      </a:r>
                      <a:endParaRPr lang="en-US" sz="3200" b="1" dirty="0" smtClean="0">
                        <a:solidFill>
                          <a:srgbClr val="FF0000"/>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tcPr>
                </a:tc>
                <a:tc hMerge="1">
                  <a:txBody>
                    <a:bodyPr/>
                    <a:lstStyle/>
                    <a:p>
                      <a:pPr algn="ctr"/>
                      <a:endParaRPr lang="en-US" b="0" dirty="0" smtClean="0">
                        <a:solidFill>
                          <a:schemeClr val="tx1"/>
                        </a:solidFill>
                      </a:endParaRPr>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tcPr>
                </a:tc>
                <a:tc hMerge="1">
                  <a:txBody>
                    <a:bodyPr/>
                    <a:lstStyle/>
                    <a:p>
                      <a:pPr algn="ctr"/>
                      <a:endParaRPr lang="en-US" dirty="0">
                        <a:solidFill>
                          <a:schemeClr val="tx1"/>
                        </a:solidFill>
                      </a:endParaRPr>
                    </a:p>
                  </a:txBody>
                  <a:tcPr>
                    <a:lnT w="57150" cap="flat" cmpd="sng" algn="ctr">
                      <a:solidFill>
                        <a:schemeClr val="bg1"/>
                      </a:solidFill>
                      <a:prstDash val="solid"/>
                      <a:round/>
                      <a:headEnd type="none" w="med" len="med"/>
                      <a:tailEnd type="none" w="med" len="med"/>
                    </a:lnT>
                  </a:tcPr>
                </a:tc>
                <a:tc hMerge="1">
                  <a:txBody>
                    <a:bodyPr/>
                    <a:lstStyle/>
                    <a:p>
                      <a:pPr algn="ctr"/>
                      <a:endParaRPr lang="en-US" b="1" dirty="0">
                        <a:solidFill>
                          <a:schemeClr val="tx1"/>
                        </a:solidFill>
                      </a:endParaRPr>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tcPr>
                </a:tc>
                <a:tc>
                  <a:txBody>
                    <a:bodyPr/>
                    <a:lstStyle/>
                    <a:p>
                      <a:pPr algn="ctr"/>
                      <a:r>
                        <a:rPr lang="en-US" sz="1900" b="0" dirty="0" smtClean="0">
                          <a:solidFill>
                            <a:schemeClr val="tx1"/>
                          </a:solidFill>
                        </a:rPr>
                        <a:t>NVP or AZT</a:t>
                      </a:r>
                      <a:endParaRPr lang="en-US" sz="1900" b="0" dirty="0">
                        <a:solidFill>
                          <a:schemeClr val="tx1"/>
                        </a:solidFill>
                      </a:endParaRPr>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tcPr>
                </a:tc>
                <a:tc>
                  <a:txBody>
                    <a:bodyPr/>
                    <a:lstStyle/>
                    <a:p>
                      <a:pPr algn="ctr"/>
                      <a:r>
                        <a:rPr lang="en-US" sz="1900" dirty="0" smtClean="0"/>
                        <a:t>Birth to </a:t>
                      </a:r>
                      <a:br>
                        <a:rPr lang="en-US" sz="1900" dirty="0" smtClean="0"/>
                      </a:br>
                      <a:r>
                        <a:rPr lang="en-US" sz="1900" dirty="0" smtClean="0"/>
                        <a:t>age 4-6 weeks</a:t>
                      </a:r>
                      <a:endParaRPr lang="en-US" sz="1900" dirty="0"/>
                    </a:p>
                  </a:txBody>
                  <a:tcPr>
                    <a:lnT w="57150" cap="flat" cmpd="sng" algn="ctr">
                      <a:solidFill>
                        <a:schemeClr val="bg1"/>
                      </a:solidFill>
                      <a:prstDash val="solid"/>
                      <a:round/>
                      <a:headEnd type="none" w="med" len="med"/>
                      <a:tailEnd type="none" w="med" len="med"/>
                    </a:lnT>
                  </a:tcPr>
                </a:tc>
              </a:tr>
            </a:tbl>
          </a:graphicData>
        </a:graphic>
      </p:graphicFrame>
      <p:sp>
        <p:nvSpPr>
          <p:cNvPr id="12" name="Title 2"/>
          <p:cNvSpPr>
            <a:spLocks noGrp="1"/>
          </p:cNvSpPr>
          <p:nvPr>
            <p:ph type="title" idx="4294967295"/>
          </p:nvPr>
        </p:nvSpPr>
        <p:spPr>
          <a:xfrm>
            <a:off x="238541" y="127143"/>
            <a:ext cx="8382000" cy="1143000"/>
          </a:xfrm>
          <a:prstGeom prst="rect">
            <a:avLst/>
          </a:prstGeom>
        </p:spPr>
        <p:txBody>
          <a:bodyPr>
            <a:normAutofit/>
          </a:bodyPr>
          <a:lstStyle/>
          <a:p>
            <a:r>
              <a:rPr lang="en-US" b="1" dirty="0" smtClean="0">
                <a:latin typeface="+mj-lt"/>
              </a:rPr>
              <a:t>   </a:t>
            </a:r>
            <a:r>
              <a:rPr lang="en-US" sz="3200" b="1" dirty="0" smtClean="0"/>
              <a:t>PMTCT </a:t>
            </a:r>
            <a:r>
              <a:rPr lang="en-US" sz="3200" b="1" dirty="0"/>
              <a:t>D</a:t>
            </a:r>
            <a:r>
              <a:rPr lang="en-US" sz="3200" b="1" dirty="0" smtClean="0"/>
              <a:t>rug </a:t>
            </a:r>
            <a:r>
              <a:rPr lang="en-US" sz="3200" b="1" dirty="0"/>
              <a:t>O</a:t>
            </a:r>
            <a:r>
              <a:rPr lang="en-US" sz="3200" b="1" dirty="0" smtClean="0"/>
              <a:t>ptions </a:t>
            </a:r>
            <a:endParaRPr lang="en-US" sz="3200" b="1" dirty="0"/>
          </a:p>
        </p:txBody>
      </p:sp>
      <p:sp>
        <p:nvSpPr>
          <p:cNvPr id="4" name="Title 1"/>
          <p:cNvSpPr txBox="1">
            <a:spLocks/>
          </p:cNvSpPr>
          <p:nvPr/>
        </p:nvSpPr>
        <p:spPr bwMode="auto">
          <a:xfrm>
            <a:off x="3308891" y="6002936"/>
            <a:ext cx="2569394" cy="408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ZW" sz="1400" dirty="0" smtClean="0">
                <a:latin typeface="Arial" panose="020B0604020202020204" pitchFamily="34" charset="0"/>
                <a:cs typeface="Arial" panose="020B0604020202020204" pitchFamily="34" charset="0"/>
              </a:rPr>
              <a:t>Source: WHO, 2013 </a:t>
            </a:r>
            <a:endParaRPr lang="en-ZW"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276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5867" y="492248"/>
            <a:ext cx="6048632" cy="802296"/>
          </a:xfrm>
          <a:prstGeom prst="rect">
            <a:avLst/>
          </a:prstGeom>
        </p:spPr>
        <p:txBody>
          <a:bodyPr/>
          <a:lstStyle/>
          <a:p>
            <a:r>
              <a:rPr lang="en-US" sz="3200" b="1" dirty="0" smtClean="0">
                <a:latin typeface="Calibri" panose="020F0502020204030204" pitchFamily="34" charset="0"/>
                <a:cs typeface="Gisha" panose="020B0502040204020203" pitchFamily="34" charset="-79"/>
              </a:rPr>
              <a:t>Background</a:t>
            </a:r>
            <a:endParaRPr lang="en-US" sz="3200" b="1" dirty="0">
              <a:latin typeface="Calibri" panose="020F0502020204030204" pitchFamily="34" charset="0"/>
              <a:cs typeface="Gisha" panose="020B0502040204020203" pitchFamily="34" charset="-79"/>
            </a:endParaRPr>
          </a:p>
        </p:txBody>
      </p:sp>
      <p:sp>
        <p:nvSpPr>
          <p:cNvPr id="3" name="Content Placeholder 2"/>
          <p:cNvSpPr>
            <a:spLocks noGrp="1"/>
          </p:cNvSpPr>
          <p:nvPr>
            <p:ph idx="4294967295"/>
          </p:nvPr>
        </p:nvSpPr>
        <p:spPr>
          <a:xfrm>
            <a:off x="922083" y="1455813"/>
            <a:ext cx="7292149" cy="4483595"/>
          </a:xfrm>
          <a:prstGeom prst="rect">
            <a:avLst/>
          </a:prstGeom>
        </p:spPr>
        <p:txBody>
          <a:bodyPr>
            <a:normAutofit lnSpcReduction="10000"/>
          </a:bodyPr>
          <a:lstStyle/>
          <a:p>
            <a:pPr>
              <a:spcBef>
                <a:spcPts val="0"/>
              </a:spcBef>
            </a:pPr>
            <a:r>
              <a:rPr lang="en-ZW" sz="2800" dirty="0"/>
              <a:t>Option B+ is a  model of </a:t>
            </a:r>
            <a:r>
              <a:rPr lang="en-ZW" sz="2800" b="1" dirty="0">
                <a:solidFill>
                  <a:srgbClr val="0202D0"/>
                </a:solidFill>
              </a:rPr>
              <a:t>treatment for all</a:t>
            </a:r>
            <a:r>
              <a:rPr lang="en-ZW" sz="2800" dirty="0">
                <a:solidFill>
                  <a:srgbClr val="0202D0"/>
                </a:solidFill>
              </a:rPr>
              <a:t> </a:t>
            </a:r>
            <a:r>
              <a:rPr lang="en-ZW" sz="2800" dirty="0"/>
              <a:t>in a specific population</a:t>
            </a:r>
          </a:p>
          <a:p>
            <a:pPr lvl="1">
              <a:spcBef>
                <a:spcPts val="0"/>
              </a:spcBef>
            </a:pPr>
            <a:r>
              <a:rPr lang="en-ZW" sz="2400" dirty="0"/>
              <a:t>All pregnant and breast feeding women living with HIV</a:t>
            </a:r>
          </a:p>
          <a:p>
            <a:pPr>
              <a:spcBef>
                <a:spcPts val="0"/>
              </a:spcBef>
            </a:pPr>
            <a:r>
              <a:rPr lang="en-ZW" sz="2800" dirty="0"/>
              <a:t>Rapid shift to initiate ART for all pregnant and breast feeding women living with HIV </a:t>
            </a:r>
            <a:r>
              <a:rPr lang="en-ZW" sz="2800" dirty="0" smtClean="0"/>
              <a:t>since 2013*</a:t>
            </a:r>
            <a:endParaRPr lang="en-ZW" sz="2800" dirty="0"/>
          </a:p>
          <a:p>
            <a:pPr lvl="1">
              <a:spcBef>
                <a:spcPts val="0"/>
              </a:spcBef>
            </a:pPr>
            <a:r>
              <a:rPr lang="en-ZW" sz="2400" dirty="0"/>
              <a:t>Since end of Oct 2015 all 22 Global Plan priority countries (except Nigeria) officially endorsed Option B+ </a:t>
            </a:r>
          </a:p>
          <a:p>
            <a:pPr lvl="1">
              <a:spcBef>
                <a:spcPts val="0"/>
              </a:spcBef>
            </a:pPr>
            <a:r>
              <a:rPr lang="en-ZW" sz="2400" dirty="0"/>
              <a:t>National Option B+ policy implemented at &gt;90% of all sites in </a:t>
            </a:r>
            <a:r>
              <a:rPr lang="en-ZW" sz="2400" dirty="0" smtClean="0"/>
              <a:t>14/22</a:t>
            </a:r>
            <a:endParaRPr lang="en-ZW" sz="2000" dirty="0"/>
          </a:p>
          <a:p>
            <a:pPr marL="0" indent="0">
              <a:spcBef>
                <a:spcPts val="0"/>
              </a:spcBef>
              <a:buNone/>
            </a:pPr>
            <a:endParaRPr lang="en-US" sz="1800" dirty="0">
              <a:latin typeface="Gisha" panose="020B0502040204020203" pitchFamily="34" charset="-79"/>
              <a:cs typeface="Gisha" panose="020B0502040204020203" pitchFamily="34" charset="-79"/>
            </a:endParaRPr>
          </a:p>
          <a:p>
            <a:pPr marL="0" indent="0">
              <a:spcBef>
                <a:spcPts val="0"/>
              </a:spcBef>
              <a:buNone/>
            </a:pPr>
            <a:endParaRPr lang="en-US" sz="18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a:p>
            <a:pPr marL="0" indent="0">
              <a:buNone/>
            </a:pPr>
            <a:endParaRPr lang="en-US" sz="18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p:txBody>
      </p:sp>
      <p:sp>
        <p:nvSpPr>
          <p:cNvPr id="4" name="Title 1"/>
          <p:cNvSpPr txBox="1">
            <a:spLocks/>
          </p:cNvSpPr>
          <p:nvPr/>
        </p:nvSpPr>
        <p:spPr bwMode="auto">
          <a:xfrm>
            <a:off x="2741157" y="6042149"/>
            <a:ext cx="3770300" cy="3327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ZW" sz="1400" dirty="0" smtClean="0">
                <a:latin typeface="Arial" panose="020B0604020202020204" pitchFamily="34" charset="0"/>
                <a:cs typeface="Arial" panose="020B0604020202020204" pitchFamily="34" charset="0"/>
              </a:rPr>
              <a:t>*Source: IATT Update, October 2015 </a:t>
            </a:r>
            <a:endParaRPr lang="en-ZW"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701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4294967295"/>
            <p:extLst>
              <p:ext uri="{D42A27DB-BD31-4B8C-83A1-F6EECF244321}">
                <p14:modId xmlns:p14="http://schemas.microsoft.com/office/powerpoint/2010/main" val="673675844"/>
              </p:ext>
            </p:extLst>
          </p:nvPr>
        </p:nvGraphicFramePr>
        <p:xfrm>
          <a:off x="926306" y="1394539"/>
          <a:ext cx="7291387" cy="464666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26377" y="882134"/>
            <a:ext cx="7291387" cy="369332"/>
          </a:xfrm>
          <a:prstGeom prst="rect">
            <a:avLst/>
          </a:prstGeom>
          <a:solidFill>
            <a:schemeClr val="bg1">
              <a:lumMod val="95000"/>
            </a:schemeClr>
          </a:solidFill>
          <a:ln>
            <a:solidFill>
              <a:schemeClr val="bg1">
                <a:lumMod val="85000"/>
              </a:schemeClr>
            </a:solidFill>
          </a:ln>
        </p:spPr>
        <p:txBody>
          <a:bodyPr wrap="square">
            <a:spAutoFit/>
          </a:bodyPr>
          <a:lstStyle/>
          <a:p>
            <a:pPr algn="ctr">
              <a:defRPr/>
            </a:pPr>
            <a:r>
              <a:rPr lang="en-US" dirty="0" smtClean="0">
                <a:solidFill>
                  <a:prstClr val="black"/>
                </a:solidFill>
                <a:cs typeface="Arial" charset="0"/>
              </a:rPr>
              <a:t>Rapid increase of ART initiating sites in 2014/15</a:t>
            </a:r>
            <a:endParaRPr lang="en-US" dirty="0">
              <a:solidFill>
                <a:prstClr val="black"/>
              </a:solidFill>
              <a:cs typeface="Arial" charset="0"/>
            </a:endParaRPr>
          </a:p>
        </p:txBody>
      </p:sp>
      <p:sp>
        <p:nvSpPr>
          <p:cNvPr id="7" name="Title 1"/>
          <p:cNvSpPr txBox="1">
            <a:spLocks/>
          </p:cNvSpPr>
          <p:nvPr/>
        </p:nvSpPr>
        <p:spPr>
          <a:xfrm>
            <a:off x="457200" y="274637"/>
            <a:ext cx="8229600" cy="79216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W" sz="3200" b="1" smtClean="0"/>
              <a:t>ART Sites in Zimbabwe, 2004-June 2015</a:t>
            </a:r>
            <a:endParaRPr lang="en-ZW" sz="3200" b="1" dirty="0"/>
          </a:p>
        </p:txBody>
      </p:sp>
      <p:sp>
        <p:nvSpPr>
          <p:cNvPr id="8" name="Rectangle 7"/>
          <p:cNvSpPr/>
          <p:nvPr/>
        </p:nvSpPr>
        <p:spPr>
          <a:xfrm>
            <a:off x="2989922" y="6089080"/>
            <a:ext cx="351362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Source: </a:t>
            </a:r>
            <a:r>
              <a:rPr lang="en-US" sz="1400" dirty="0" smtClean="0">
                <a:latin typeface="Arial" panose="020B0604020202020204" pitchFamily="34" charset="0"/>
                <a:cs typeface="Arial" panose="020B0604020202020204" pitchFamily="34" charset="0"/>
              </a:rPr>
              <a:t>Zimbabwe MOHCC national data</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48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5867" y="451151"/>
            <a:ext cx="6048632" cy="750925"/>
          </a:xfrm>
          <a:prstGeom prst="rect">
            <a:avLst/>
          </a:prstGeom>
        </p:spPr>
        <p:txBody>
          <a:bodyPr/>
          <a:lstStyle/>
          <a:p>
            <a:r>
              <a:rPr lang="en-US" sz="3200" b="1" dirty="0" smtClean="0">
                <a:cs typeface="Gisha" panose="020B0502040204020203" pitchFamily="34" charset="-79"/>
              </a:rPr>
              <a:t>Option B+ Successes</a:t>
            </a:r>
            <a:endParaRPr lang="en-US" sz="3200" b="1" dirty="0">
              <a:cs typeface="Gisha" panose="020B0502040204020203" pitchFamily="34" charset="-79"/>
            </a:endParaRPr>
          </a:p>
        </p:txBody>
      </p:sp>
      <p:sp>
        <p:nvSpPr>
          <p:cNvPr id="3" name="Content Placeholder 2"/>
          <p:cNvSpPr>
            <a:spLocks noGrp="1"/>
          </p:cNvSpPr>
          <p:nvPr>
            <p:ph idx="4294967295"/>
          </p:nvPr>
        </p:nvSpPr>
        <p:spPr>
          <a:xfrm>
            <a:off x="822193" y="1579852"/>
            <a:ext cx="7783926" cy="4091484"/>
          </a:xfrm>
          <a:prstGeom prst="rect">
            <a:avLst/>
          </a:prstGeom>
        </p:spPr>
        <p:txBody>
          <a:bodyPr>
            <a:normAutofit/>
          </a:bodyPr>
          <a:lstStyle/>
          <a:p>
            <a:pPr lvl="1">
              <a:spcBef>
                <a:spcPts val="0"/>
              </a:spcBef>
              <a:buFont typeface="Arial" panose="020B0604020202020204" pitchFamily="34" charset="0"/>
              <a:buChar char="•"/>
            </a:pPr>
            <a:r>
              <a:rPr lang="en-ZW" dirty="0">
                <a:latin typeface="Calibri" panose="020F0502020204030204" pitchFamily="34" charset="0"/>
                <a:cs typeface="Gisha" panose="020B0502040204020203" pitchFamily="34" charset="-79"/>
              </a:rPr>
              <a:t>Vertical transmission benefit</a:t>
            </a:r>
          </a:p>
          <a:p>
            <a:pPr lvl="1">
              <a:spcBef>
                <a:spcPts val="0"/>
              </a:spcBef>
              <a:buFont typeface="Arial" panose="020B0604020202020204" pitchFamily="34" charset="0"/>
              <a:buChar char="•"/>
            </a:pPr>
            <a:r>
              <a:rPr lang="en-ZW" dirty="0" smtClean="0">
                <a:latin typeface="Calibri" panose="020F0502020204030204" pitchFamily="34" charset="0"/>
                <a:cs typeface="Gisha" panose="020B0502040204020203" pitchFamily="34" charset="-79"/>
              </a:rPr>
              <a:t>Increased </a:t>
            </a:r>
            <a:r>
              <a:rPr lang="en-ZW" dirty="0">
                <a:latin typeface="Calibri" panose="020F0502020204030204" pitchFamily="34" charset="0"/>
                <a:cs typeface="Gisha" panose="020B0502040204020203" pitchFamily="34" charset="-79"/>
              </a:rPr>
              <a:t>coverage of ART among pregnant women</a:t>
            </a:r>
          </a:p>
          <a:p>
            <a:pPr lvl="1">
              <a:spcBef>
                <a:spcPts val="0"/>
              </a:spcBef>
              <a:buFont typeface="Arial" panose="020B0604020202020204" pitchFamily="34" charset="0"/>
              <a:buChar char="•"/>
            </a:pPr>
            <a:r>
              <a:rPr lang="en-ZW" dirty="0" smtClean="0">
                <a:latin typeface="Calibri" panose="020F0502020204030204" pitchFamily="34" charset="0"/>
                <a:cs typeface="Gisha" panose="020B0502040204020203" pitchFamily="34" charset="-79"/>
              </a:rPr>
              <a:t>Ease of implementation/rapid roll out</a:t>
            </a:r>
          </a:p>
          <a:p>
            <a:pPr lvl="2">
              <a:spcBef>
                <a:spcPts val="0"/>
              </a:spcBef>
              <a:buFont typeface="Arial" panose="020B0604020202020204" pitchFamily="34" charset="0"/>
              <a:buChar char="•"/>
            </a:pPr>
            <a:r>
              <a:rPr lang="en-ZW" b="1" dirty="0" smtClean="0">
                <a:solidFill>
                  <a:srgbClr val="0202D0"/>
                </a:solidFill>
                <a:latin typeface="Calibri" panose="020F0502020204030204" pitchFamily="34" charset="0"/>
                <a:cs typeface="Gisha" panose="020B0502040204020203" pitchFamily="34" charset="-79"/>
              </a:rPr>
              <a:t>Harmonized regimens</a:t>
            </a:r>
          </a:p>
          <a:p>
            <a:pPr lvl="2">
              <a:spcBef>
                <a:spcPts val="0"/>
              </a:spcBef>
              <a:buFont typeface="Arial" panose="020B0604020202020204" pitchFamily="34" charset="0"/>
              <a:buChar char="•"/>
            </a:pPr>
            <a:r>
              <a:rPr lang="en-ZW" b="1" dirty="0" smtClean="0">
                <a:solidFill>
                  <a:srgbClr val="0202D0"/>
                </a:solidFill>
                <a:latin typeface="Calibri" panose="020F0502020204030204" pitchFamily="34" charset="0"/>
                <a:cs typeface="Gisha" panose="020B0502040204020203" pitchFamily="34" charset="-79"/>
              </a:rPr>
              <a:t>High acceptability by pregnant women</a:t>
            </a:r>
          </a:p>
          <a:p>
            <a:pPr lvl="2">
              <a:spcBef>
                <a:spcPts val="0"/>
              </a:spcBef>
              <a:buFont typeface="Arial" panose="020B0604020202020204" pitchFamily="34" charset="0"/>
              <a:buChar char="•"/>
            </a:pPr>
            <a:r>
              <a:rPr lang="en-ZW" b="1" dirty="0" smtClean="0">
                <a:solidFill>
                  <a:srgbClr val="0202D0"/>
                </a:solidFill>
                <a:latin typeface="Calibri" panose="020F0502020204030204" pitchFamily="34" charset="0"/>
                <a:cs typeface="Gisha" panose="020B0502040204020203" pitchFamily="34" charset="-79"/>
              </a:rPr>
              <a:t>Adoption of differentiated care models </a:t>
            </a:r>
          </a:p>
          <a:p>
            <a:pPr lvl="2">
              <a:spcBef>
                <a:spcPts val="0"/>
              </a:spcBef>
              <a:buFont typeface="Arial" panose="020B0604020202020204" pitchFamily="34" charset="0"/>
              <a:buChar char="•"/>
            </a:pPr>
            <a:r>
              <a:rPr lang="en-ZW" b="1" dirty="0" smtClean="0">
                <a:solidFill>
                  <a:srgbClr val="0202D0"/>
                </a:solidFill>
                <a:latin typeface="Calibri" panose="020F0502020204030204" pitchFamily="34" charset="0"/>
                <a:cs typeface="Gisha" panose="020B0502040204020203" pitchFamily="34" charset="-79"/>
              </a:rPr>
              <a:t>Some HSS as part of roll out</a:t>
            </a:r>
            <a:endParaRPr lang="en-US" dirty="0">
              <a:latin typeface="Gisha" panose="020B0502040204020203" pitchFamily="34" charset="-79"/>
              <a:cs typeface="Gisha" panose="020B0502040204020203" pitchFamily="34" charset="-79"/>
            </a:endParaRPr>
          </a:p>
          <a:p>
            <a:endParaRPr lang="en-US" sz="24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01648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160" y="319224"/>
            <a:ext cx="8458200" cy="1406835"/>
          </a:xfrm>
          <a:prstGeom prst="rect">
            <a:avLst/>
          </a:prstGeom>
        </p:spPr>
        <p:txBody>
          <a:bodyPr/>
          <a:lstStyle/>
          <a:p>
            <a:r>
              <a:rPr lang="en-US" sz="3200" b="1" dirty="0" smtClean="0"/>
              <a:t>Option B+ Successes:</a:t>
            </a:r>
            <a:br>
              <a:rPr lang="en-US" sz="3200" b="1" dirty="0" smtClean="0"/>
            </a:br>
            <a:r>
              <a:rPr lang="en-US" sz="2400" b="1" dirty="0" smtClean="0"/>
              <a:t>ART coverage as percent of all infected adults or children</a:t>
            </a:r>
            <a:br>
              <a:rPr lang="en-US" sz="2400" b="1" dirty="0" smtClean="0"/>
            </a:br>
            <a:r>
              <a:rPr lang="en-US" sz="2400" b="1" dirty="0" smtClean="0">
                <a:solidFill>
                  <a:srgbClr val="0202D0"/>
                </a:solidFill>
              </a:rPr>
              <a:t>(Increased coverage of ART among pregnant women)</a:t>
            </a:r>
            <a:endParaRPr lang="en-US" sz="2400" b="1" dirty="0">
              <a:solidFill>
                <a:srgbClr val="0202D0"/>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502159683"/>
              </p:ext>
            </p:extLst>
          </p:nvPr>
        </p:nvGraphicFramePr>
        <p:xfrm>
          <a:off x="863028" y="1453951"/>
          <a:ext cx="7582329" cy="438326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887181" y="6151174"/>
            <a:ext cx="3811569" cy="307777"/>
          </a:xfrm>
          <a:prstGeom prst="rect">
            <a:avLst/>
          </a:prstGeom>
        </p:spPr>
        <p:txBody>
          <a:bodyPr wrap="square">
            <a:spAutoFit/>
          </a:bodyPr>
          <a:lstStyle/>
          <a:p>
            <a:r>
              <a:rPr lang="en-US" sz="1400" dirty="0"/>
              <a:t>Source: </a:t>
            </a:r>
            <a:r>
              <a:rPr lang="en-US" sz="1400" dirty="0" smtClean="0"/>
              <a:t>UNAIDS</a:t>
            </a:r>
            <a:r>
              <a:rPr lang="en-US" sz="1400" dirty="0"/>
              <a:t> </a:t>
            </a:r>
            <a:r>
              <a:rPr lang="en-US" sz="1400" dirty="0" smtClean="0"/>
              <a:t>data – AIDS info (Nov 2015)</a:t>
            </a:r>
            <a:endParaRPr lang="en-US" sz="1400" dirty="0"/>
          </a:p>
        </p:txBody>
      </p:sp>
    </p:spTree>
    <p:extLst>
      <p:ext uri="{BB962C8B-B14F-4D97-AF65-F5344CB8AC3E}">
        <p14:creationId xmlns:p14="http://schemas.microsoft.com/office/powerpoint/2010/main" val="412251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7" dur="20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5867" y="533800"/>
            <a:ext cx="6048632" cy="699555"/>
          </a:xfrm>
          <a:prstGeom prst="rect">
            <a:avLst/>
          </a:prstGeom>
        </p:spPr>
        <p:txBody>
          <a:bodyPr/>
          <a:lstStyle/>
          <a:p>
            <a:r>
              <a:rPr lang="en-US" sz="3200" b="1" dirty="0" smtClean="0">
                <a:cs typeface="Gisha" panose="020B0502040204020203" pitchFamily="34" charset="-79"/>
              </a:rPr>
              <a:t>Option B+ Successes</a:t>
            </a:r>
            <a:endParaRPr lang="en-US" sz="3200" b="1" dirty="0">
              <a:cs typeface="Gisha" panose="020B0502040204020203" pitchFamily="34" charset="-79"/>
            </a:endParaRPr>
          </a:p>
        </p:txBody>
      </p:sp>
      <p:sp>
        <p:nvSpPr>
          <p:cNvPr id="3" name="Content Placeholder 2"/>
          <p:cNvSpPr>
            <a:spLocks noGrp="1"/>
          </p:cNvSpPr>
          <p:nvPr>
            <p:ph idx="4294967295"/>
          </p:nvPr>
        </p:nvSpPr>
        <p:spPr>
          <a:xfrm>
            <a:off x="904125" y="1513319"/>
            <a:ext cx="7500135" cy="4594918"/>
          </a:xfrm>
          <a:prstGeom prst="rect">
            <a:avLst/>
          </a:prstGeom>
        </p:spPr>
        <p:txBody>
          <a:bodyPr>
            <a:normAutofit/>
          </a:bodyPr>
          <a:lstStyle/>
          <a:p>
            <a:pPr marL="0" indent="0">
              <a:buNone/>
            </a:pPr>
            <a:r>
              <a:rPr lang="en-US" sz="3400" b="1" dirty="0" smtClean="0">
                <a:solidFill>
                  <a:srgbClr val="0033CC"/>
                </a:solidFill>
              </a:rPr>
              <a:t>Acceptability:</a:t>
            </a:r>
            <a:r>
              <a:rPr lang="en-US" sz="2800" dirty="0" smtClean="0"/>
              <a:t> </a:t>
            </a:r>
            <a:r>
              <a:rPr lang="en-US" sz="2600" dirty="0" smtClean="0"/>
              <a:t>Pregnant women’s responses to B+</a:t>
            </a:r>
          </a:p>
          <a:p>
            <a:r>
              <a:rPr lang="en-US" sz="2600" dirty="0" smtClean="0"/>
              <a:t>Easy </a:t>
            </a:r>
            <a:r>
              <a:rPr lang="en-US" sz="2600" dirty="0"/>
              <a:t>to accept lifelong therapy because </a:t>
            </a:r>
            <a:r>
              <a:rPr lang="en-US" sz="2600" dirty="0" smtClean="0"/>
              <a:t>it was </a:t>
            </a:r>
            <a:r>
              <a:rPr lang="en-US" sz="2600" dirty="0"/>
              <a:t>similar to taking medication for diabetics or birth control</a:t>
            </a:r>
          </a:p>
          <a:p>
            <a:r>
              <a:rPr lang="en-US" sz="2600" dirty="0" smtClean="0"/>
              <a:t>Accepted lifelong </a:t>
            </a:r>
            <a:r>
              <a:rPr lang="en-US" sz="2600" dirty="0"/>
              <a:t>therapy </a:t>
            </a:r>
            <a:r>
              <a:rPr lang="en-US" sz="2600" dirty="0" smtClean="0"/>
              <a:t>for </a:t>
            </a:r>
            <a:r>
              <a:rPr lang="en-US" sz="2600" dirty="0"/>
              <a:t>the sake of their </a:t>
            </a:r>
            <a:r>
              <a:rPr lang="en-US" sz="2600" dirty="0" smtClean="0"/>
              <a:t>babies</a:t>
            </a:r>
          </a:p>
          <a:p>
            <a:r>
              <a:rPr lang="en-US" sz="2600" dirty="0"/>
              <a:t>Seeing other people looking healthy on ART in their communities </a:t>
            </a:r>
            <a:r>
              <a:rPr lang="en-US" sz="2600" dirty="0" smtClean="0"/>
              <a:t>facilitated </a:t>
            </a:r>
            <a:r>
              <a:rPr lang="en-US" sz="2600" dirty="0"/>
              <a:t>ART </a:t>
            </a:r>
            <a:r>
              <a:rPr lang="en-US" sz="2600" dirty="0" smtClean="0"/>
              <a:t>acceptance</a:t>
            </a:r>
          </a:p>
          <a:p>
            <a:r>
              <a:rPr lang="en-US" sz="2600" dirty="0"/>
              <a:t>Low pill </a:t>
            </a:r>
            <a:r>
              <a:rPr lang="en-US" sz="2600" dirty="0" smtClean="0"/>
              <a:t>burden: </a:t>
            </a:r>
            <a:r>
              <a:rPr lang="en-US" sz="2600" dirty="0"/>
              <a:t>one pill a day was much easier to </a:t>
            </a:r>
            <a:r>
              <a:rPr lang="en-US" sz="2600" dirty="0" smtClean="0"/>
              <a:t>manage</a:t>
            </a:r>
            <a:endParaRPr lang="en-US" sz="2600" dirty="0"/>
          </a:p>
          <a:p>
            <a:endParaRPr lang="en-US" dirty="0"/>
          </a:p>
          <a:p>
            <a:pPr lvl="2">
              <a:lnSpc>
                <a:spcPct val="150000"/>
              </a:lnSpc>
              <a:buFont typeface="Arial" panose="020B0604020202020204" pitchFamily="34" charset="0"/>
              <a:buChar char="•"/>
            </a:pPr>
            <a:endParaRPr lang="en-ZW" sz="2000" dirty="0" smtClean="0">
              <a:latin typeface="Gisha" panose="020B0502040204020203" pitchFamily="34" charset="-79"/>
              <a:cs typeface="Gisha" panose="020B0502040204020203" pitchFamily="34" charset="-79"/>
            </a:endParaRPr>
          </a:p>
          <a:p>
            <a:pPr marL="0" indent="0">
              <a:buNone/>
            </a:pPr>
            <a:endParaRPr lang="en-US" sz="18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p:txBody>
      </p:sp>
      <p:sp>
        <p:nvSpPr>
          <p:cNvPr id="4" name="Rectangle 3"/>
          <p:cNvSpPr/>
          <p:nvPr/>
        </p:nvSpPr>
        <p:spPr>
          <a:xfrm>
            <a:off x="2394022" y="6091317"/>
            <a:ext cx="6195174" cy="307777"/>
          </a:xfrm>
          <a:prstGeom prst="rect">
            <a:avLst/>
          </a:prstGeom>
        </p:spPr>
        <p:txBody>
          <a:bodyPr wrap="square">
            <a:spAutoFit/>
          </a:bodyPr>
          <a:lstStyle/>
          <a:p>
            <a:r>
              <a:rPr lang="en-US" sz="1400" dirty="0"/>
              <a:t>Source: IAS 2016 Poster </a:t>
            </a:r>
            <a:r>
              <a:rPr lang="en-US" sz="1400" dirty="0" smtClean="0"/>
              <a:t>WEPEE514; Acceptability of Option B+ in Zimbabwe</a:t>
            </a:r>
            <a:endParaRPr lang="en-US" sz="1400" dirty="0"/>
          </a:p>
        </p:txBody>
      </p:sp>
    </p:spTree>
    <p:extLst>
      <p:ext uri="{BB962C8B-B14F-4D97-AF65-F5344CB8AC3E}">
        <p14:creationId xmlns:p14="http://schemas.microsoft.com/office/powerpoint/2010/main" val="395629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5867" y="580034"/>
            <a:ext cx="6048632" cy="792022"/>
          </a:xfrm>
          <a:prstGeom prst="rect">
            <a:avLst/>
          </a:prstGeom>
        </p:spPr>
        <p:txBody>
          <a:bodyPr/>
          <a:lstStyle/>
          <a:p>
            <a:r>
              <a:rPr lang="en-US" sz="3200" b="1" dirty="0" smtClean="0">
                <a:cs typeface="Gisha" panose="020B0502040204020203" pitchFamily="34" charset="-79"/>
              </a:rPr>
              <a:t>Option B+ Successes</a:t>
            </a:r>
            <a:endParaRPr lang="en-US" sz="3200" b="1" dirty="0">
              <a:cs typeface="Gisha" panose="020B0502040204020203" pitchFamily="34" charset="-79"/>
            </a:endParaRPr>
          </a:p>
        </p:txBody>
      </p:sp>
      <p:sp>
        <p:nvSpPr>
          <p:cNvPr id="3" name="Content Placeholder 2"/>
          <p:cNvSpPr>
            <a:spLocks noGrp="1"/>
          </p:cNvSpPr>
          <p:nvPr>
            <p:ph idx="4294967295"/>
          </p:nvPr>
        </p:nvSpPr>
        <p:spPr>
          <a:xfrm>
            <a:off x="729465" y="1548147"/>
            <a:ext cx="7520684" cy="4174559"/>
          </a:xfrm>
          <a:prstGeom prst="rect">
            <a:avLst/>
          </a:prstGeom>
        </p:spPr>
        <p:txBody>
          <a:bodyPr>
            <a:normAutofit/>
          </a:bodyPr>
          <a:lstStyle/>
          <a:p>
            <a:pPr marL="457200" lvl="1" indent="0">
              <a:spcBef>
                <a:spcPts val="0"/>
              </a:spcBef>
              <a:buNone/>
            </a:pPr>
            <a:r>
              <a:rPr lang="en-ZW" b="1" dirty="0" smtClean="0">
                <a:solidFill>
                  <a:srgbClr val="0202D0"/>
                </a:solidFill>
                <a:latin typeface="Calibri" panose="020F0502020204030204" pitchFamily="34" charset="0"/>
                <a:cs typeface="Gisha" panose="020B0502040204020203" pitchFamily="34" charset="-79"/>
              </a:rPr>
              <a:t>Adoption of differentiated care models</a:t>
            </a:r>
          </a:p>
          <a:p>
            <a:pPr lvl="1">
              <a:spcBef>
                <a:spcPts val="0"/>
              </a:spcBef>
              <a:buFont typeface="Arial" panose="020B0604020202020204" pitchFamily="34" charset="0"/>
              <a:buChar char="•"/>
            </a:pPr>
            <a:r>
              <a:rPr lang="en-ZW" dirty="0" smtClean="0">
                <a:latin typeface="Calibri" panose="020F0502020204030204" pitchFamily="34" charset="0"/>
                <a:cs typeface="Gisha" panose="020B0502040204020203" pitchFamily="34" charset="-79"/>
              </a:rPr>
              <a:t>Decentralization of ART from OI/ART sites to all MNCH facilities</a:t>
            </a:r>
          </a:p>
          <a:p>
            <a:pPr lvl="2">
              <a:spcBef>
                <a:spcPts val="0"/>
              </a:spcBef>
              <a:buFont typeface="Arial" panose="020B0604020202020204" pitchFamily="34" charset="0"/>
              <a:buChar char="•"/>
            </a:pPr>
            <a:r>
              <a:rPr lang="en-ZW" dirty="0" smtClean="0">
                <a:latin typeface="Calibri" panose="020F0502020204030204" pitchFamily="34" charset="0"/>
                <a:cs typeface="Gisha" panose="020B0502040204020203" pitchFamily="34" charset="-79"/>
              </a:rPr>
              <a:t>OI/ART sites decongested</a:t>
            </a:r>
          </a:p>
          <a:p>
            <a:pPr lvl="2">
              <a:spcBef>
                <a:spcPts val="0"/>
              </a:spcBef>
              <a:buFont typeface="Arial" panose="020B0604020202020204" pitchFamily="34" charset="0"/>
              <a:buChar char="•"/>
            </a:pPr>
            <a:r>
              <a:rPr lang="en-ZW" dirty="0" smtClean="0">
                <a:latin typeface="Calibri" panose="020F0502020204030204" pitchFamily="34" charset="0"/>
                <a:cs typeface="Gisha" panose="020B0502040204020203" pitchFamily="34" charset="-79"/>
              </a:rPr>
              <a:t>Nurses capacitated to initiate ART – Task shifting</a:t>
            </a:r>
          </a:p>
          <a:p>
            <a:pPr lvl="2">
              <a:spcBef>
                <a:spcPts val="0"/>
              </a:spcBef>
              <a:buFont typeface="Arial" panose="020B0604020202020204" pitchFamily="34" charset="0"/>
              <a:buChar char="•"/>
            </a:pPr>
            <a:r>
              <a:rPr lang="en-ZW" dirty="0" smtClean="0">
                <a:latin typeface="Calibri" panose="020F0502020204030204" pitchFamily="34" charset="0"/>
                <a:cs typeface="Gisha" panose="020B0502040204020203" pitchFamily="34" charset="-79"/>
              </a:rPr>
              <a:t>Pregnant women able to access ART nearer home</a:t>
            </a:r>
          </a:p>
          <a:p>
            <a:pPr lvl="1">
              <a:spcBef>
                <a:spcPts val="0"/>
              </a:spcBef>
              <a:buFont typeface="Arial" panose="020B0604020202020204" pitchFamily="34" charset="0"/>
              <a:buChar char="•"/>
            </a:pPr>
            <a:r>
              <a:rPr lang="en-ZW" dirty="0" smtClean="0">
                <a:latin typeface="Calibri" panose="020F0502020204030204" pitchFamily="34" charset="0"/>
                <a:cs typeface="Gisha" panose="020B0502040204020203" pitchFamily="34" charset="-79"/>
              </a:rPr>
              <a:t>Introduction of same day ART initiation supported by strengthened adherence counselling at every ANC follow up visit</a:t>
            </a:r>
          </a:p>
          <a:p>
            <a:pPr marL="914400" lvl="2" indent="0">
              <a:lnSpc>
                <a:spcPct val="150000"/>
              </a:lnSpc>
              <a:buNone/>
            </a:pPr>
            <a:endParaRPr lang="en-ZW" dirty="0" smtClean="0">
              <a:latin typeface="Gisha" panose="020B0502040204020203" pitchFamily="34" charset="-79"/>
              <a:cs typeface="Gisha" panose="020B0502040204020203" pitchFamily="34" charset="-79"/>
            </a:endParaRPr>
          </a:p>
          <a:p>
            <a:pPr marL="0" indent="0">
              <a:buNone/>
            </a:pPr>
            <a:endParaRPr lang="en-US" sz="18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a:p>
            <a:endParaRPr lang="en-US" sz="18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03825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8410</TotalTime>
  <Words>894</Words>
  <Application>Microsoft Office PowerPoint</Application>
  <PresentationFormat>On-screen Show (4:3)</PresentationFormat>
  <Paragraphs>153</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Outline</vt:lpstr>
      <vt:lpstr>   PMTCT Drug Options </vt:lpstr>
      <vt:lpstr>Background</vt:lpstr>
      <vt:lpstr>PowerPoint Presentation</vt:lpstr>
      <vt:lpstr>Option B+ Successes</vt:lpstr>
      <vt:lpstr>Option B+ Successes: ART coverage as percent of all infected adults or children (Increased coverage of ART among pregnant women)</vt:lpstr>
      <vt:lpstr>Option B+ Successes</vt:lpstr>
      <vt:lpstr>Option B+ Successes</vt:lpstr>
      <vt:lpstr>Option B+ Programmatic Challenges</vt:lpstr>
      <vt:lpstr>PowerPoint Presentation</vt:lpstr>
      <vt:lpstr>Lessons Learnt</vt:lpstr>
      <vt:lpstr>Lessons Learnt</vt:lpstr>
      <vt:lpstr>PowerPoint Presentation</vt:lpstr>
    </vt:vector>
  </TitlesOfParts>
  <Company>EGPAF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Kim</dc:creator>
  <cp:lastModifiedBy>Agnes Mahomva</cp:lastModifiedBy>
  <cp:revision>108</cp:revision>
  <cp:lastPrinted>2016-07-17T08:24:36Z</cp:lastPrinted>
  <dcterms:created xsi:type="dcterms:W3CDTF">2015-01-14T14:21:41Z</dcterms:created>
  <dcterms:modified xsi:type="dcterms:W3CDTF">2016-07-18T04:56:21Z</dcterms:modified>
</cp:coreProperties>
</file>