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5" r:id="rId2"/>
    <p:sldId id="262" r:id="rId3"/>
    <p:sldId id="291" r:id="rId4"/>
    <p:sldId id="293" r:id="rId5"/>
    <p:sldId id="294" r:id="rId6"/>
    <p:sldId id="299" r:id="rId7"/>
    <p:sldId id="278" r:id="rId8"/>
    <p:sldId id="279" r:id="rId9"/>
    <p:sldId id="300" r:id="rId10"/>
    <p:sldId id="301" r:id="rId11"/>
    <p:sldId id="302" r:id="rId12"/>
    <p:sldId id="303" r:id="rId13"/>
    <p:sldId id="304" r:id="rId14"/>
    <p:sldId id="305" r:id="rId15"/>
    <p:sldId id="280" r:id="rId16"/>
    <p:sldId id="261" r:id="rId17"/>
    <p:sldId id="296" r:id="rId18"/>
    <p:sldId id="258" r:id="rId19"/>
    <p:sldId id="289" r:id="rId20"/>
    <p:sldId id="309" r:id="rId21"/>
    <p:sldId id="283" r:id="rId22"/>
    <p:sldId id="284" r:id="rId23"/>
    <p:sldId id="308" r:id="rId24"/>
    <p:sldId id="277" r:id="rId25"/>
    <p:sldId id="307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99"/>
    <a:srgbClr val="485282"/>
    <a:srgbClr val="203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84318" autoAdjust="0"/>
  </p:normalViewPr>
  <p:slideViewPr>
    <p:cSldViewPr>
      <p:cViewPr>
        <p:scale>
          <a:sx n="50" d="100"/>
          <a:sy n="50" d="100"/>
        </p:scale>
        <p:origin x="-2693" y="-59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harley\Documents\Work\2.%20routine%20reports\Routine%20Stats\1.%20Monthly%20ARV%20stats\monthly%20stats%202014\Club%20stats%202014\Jun%202014%20ARV%20Club%20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harley\Documents\Work\2.%20routine%20reports\Routine%20Stats\1.%20Monthly%20ARV%20stats\monthly%20stats%202014\Club%20stats%202014\Jun%202014%20ARV%20Club%20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harley\Documents\Work\2.%20routine%20reports\Routine%20Stats\1.%20Monthly%20ARV%20stats\monthly%20stats%202014\Club%20stats%202014\ARV%20Clubs%20Metro%20Database%20to%20end%20June%202014%20(new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ZA"/>
              <a:t>Percentage of RIC patients who receive care in Clubs over time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B0F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'Club data vs monthly data'!$AA$14:$AH$14</c:f>
              <c:strCache>
                <c:ptCount val="8"/>
                <c:pt idx="0">
                  <c:v>Dec '10</c:v>
                </c:pt>
                <c:pt idx="1">
                  <c:v>Jun '11</c:v>
                </c:pt>
                <c:pt idx="2">
                  <c:v>Dec '11</c:v>
                </c:pt>
                <c:pt idx="3">
                  <c:v>Jun '12</c:v>
                </c:pt>
                <c:pt idx="4">
                  <c:v>Dec '12</c:v>
                </c:pt>
                <c:pt idx="5">
                  <c:v>Jun '13</c:v>
                </c:pt>
                <c:pt idx="6">
                  <c:v>Dec '13</c:v>
                </c:pt>
                <c:pt idx="7">
                  <c:v>Jun '14</c:v>
                </c:pt>
              </c:strCache>
            </c:strRef>
          </c:cat>
          <c:val>
            <c:numRef>
              <c:f>'Club data vs monthly data'!$AA$15:$AH$15</c:f>
              <c:numCache>
                <c:formatCode>0%</c:formatCode>
                <c:ptCount val="8"/>
                <c:pt idx="0">
                  <c:v>1.2208368392870803E-2</c:v>
                </c:pt>
                <c:pt idx="1">
                  <c:v>5.1985139548104763E-2</c:v>
                </c:pt>
                <c:pt idx="2">
                  <c:v>7.0456633476522729E-2</c:v>
                </c:pt>
                <c:pt idx="3">
                  <c:v>0.11265689659114292</c:v>
                </c:pt>
                <c:pt idx="4">
                  <c:v>0.15717814987647544</c:v>
                </c:pt>
                <c:pt idx="5">
                  <c:v>0.18783427155142138</c:v>
                </c:pt>
                <c:pt idx="6">
                  <c:v>0.1974463481285966</c:v>
                </c:pt>
                <c:pt idx="7">
                  <c:v>0.24263828527134484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961664"/>
        <c:axId val="158963200"/>
      </c:barChart>
      <c:catAx>
        <c:axId val="158961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8963200"/>
        <c:crosses val="autoZero"/>
        <c:auto val="1"/>
        <c:lblAlgn val="ctr"/>
        <c:lblOffset val="100"/>
        <c:noMultiLvlLbl val="0"/>
      </c:catAx>
      <c:valAx>
        <c:axId val="1589632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58961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ZA" sz="1600"/>
              <a:t>Percentage of RIC patients who are receiving their care in ARV Clubs -</a:t>
            </a:r>
            <a:r>
              <a:rPr lang="en-ZA" sz="1600" baseline="0"/>
              <a:t> June</a:t>
            </a:r>
            <a:r>
              <a:rPr lang="en-ZA" sz="1600"/>
              <a:t> 2014</a:t>
            </a:r>
          </a:p>
        </c:rich>
      </c:tx>
      <c:layout>
        <c:manualLayout>
          <c:xMode val="edge"/>
          <c:yMode val="edge"/>
          <c:x val="9.5843552342842378E-2"/>
          <c:y val="1.464435146443514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'Club data vs monthly data'!$L$4:$L$12</c:f>
              <c:strCache>
                <c:ptCount val="9"/>
                <c:pt idx="0">
                  <c:v>Eastern</c:v>
                </c:pt>
                <c:pt idx="1">
                  <c:v>Khayelitsha</c:v>
                </c:pt>
                <c:pt idx="2">
                  <c:v>Klipfontein</c:v>
                </c:pt>
                <c:pt idx="3">
                  <c:v>M'Plain</c:v>
                </c:pt>
                <c:pt idx="4">
                  <c:v>Northern</c:v>
                </c:pt>
                <c:pt idx="5">
                  <c:v>Tygerberg</c:v>
                </c:pt>
                <c:pt idx="6">
                  <c:v>Southern</c:v>
                </c:pt>
                <c:pt idx="7">
                  <c:v>Western</c:v>
                </c:pt>
                <c:pt idx="8">
                  <c:v>Metro</c:v>
                </c:pt>
              </c:strCache>
            </c:strRef>
          </c:cat>
          <c:val>
            <c:numRef>
              <c:f>'Club data vs monthly data'!$P$4:$P$12</c:f>
              <c:numCache>
                <c:formatCode>0%</c:formatCode>
                <c:ptCount val="9"/>
                <c:pt idx="0">
                  <c:v>0.26258849733513645</c:v>
                </c:pt>
                <c:pt idx="1">
                  <c:v>0.2633488499452355</c:v>
                </c:pt>
                <c:pt idx="2">
                  <c:v>0.30161802276070293</c:v>
                </c:pt>
                <c:pt idx="3">
                  <c:v>0.2546480743691899</c:v>
                </c:pt>
                <c:pt idx="4">
                  <c:v>0.20324754225118746</c:v>
                </c:pt>
                <c:pt idx="5">
                  <c:v>0.19513377278014735</c:v>
                </c:pt>
                <c:pt idx="6">
                  <c:v>0.19633381572600098</c:v>
                </c:pt>
                <c:pt idx="7">
                  <c:v>0.20998160073597055</c:v>
                </c:pt>
                <c:pt idx="8">
                  <c:v>0.24263828527134484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012736"/>
        <c:axId val="159014272"/>
      </c:barChart>
      <c:catAx>
        <c:axId val="159012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59014272"/>
        <c:crosses val="autoZero"/>
        <c:auto val="1"/>
        <c:lblAlgn val="ctr"/>
        <c:lblOffset val="100"/>
        <c:noMultiLvlLbl val="0"/>
      </c:catAx>
      <c:valAx>
        <c:axId val="15901427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59012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ZA"/>
              <a:t>Metro</a:t>
            </a:r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'Metro totals'!$B$122</c:f>
              <c:strCache>
                <c:ptCount val="1"/>
                <c:pt idx="0">
                  <c:v>RIC facility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multiLvlStrRef>
              <c:f>'Metro totals'!$C$120:$AR$121</c:f>
              <c:multiLvlStrCache>
                <c:ptCount val="42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</c:lvl>
                <c:lvl>
                  <c:pt idx="0">
                    <c:v>2011</c:v>
                  </c:pt>
                  <c:pt idx="12">
                    <c:v>2012</c:v>
                  </c:pt>
                  <c:pt idx="24">
                    <c:v>2013</c:v>
                  </c:pt>
                  <c:pt idx="36">
                    <c:v>2014</c:v>
                  </c:pt>
                </c:lvl>
              </c:multiLvlStrCache>
            </c:multiLvlStrRef>
          </c:cat>
          <c:val>
            <c:numRef>
              <c:f>'Metro totals'!$C$122:$AR$122</c:f>
              <c:numCache>
                <c:formatCode>General</c:formatCode>
                <c:ptCount val="42"/>
                <c:pt idx="0">
                  <c:v>65803</c:v>
                </c:pt>
                <c:pt idx="1">
                  <c:v>66359</c:v>
                </c:pt>
                <c:pt idx="2">
                  <c:v>66861</c:v>
                </c:pt>
                <c:pt idx="3">
                  <c:v>67368</c:v>
                </c:pt>
                <c:pt idx="4">
                  <c:v>68092</c:v>
                </c:pt>
                <c:pt idx="5">
                  <c:v>69134</c:v>
                </c:pt>
                <c:pt idx="6">
                  <c:v>69926</c:v>
                </c:pt>
                <c:pt idx="7">
                  <c:v>70372</c:v>
                </c:pt>
                <c:pt idx="8">
                  <c:v>70054</c:v>
                </c:pt>
                <c:pt idx="9">
                  <c:v>69378</c:v>
                </c:pt>
                <c:pt idx="10">
                  <c:v>70824</c:v>
                </c:pt>
                <c:pt idx="11">
                  <c:v>72071</c:v>
                </c:pt>
                <c:pt idx="12">
                  <c:v>73684</c:v>
                </c:pt>
                <c:pt idx="13">
                  <c:v>75196</c:v>
                </c:pt>
                <c:pt idx="14">
                  <c:v>76290</c:v>
                </c:pt>
                <c:pt idx="15">
                  <c:v>77443</c:v>
                </c:pt>
                <c:pt idx="16">
                  <c:v>76595</c:v>
                </c:pt>
                <c:pt idx="17">
                  <c:v>76698</c:v>
                </c:pt>
                <c:pt idx="18">
                  <c:v>77229</c:v>
                </c:pt>
                <c:pt idx="19">
                  <c:v>77282.5</c:v>
                </c:pt>
                <c:pt idx="20">
                  <c:v>77992</c:v>
                </c:pt>
                <c:pt idx="21">
                  <c:v>78771</c:v>
                </c:pt>
                <c:pt idx="22">
                  <c:v>79466.5</c:v>
                </c:pt>
                <c:pt idx="23">
                  <c:v>79549.5</c:v>
                </c:pt>
                <c:pt idx="24">
                  <c:v>79765</c:v>
                </c:pt>
                <c:pt idx="25">
                  <c:v>80307</c:v>
                </c:pt>
                <c:pt idx="26">
                  <c:v>81222.5</c:v>
                </c:pt>
                <c:pt idx="27">
                  <c:v>81418</c:v>
                </c:pt>
                <c:pt idx="28">
                  <c:v>81427</c:v>
                </c:pt>
                <c:pt idx="29">
                  <c:v>81583</c:v>
                </c:pt>
                <c:pt idx="30">
                  <c:v>82204</c:v>
                </c:pt>
                <c:pt idx="31">
                  <c:v>83336</c:v>
                </c:pt>
                <c:pt idx="32">
                  <c:v>85092</c:v>
                </c:pt>
                <c:pt idx="33">
                  <c:v>86790</c:v>
                </c:pt>
                <c:pt idx="34">
                  <c:v>87051</c:v>
                </c:pt>
                <c:pt idx="35">
                  <c:v>86853</c:v>
                </c:pt>
                <c:pt idx="36">
                  <c:v>87663</c:v>
                </c:pt>
                <c:pt idx="37">
                  <c:v>89774</c:v>
                </c:pt>
                <c:pt idx="38">
                  <c:v>89698</c:v>
                </c:pt>
                <c:pt idx="39">
                  <c:v>88759</c:v>
                </c:pt>
                <c:pt idx="40">
                  <c:v>88464</c:v>
                </c:pt>
                <c:pt idx="41">
                  <c:v>88275</c:v>
                </c:pt>
              </c:numCache>
            </c:numRef>
          </c:val>
        </c:ser>
        <c:ser>
          <c:idx val="1"/>
          <c:order val="1"/>
          <c:tx>
            <c:strRef>
              <c:f>'Metro totals'!$B$123</c:f>
              <c:strCache>
                <c:ptCount val="1"/>
                <c:pt idx="0">
                  <c:v>RIC clubs</c:v>
                </c:pt>
              </c:strCache>
            </c:strRef>
          </c:tx>
          <c:spPr>
            <a:solidFill>
              <a:srgbClr val="00B050"/>
            </a:solidFill>
          </c:spPr>
          <c:cat>
            <c:multiLvlStrRef>
              <c:f>'Metro totals'!$C$120:$AR$121</c:f>
              <c:multiLvlStrCache>
                <c:ptCount val="42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</c:lvl>
                <c:lvl>
                  <c:pt idx="0">
                    <c:v>2011</c:v>
                  </c:pt>
                  <c:pt idx="12">
                    <c:v>2012</c:v>
                  </c:pt>
                  <c:pt idx="24">
                    <c:v>2013</c:v>
                  </c:pt>
                  <c:pt idx="36">
                    <c:v>2014</c:v>
                  </c:pt>
                </c:lvl>
              </c:multiLvlStrCache>
            </c:multiLvlStrRef>
          </c:cat>
          <c:val>
            <c:numRef>
              <c:f>'Metro totals'!$C$123:$AR$123</c:f>
              <c:numCache>
                <c:formatCode>General</c:formatCode>
                <c:ptCount val="42"/>
                <c:pt idx="0">
                  <c:v>938</c:v>
                </c:pt>
                <c:pt idx="1">
                  <c:v>1755</c:v>
                </c:pt>
                <c:pt idx="2">
                  <c:v>2741</c:v>
                </c:pt>
                <c:pt idx="3">
                  <c:v>3292</c:v>
                </c:pt>
                <c:pt idx="4">
                  <c:v>3646</c:v>
                </c:pt>
                <c:pt idx="5">
                  <c:v>3932</c:v>
                </c:pt>
                <c:pt idx="6">
                  <c:v>4343</c:v>
                </c:pt>
                <c:pt idx="7">
                  <c:v>4760</c:v>
                </c:pt>
                <c:pt idx="8">
                  <c:v>5127</c:v>
                </c:pt>
                <c:pt idx="9">
                  <c:v>5558</c:v>
                </c:pt>
                <c:pt idx="10">
                  <c:v>5739</c:v>
                </c:pt>
                <c:pt idx="11">
                  <c:v>5675</c:v>
                </c:pt>
                <c:pt idx="12">
                  <c:v>5769</c:v>
                </c:pt>
                <c:pt idx="13">
                  <c:v>5968</c:v>
                </c:pt>
                <c:pt idx="14">
                  <c:v>6778</c:v>
                </c:pt>
                <c:pt idx="15">
                  <c:v>7784</c:v>
                </c:pt>
                <c:pt idx="16">
                  <c:v>9153</c:v>
                </c:pt>
                <c:pt idx="17">
                  <c:v>10374</c:v>
                </c:pt>
                <c:pt idx="18">
                  <c:v>11142</c:v>
                </c:pt>
                <c:pt idx="19">
                  <c:v>11924</c:v>
                </c:pt>
                <c:pt idx="20">
                  <c:v>12776</c:v>
                </c:pt>
                <c:pt idx="21">
                  <c:v>13778</c:v>
                </c:pt>
                <c:pt idx="22">
                  <c:v>14435</c:v>
                </c:pt>
                <c:pt idx="23">
                  <c:v>14474</c:v>
                </c:pt>
                <c:pt idx="24">
                  <c:v>14624</c:v>
                </c:pt>
                <c:pt idx="25">
                  <c:v>15013</c:v>
                </c:pt>
                <c:pt idx="26">
                  <c:v>15745</c:v>
                </c:pt>
                <c:pt idx="27">
                  <c:v>16786</c:v>
                </c:pt>
                <c:pt idx="28">
                  <c:v>17923</c:v>
                </c:pt>
                <c:pt idx="29">
                  <c:v>19048</c:v>
                </c:pt>
                <c:pt idx="30">
                  <c:v>20127</c:v>
                </c:pt>
                <c:pt idx="31">
                  <c:v>20738</c:v>
                </c:pt>
                <c:pt idx="32">
                  <c:v>21142</c:v>
                </c:pt>
                <c:pt idx="33">
                  <c:v>21405</c:v>
                </c:pt>
                <c:pt idx="34">
                  <c:v>21467</c:v>
                </c:pt>
                <c:pt idx="35">
                  <c:v>21287</c:v>
                </c:pt>
                <c:pt idx="36">
                  <c:v>21882</c:v>
                </c:pt>
                <c:pt idx="37">
                  <c:v>22057</c:v>
                </c:pt>
                <c:pt idx="38">
                  <c:v>23218</c:v>
                </c:pt>
                <c:pt idx="39">
                  <c:v>24718</c:v>
                </c:pt>
                <c:pt idx="40">
                  <c:v>26135</c:v>
                </c:pt>
                <c:pt idx="41">
                  <c:v>27613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045504"/>
        <c:axId val="159047040"/>
      </c:areaChart>
      <c:catAx>
        <c:axId val="159045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9047040"/>
        <c:crosses val="autoZero"/>
        <c:auto val="1"/>
        <c:lblAlgn val="ctr"/>
        <c:lblOffset val="100"/>
        <c:noMultiLvlLbl val="0"/>
      </c:catAx>
      <c:valAx>
        <c:axId val="1590470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9045504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EC8BB-3A61-4142-803D-5A6DA51B08FA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AC11A-9F3A-4696-9F99-1E3408A14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2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D9AC-3E84-4142-841C-00E6E13E5F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29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Boulle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Van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Hilderbrand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Cragg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Abrahams M,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Mathee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et al. (2010). Seven-year experience of a primary care antiretroviral treatment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Khayelitsha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South Africa.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563-572.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D9AC-3E84-4142-841C-00E6E13E5F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29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And looking at the congestion, most of the time the person is in the clinic is queuing for something.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54C42C8-6AF2-481F-B2BB-C342548AC644}" type="datetime1">
              <a:rPr lang="en-US" smtClean="0"/>
              <a:pPr>
                <a:defRPr/>
              </a:pPr>
              <a:t>7/8/2016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79846A-B971-4172-BDAE-C14E4459A7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8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C11A-9F3A-4696-9F99-1E3408A14F5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74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5A1C37-34A4-4B21-84FE-11A83D820A15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7FACBE-5705-4E41-84DF-257D6B433C5F}" type="slidenum">
              <a:rPr lang="en-US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168B-3484-45AE-B9D3-C754366828E5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E867-1D80-43BF-845F-13BC9005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7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168B-3484-45AE-B9D3-C754366828E5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E867-1D80-43BF-845F-13BC9005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82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168B-3484-45AE-B9D3-C754366828E5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E867-1D80-43BF-845F-13BC9005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7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AB3C5-13B9-450F-B97D-25A24CDAF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96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168B-3484-45AE-B9D3-C754366828E5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E867-1D80-43BF-845F-13BC9005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5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168B-3484-45AE-B9D3-C754366828E5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E867-1D80-43BF-845F-13BC9005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98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168B-3484-45AE-B9D3-C754366828E5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E867-1D80-43BF-845F-13BC9005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64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168B-3484-45AE-B9D3-C754366828E5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E867-1D80-43BF-845F-13BC9005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25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168B-3484-45AE-B9D3-C754366828E5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E867-1D80-43BF-845F-13BC9005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0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168B-3484-45AE-B9D3-C754366828E5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E867-1D80-43BF-845F-13BC9005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168B-3484-45AE-B9D3-C754366828E5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E867-1D80-43BF-845F-13BC9005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8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168B-3484-45AE-B9D3-C754366828E5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E867-1D80-43BF-845F-13BC9005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8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168B-3484-45AE-B9D3-C754366828E5}" type="datetimeFigureOut">
              <a:rPr lang="en-GB" smtClean="0"/>
              <a:t>08/07/2016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BE867-1D80-43BF-845F-13BC9005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5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8248650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9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8" y="785813"/>
            <a:ext cx="5868988" cy="2124075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en-US">
                <a:solidFill>
                  <a:srgbClr val="FFFF99"/>
                </a:solidFill>
              </a:rPr>
              <a:t/>
            </a:r>
            <a:br>
              <a:rPr lang="en-US" altLang="en-US">
                <a:solidFill>
                  <a:srgbClr val="FFFF99"/>
                </a:solidFill>
              </a:rPr>
            </a:br>
            <a:r>
              <a:rPr lang="en-US" altLang="en-US">
                <a:solidFill>
                  <a:srgbClr val="FFFF99"/>
                </a:solidFill>
              </a:rPr>
              <a:t>How allocated? </a:t>
            </a:r>
            <a:br>
              <a:rPr lang="en-US" altLang="en-US">
                <a:solidFill>
                  <a:srgbClr val="FFFF99"/>
                </a:solidFill>
              </a:rPr>
            </a:br>
            <a:endParaRPr lang="en-US" altLang="en-US">
              <a:solidFill>
                <a:srgbClr val="FFFF99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52563"/>
            <a:ext cx="4038600" cy="4527550"/>
          </a:xfrm>
        </p:spPr>
        <p:txBody>
          <a:bodyPr/>
          <a:lstStyle/>
          <a:p>
            <a:pPr eaLnBrk="1" hangingPunct="1">
              <a:buClr>
                <a:srgbClr val="009900"/>
              </a:buClr>
              <a:buFontTx/>
              <a:buBlip>
                <a:blip r:embed="rId2"/>
              </a:buBlip>
            </a:pPr>
            <a:endParaRPr lang="en-US" altLang="en-US" sz="2800" smtClean="0"/>
          </a:p>
          <a:p>
            <a:pPr eaLnBrk="1" hangingPunct="1">
              <a:buClr>
                <a:srgbClr val="009900"/>
              </a:buClr>
              <a:buFontTx/>
              <a:buBlip>
                <a:blip r:embed="rId2"/>
              </a:buBlip>
            </a:pPr>
            <a:endParaRPr lang="en-US" altLang="en-US" sz="280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95288" y="2897188"/>
            <a:ext cx="82073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endParaRPr lang="en-US" altLang="en-US"/>
          </a:p>
          <a:p>
            <a:pPr lvl="1" eaLnBrk="1" hangingPunct="1">
              <a:buClr>
                <a:srgbClr val="009900"/>
              </a:buClr>
              <a:buFont typeface="Wingdings" pitchFamily="2" charset="2"/>
              <a:buNone/>
            </a:pPr>
            <a:endParaRPr lang="en-US" altLang="en-US" sz="3200"/>
          </a:p>
          <a:p>
            <a:pPr lvl="1" eaLnBrk="1" hangingPunct="1">
              <a:buClr>
                <a:srgbClr val="009900"/>
              </a:buClr>
              <a:buFont typeface="Arial" charset="0"/>
              <a:buNone/>
            </a:pPr>
            <a:endParaRPr lang="en-US" alt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11163" y="3500438"/>
            <a:ext cx="82073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altLang="en-US" sz="2800" dirty="0" smtClean="0"/>
              <a:t>Clinician confirms qualification for club</a:t>
            </a:r>
          </a:p>
          <a:p>
            <a:pPr marL="0" indent="0" eaLnBrk="1" hangingPunct="1">
              <a:lnSpc>
                <a:spcPct val="80000"/>
              </a:lnSpc>
              <a:buClr>
                <a:srgbClr val="800000"/>
              </a:buClr>
              <a:buFontTx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altLang="en-US" sz="2800" dirty="0" smtClean="0"/>
              <a:t>Lay HCW allocates – considering whether any specific group patient wants to join/where patient resides/family members in any club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altLang="en-US" sz="2800" dirty="0" smtClean="0"/>
              <a:t>Can switch clubs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n-US" altLang="en-US" sz="2800" dirty="0" smtClean="0"/>
          </a:p>
        </p:txBody>
      </p:sp>
      <p:pic>
        <p:nvPicPr>
          <p:cNvPr id="92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604838"/>
            <a:ext cx="36687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8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692150"/>
            <a:ext cx="9144000" cy="77152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en-US" sz="440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Club session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154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7D8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4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550"/>
            <a:ext cx="4859338" cy="2800350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en-US">
                <a:solidFill>
                  <a:srgbClr val="FFFF99"/>
                </a:solidFill>
              </a:rPr>
              <a:t/>
            </a:r>
            <a:br>
              <a:rPr lang="en-US" altLang="en-US">
                <a:solidFill>
                  <a:srgbClr val="FFFF99"/>
                </a:solidFill>
              </a:rPr>
            </a:br>
            <a:r>
              <a:rPr lang="en-US" altLang="en-US">
                <a:solidFill>
                  <a:srgbClr val="FFFF99"/>
                </a:solidFill>
              </a:rPr>
              <a:t>Buddy support/</a:t>
            </a:r>
            <a:br>
              <a:rPr lang="en-US" altLang="en-US">
                <a:solidFill>
                  <a:srgbClr val="FFFF99"/>
                </a:solidFill>
              </a:rPr>
            </a:br>
            <a:r>
              <a:rPr lang="en-US" altLang="en-US">
                <a:solidFill>
                  <a:srgbClr val="FFFF99"/>
                </a:solidFill>
              </a:rPr>
              <a:t>Club exit</a:t>
            </a:r>
            <a:br>
              <a:rPr lang="en-US" altLang="en-US">
                <a:solidFill>
                  <a:srgbClr val="FFFF99"/>
                </a:solidFill>
              </a:rPr>
            </a:br>
            <a:endParaRPr lang="en-US" altLang="en-US">
              <a:solidFill>
                <a:srgbClr val="FFFF99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36513" y="2708275"/>
            <a:ext cx="9144001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ZA" altLang="ja-JP" sz="1800" dirty="0" smtClean="0">
              <a:ea typeface="ＭＳ Ｐゴシック" charset="-128"/>
            </a:endParaRPr>
          </a:p>
          <a:p>
            <a:pPr marL="457200" lvl="1" indent="0" eaLnBrk="1" hangingPunct="1">
              <a:buClr>
                <a:srgbClr val="990000"/>
              </a:buClr>
              <a:buFontTx/>
              <a:buNone/>
              <a:defRPr/>
            </a:pPr>
            <a:endParaRPr lang="en-ZA" altLang="ja-JP" dirty="0" smtClean="0">
              <a:ea typeface="ＭＳ Ｐゴシック" charset="-128"/>
            </a:endParaRPr>
          </a:p>
          <a:p>
            <a:pPr lvl="1" eaLnBrk="1" hangingPunct="1"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ZA" altLang="ja-JP" dirty="0" smtClean="0">
                <a:ea typeface="ＭＳ Ｐゴシック" charset="-128"/>
              </a:rPr>
              <a:t>Patient </a:t>
            </a:r>
            <a:r>
              <a:rPr lang="en-ZA" altLang="ja-JP" b="1" dirty="0" smtClean="0">
                <a:ea typeface="ＭＳ Ｐゴシック" charset="-128"/>
              </a:rPr>
              <a:t>can send buddy </a:t>
            </a:r>
            <a:r>
              <a:rPr lang="en-ZA" altLang="ja-JP" dirty="0" smtClean="0">
                <a:ea typeface="ＭＳ Ｐゴシック" charset="-128"/>
              </a:rPr>
              <a:t>if cant attend</a:t>
            </a:r>
          </a:p>
          <a:p>
            <a:pPr lvl="1" eaLnBrk="1" hangingPunct="1"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ZA" altLang="ja-JP" dirty="0" smtClean="0">
                <a:ea typeface="ＭＳ Ｐゴシック" charset="-128"/>
              </a:rPr>
              <a:t>Patient </a:t>
            </a:r>
            <a:r>
              <a:rPr lang="en-ZA" altLang="ja-JP" b="1" dirty="0" smtClean="0">
                <a:ea typeface="ＭＳ Ｐゴシック" charset="-128"/>
              </a:rPr>
              <a:t>exit club </a:t>
            </a:r>
            <a:r>
              <a:rPr lang="en-ZA" altLang="ja-JP" dirty="0" smtClean="0">
                <a:ea typeface="ＭＳ Ｐゴシック" charset="-128"/>
              </a:rPr>
              <a:t>returning to clinic care if:</a:t>
            </a:r>
          </a:p>
          <a:p>
            <a:pPr lvl="2" eaLnBrk="1" hangingPunct="1"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ZA" altLang="ja-JP" dirty="0" smtClean="0">
                <a:ea typeface="ＭＳ Ｐゴシック" charset="-128"/>
              </a:rPr>
              <a:t>misses club visit (5 day grace period) </a:t>
            </a:r>
          </a:p>
          <a:p>
            <a:pPr lvl="2" eaLnBrk="1" hangingPunct="1"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ZA" altLang="ja-JP" dirty="0" smtClean="0">
                <a:ea typeface="ＭＳ Ｐゴシック" charset="-128"/>
              </a:rPr>
              <a:t>Becomes clinically unstable including high viral load</a:t>
            </a:r>
          </a:p>
          <a:p>
            <a:pPr marL="914400" lvl="2" indent="0" eaLnBrk="1" hangingPunct="1">
              <a:buClr>
                <a:srgbClr val="990000"/>
              </a:buClr>
              <a:buFontTx/>
              <a:buNone/>
              <a:defRPr/>
            </a:pPr>
            <a:endParaRPr lang="en-ZA" altLang="ja-JP" dirty="0" smtClean="0">
              <a:ea typeface="ＭＳ Ｐゴシック" charset="-128"/>
            </a:endParaRPr>
          </a:p>
          <a:p>
            <a:pPr lvl="1" eaLnBrk="1" hangingPunct="1">
              <a:buClr>
                <a:srgbClr val="990000"/>
              </a:buClr>
              <a:buFont typeface="Wingdings" panose="05000000000000000000" pitchFamily="2" charset="2"/>
              <a:buChar char="Ø"/>
              <a:defRPr/>
            </a:pPr>
            <a:r>
              <a:rPr lang="en-ZA" altLang="ja-JP" i="1" dirty="0" smtClean="0">
                <a:ea typeface="ＭＳ Ｐゴシック" charset="-128"/>
              </a:rPr>
              <a:t>Requalify for club if VL LDL/clinically stable again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ZA" altLang="ja-JP" sz="2400" dirty="0" smtClean="0">
              <a:ea typeface="ＭＳ Ｐゴシック" charset="-128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dirty="0" smtClean="0"/>
          </a:p>
        </p:txBody>
      </p:sp>
      <p:pic>
        <p:nvPicPr>
          <p:cNvPr id="11268" name="Picture 5" descr="_MG_5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260350"/>
            <a:ext cx="44211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5254625" cy="1446213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en-US">
                <a:solidFill>
                  <a:srgbClr val="FFFF99"/>
                </a:solidFill>
              </a:rPr>
              <a:t>Club </a:t>
            </a:r>
            <a:br>
              <a:rPr lang="en-US" altLang="en-US">
                <a:solidFill>
                  <a:srgbClr val="FFFF99"/>
                </a:solidFill>
              </a:rPr>
            </a:br>
            <a:r>
              <a:rPr lang="en-US" altLang="en-US">
                <a:solidFill>
                  <a:srgbClr val="FFFF99"/>
                </a:solidFill>
              </a:rPr>
              <a:t>M&amp;E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009900"/>
              </a:buClr>
              <a:buFontTx/>
              <a:buBlip>
                <a:blip r:embed="rId2"/>
              </a:buBlip>
            </a:pPr>
            <a:endParaRPr lang="en-US" altLang="en-US" sz="2800" smtClean="0"/>
          </a:p>
          <a:p>
            <a:pPr>
              <a:buClr>
                <a:srgbClr val="009900"/>
              </a:buClr>
              <a:buFontTx/>
              <a:buBlip>
                <a:blip r:embed="rId2"/>
              </a:buBlip>
            </a:pPr>
            <a:endParaRPr lang="en-US" altLang="en-US" sz="280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5288" y="2897188"/>
            <a:ext cx="82073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endParaRPr lang="en-US" altLang="en-US"/>
          </a:p>
          <a:p>
            <a:pPr lvl="1" eaLnBrk="1" hangingPunct="1">
              <a:buClr>
                <a:srgbClr val="009900"/>
              </a:buClr>
              <a:buFont typeface="Wingdings" pitchFamily="2" charset="2"/>
              <a:buNone/>
            </a:pPr>
            <a:endParaRPr lang="en-US" altLang="en-US" sz="3200"/>
          </a:p>
          <a:p>
            <a:pPr lvl="1" eaLnBrk="1" hangingPunct="1">
              <a:buClr>
                <a:srgbClr val="009900"/>
              </a:buClr>
              <a:buFont typeface="Arial" charset="0"/>
              <a:buNone/>
            </a:pPr>
            <a:endParaRPr lang="en-US" alt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68313" y="3214688"/>
            <a:ext cx="8207375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/>
              <a:t>Lay HCW completes paper register at club visit: </a:t>
            </a:r>
            <a:r>
              <a:rPr lang="en-US" altLang="en-US" sz="2000"/>
              <a:t>records ART dispensed, weight, symptomatic, club exit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/>
              <a:t>Paper register data captured into clinic electronic register</a:t>
            </a:r>
          </a:p>
        </p:txBody>
      </p:sp>
      <p:pic>
        <p:nvPicPr>
          <p:cNvPr id="12294" name="Picture 7" descr="C:\Users\Lynne\Desktop\Adherence Clubs\Presentation\new\_MG_4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01625"/>
            <a:ext cx="3887787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1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5795963" cy="1446213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en-US">
                <a:solidFill>
                  <a:srgbClr val="FFFF99"/>
                </a:solidFill>
              </a:rPr>
              <a:t>Early challenges &amp; lessons learnt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009900"/>
              </a:buClr>
              <a:buFont typeface="Arial" charset="0"/>
              <a:buBlip>
                <a:blip r:embed="rId2"/>
              </a:buBlip>
              <a:defRPr/>
            </a:pPr>
            <a:endParaRPr lang="en-US" altLang="en-US" sz="2800" dirty="0"/>
          </a:p>
          <a:p>
            <a:pPr marL="0" indent="0">
              <a:buClr>
                <a:srgbClr val="009900"/>
              </a:buClr>
              <a:buFontTx/>
              <a:buNone/>
              <a:defRPr/>
            </a:pPr>
            <a:endParaRPr lang="en-US" altLang="en-US" sz="2800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5288" y="2897188"/>
            <a:ext cx="835342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endParaRPr lang="en-US" altLang="en-US"/>
          </a:p>
          <a:p>
            <a:pPr lvl="1" eaLnBrk="1" hangingPunct="1">
              <a:buClr>
                <a:srgbClr val="009900"/>
              </a:buClr>
              <a:buFont typeface="Wingdings" pitchFamily="2" charset="2"/>
              <a:buNone/>
            </a:pPr>
            <a:endParaRPr lang="en-US" altLang="en-US" sz="3200"/>
          </a:p>
          <a:p>
            <a:pPr lvl="1" eaLnBrk="1" hangingPunct="1">
              <a:buClr>
                <a:srgbClr val="009900"/>
              </a:buClr>
              <a:buFont typeface="Arial" charset="0"/>
              <a:buNone/>
            </a:pPr>
            <a:endParaRPr lang="en-US" alt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0825" y="1844675"/>
            <a:ext cx="8064500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/>
            <a:endParaRPr lang="en-US" altLang="en-US" sz="200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400" b="1">
                <a:solidFill>
                  <a:srgbClr val="990000"/>
                </a:solidFill>
              </a:rPr>
              <a:t>Club size</a:t>
            </a:r>
            <a:r>
              <a:rPr lang="en-US" altLang="en-US" sz="2400">
                <a:solidFill>
                  <a:srgbClr val="990000"/>
                </a:solidFill>
              </a:rPr>
              <a:t>:  </a:t>
            </a:r>
            <a:r>
              <a:rPr lang="en-US" altLang="en-US" sz="2400"/>
              <a:t>Max 30 patients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400" b="1">
                <a:solidFill>
                  <a:srgbClr val="990000"/>
                </a:solidFill>
              </a:rPr>
              <a:t>Dispensing regulatory issues</a:t>
            </a:r>
            <a:r>
              <a:rPr lang="en-US" altLang="en-US" sz="2400"/>
              <a:t>: Lay HCWs distribute already dispensed ART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400" b="1">
                <a:solidFill>
                  <a:srgbClr val="990000"/>
                </a:solidFill>
              </a:rPr>
              <a:t>Club paper registers</a:t>
            </a:r>
            <a:r>
              <a:rPr lang="en-US" altLang="en-US" sz="2400">
                <a:solidFill>
                  <a:srgbClr val="990000"/>
                </a:solidFill>
              </a:rPr>
              <a:t>: </a:t>
            </a:r>
            <a:r>
              <a:rPr lang="en-US" altLang="en-US" sz="2400"/>
              <a:t>Limit fields, support completion and monitor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400" b="1">
                <a:solidFill>
                  <a:srgbClr val="C00000"/>
                </a:solidFill>
              </a:rPr>
              <a:t>Club patient responsibility</a:t>
            </a:r>
            <a:r>
              <a:rPr lang="en-US" altLang="en-US" sz="2400"/>
              <a:t>: Buy-in from all clinic staff – these remain their patients 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400" b="1">
                <a:solidFill>
                  <a:srgbClr val="C00000"/>
                </a:solidFill>
              </a:rPr>
              <a:t>Facility club organogram</a:t>
            </a:r>
            <a:r>
              <a:rPr lang="en-US" altLang="en-US" sz="2400">
                <a:solidFill>
                  <a:srgbClr val="C00000"/>
                </a:solidFill>
              </a:rPr>
              <a:t>: </a:t>
            </a:r>
            <a:r>
              <a:rPr lang="en-US" altLang="en-US" sz="2400"/>
              <a:t>Identified roles and responsibilities beyond running the club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400" b="1">
                <a:solidFill>
                  <a:srgbClr val="C00000"/>
                </a:solidFill>
              </a:rPr>
              <a:t>Limited benefit perceived by pharmacy staff</a:t>
            </a:r>
            <a:r>
              <a:rPr lang="en-US" altLang="en-US" sz="2400">
                <a:solidFill>
                  <a:srgbClr val="C00000"/>
                </a:solidFill>
              </a:rPr>
              <a:t>: </a:t>
            </a:r>
            <a:r>
              <a:rPr lang="en-US" altLang="en-US" sz="2400"/>
              <a:t>engage actively 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endParaRPr lang="en-US" altLang="en-US" sz="2400"/>
          </a:p>
          <a:p>
            <a:pPr lvl="1" eaLnBrk="1" hangingPunct="1">
              <a:buFontTx/>
              <a:buNone/>
            </a:pPr>
            <a:endParaRPr lang="en-US" altLang="en-US" sz="2000"/>
          </a:p>
        </p:txBody>
      </p:sp>
      <p:pic>
        <p:nvPicPr>
          <p:cNvPr id="13318" name="Picture 8" descr="C:\Users\Lynne\Desktop\Adherence Clubs\Presentation\ARo\_MG_4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0350"/>
            <a:ext cx="334803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0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4943475" cy="2539157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/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rgbClr val="FFFF99"/>
                </a:solidFill>
              </a:rPr>
              <a:t>Pilot outcomes</a:t>
            </a:r>
            <a:r>
              <a:rPr lang="en-US" altLang="en-US" dirty="0">
                <a:solidFill>
                  <a:schemeClr val="bg1"/>
                </a:solidFill>
              </a:rPr>
              <a:t/>
            </a:r>
            <a:br>
              <a:rPr lang="en-US" altLang="en-US" dirty="0">
                <a:solidFill>
                  <a:schemeClr val="bg1"/>
                </a:solidFill>
              </a:rPr>
            </a:b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239" y="2897188"/>
            <a:ext cx="4038600" cy="3226594"/>
          </a:xfrm>
        </p:spPr>
        <p:txBody>
          <a:bodyPr/>
          <a:lstStyle/>
          <a:p>
            <a:pPr eaLnBrk="1" hangingPunct="1">
              <a:buClr>
                <a:srgbClr val="009900"/>
              </a:buClr>
              <a:buFontTx/>
              <a:buBlip>
                <a:blip r:embed="rId3"/>
              </a:buBlip>
            </a:pPr>
            <a:endParaRPr lang="en-US" altLang="en-US" sz="2800" smtClean="0"/>
          </a:p>
          <a:p>
            <a:pPr eaLnBrk="1" hangingPunct="1">
              <a:buClr>
                <a:srgbClr val="009900"/>
              </a:buClr>
              <a:buFontTx/>
              <a:buBlip>
                <a:blip r:embed="rId3"/>
              </a:buBlip>
            </a:pPr>
            <a:endParaRPr lang="en-US" altLang="en-US" sz="2800" smtClean="0"/>
          </a:p>
        </p:txBody>
      </p:sp>
      <p:pic>
        <p:nvPicPr>
          <p:cNvPr id="6148" name="Picture 6" descr="_MG_37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9863"/>
            <a:ext cx="4284662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32"/>
          <p:cNvSpPr>
            <a:spLocks noChangeArrowheads="1"/>
          </p:cNvSpPr>
          <p:nvPr/>
        </p:nvSpPr>
        <p:spPr bwMode="auto">
          <a:xfrm>
            <a:off x="395288" y="2897188"/>
            <a:ext cx="82073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endParaRPr lang="en-US" altLang="en-US"/>
          </a:p>
          <a:p>
            <a:pPr lvl="1" eaLnBrk="1" hangingPunct="1">
              <a:buClr>
                <a:srgbClr val="009900"/>
              </a:buClr>
              <a:buFont typeface="Wingdings" pitchFamily="2" charset="2"/>
              <a:buNone/>
            </a:pPr>
            <a:endParaRPr lang="en-US" altLang="en-US" sz="3200"/>
          </a:p>
          <a:p>
            <a:pPr lvl="1" eaLnBrk="1" hangingPunct="1">
              <a:buClr>
                <a:srgbClr val="009900"/>
              </a:buClr>
              <a:buFont typeface="Arial" charset="0"/>
              <a:buNone/>
            </a:pPr>
            <a:endParaRPr lang="en-US" altLang="en-US"/>
          </a:p>
        </p:txBody>
      </p:sp>
      <p:sp>
        <p:nvSpPr>
          <p:cNvPr id="6150" name="Rectangle 133"/>
          <p:cNvSpPr>
            <a:spLocks noChangeArrowheads="1"/>
          </p:cNvSpPr>
          <p:nvPr/>
        </p:nvSpPr>
        <p:spPr bwMode="auto">
          <a:xfrm>
            <a:off x="539750" y="3357563"/>
            <a:ext cx="82073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/>
              <a:t>97% (club) vs 85% (clinic) RIC of patients who qualified for clubs over 40 months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/>
              <a:t>67% less virological rebound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None/>
            </a:pPr>
            <a:endParaRPr lang="en-US" altLang="en-US"/>
          </a:p>
          <a:p>
            <a:pPr lvl="4" eaLnBrk="1" hangingPunct="1">
              <a:buClr>
                <a:srgbClr val="990000"/>
              </a:buClr>
              <a:buFontTx/>
              <a:buNone/>
            </a:pPr>
            <a:r>
              <a:rPr lang="en-US" altLang="en-US"/>
              <a:t>	</a:t>
            </a:r>
            <a:r>
              <a:rPr lang="en-GB" altLang="en-US" sz="900"/>
              <a:t>Luque-Fernandez, M.A.et al. 2013. Effectiveness of patient adherence groups as a model of care for stable patients on antiretroviral therapy in Khayelitsha, Cape Town, South Africa. </a:t>
            </a:r>
            <a:r>
              <a:rPr lang="en-GB" altLang="en-US" sz="900" i="1"/>
              <a:t>PLoS One,</a:t>
            </a:r>
            <a:r>
              <a:rPr lang="en-GB" altLang="en-US" sz="900"/>
              <a:t> 8</a:t>
            </a:r>
            <a:r>
              <a:rPr lang="en-GB" altLang="en-US" sz="900" b="1"/>
              <a:t>,</a:t>
            </a:r>
            <a:r>
              <a:rPr lang="en-GB" altLang="en-US" sz="900"/>
              <a:t> e56088</a:t>
            </a:r>
          </a:p>
          <a:p>
            <a:pPr lvl="4" eaLnBrk="1" hangingPunct="1">
              <a:buClr>
                <a:srgbClr val="990000"/>
              </a:buClr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086056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697144" cy="1656184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ZA" dirty="0">
                <a:solidFill>
                  <a:srgbClr val="FFFF99"/>
                </a:solidFill>
              </a:rPr>
              <a:t>Phased approach</a:t>
            </a:r>
            <a:br>
              <a:rPr lang="en-ZA" dirty="0">
                <a:solidFill>
                  <a:srgbClr val="FFFF99"/>
                </a:solidFill>
              </a:rPr>
            </a:br>
            <a:r>
              <a:rPr lang="en-ZA" dirty="0">
                <a:solidFill>
                  <a:srgbClr val="FFFF99"/>
                </a:solidFill>
              </a:rPr>
              <a:t>Patient preference remains…</a:t>
            </a:r>
            <a:endParaRPr lang="en-GB" dirty="0">
              <a:solidFill>
                <a:srgbClr val="FFFF99"/>
              </a:solidFill>
            </a:endParaRPr>
          </a:p>
        </p:txBody>
      </p:sp>
      <p:pic>
        <p:nvPicPr>
          <p:cNvPr id="4" name="Picture 6" descr="_MG_4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46" y="2210380"/>
            <a:ext cx="2499497" cy="37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_MG_36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68" y="3104964"/>
            <a:ext cx="3344047" cy="22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ynne\Desktop\Adherence Clubs\Presentation\ARo\_MG_49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69" y="3456098"/>
            <a:ext cx="1951037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123728" y="3738549"/>
            <a:ext cx="936104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780908" y="3835879"/>
            <a:ext cx="936104" cy="4320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369" y="609302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Facility based clubs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6093023"/>
            <a:ext cx="257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Community venue based clubs (close to clinic)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30679" y="6093022"/>
            <a:ext cx="214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Community venue/home clubs</a:t>
            </a:r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>
            <a:off x="2151428" y="6200164"/>
            <a:ext cx="936104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5811948" y="6224672"/>
            <a:ext cx="936104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ZA" dirty="0" smtClean="0">
                <a:solidFill>
                  <a:srgbClr val="FFFF99"/>
                </a:solidFill>
              </a:rPr>
              <a:t>Child </a:t>
            </a:r>
            <a:r>
              <a:rPr lang="en-ZA" dirty="0">
                <a:solidFill>
                  <a:srgbClr val="FFFF99"/>
                </a:solidFill>
              </a:rPr>
              <a:t>and adolescent versions</a:t>
            </a:r>
            <a:endParaRPr lang="en-GB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5021783" cy="4209331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/>
              <a:t>Both facility based</a:t>
            </a:r>
          </a:p>
          <a:p>
            <a:r>
              <a:rPr lang="en-ZA" dirty="0" smtClean="0">
                <a:solidFill>
                  <a:srgbClr val="C00000"/>
                </a:solidFill>
              </a:rPr>
              <a:t>Child</a:t>
            </a:r>
            <a:r>
              <a:rPr lang="en-ZA" dirty="0" smtClean="0"/>
              <a:t> model additions:</a:t>
            </a:r>
          </a:p>
          <a:p>
            <a:pPr lvl="1"/>
            <a:r>
              <a:rPr lang="en-ZA" dirty="0" smtClean="0"/>
              <a:t>Family membership</a:t>
            </a:r>
          </a:p>
          <a:p>
            <a:pPr lvl="1"/>
            <a:r>
              <a:rPr lang="en-ZA" dirty="0" smtClean="0"/>
              <a:t>Disclosure integration:  age specific</a:t>
            </a:r>
          </a:p>
          <a:p>
            <a:r>
              <a:rPr lang="en-ZA" dirty="0" smtClean="0">
                <a:solidFill>
                  <a:srgbClr val="C00000"/>
                </a:solidFill>
              </a:rPr>
              <a:t>Adolescent: </a:t>
            </a:r>
            <a:r>
              <a:rPr lang="en-ZA" dirty="0" smtClean="0"/>
              <a:t> </a:t>
            </a:r>
          </a:p>
          <a:p>
            <a:pPr lvl="1"/>
            <a:r>
              <a:rPr lang="en-ZA" dirty="0"/>
              <a:t>C</a:t>
            </a:r>
            <a:r>
              <a:rPr lang="en-ZA" dirty="0" smtClean="0"/>
              <a:t>ombined pre-ART, early ART and stable ART patients in group</a:t>
            </a:r>
          </a:p>
          <a:p>
            <a:pPr lvl="1"/>
            <a:r>
              <a:rPr lang="en-ZA" dirty="0" smtClean="0"/>
              <a:t>Integrated family planning</a:t>
            </a:r>
          </a:p>
          <a:p>
            <a:pPr lvl="1"/>
            <a:r>
              <a:rPr lang="en-ZA" dirty="0"/>
              <a:t>I</a:t>
            </a:r>
            <a:r>
              <a:rPr lang="en-ZA" dirty="0" smtClean="0"/>
              <a:t>ncreased focus on support components</a:t>
            </a:r>
          </a:p>
          <a:p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83" y="1628800"/>
            <a:ext cx="36687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83" y="4221088"/>
            <a:ext cx="3665017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4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4813"/>
            <a:ext cx="49339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DSC027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128000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1628775"/>
            <a:ext cx="7772400" cy="1656209"/>
          </a:xfrm>
          <a:prstGeom prst="rect">
            <a:avLst/>
          </a:prstGeom>
          <a:solidFill>
            <a:srgbClr val="C00000">
              <a:alpha val="65000"/>
            </a:srgbClr>
          </a:solidFill>
          <a:ln/>
          <a:extLst/>
        </p:spPr>
        <p:txBody>
          <a:bodyPr vert="horz" lIns="91440" tIns="45720" rIns="91440" bIns="45720" rtlCol="0" anchor="t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en-US" sz="4800" b="1" dirty="0">
                <a:solidFill>
                  <a:srgbClr val="FFFF99"/>
                </a:solidFill>
                <a:ea typeface="+mj-ea"/>
                <a:cs typeface="+mj-cs"/>
              </a:rPr>
              <a:t>From pilot to </a:t>
            </a:r>
            <a:r>
              <a:rPr lang="en-US" altLang="en-US" sz="4800" b="1" dirty="0" smtClean="0">
                <a:solidFill>
                  <a:srgbClr val="FFFF99"/>
                </a:solidFill>
                <a:ea typeface="+mj-ea"/>
                <a:cs typeface="+mj-cs"/>
              </a:rPr>
              <a:t>Western Cape DOH </a:t>
            </a:r>
            <a:r>
              <a:rPr lang="en-US" altLang="en-US" sz="4800" b="1" dirty="0">
                <a:solidFill>
                  <a:srgbClr val="FFFF99"/>
                </a:solidFill>
                <a:ea typeface="+mj-ea"/>
                <a:cs typeface="+mj-cs"/>
              </a:rPr>
              <a:t>scale out</a:t>
            </a:r>
          </a:p>
        </p:txBody>
      </p:sp>
    </p:spTree>
    <p:extLst>
      <p:ext uri="{BB962C8B-B14F-4D97-AF65-F5344CB8AC3E}">
        <p14:creationId xmlns:p14="http://schemas.microsoft.com/office/powerpoint/2010/main" val="10917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25720785"/>
              </p:ext>
            </p:extLst>
          </p:nvPr>
        </p:nvGraphicFramePr>
        <p:xfrm>
          <a:off x="933736" y="2060848"/>
          <a:ext cx="763470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/>
          </p:cNvSpPr>
          <p:nvPr/>
        </p:nvSpPr>
        <p:spPr bwMode="auto">
          <a:xfrm>
            <a:off x="827584" y="260648"/>
            <a:ext cx="7847013" cy="1584176"/>
          </a:xfrm>
          <a:prstGeom prst="rect">
            <a:avLst/>
          </a:prstGeom>
          <a:solidFill>
            <a:srgbClr val="C00000"/>
          </a:solidFill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ZA" altLang="en-US" sz="440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27 800 </a:t>
            </a:r>
            <a:r>
              <a:rPr lang="en-ZA" altLang="en-US" sz="4400" dirty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patients </a:t>
            </a:r>
            <a:endParaRPr lang="en-ZA" altLang="en-US" sz="4400" dirty="0" smtClean="0">
              <a:solidFill>
                <a:srgbClr val="FFFF99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ZA" altLang="en-US" sz="440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retained </a:t>
            </a:r>
            <a:r>
              <a:rPr lang="en-ZA" altLang="en-US" sz="4400" dirty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in club care</a:t>
            </a:r>
          </a:p>
        </p:txBody>
      </p:sp>
    </p:spTree>
    <p:extLst>
      <p:ext uri="{BB962C8B-B14F-4D97-AF65-F5344CB8AC3E}">
        <p14:creationId xmlns:p14="http://schemas.microsoft.com/office/powerpoint/2010/main" val="26331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_MG_37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0033"/>
            <a:ext cx="8460432" cy="564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371600" y="3573016"/>
            <a:ext cx="7772400" cy="1470025"/>
          </a:xfrm>
          <a:prstGeom prst="rect">
            <a:avLst/>
          </a:prstGeom>
          <a:solidFill>
            <a:srgbClr val="C00000">
              <a:alpha val="65000"/>
            </a:srgbClr>
          </a:solidFill>
          <a:ln/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>
              <a:spcBef>
                <a:spcPct val="0"/>
              </a:spcBef>
              <a:buNone/>
              <a:defRPr sz="4800" b="1">
                <a:solidFill>
                  <a:srgbClr val="FFFF99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n-ZA" dirty="0">
                <a:latin typeface="+mn-lt"/>
              </a:rPr>
              <a:t>ART Adherence </a:t>
            </a:r>
            <a:r>
              <a:rPr lang="en-ZA" dirty="0" smtClean="0">
                <a:latin typeface="+mn-lt"/>
              </a:rPr>
              <a:t>Clubs</a:t>
            </a:r>
            <a:r>
              <a:rPr lang="en-ZA" dirty="0">
                <a:latin typeface="+mn-lt"/>
              </a:rPr>
              <a:t/>
            </a:r>
            <a:br>
              <a:rPr lang="en-ZA" dirty="0">
                <a:latin typeface="+mn-lt"/>
              </a:rPr>
            </a:br>
            <a:r>
              <a:rPr lang="en-ZA" dirty="0">
                <a:latin typeface="+mn-lt"/>
              </a:rPr>
              <a:t>South Africa</a:t>
            </a:r>
            <a:endParaRPr lang="en-GB" dirty="0">
              <a:latin typeface="+mn-lt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371600" y="5043041"/>
            <a:ext cx="7772400" cy="618207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  <a:effectLst/>
          <a:extLst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b="1" i="1" dirty="0" smtClean="0">
                <a:solidFill>
                  <a:srgbClr val="C00000"/>
                </a:solidFill>
                <a:cs typeface="Arial" charset="0"/>
              </a:rPr>
              <a:t>August </a:t>
            </a:r>
            <a:r>
              <a:rPr lang="en-ZA" sz="2400" b="1" i="1" dirty="0" smtClean="0">
                <a:solidFill>
                  <a:srgbClr val="C00000"/>
                </a:solidFill>
                <a:cs typeface="Arial" charset="0"/>
              </a:rPr>
              <a:t>2014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6248400"/>
            <a:ext cx="49339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1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31946196"/>
              </p:ext>
            </p:extLst>
          </p:nvPr>
        </p:nvGraphicFramePr>
        <p:xfrm>
          <a:off x="1259632" y="980728"/>
          <a:ext cx="6912768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08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67158142"/>
              </p:ext>
            </p:extLst>
          </p:nvPr>
        </p:nvGraphicFramePr>
        <p:xfrm>
          <a:off x="899592" y="908720"/>
          <a:ext cx="7632847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86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7024" y="188640"/>
            <a:ext cx="8816975" cy="115212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en-US" sz="440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Scale out approach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2122488" y="6013450"/>
            <a:ext cx="681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Wilkinson, L.S. 2013. ART adherence clubs: A long-term retention strategy for clinically stable patients receiving antiretroviral therapy. </a:t>
            </a:r>
            <a:r>
              <a:rPr lang="en-US" altLang="en-US" sz="900" i="1"/>
              <a:t>Southern African Journal of HIV Medicine,</a:t>
            </a:r>
            <a:r>
              <a:rPr lang="en-US" altLang="en-US" sz="900"/>
              <a:t> 14</a:t>
            </a:r>
            <a:r>
              <a:rPr lang="en-US" altLang="en-US" sz="900" b="1"/>
              <a:t>,</a:t>
            </a:r>
            <a:r>
              <a:rPr lang="en-US" altLang="en-US" sz="900"/>
              <a:t> 48-50.</a:t>
            </a:r>
            <a:endParaRPr lang="en-GB" altLang="en-US" sz="9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900" i="1">
              <a:solidFill>
                <a:srgbClr val="C00000"/>
              </a:solidFill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9" y="1340767"/>
            <a:ext cx="87534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7D8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9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5724128" cy="1787525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en-US" dirty="0" smtClean="0">
                <a:solidFill>
                  <a:srgbClr val="FFFF99"/>
                </a:solidFill>
              </a:rPr>
              <a:t>Club model</a:t>
            </a:r>
            <a:r>
              <a:rPr lang="en-US" altLang="en-US" dirty="0">
                <a:solidFill>
                  <a:srgbClr val="FFFF99"/>
                </a:solidFill>
              </a:rPr>
              <a:t/>
            </a:r>
            <a:br>
              <a:rPr lang="en-US" altLang="en-US" dirty="0">
                <a:solidFill>
                  <a:srgbClr val="FFFF99"/>
                </a:solidFill>
              </a:rPr>
            </a:br>
            <a:r>
              <a:rPr lang="en-US" altLang="en-US" dirty="0">
                <a:solidFill>
                  <a:srgbClr val="FFFF99"/>
                </a:solidFill>
              </a:rPr>
              <a:t>developments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95288" y="2708275"/>
            <a:ext cx="8064500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/>
            <a:endParaRPr lang="en-US" altLang="en-US" sz="200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endParaRPr lang="en-US" altLang="en-US" sz="2400"/>
          </a:p>
          <a:p>
            <a:pPr lvl="1" eaLnBrk="1" hangingPunct="1">
              <a:buFontTx/>
              <a:buNone/>
            </a:pPr>
            <a:endParaRPr lang="en-US" altLang="en-US" sz="20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2051050"/>
            <a:ext cx="847407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defRPr/>
            </a:pPr>
            <a:endParaRPr lang="en-US" altLang="en-US" sz="2000" dirty="0" smtClean="0"/>
          </a:p>
          <a:p>
            <a:pPr>
              <a:buClr>
                <a:srgbClr val="990000"/>
              </a:buClr>
              <a:buFont typeface="Wingdings" pitchFamily="2" charset="2"/>
              <a:buChar char="§"/>
              <a:defRPr/>
            </a:pPr>
            <a:endParaRPr lang="en-US" altLang="en-US" sz="2400" b="1" dirty="0" smtClean="0">
              <a:solidFill>
                <a:srgbClr val="990000"/>
              </a:solidFill>
            </a:endParaRPr>
          </a:p>
          <a:p>
            <a:pPr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altLang="en-US" sz="2000" b="1" dirty="0" smtClean="0">
                <a:solidFill>
                  <a:srgbClr val="990000"/>
                </a:solidFill>
              </a:rPr>
              <a:t>Inclusion of club component</a:t>
            </a:r>
            <a:r>
              <a:rPr lang="en-US" altLang="en-US" sz="2000" dirty="0" smtClean="0"/>
              <a:t> into clinic electronic databases (</a:t>
            </a:r>
            <a:r>
              <a:rPr lang="en-US" altLang="en-US" sz="2000" dirty="0" err="1" smtClean="0"/>
              <a:t>eKapa</a:t>
            </a:r>
            <a:r>
              <a:rPr lang="en-US" altLang="en-US" sz="2000" dirty="0" smtClean="0"/>
              <a:t>/tier.net)</a:t>
            </a:r>
          </a:p>
          <a:p>
            <a:pPr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altLang="en-US" sz="2000" dirty="0" smtClean="0"/>
              <a:t>Use of </a:t>
            </a:r>
            <a:r>
              <a:rPr lang="en-US" altLang="en-US" sz="2000" b="1" dirty="0" err="1" smtClean="0">
                <a:solidFill>
                  <a:srgbClr val="990000"/>
                </a:solidFill>
              </a:rPr>
              <a:t>centralised</a:t>
            </a:r>
            <a:r>
              <a:rPr lang="en-US" altLang="en-US" sz="2000" b="1" dirty="0" smtClean="0">
                <a:solidFill>
                  <a:srgbClr val="990000"/>
                </a:solidFill>
              </a:rPr>
              <a:t> chronic dispensing unit </a:t>
            </a:r>
            <a:r>
              <a:rPr lang="en-US" altLang="en-US" sz="2000" dirty="0" smtClean="0"/>
              <a:t>for packing ART scripts for clubs</a:t>
            </a:r>
          </a:p>
          <a:p>
            <a:pPr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altLang="en-US" sz="2000" b="1" dirty="0" smtClean="0">
                <a:solidFill>
                  <a:srgbClr val="990000"/>
                </a:solidFill>
              </a:rPr>
              <a:t>FDCs</a:t>
            </a:r>
            <a:r>
              <a:rPr lang="en-US" altLang="en-US" sz="2000" dirty="0" smtClean="0"/>
              <a:t> for clubs</a:t>
            </a:r>
          </a:p>
          <a:p>
            <a:pPr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altLang="en-US" sz="2000" b="1" dirty="0" smtClean="0">
                <a:solidFill>
                  <a:srgbClr val="990000"/>
                </a:solidFill>
              </a:rPr>
              <a:t>Activism/watchdog </a:t>
            </a:r>
            <a:r>
              <a:rPr lang="en-US" altLang="en-US" sz="2000" b="1" dirty="0" smtClean="0">
                <a:solidFill>
                  <a:srgbClr val="990000"/>
                </a:solidFill>
              </a:rPr>
              <a:t>role </a:t>
            </a:r>
            <a:r>
              <a:rPr lang="en-US" altLang="en-US" sz="2000" dirty="0" smtClean="0"/>
              <a:t>strengthened by club membership</a:t>
            </a:r>
            <a:endParaRPr lang="en-US" altLang="en-US" sz="2000" dirty="0"/>
          </a:p>
          <a:p>
            <a:pPr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altLang="en-US" sz="2000" dirty="0" smtClean="0"/>
              <a:t>4 </a:t>
            </a:r>
            <a:r>
              <a:rPr lang="en-US" altLang="en-US" sz="2000" dirty="0"/>
              <a:t>month supply to clubs over year end to </a:t>
            </a:r>
            <a:r>
              <a:rPr lang="en-US" altLang="en-US" sz="2000" b="1" dirty="0">
                <a:solidFill>
                  <a:srgbClr val="990000"/>
                </a:solidFill>
              </a:rPr>
              <a:t>support annual circular migration</a:t>
            </a:r>
            <a:r>
              <a:rPr lang="en-US" altLang="en-US" sz="2000" dirty="0"/>
              <a:t> + travel planning in </a:t>
            </a:r>
            <a:r>
              <a:rPr lang="en-US" altLang="en-US" sz="2000" dirty="0" smtClean="0"/>
              <a:t>clubs</a:t>
            </a:r>
          </a:p>
          <a:p>
            <a:pPr>
              <a:buClr>
                <a:srgbClr val="990000"/>
              </a:buClr>
              <a:buFont typeface="Wingdings" pitchFamily="2" charset="2"/>
              <a:buChar char="§"/>
              <a:defRPr/>
            </a:pPr>
            <a:endParaRPr lang="en-US" altLang="en-US" sz="2000" dirty="0" smtClean="0"/>
          </a:p>
          <a:p>
            <a:pPr marL="0" indent="0">
              <a:buClr>
                <a:srgbClr val="990000"/>
              </a:buClr>
              <a:buNone/>
              <a:defRPr/>
            </a:pPr>
            <a:endParaRPr lang="en-US" altLang="en-US" sz="2000" dirty="0"/>
          </a:p>
          <a:p>
            <a:pPr>
              <a:buClr>
                <a:srgbClr val="990000"/>
              </a:buClr>
              <a:buFont typeface="Wingdings" pitchFamily="2" charset="2"/>
              <a:buChar char="§"/>
              <a:defRPr/>
            </a:pPr>
            <a:endParaRPr lang="en-US" altLang="en-US" dirty="0"/>
          </a:p>
          <a:p>
            <a:pPr>
              <a:buClr>
                <a:srgbClr val="990000"/>
              </a:buClr>
              <a:buFont typeface="Wingdings" pitchFamily="2" charset="2"/>
              <a:buChar char="§"/>
              <a:defRPr/>
            </a:pPr>
            <a:endParaRPr lang="en-US" altLang="en-US" dirty="0" smtClean="0"/>
          </a:p>
          <a:p>
            <a:pPr marL="457200" lvl="1" indent="0">
              <a:buClr>
                <a:srgbClr val="990000"/>
              </a:buClr>
              <a:buFontTx/>
              <a:buNone/>
              <a:defRPr/>
            </a:pPr>
            <a:endParaRPr lang="en-US" altLang="en-US" sz="2000" i="1" dirty="0" smtClean="0"/>
          </a:p>
          <a:p>
            <a:pPr marL="457200" lvl="1" indent="0">
              <a:buClr>
                <a:srgbClr val="990000"/>
              </a:buClr>
              <a:buFontTx/>
              <a:buNone/>
              <a:defRPr/>
            </a:pPr>
            <a:endParaRPr lang="en-US" altLang="en-US" sz="2000" i="1" dirty="0" smtClean="0"/>
          </a:p>
          <a:p>
            <a:pPr marL="0" indent="0">
              <a:buClr>
                <a:srgbClr val="990000"/>
              </a:buClr>
              <a:buFontTx/>
              <a:buNone/>
              <a:defRPr/>
            </a:pPr>
            <a:endParaRPr lang="en-US" altLang="en-US" sz="2400" dirty="0" smtClean="0"/>
          </a:p>
          <a:p>
            <a:pPr lvl="1">
              <a:buFontTx/>
              <a:buNone/>
              <a:defRPr/>
            </a:pPr>
            <a:endParaRPr lang="en-US" alt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6632"/>
            <a:ext cx="3419872" cy="25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5148064" cy="2087637"/>
          </a:xfrm>
          <a:solidFill>
            <a:srgbClr val="C00000"/>
          </a:solidFill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en-US" dirty="0">
                <a:solidFill>
                  <a:srgbClr val="FFFF99"/>
                </a:solidFill>
              </a:rPr>
              <a:t>Scale out enablers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Clr>
                <a:srgbClr val="009900"/>
              </a:buClr>
              <a:buNone/>
              <a:defRPr/>
            </a:pPr>
            <a:endParaRPr lang="en-US" altLang="en-US" sz="2800" dirty="0"/>
          </a:p>
          <a:p>
            <a:pPr marL="0" indent="0">
              <a:buClr>
                <a:srgbClr val="009900"/>
              </a:buClr>
              <a:buFontTx/>
              <a:buNone/>
              <a:defRPr/>
            </a:pPr>
            <a:endParaRPr lang="en-US" altLang="en-US" sz="2800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95288" y="2897188"/>
            <a:ext cx="835342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endParaRPr lang="en-US" altLang="en-US"/>
          </a:p>
          <a:p>
            <a:pPr lvl="1" eaLnBrk="1" hangingPunct="1">
              <a:buClr>
                <a:srgbClr val="009900"/>
              </a:buClr>
              <a:buFont typeface="Wingdings" pitchFamily="2" charset="2"/>
              <a:buNone/>
            </a:pPr>
            <a:endParaRPr lang="en-US" altLang="en-US" sz="3200"/>
          </a:p>
          <a:p>
            <a:pPr lvl="1" eaLnBrk="1" hangingPunct="1">
              <a:buClr>
                <a:srgbClr val="009900"/>
              </a:buClr>
              <a:buFont typeface="Arial" charset="0"/>
              <a:buNone/>
            </a:pPr>
            <a:endParaRPr lang="en-US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60710" y="2897188"/>
            <a:ext cx="8064500" cy="362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</a:rPr>
              <a:t>Partnership recognition</a:t>
            </a:r>
            <a:r>
              <a:rPr lang="en-US" altLang="en-US" sz="2000" dirty="0"/>
              <a:t>:  received national social innovation award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Learning session approach </a:t>
            </a:r>
            <a:r>
              <a:rPr lang="en-US" altLang="en-US" sz="2000" dirty="0" smtClean="0"/>
              <a:t>to gain buy-in of entire facility team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000" dirty="0"/>
              <a:t>S</a:t>
            </a:r>
            <a:r>
              <a:rPr lang="en-US" altLang="en-US" sz="2000" dirty="0" smtClean="0"/>
              <a:t>upported by </a:t>
            </a:r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toolkit 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</a:rPr>
              <a:t>development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000" dirty="0"/>
              <a:t>and availability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000" dirty="0" smtClean="0"/>
              <a:t>Ongoing</a:t>
            </a:r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mentorship</a:t>
            </a:r>
            <a:r>
              <a:rPr lang="en-US" altLang="en-US" sz="2000" dirty="0" smtClean="0">
                <a:solidFill>
                  <a:srgbClr val="990000"/>
                </a:solidFill>
              </a:rPr>
              <a:t> </a:t>
            </a:r>
            <a:r>
              <a:rPr lang="en-US" altLang="en-US" sz="2000" dirty="0"/>
              <a:t>support beneficial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000" b="1" dirty="0">
                <a:solidFill>
                  <a:srgbClr val="990000"/>
                </a:solidFill>
              </a:rPr>
              <a:t>Regular feedback </a:t>
            </a:r>
            <a:r>
              <a:rPr lang="en-US" altLang="en-US" sz="2000" dirty="0"/>
              <a:t>of results/outcomes to club teams motivating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000" b="1" dirty="0" smtClean="0">
                <a:solidFill>
                  <a:srgbClr val="990000"/>
                </a:solidFill>
              </a:rPr>
              <a:t>Facility/sub-district </a:t>
            </a:r>
            <a:r>
              <a:rPr lang="en-US" altLang="en-US" sz="2000" b="1" dirty="0">
                <a:solidFill>
                  <a:srgbClr val="990000"/>
                </a:solidFill>
              </a:rPr>
              <a:t>ownership </a:t>
            </a:r>
            <a:r>
              <a:rPr lang="en-US" altLang="en-US" sz="2000" dirty="0"/>
              <a:t>increased by early reporting responsibilities on club </a:t>
            </a:r>
            <a:r>
              <a:rPr lang="en-US" altLang="en-US" sz="2000" dirty="0" smtClean="0"/>
              <a:t>outcomes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000" dirty="0" smtClean="0"/>
              <a:t>Value of </a:t>
            </a:r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DOH setting and monitoring facility based targets</a:t>
            </a:r>
            <a:r>
              <a:rPr lang="en-US" altLang="en-US" sz="2000" dirty="0" smtClean="0"/>
              <a:t> for club enrolment quarterly</a:t>
            </a:r>
            <a:endParaRPr lang="en-US" altLang="en-US" sz="2000" dirty="0"/>
          </a:p>
          <a:p>
            <a:pPr marL="0" indent="0" eaLnBrk="1" hangingPunct="1">
              <a:buClr>
                <a:srgbClr val="990000"/>
              </a:buClr>
              <a:buNone/>
            </a:pPr>
            <a:endParaRPr lang="en-US" altLang="en-US" sz="2400" dirty="0" smtClean="0"/>
          </a:p>
          <a:p>
            <a:pPr marL="0" indent="0" eaLnBrk="1" hangingPunct="1">
              <a:buClr>
                <a:srgbClr val="990000"/>
              </a:buClr>
              <a:buNone/>
            </a:pPr>
            <a:endParaRPr lang="en-US" altLang="en-US" sz="2400" dirty="0" smtClean="0"/>
          </a:p>
          <a:p>
            <a:pPr marL="0" indent="0" eaLnBrk="1" hangingPunct="1">
              <a:buClr>
                <a:srgbClr val="990000"/>
              </a:buClr>
              <a:buNone/>
            </a:pPr>
            <a:r>
              <a:rPr lang="en-US" altLang="en-US" sz="2400" dirty="0" smtClean="0"/>
              <a:t>  </a:t>
            </a:r>
            <a:endParaRPr lang="en-US" altLang="en-US" sz="2400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endParaRPr lang="en-US" altLang="en-US" sz="2400" dirty="0"/>
          </a:p>
          <a:p>
            <a:pPr lvl="1" eaLnBrk="1" hangingPunct="1">
              <a:buFontTx/>
              <a:buNone/>
            </a:pPr>
            <a:endParaRPr lang="en-US" altLang="en-US" sz="2000" dirty="0"/>
          </a:p>
        </p:txBody>
      </p:sp>
      <p:pic>
        <p:nvPicPr>
          <p:cNvPr id="7" name="Picture 8" descr="_DSC26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914"/>
            <a:ext cx="3995936" cy="26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85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218113" cy="2122488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en-US" dirty="0" smtClean="0">
                <a:solidFill>
                  <a:srgbClr val="FFFF99"/>
                </a:solidFill>
              </a:rPr>
              <a:t/>
            </a:r>
            <a:br>
              <a:rPr lang="en-US" altLang="en-US" dirty="0" smtClean="0">
                <a:solidFill>
                  <a:srgbClr val="FFFF99"/>
                </a:solidFill>
              </a:rPr>
            </a:br>
            <a:r>
              <a:rPr lang="en-US" altLang="en-US" dirty="0" smtClean="0">
                <a:solidFill>
                  <a:srgbClr val="FFFF99"/>
                </a:solidFill>
              </a:rPr>
              <a:t>Scale out </a:t>
            </a:r>
            <a:br>
              <a:rPr lang="en-US" altLang="en-US" dirty="0" smtClean="0">
                <a:solidFill>
                  <a:srgbClr val="FFFF99"/>
                </a:solidFill>
              </a:rPr>
            </a:br>
            <a:r>
              <a:rPr lang="en-US" altLang="en-US" dirty="0" smtClean="0">
                <a:solidFill>
                  <a:srgbClr val="FFFF99"/>
                </a:solidFill>
              </a:rPr>
              <a:t>challenges</a:t>
            </a:r>
            <a:r>
              <a:rPr lang="en-US" altLang="en-US" dirty="0">
                <a:solidFill>
                  <a:srgbClr val="FFFF99"/>
                </a:solidFill>
              </a:rPr>
              <a:t/>
            </a:r>
            <a:br>
              <a:rPr lang="en-US" altLang="en-US" dirty="0">
                <a:solidFill>
                  <a:srgbClr val="FFFF99"/>
                </a:solidFill>
              </a:rPr>
            </a:br>
            <a:endParaRPr lang="en-US" altLang="en-US" dirty="0">
              <a:solidFill>
                <a:srgbClr val="FFFF99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708150"/>
            <a:ext cx="4038600" cy="4525963"/>
          </a:xfrm>
        </p:spPr>
        <p:txBody>
          <a:bodyPr/>
          <a:lstStyle/>
          <a:p>
            <a:pPr>
              <a:buClr>
                <a:srgbClr val="009900"/>
              </a:buClr>
              <a:buFontTx/>
              <a:buBlip>
                <a:blip r:embed="rId2"/>
              </a:buBlip>
            </a:pPr>
            <a:endParaRPr lang="en-US" altLang="en-US" sz="2800" smtClean="0"/>
          </a:p>
          <a:p>
            <a:pPr>
              <a:buClr>
                <a:srgbClr val="009900"/>
              </a:buClr>
              <a:buFontTx/>
              <a:buBlip>
                <a:blip r:embed="rId2"/>
              </a:buBlip>
            </a:pPr>
            <a:endParaRPr lang="en-US" altLang="en-US" sz="280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5288" y="2897188"/>
            <a:ext cx="82073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endParaRPr lang="en-US" altLang="en-US"/>
          </a:p>
          <a:p>
            <a:pPr lvl="1" eaLnBrk="1" hangingPunct="1">
              <a:buClr>
                <a:srgbClr val="009900"/>
              </a:buClr>
              <a:buFont typeface="Wingdings" pitchFamily="2" charset="2"/>
              <a:buNone/>
            </a:pPr>
            <a:endParaRPr lang="en-US" altLang="en-US" sz="3200"/>
          </a:p>
          <a:p>
            <a:pPr lvl="1" eaLnBrk="1" hangingPunct="1">
              <a:buClr>
                <a:srgbClr val="009900"/>
              </a:buClr>
              <a:buFont typeface="Arial" charset="0"/>
              <a:buNone/>
            </a:pPr>
            <a:endParaRPr lang="en-US" alt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8313" y="3184525"/>
            <a:ext cx="8207375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endParaRPr lang="en-US" altLang="en-US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endParaRPr lang="en-US" alt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179512" y="2060848"/>
            <a:ext cx="8964488" cy="446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/>
            <a:endParaRPr lang="en-US" altLang="en-US" sz="2000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endParaRPr lang="en-US" altLang="en-US" sz="2400" dirty="0">
              <a:solidFill>
                <a:srgbClr val="990000"/>
              </a:solidFill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400" b="1" dirty="0" smtClean="0">
                <a:solidFill>
                  <a:srgbClr val="990000"/>
                </a:solidFill>
              </a:rPr>
              <a:t>3 </a:t>
            </a:r>
            <a:r>
              <a:rPr lang="en-US" altLang="en-US" sz="2400" b="1" dirty="0">
                <a:solidFill>
                  <a:srgbClr val="990000"/>
                </a:solidFill>
              </a:rPr>
              <a:t>month club cycle </a:t>
            </a:r>
            <a:r>
              <a:rPr lang="en-US" altLang="en-US" sz="2400" dirty="0"/>
              <a:t>desirable from outset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400" dirty="0"/>
              <a:t>&gt;40 clubs per facility + new patient intake       </a:t>
            </a:r>
            <a:r>
              <a:rPr lang="en-US" altLang="en-US" sz="2400" dirty="0"/>
              <a:t> pressure</a:t>
            </a:r>
            <a:endParaRPr lang="en-US" altLang="en-US" sz="2400" dirty="0"/>
          </a:p>
          <a:p>
            <a:pPr marL="0" indent="0" eaLnBrk="1" hangingPunct="1">
              <a:buClr>
                <a:srgbClr val="990000"/>
              </a:buClr>
              <a:buNone/>
            </a:pPr>
            <a:r>
              <a:rPr lang="en-US" altLang="en-US" sz="2400" dirty="0" smtClean="0"/>
              <a:t>    require </a:t>
            </a:r>
            <a:r>
              <a:rPr lang="en-US" altLang="en-US" sz="2400" dirty="0"/>
              <a:t>more HR (lay HCW and management of </a:t>
            </a:r>
            <a:r>
              <a:rPr lang="en-US" altLang="en-US" sz="2400" dirty="0" smtClean="0"/>
              <a:t>club system</a:t>
            </a:r>
            <a:r>
              <a:rPr lang="en-US" altLang="en-US" sz="2400" dirty="0"/>
              <a:t>)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400" dirty="0" smtClean="0"/>
              <a:t>6m </a:t>
            </a:r>
            <a:r>
              <a:rPr lang="en-US" altLang="en-US" sz="2400" dirty="0"/>
              <a:t>scripting requirements = </a:t>
            </a:r>
            <a:r>
              <a:rPr lang="en-US" altLang="en-US" sz="2400" b="1" dirty="0">
                <a:solidFill>
                  <a:srgbClr val="990000"/>
                </a:solidFill>
              </a:rPr>
              <a:t>regulatory obstacles 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400" b="1" dirty="0" smtClean="0">
                <a:solidFill>
                  <a:srgbClr val="990000"/>
                </a:solidFill>
              </a:rPr>
              <a:t>Reliable drug supply </a:t>
            </a:r>
            <a:r>
              <a:rPr lang="en-US" altLang="en-US" sz="2400" dirty="0" smtClean="0"/>
              <a:t>critical </a:t>
            </a:r>
            <a:r>
              <a:rPr lang="en-US" altLang="en-US" sz="2400" dirty="0"/>
              <a:t>for clubs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 sz="2400" dirty="0" smtClean="0"/>
              <a:t>Ongoing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monitoring support </a:t>
            </a:r>
            <a:r>
              <a:rPr lang="en-US" altLang="en-US" sz="2400" dirty="0" smtClean="0"/>
              <a:t>for capturing of club data into facility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electronic M&amp;E system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smtClean="0"/>
              <a:t>necessary</a:t>
            </a:r>
            <a:endParaRPr lang="en-US" altLang="en-US" sz="2400" dirty="0" smtClean="0"/>
          </a:p>
        </p:txBody>
      </p:sp>
      <p:sp>
        <p:nvSpPr>
          <p:cNvPr id="20487" name="Down Arrow 1"/>
          <p:cNvSpPr>
            <a:spLocks noChangeArrowheads="1"/>
          </p:cNvSpPr>
          <p:nvPr/>
        </p:nvSpPr>
        <p:spPr bwMode="auto">
          <a:xfrm rot="10800000">
            <a:off x="6332020" y="3324860"/>
            <a:ext cx="4318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04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163513"/>
            <a:ext cx="374332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038975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332656"/>
            <a:ext cx="8686800" cy="90794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en-US" sz="440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Resource material</a:t>
            </a:r>
          </a:p>
        </p:txBody>
      </p:sp>
    </p:spTree>
    <p:extLst>
      <p:ext uri="{BB962C8B-B14F-4D97-AF65-F5344CB8AC3E}">
        <p14:creationId xmlns:p14="http://schemas.microsoft.com/office/powerpoint/2010/main" val="15979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609600"/>
            <a:ext cx="80597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47879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9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8248650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003232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>
                <a:solidFill>
                  <a:srgbClr val="FFFF99"/>
                </a:solidFill>
              </a:rPr>
              <a:t>Which gap in the cascade?</a:t>
            </a:r>
            <a:endParaRPr lang="en-GB" dirty="0">
              <a:solidFill>
                <a:srgbClr val="FFFF99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356666" y="1916832"/>
            <a:ext cx="504056" cy="86409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28778" y="6093296"/>
            <a:ext cx="785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WHO (2013). </a:t>
            </a:r>
            <a:r>
              <a:rPr lang="en-ZA" sz="1400" dirty="0"/>
              <a:t>Global update on HIV treatment 2013: Results, impact and opportunities</a:t>
            </a:r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140968"/>
            <a:ext cx="77978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47664" y="274638"/>
            <a:ext cx="7596336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>
                <a:solidFill>
                  <a:srgbClr val="FFFF99"/>
                </a:solidFill>
              </a:rPr>
              <a:t>Growing losses to ART care</a:t>
            </a:r>
            <a:endParaRPr lang="en-GB" dirty="0">
              <a:solidFill>
                <a:srgbClr val="FFFF99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5765"/>
            <a:ext cx="6195218" cy="439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09320"/>
            <a:ext cx="188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Boulle</a:t>
            </a:r>
            <a:r>
              <a:rPr lang="en-ZA" dirty="0" smtClean="0"/>
              <a:t> et al (2010)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5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5436096" cy="936104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dirty="0" smtClean="0">
                <a:solidFill>
                  <a:srgbClr val="FFFF99"/>
                </a:solidFill>
              </a:rPr>
              <a:t>Congestion…</a:t>
            </a:r>
            <a:endParaRPr lang="en-ZA" dirty="0">
              <a:solidFill>
                <a:srgbClr val="FFFF99"/>
              </a:solidFill>
            </a:endParaRPr>
          </a:p>
        </p:txBody>
      </p:sp>
      <p:pic>
        <p:nvPicPr>
          <p:cNvPr id="4" name="Content Placeholder 3" descr="C:\Documents and Settings\jcaldwell\Desktop\Judy\Impumelelo\Photos 24.04.2009\No 07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70308" y="1647579"/>
            <a:ext cx="7136645" cy="4733749"/>
          </a:xfrm>
          <a:prstGeom prst="rect">
            <a:avLst/>
          </a:prstGeom>
          <a:noFill/>
          <a:ln w="9525" cap="rnd" cmpd="dbl">
            <a:solidFill>
              <a:schemeClr val="tx1">
                <a:alpha val="36862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20595" y="2197755"/>
            <a:ext cx="3635896" cy="3785652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chemeClr val="bg1">
                    <a:lumMod val="75000"/>
                  </a:schemeClr>
                </a:solidFill>
              </a:rPr>
              <a:t>Queue for folder</a:t>
            </a:r>
          </a:p>
          <a:p>
            <a:pPr algn="ctr"/>
            <a:endParaRPr lang="en-ZA" sz="2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ZA" sz="2400" b="1" dirty="0" smtClean="0">
                <a:solidFill>
                  <a:schemeClr val="bg1">
                    <a:lumMod val="75000"/>
                  </a:schemeClr>
                </a:solidFill>
              </a:rPr>
              <a:t>Queue for triage</a:t>
            </a:r>
          </a:p>
          <a:p>
            <a:pPr algn="ctr"/>
            <a:endParaRPr lang="en-ZA" sz="2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ZA" sz="2400" b="1" dirty="0" smtClean="0">
                <a:solidFill>
                  <a:schemeClr val="bg1">
                    <a:lumMod val="75000"/>
                  </a:schemeClr>
                </a:solidFill>
              </a:rPr>
              <a:t>Queue for clinician</a:t>
            </a:r>
          </a:p>
          <a:p>
            <a:pPr algn="ctr"/>
            <a:endParaRPr lang="en-ZA" sz="2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ZA" sz="2400" b="1" dirty="0" smtClean="0">
                <a:solidFill>
                  <a:schemeClr val="bg1">
                    <a:lumMod val="75000"/>
                  </a:schemeClr>
                </a:solidFill>
              </a:rPr>
              <a:t>Queue for bloods / other?</a:t>
            </a:r>
          </a:p>
          <a:p>
            <a:pPr algn="ctr"/>
            <a:endParaRPr lang="en-ZA" sz="24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ZA" sz="2400" b="1" dirty="0" smtClean="0">
                <a:solidFill>
                  <a:schemeClr val="bg1">
                    <a:lumMod val="75000"/>
                  </a:schemeClr>
                </a:solidFill>
              </a:rPr>
              <a:t>Queue for pharmacy</a:t>
            </a:r>
          </a:p>
          <a:p>
            <a:pPr algn="ctr"/>
            <a:endParaRPr lang="en-Z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96227" y="2635560"/>
            <a:ext cx="229825" cy="341481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063848" y="3332232"/>
            <a:ext cx="242316" cy="36004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Down Arrow 6"/>
          <p:cNvSpPr/>
          <p:nvPr/>
        </p:nvSpPr>
        <p:spPr>
          <a:xfrm>
            <a:off x="7063848" y="4084462"/>
            <a:ext cx="242316" cy="36004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Down Arrow 7"/>
          <p:cNvSpPr/>
          <p:nvPr/>
        </p:nvSpPr>
        <p:spPr>
          <a:xfrm>
            <a:off x="7096227" y="4863099"/>
            <a:ext cx="242316" cy="36004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80052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988"/>
            <a:ext cx="76327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4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4787900" cy="2539157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en-US" dirty="0">
                <a:solidFill>
                  <a:srgbClr val="FFFF99"/>
                </a:solidFill>
              </a:rPr>
              <a:t>What are ART </a:t>
            </a:r>
            <a:br>
              <a:rPr lang="en-US" altLang="en-US" dirty="0">
                <a:solidFill>
                  <a:srgbClr val="FFFF99"/>
                </a:solidFill>
              </a:rPr>
            </a:br>
            <a:r>
              <a:rPr lang="en-US" altLang="en-US" dirty="0">
                <a:solidFill>
                  <a:srgbClr val="FFFF99"/>
                </a:solidFill>
              </a:rPr>
              <a:t>clubs in a nutshell?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>
              <a:buClr>
                <a:srgbClr val="009900"/>
              </a:buClr>
              <a:buFontTx/>
              <a:buBlip>
                <a:blip r:embed="rId2"/>
              </a:buBlip>
            </a:pPr>
            <a:endParaRPr lang="en-US" altLang="en-US" dirty="0" smtClean="0"/>
          </a:p>
          <a:p>
            <a:pPr eaLnBrk="1" hangingPunct="1">
              <a:buClr>
                <a:srgbClr val="009900"/>
              </a:buClr>
              <a:buFontTx/>
              <a:buBlip>
                <a:blip r:embed="rId2"/>
              </a:buBlip>
            </a:pPr>
            <a:endParaRPr lang="en-US" altLang="en-US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8313" y="3573463"/>
            <a:ext cx="82073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/>
              <a:t>Quick service option for groups of 30 stable ART patients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/>
              <a:t>Run by lay HCW = “</a:t>
            </a:r>
            <a:r>
              <a:rPr lang="en-US" altLang="en-US" i="1"/>
              <a:t>club facilitator</a:t>
            </a:r>
            <a:r>
              <a:rPr lang="en-US" altLang="en-US"/>
              <a:t>”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/>
              <a:t>Nurse supported from clinic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n-US"/>
              <a:t>Held at clinic/in community venues </a:t>
            </a:r>
          </a:p>
          <a:p>
            <a:pPr lvl="1" eaLnBrk="1" hangingPunct="1">
              <a:buClr>
                <a:srgbClr val="009900"/>
              </a:buClr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Clr>
                <a:srgbClr val="009900"/>
              </a:buClr>
              <a:buFont typeface="Arial" charset="0"/>
              <a:buNone/>
            </a:pPr>
            <a:endParaRPr lang="en-US" altLang="en-US"/>
          </a:p>
        </p:txBody>
      </p:sp>
      <p:pic>
        <p:nvPicPr>
          <p:cNvPr id="4101" name="Picture 6" descr="_MG_37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913"/>
            <a:ext cx="4427984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2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1902"/>
            <a:ext cx="5003800" cy="2539157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en-US" dirty="0">
                <a:solidFill>
                  <a:srgbClr val="FFFF99"/>
                </a:solidFill>
              </a:rPr>
              <a:t>How do ART </a:t>
            </a:r>
            <a:br>
              <a:rPr lang="en-US" altLang="en-US" dirty="0">
                <a:solidFill>
                  <a:srgbClr val="FFFF99"/>
                </a:solidFill>
              </a:rPr>
            </a:br>
            <a:r>
              <a:rPr lang="en-US" altLang="en-US" dirty="0">
                <a:solidFill>
                  <a:srgbClr val="FFFF99"/>
                </a:solidFill>
              </a:rPr>
              <a:t>clubs </a:t>
            </a:r>
            <a:br>
              <a:rPr lang="en-US" altLang="en-US" dirty="0">
                <a:solidFill>
                  <a:srgbClr val="FFFF99"/>
                </a:solidFill>
              </a:rPr>
            </a:br>
            <a:r>
              <a:rPr lang="en-US" altLang="en-US" dirty="0">
                <a:solidFill>
                  <a:srgbClr val="FFFF99"/>
                </a:solidFill>
              </a:rPr>
              <a:t>work?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>
              <a:buClr>
                <a:srgbClr val="009900"/>
              </a:buClr>
              <a:buFontTx/>
              <a:buBlip>
                <a:blip r:embed="rId2"/>
              </a:buBlip>
            </a:pPr>
            <a:endParaRPr lang="en-US" altLang="en-US" smtClean="0"/>
          </a:p>
          <a:p>
            <a:pPr eaLnBrk="1" hangingPunct="1">
              <a:buClr>
                <a:srgbClr val="009900"/>
              </a:buClr>
              <a:buFontTx/>
              <a:buBlip>
                <a:blip r:embed="rId2"/>
              </a:buBlip>
            </a:pPr>
            <a:endParaRPr lang="en-US" altLang="en-US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3850" y="2420938"/>
            <a:ext cx="406717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buClr>
                <a:srgbClr val="990000"/>
              </a:buClr>
              <a:buFont typeface="Wingdings" pitchFamily="2" charset="2"/>
              <a:buNone/>
            </a:pPr>
            <a:endParaRPr lang="en-US" altLang="en-US" u="sng" dirty="0"/>
          </a:p>
          <a:p>
            <a:pPr lvl="1" eaLnBrk="1" hangingPunct="1">
              <a:buClr>
                <a:srgbClr val="990000"/>
              </a:buClr>
              <a:buFont typeface="Wingdings" pitchFamily="2" charset="2"/>
              <a:buNone/>
            </a:pPr>
            <a:endParaRPr lang="en-US" altLang="en-US" u="sng" dirty="0"/>
          </a:p>
          <a:p>
            <a:pPr lvl="1" eaLnBrk="1" hangingPunct="1"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u="sng" dirty="0"/>
              <a:t>Every 2 months</a:t>
            </a:r>
            <a:r>
              <a:rPr lang="en-US" altLang="en-US" dirty="0"/>
              <a:t>:</a:t>
            </a:r>
          </a:p>
          <a:p>
            <a:pPr lvl="1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2400" dirty="0">
                <a:solidFill>
                  <a:srgbClr val="990000"/>
                </a:solidFill>
              </a:rPr>
              <a:t>Quick clinical assessment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990000"/>
                </a:solidFill>
              </a:rPr>
              <a:t>	</a:t>
            </a:r>
            <a:r>
              <a:rPr lang="en-US" altLang="en-US" sz="2400" i="1" dirty="0">
                <a:solidFill>
                  <a:srgbClr val="990000"/>
                </a:solidFill>
              </a:rPr>
              <a:t>(referral if required)</a:t>
            </a:r>
          </a:p>
          <a:p>
            <a:pPr lvl="1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2400" dirty="0">
                <a:solidFill>
                  <a:srgbClr val="990000"/>
                </a:solidFill>
              </a:rPr>
              <a:t>Collection of 2 month ART supply </a:t>
            </a:r>
          </a:p>
          <a:p>
            <a:pPr lvl="1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2400" dirty="0">
                <a:solidFill>
                  <a:srgbClr val="990000"/>
                </a:solidFill>
              </a:rPr>
              <a:t>Quick optimized group support</a:t>
            </a:r>
            <a:r>
              <a:rPr lang="en-US" altLang="en-US" dirty="0">
                <a:solidFill>
                  <a:srgbClr val="990000"/>
                </a:solidFill>
              </a:rPr>
              <a:t> </a:t>
            </a:r>
          </a:p>
          <a:p>
            <a:pPr lvl="2" eaLnBrk="1" hangingPunct="1">
              <a:buClr>
                <a:srgbClr val="990000"/>
              </a:buClr>
              <a:buFont typeface="Wingdings" pitchFamily="2" charset="2"/>
              <a:buNone/>
            </a:pPr>
            <a:endParaRPr lang="en-US" altLang="en-US" dirty="0">
              <a:solidFill>
                <a:srgbClr val="990000"/>
              </a:solidFill>
            </a:endParaRPr>
          </a:p>
          <a:p>
            <a:pPr lvl="2" eaLnBrk="1" hangingPunct="1">
              <a:buClr>
                <a:srgbClr val="009900"/>
              </a:buClr>
              <a:buFontTx/>
              <a:buNone/>
            </a:pPr>
            <a:endParaRPr lang="en-US" altLang="en-US" dirty="0"/>
          </a:p>
          <a:p>
            <a:pPr lvl="1" eaLnBrk="1" hangingPunct="1">
              <a:buClr>
                <a:srgbClr val="009900"/>
              </a:buClr>
              <a:buFont typeface="Arial" charset="0"/>
              <a:buNone/>
            </a:pPr>
            <a:endParaRPr lang="en-US" altLang="en-US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4716463" y="2997200"/>
            <a:ext cx="4427537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buClr>
                <a:srgbClr val="990000"/>
              </a:buClr>
              <a:buFont typeface="Wingdings" pitchFamily="2" charset="2"/>
              <a:buNone/>
            </a:pPr>
            <a:endParaRPr lang="en-US" altLang="en-US" u="sng"/>
          </a:p>
          <a:p>
            <a:pPr lvl="1" eaLnBrk="1" hangingPunct="1"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u="sng"/>
              <a:t>Every 2 months</a:t>
            </a:r>
            <a:r>
              <a:rPr lang="en-US" altLang="en-US"/>
              <a:t>:</a:t>
            </a:r>
          </a:p>
          <a:p>
            <a:pPr lvl="1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>
                <a:solidFill>
                  <a:srgbClr val="990000"/>
                </a:solidFill>
              </a:rPr>
              <a:t>Sees referrals</a:t>
            </a:r>
            <a:endParaRPr lang="en-US" altLang="en-US"/>
          </a:p>
          <a:p>
            <a:pPr lvl="1" eaLnBrk="1" hangingPunct="1">
              <a:buClr>
                <a:srgbClr val="990000"/>
              </a:buClr>
              <a:buFont typeface="Wingdings" pitchFamily="2" charset="2"/>
              <a:buNone/>
            </a:pPr>
            <a:r>
              <a:rPr lang="en-US" altLang="en-US" u="sng"/>
              <a:t>Once a year</a:t>
            </a:r>
            <a:r>
              <a:rPr lang="en-US" altLang="en-US"/>
              <a:t>:</a:t>
            </a:r>
          </a:p>
          <a:p>
            <a:pPr lvl="1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2400">
                <a:solidFill>
                  <a:srgbClr val="990000"/>
                </a:solidFill>
              </a:rPr>
              <a:t>Blood taken for CD4 and VL </a:t>
            </a:r>
          </a:p>
          <a:p>
            <a:pPr lvl="1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2400">
                <a:solidFill>
                  <a:srgbClr val="990000"/>
                </a:solidFill>
              </a:rPr>
              <a:t>Clinical consultation</a:t>
            </a:r>
            <a:endParaRPr lang="en-US" altLang="en-US">
              <a:solidFill>
                <a:srgbClr val="990000"/>
              </a:solidFill>
            </a:endParaRPr>
          </a:p>
          <a:p>
            <a:pPr lvl="1" eaLnBrk="1" hangingPunct="1">
              <a:buClr>
                <a:srgbClr val="009900"/>
              </a:buClr>
              <a:buFont typeface="Arial" charset="0"/>
              <a:buNone/>
            </a:pPr>
            <a:endParaRPr lang="en-US" altLang="en-US" sz="2400"/>
          </a:p>
        </p:txBody>
      </p:sp>
      <p:pic>
        <p:nvPicPr>
          <p:cNvPr id="5126" name="Picture 10" descr="_MG_38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60350"/>
            <a:ext cx="42894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-2111858">
            <a:off x="768350" y="4586288"/>
            <a:ext cx="3203575" cy="6477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Berlin Sans FB" pitchFamily="34" charset="0"/>
              </a:rPr>
              <a:t> Lay HCW run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-2111858">
            <a:off x="5397500" y="4113213"/>
            <a:ext cx="3203575" cy="119062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Berlin Sans FB" pitchFamily="34" charset="0"/>
              </a:rPr>
              <a:t>Nurse supported</a:t>
            </a:r>
          </a:p>
        </p:txBody>
      </p:sp>
    </p:spTree>
    <p:extLst>
      <p:ext uri="{BB962C8B-B14F-4D97-AF65-F5344CB8AC3E}">
        <p14:creationId xmlns:p14="http://schemas.microsoft.com/office/powerpoint/2010/main" val="61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050"/>
            <a:ext cx="6573838" cy="2124075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en-US">
                <a:solidFill>
                  <a:srgbClr val="FFFF99"/>
                </a:solidFill>
              </a:rPr>
              <a:t/>
            </a:r>
            <a:br>
              <a:rPr lang="en-US" altLang="en-US">
                <a:solidFill>
                  <a:srgbClr val="FFFF99"/>
                </a:solidFill>
              </a:rPr>
            </a:br>
            <a:r>
              <a:rPr lang="en-US" altLang="en-US">
                <a:solidFill>
                  <a:srgbClr val="FFFF99"/>
                </a:solidFill>
              </a:rPr>
              <a:t>Who qualifies? </a:t>
            </a:r>
            <a:br>
              <a:rPr lang="en-US" altLang="en-US">
                <a:solidFill>
                  <a:srgbClr val="FFFF99"/>
                </a:solidFill>
              </a:rPr>
            </a:br>
            <a:endParaRPr lang="en-US" altLang="en-US">
              <a:solidFill>
                <a:srgbClr val="FFFF99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rgbClr val="009900"/>
              </a:buClr>
              <a:buFontTx/>
              <a:buBlip>
                <a:blip r:embed="rId2"/>
              </a:buBlip>
            </a:pPr>
            <a:endParaRPr lang="en-US" altLang="en-US" sz="2800" smtClean="0"/>
          </a:p>
          <a:p>
            <a:pPr eaLnBrk="1" hangingPunct="1">
              <a:buClr>
                <a:srgbClr val="009900"/>
              </a:buClr>
              <a:buFontTx/>
              <a:buBlip>
                <a:blip r:embed="rId2"/>
              </a:buBlip>
            </a:pPr>
            <a:endParaRPr lang="en-US" altLang="en-US" sz="280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95288" y="2897188"/>
            <a:ext cx="82073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endParaRPr lang="en-US" altLang="en-US"/>
          </a:p>
          <a:p>
            <a:pPr lvl="1" eaLnBrk="1" hangingPunct="1">
              <a:buClr>
                <a:srgbClr val="009900"/>
              </a:buClr>
              <a:buFont typeface="Wingdings" pitchFamily="2" charset="2"/>
              <a:buNone/>
            </a:pPr>
            <a:endParaRPr lang="en-US" altLang="en-US" sz="3200"/>
          </a:p>
          <a:p>
            <a:pPr lvl="1" eaLnBrk="1" hangingPunct="1">
              <a:buClr>
                <a:srgbClr val="009900"/>
              </a:buClr>
              <a:buFont typeface="Arial" charset="0"/>
              <a:buNone/>
            </a:pPr>
            <a:endParaRPr lang="en-US" alt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11163" y="3716338"/>
            <a:ext cx="82073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altLang="en-US" sz="2800" dirty="0" smtClean="0"/>
              <a:t>Adult (</a:t>
            </a:r>
            <a:r>
              <a:rPr lang="en-US" altLang="en-US" sz="2800" i="1" dirty="0" smtClean="0"/>
              <a:t>also child/youth versions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altLang="en-US" sz="2800" dirty="0" smtClean="0"/>
              <a:t>On the same ART regimen for at least 12 months (regimen 1 or 2).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altLang="en-US" sz="2800" dirty="0" smtClean="0"/>
              <a:t>2 most recent consecutive viral loads = LDL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altLang="en-US" sz="2800" dirty="0" smtClean="0"/>
              <a:t>No medical condition requiring regular clinical consultations.</a:t>
            </a:r>
          </a:p>
          <a:p>
            <a:pPr marL="0" indent="0" eaLnBrk="1" hangingPunct="1">
              <a:lnSpc>
                <a:spcPct val="80000"/>
              </a:lnSpc>
              <a:buClr>
                <a:srgbClr val="800000"/>
              </a:buClr>
              <a:buFontTx/>
              <a:buNone/>
              <a:defRPr/>
            </a:pPr>
            <a:endParaRPr lang="en-US" altLang="en-US" sz="2800" dirty="0" smtClean="0"/>
          </a:p>
        </p:txBody>
      </p:sp>
      <p:pic>
        <p:nvPicPr>
          <p:cNvPr id="8198" name="Picture 6" descr="_MG_44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0"/>
            <a:ext cx="2570162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731</Words>
  <Application>Microsoft Office PowerPoint</Application>
  <PresentationFormat>On-screen Show (4:3)</PresentationFormat>
  <Paragraphs>151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Congestion…</vt:lpstr>
      <vt:lpstr>PowerPoint Presentation</vt:lpstr>
      <vt:lpstr>What are ART  clubs in a nutshell?</vt:lpstr>
      <vt:lpstr>How do ART  clubs  work?</vt:lpstr>
      <vt:lpstr> Who qualifies?  </vt:lpstr>
      <vt:lpstr> How allocated?  </vt:lpstr>
      <vt:lpstr>PowerPoint Presentation</vt:lpstr>
      <vt:lpstr> Buddy support/ Club exit </vt:lpstr>
      <vt:lpstr>Club  M&amp;E</vt:lpstr>
      <vt:lpstr>Early challenges &amp; lessons learnt</vt:lpstr>
      <vt:lpstr> Pilot outcomes </vt:lpstr>
      <vt:lpstr>Phased approach Patient preference remains…</vt:lpstr>
      <vt:lpstr>Child and adolescent versions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Club model developments</vt:lpstr>
      <vt:lpstr>Scale out enablers</vt:lpstr>
      <vt:lpstr> Scale out  challenges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</dc:creator>
  <cp:lastModifiedBy>Wilkinson</cp:lastModifiedBy>
  <cp:revision>49</cp:revision>
  <dcterms:created xsi:type="dcterms:W3CDTF">2013-12-05T19:19:08Z</dcterms:created>
  <dcterms:modified xsi:type="dcterms:W3CDTF">2016-07-08T10:13:40Z</dcterms:modified>
</cp:coreProperties>
</file>