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337" r:id="rId3"/>
    <p:sldId id="335" r:id="rId4"/>
    <p:sldId id="321" r:id="rId5"/>
    <p:sldId id="330" r:id="rId6"/>
    <p:sldId id="328" r:id="rId7"/>
    <p:sldId id="323" r:id="rId8"/>
    <p:sldId id="336" r:id="rId9"/>
    <p:sldId id="334" r:id="rId10"/>
    <p:sldId id="338" r:id="rId11"/>
    <p:sldId id="331" r:id="rId12"/>
    <p:sldId id="33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71" autoAdjust="0"/>
  </p:normalViewPr>
  <p:slideViewPr>
    <p:cSldViewPr>
      <p:cViewPr varScale="1">
        <p:scale>
          <a:sx n="64" d="100"/>
          <a:sy n="64" d="100"/>
        </p:scale>
        <p:origin x="-15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68EC-1D2C-364B-A7F7-640724F00DB4}" type="datetimeFigureOut">
              <a:rPr lang="en-US" smtClean="0"/>
              <a:t>16/07/15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7071B-1FBD-4E47-B7B8-90E54CFCC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0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differentiated models of care can help make test &amp; start a reality so that we reach more people earlier in their disease progression and fit treatment into people’s lives, rather than the other way around. So this would be a ‘roundup’ of the operational strategies for decentralization of testing and linkage and treatment as well as a short summary of evidence to support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7071B-1FBD-4E47-B7B8-90E54CFCCB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8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Differentiated models of ART delivery -</a:t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i="1" dirty="0" smtClean="0"/>
              <a:t>Decision Framework</a:t>
            </a:r>
            <a:r>
              <a:rPr lang="en-US" sz="4000" dirty="0" smtClean="0"/>
              <a:t> and </a:t>
            </a:r>
            <a:br>
              <a:rPr lang="en-US" sz="4000" dirty="0" smtClean="0"/>
            </a:br>
            <a:r>
              <a:rPr lang="en-US" sz="4000" dirty="0" smtClean="0"/>
              <a:t>online knowledge repository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268688"/>
            <a:ext cx="7848872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Anna Grimsrud, PhD</a:t>
            </a:r>
          </a:p>
          <a:p>
            <a:r>
              <a:rPr lang="en-US" dirty="0" smtClean="0"/>
              <a:t>International AIDS Society</a:t>
            </a:r>
          </a:p>
          <a:p>
            <a:r>
              <a:rPr lang="en-US" sz="2300" i="1" dirty="0" smtClean="0"/>
              <a:t>It’s time to deliver differently: </a:t>
            </a:r>
            <a:br>
              <a:rPr lang="en-US" sz="2300" i="1" dirty="0" smtClean="0"/>
            </a:br>
            <a:r>
              <a:rPr lang="en-US" sz="2300" i="1" dirty="0" smtClean="0"/>
              <a:t>Country experiences of differentiated ART delivery</a:t>
            </a:r>
          </a:p>
          <a:p>
            <a:r>
              <a:rPr lang="en-US" sz="2300" dirty="0" smtClean="0"/>
              <a:t>18 July 2016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47063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7-13 at 11.33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" b="1013"/>
          <a:stretch>
            <a:fillRect/>
          </a:stretch>
        </p:blipFill>
        <p:spPr/>
      </p:pic>
      <p:pic>
        <p:nvPicPr>
          <p:cNvPr id="7" name="Picture 6" descr="differentiated_care_logo_bitma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0907"/>
            <a:ext cx="5510731" cy="14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5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F134994 (High res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455" y="0"/>
            <a:ext cx="4583545" cy="3457686"/>
          </a:xfrm>
          <a:prstGeom prst="rect">
            <a:avLst/>
          </a:prstGeom>
        </p:spPr>
      </p:pic>
      <p:pic>
        <p:nvPicPr>
          <p:cNvPr id="5" name="Picture 4" descr="hcw managed gro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60455" cy="3457687"/>
          </a:xfrm>
          <a:prstGeom prst="rect">
            <a:avLst/>
          </a:prstGeom>
        </p:spPr>
      </p:pic>
      <p:pic>
        <p:nvPicPr>
          <p:cNvPr id="6" name="Picture 5" descr="8693-22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3051"/>
            <a:ext cx="4591424" cy="3423403"/>
          </a:xfrm>
          <a:prstGeom prst="rect">
            <a:avLst/>
          </a:prstGeom>
        </p:spPr>
      </p:pic>
      <p:pic>
        <p:nvPicPr>
          <p:cNvPr id="7" name="Picture 6" descr="MSB2396 (High res)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455" y="3423051"/>
            <a:ext cx="4583545" cy="343494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802202"/>
              </p:ext>
            </p:extLst>
          </p:nvPr>
        </p:nvGraphicFramePr>
        <p:xfrm>
          <a:off x="0" y="4754"/>
          <a:ext cx="9144000" cy="6853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34266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6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0" y="2643909"/>
            <a:ext cx="9155544" cy="407675"/>
            <a:chOff x="0" y="2643909"/>
            <a:chExt cx="9155544" cy="407675"/>
          </a:xfrm>
        </p:grpSpPr>
        <p:sp>
          <p:nvSpPr>
            <p:cNvPr id="2" name="TextBox 1"/>
            <p:cNvSpPr txBox="1"/>
            <p:nvPr/>
          </p:nvSpPr>
          <p:spPr>
            <a:xfrm>
              <a:off x="0" y="2643909"/>
              <a:ext cx="4560456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Health care worker-managed group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60454" y="2651474"/>
              <a:ext cx="459509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Client-managed group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6259944"/>
            <a:ext cx="9155544" cy="407675"/>
            <a:chOff x="0" y="2643909"/>
            <a:chExt cx="9155544" cy="407675"/>
          </a:xfrm>
        </p:grpSpPr>
        <p:sp>
          <p:nvSpPr>
            <p:cNvPr id="16" name="TextBox 15"/>
            <p:cNvSpPr txBox="1"/>
            <p:nvPr/>
          </p:nvSpPr>
          <p:spPr>
            <a:xfrm>
              <a:off x="0" y="2643909"/>
              <a:ext cx="4560456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Facility-based individual			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60454" y="2651474"/>
              <a:ext cx="459509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Out-of-facility individual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63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91680" y="260648"/>
            <a:ext cx="7200800" cy="6048672"/>
            <a:chOff x="467544" y="2420888"/>
            <a:chExt cx="4896544" cy="3888432"/>
          </a:xfrm>
        </p:grpSpPr>
        <p:pic>
          <p:nvPicPr>
            <p:cNvPr id="7" name="Picture 6" descr="Screen Shot 2016-07-12 at 2.09.15 PM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828"/>
            <a:stretch/>
          </p:blipFill>
          <p:spPr>
            <a:xfrm>
              <a:off x="467544" y="3789040"/>
              <a:ext cx="4896544" cy="1150731"/>
            </a:xfrm>
            <a:prstGeom prst="rect">
              <a:avLst/>
            </a:prstGeom>
          </p:spPr>
        </p:pic>
        <p:pic>
          <p:nvPicPr>
            <p:cNvPr id="8" name="Picture 7" descr="differentiated_care_logo_bitmap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551" y="2420888"/>
              <a:ext cx="4537609" cy="1152128"/>
            </a:xfrm>
            <a:prstGeom prst="rect">
              <a:avLst/>
            </a:prstGeom>
          </p:spPr>
        </p:pic>
        <p:pic>
          <p:nvPicPr>
            <p:cNvPr id="9" name="Picture 8" descr="Screen Shot 2016-07-12 at 2.10.4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5197618"/>
              <a:ext cx="4608512" cy="1111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52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05 at 7.11.01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88640"/>
            <a:ext cx="4752528" cy="6144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199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6-07-13 at 11.36.3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9" r="-16659"/>
          <a:stretch>
            <a:fillRect/>
          </a:stretch>
        </p:blipFill>
        <p:spPr>
          <a:xfrm>
            <a:off x="-276394" y="1196752"/>
            <a:ext cx="9528913" cy="5240535"/>
          </a:xfrm>
        </p:spPr>
      </p:pic>
      <p:pic>
        <p:nvPicPr>
          <p:cNvPr id="8" name="Picture 7" descr="Screen Shot 2016-07-13 at 11.36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8064896" cy="129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9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7-11 at 12.36.16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19" y="0"/>
            <a:ext cx="9252519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Differentiated care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is </a:t>
            </a:r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b="1" dirty="0">
                <a:solidFill>
                  <a:schemeClr val="bg1"/>
                </a:solidFill>
              </a:rPr>
              <a:t>client-centred</a:t>
            </a:r>
            <a:r>
              <a:rPr lang="en-US" sz="3200" dirty="0">
                <a:solidFill>
                  <a:schemeClr val="bg1"/>
                </a:solidFill>
              </a:rPr>
              <a:t> approach that simplifies and adapts HIV services </a:t>
            </a:r>
            <a:r>
              <a:rPr lang="en-US" sz="3200" b="1" dirty="0">
                <a:solidFill>
                  <a:schemeClr val="bg1"/>
                </a:solidFill>
              </a:rPr>
              <a:t>across the cascade </a:t>
            </a:r>
            <a:r>
              <a:rPr lang="en-US" sz="3200" dirty="0">
                <a:solidFill>
                  <a:schemeClr val="bg1"/>
                </a:solidFill>
              </a:rPr>
              <a:t>to reflect the preferences and expectations of various groups of people living with HIV (PLHIV</a:t>
            </a:r>
            <a:r>
              <a:rPr lang="en-US" sz="3200" dirty="0" smtClean="0">
                <a:solidFill>
                  <a:schemeClr val="bg1"/>
                </a:solidFill>
              </a:rPr>
              <a:t>) while </a:t>
            </a:r>
            <a:r>
              <a:rPr lang="en-US" sz="3200" b="1" dirty="0" smtClean="0">
                <a:solidFill>
                  <a:schemeClr val="bg1"/>
                </a:solidFill>
              </a:rPr>
              <a:t>reducing </a:t>
            </a:r>
            <a:r>
              <a:rPr lang="en-US" sz="3200" b="1" dirty="0">
                <a:solidFill>
                  <a:schemeClr val="bg1"/>
                </a:solidFill>
              </a:rPr>
              <a:t>unnecessary burdens on the health system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7-11 at 12.23.44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78" r="-43978"/>
          <a:stretch>
            <a:fillRect/>
          </a:stretch>
        </p:blipFill>
        <p:spPr>
          <a:xfrm>
            <a:off x="-1188640" y="0"/>
            <a:ext cx="11734160" cy="6453336"/>
          </a:xfrm>
        </p:spPr>
      </p:pic>
    </p:spTree>
    <p:extLst>
      <p:ext uri="{BB962C8B-B14F-4D97-AF65-F5344CB8AC3E}">
        <p14:creationId xmlns:p14="http://schemas.microsoft.com/office/powerpoint/2010/main" val="225739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elements</a:t>
            </a:r>
            <a:endParaRPr lang="en-US" dirty="0"/>
          </a:p>
        </p:txBody>
      </p:sp>
      <p:pic>
        <p:nvPicPr>
          <p:cNvPr id="6" name="Content Placeholder 3" descr="Screen Shot 2016-06-20 at 11.47.15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91" r="-33991"/>
          <a:stretch>
            <a:fillRect/>
          </a:stretch>
        </p:blipFill>
        <p:spPr>
          <a:xfrm>
            <a:off x="611560" y="1700808"/>
            <a:ext cx="8229600" cy="4525963"/>
          </a:xfrm>
          <a:prstGeom prst="rect">
            <a:avLst/>
          </a:prstGeom>
        </p:spPr>
      </p:pic>
      <p:pic>
        <p:nvPicPr>
          <p:cNvPr id="5" name="Content Placeholder 4" descr="Screen Shot 2016-06-27 at 1.26.51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997" r="-34997"/>
          <a:stretch>
            <a:fillRect/>
          </a:stretch>
        </p:blipFill>
        <p:spPr>
          <a:xfrm>
            <a:off x="323528" y="1405914"/>
            <a:ext cx="8784976" cy="483139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8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building blocks</a:t>
            </a:r>
            <a:endParaRPr lang="en-US" dirty="0"/>
          </a:p>
        </p:txBody>
      </p:sp>
      <p:pic>
        <p:nvPicPr>
          <p:cNvPr id="4" name="Content Placeholder 3" descr="Screen Shot 2016-07-11 at 12.56.08 PM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409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7-13 at 11.38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50" r="-34750"/>
          <a:stretch>
            <a:fillRect/>
          </a:stretch>
        </p:blipFill>
        <p:spPr>
          <a:xfrm>
            <a:off x="-1044624" y="0"/>
            <a:ext cx="11603227" cy="6381328"/>
          </a:xfrm>
        </p:spPr>
      </p:pic>
    </p:spTree>
    <p:extLst>
      <p:ext uri="{BB962C8B-B14F-4D97-AF65-F5344CB8AC3E}">
        <p14:creationId xmlns:p14="http://schemas.microsoft.com/office/powerpoint/2010/main" val="107056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91680" y="260648"/>
            <a:ext cx="7200800" cy="6048672"/>
            <a:chOff x="467544" y="2420888"/>
            <a:chExt cx="4896544" cy="3888432"/>
          </a:xfrm>
        </p:grpSpPr>
        <p:pic>
          <p:nvPicPr>
            <p:cNvPr id="7" name="Picture 6" descr="Screen Shot 2016-07-12 at 2.09.15 PM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9828"/>
            <a:stretch/>
          </p:blipFill>
          <p:spPr>
            <a:xfrm>
              <a:off x="467544" y="3789040"/>
              <a:ext cx="4896544" cy="1150731"/>
            </a:xfrm>
            <a:prstGeom prst="rect">
              <a:avLst/>
            </a:prstGeom>
          </p:spPr>
        </p:pic>
        <p:pic>
          <p:nvPicPr>
            <p:cNvPr id="8" name="Picture 7" descr="differentiated_care_logo_bitmap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551" y="2420888"/>
              <a:ext cx="4537609" cy="1152128"/>
            </a:xfrm>
            <a:prstGeom prst="rect">
              <a:avLst/>
            </a:prstGeom>
          </p:spPr>
        </p:pic>
        <p:pic>
          <p:nvPicPr>
            <p:cNvPr id="9" name="Picture 8" descr="Screen Shot 2016-07-12 at 2.10.4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5197618"/>
              <a:ext cx="4608512" cy="1111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533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118</Words>
  <Application>Microsoft Macintosh PowerPoint</Application>
  <PresentationFormat>On-screen Show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Differentiated models of ART delivery - The Decision Framework and  online knowledge repository</vt:lpstr>
      <vt:lpstr>PowerPoint Presentation</vt:lpstr>
      <vt:lpstr>PowerPoint Presentation</vt:lpstr>
      <vt:lpstr>PowerPoint Presentation</vt:lpstr>
      <vt:lpstr>PowerPoint Presentation</vt:lpstr>
      <vt:lpstr>The three elements</vt:lpstr>
      <vt:lpstr>The building blocks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Anna Grimsrud</cp:lastModifiedBy>
  <cp:revision>84</cp:revision>
  <dcterms:created xsi:type="dcterms:W3CDTF">2015-07-06T08:16:27Z</dcterms:created>
  <dcterms:modified xsi:type="dcterms:W3CDTF">2016-07-17T14:18:11Z</dcterms:modified>
</cp:coreProperties>
</file>