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20" r:id="rId3"/>
    <p:sldId id="321" r:id="rId4"/>
    <p:sldId id="329" r:id="rId5"/>
    <p:sldId id="330" r:id="rId6"/>
    <p:sldId id="322" r:id="rId7"/>
    <p:sldId id="324" r:id="rId8"/>
    <p:sldId id="325" r:id="rId9"/>
    <p:sldId id="323" r:id="rId10"/>
    <p:sldId id="333" r:id="rId11"/>
    <p:sldId id="328" r:id="rId12"/>
    <p:sldId id="331" r:id="rId13"/>
    <p:sldId id="332" r:id="rId14"/>
    <p:sldId id="31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29" autoAdjust="0"/>
  </p:normalViewPr>
  <p:slideViewPr>
    <p:cSldViewPr>
      <p:cViewPr varScale="1">
        <p:scale>
          <a:sx n="57" d="100"/>
          <a:sy n="57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68EC-1D2C-364B-A7F7-640724F00DB4}" type="datetimeFigureOut">
              <a:rPr lang="en-US" smtClean="0"/>
              <a:t>16/07/15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7071B-1FBD-4E47-B7B8-90E54CFC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0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minutes</a:t>
            </a:r>
          </a:p>
          <a:p>
            <a:r>
              <a:rPr lang="en-US" dirty="0" smtClean="0"/>
              <a:t>-A brief review of the rationale and concept behind differentiated care</a:t>
            </a:r>
          </a:p>
          <a:p>
            <a:r>
              <a:rPr lang="en-US" dirty="0" smtClean="0"/>
              <a:t>-How can differentiated models of care be flexible to meet different context and program needs?</a:t>
            </a:r>
          </a:p>
          <a:p>
            <a:r>
              <a:rPr lang="en-US" dirty="0" smtClean="0"/>
              <a:t>-How do differentiated models of care provide improved quality care to both patients who are doing well on treatment and those who are not?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1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To improve clients’ lives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improve health system efficiencies and outcomes</a:t>
            </a:r>
          </a:p>
          <a:p>
            <a:pPr marL="514350" indent="-514350">
              <a:buAutoNum type="arabicPeriod"/>
            </a:pPr>
            <a:r>
              <a:rPr lang="en-US" dirty="0" smtClean="0"/>
              <a:t>To support “treat all”</a:t>
            </a:r>
          </a:p>
          <a:p>
            <a:pPr marL="514350" indent="-514350">
              <a:buAutoNum type="arabicPeriod"/>
            </a:pPr>
            <a:r>
              <a:rPr lang="en-US" dirty="0" smtClean="0"/>
              <a:t>To reach 90-90-90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Ribbon Dark Red">
    <p:bg>
      <p:bgPr>
        <a:solidFill>
          <a:srgbClr val="A92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860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3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48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1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 descr="IAS log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79636"/>
            <a:ext cx="873994" cy="8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67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Reaching Treatment for All: Developing a Package of Differentiated </a:t>
            </a:r>
            <a:r>
              <a:rPr lang="en-US" sz="4000" dirty="0" smtClean="0"/>
              <a:t>Care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Anna Grimsrud, PhD</a:t>
            </a:r>
          </a:p>
          <a:p>
            <a:r>
              <a:rPr lang="en-US" sz="2400" dirty="0" smtClean="0"/>
              <a:t>International AIDS </a:t>
            </a:r>
            <a:r>
              <a:rPr lang="en-US" sz="2400" dirty="0"/>
              <a:t>Society</a:t>
            </a:r>
            <a:br>
              <a:rPr lang="en-US" sz="2400" dirty="0"/>
            </a:br>
            <a:r>
              <a:rPr lang="en-US" sz="1700" i="1" dirty="0"/>
              <a:t>Reaching Treatment for All: </a:t>
            </a:r>
            <a:r>
              <a:rPr lang="en-US" sz="1700" i="1" dirty="0" smtClean="0"/>
              <a:t/>
            </a:r>
            <a:br>
              <a:rPr lang="en-US" sz="1700" i="1" dirty="0" smtClean="0"/>
            </a:br>
            <a:r>
              <a:rPr lang="en-US" sz="1700" i="1" dirty="0" smtClean="0"/>
              <a:t>Developing </a:t>
            </a:r>
            <a:r>
              <a:rPr lang="en-US" sz="1700" i="1" dirty="0"/>
              <a:t>a package of differentiated care</a:t>
            </a:r>
            <a:endParaRPr lang="en-US" sz="1700" i="1" dirty="0" smtClean="0"/>
          </a:p>
          <a:p>
            <a:r>
              <a:rPr lang="en-US" sz="1700" dirty="0" smtClean="0"/>
              <a:t>18 July 2016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7063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7-11 at 12.23.44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78" r="-43978"/>
          <a:stretch>
            <a:fillRect/>
          </a:stretch>
        </p:blipFill>
        <p:spPr>
          <a:xfrm>
            <a:off x="-1188640" y="0"/>
            <a:ext cx="11734160" cy="6453336"/>
          </a:xfrm>
        </p:spPr>
      </p:pic>
    </p:spTree>
    <p:extLst>
      <p:ext uri="{BB962C8B-B14F-4D97-AF65-F5344CB8AC3E}">
        <p14:creationId xmlns:p14="http://schemas.microsoft.com/office/powerpoint/2010/main" val="356986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F134994 (High res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455" y="0"/>
            <a:ext cx="4583545" cy="3457686"/>
          </a:xfrm>
          <a:prstGeom prst="rect">
            <a:avLst/>
          </a:prstGeom>
        </p:spPr>
      </p:pic>
      <p:pic>
        <p:nvPicPr>
          <p:cNvPr id="5" name="Picture 4" descr="hcw managed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0455" cy="3457687"/>
          </a:xfrm>
          <a:prstGeom prst="rect">
            <a:avLst/>
          </a:prstGeom>
        </p:spPr>
      </p:pic>
      <p:pic>
        <p:nvPicPr>
          <p:cNvPr id="6" name="Picture 5" descr="8693-22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3051"/>
            <a:ext cx="4591424" cy="3423403"/>
          </a:xfrm>
          <a:prstGeom prst="rect">
            <a:avLst/>
          </a:prstGeom>
        </p:spPr>
      </p:pic>
      <p:pic>
        <p:nvPicPr>
          <p:cNvPr id="7" name="Picture 6" descr="MSB2396 (High res)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455" y="3423051"/>
            <a:ext cx="4583545" cy="343494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33993"/>
              </p:ext>
            </p:extLst>
          </p:nvPr>
        </p:nvGraphicFramePr>
        <p:xfrm>
          <a:off x="0" y="4754"/>
          <a:ext cx="9144000" cy="6853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34266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6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2643909"/>
            <a:ext cx="9155544" cy="407675"/>
            <a:chOff x="0" y="2643909"/>
            <a:chExt cx="9155544" cy="407675"/>
          </a:xfrm>
        </p:grpSpPr>
        <p:sp>
          <p:nvSpPr>
            <p:cNvPr id="2" name="TextBox 1"/>
            <p:cNvSpPr txBox="1"/>
            <p:nvPr/>
          </p:nvSpPr>
          <p:spPr>
            <a:xfrm>
              <a:off x="0" y="2643909"/>
              <a:ext cx="4560456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Health care worker-managed group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0454" y="2651474"/>
              <a:ext cx="459509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Client-managed group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6259944"/>
            <a:ext cx="9155544" cy="407675"/>
            <a:chOff x="0" y="2643909"/>
            <a:chExt cx="9155544" cy="407675"/>
          </a:xfrm>
        </p:grpSpPr>
        <p:sp>
          <p:nvSpPr>
            <p:cNvPr id="16" name="TextBox 15"/>
            <p:cNvSpPr txBox="1"/>
            <p:nvPr/>
          </p:nvSpPr>
          <p:spPr>
            <a:xfrm>
              <a:off x="0" y="2643909"/>
              <a:ext cx="4560456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Facility-based individual			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0454" y="2651474"/>
              <a:ext cx="459509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Out-of-facility individual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85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6-07-11 at 12.22.39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55" r="-23655"/>
          <a:stretch>
            <a:fillRect/>
          </a:stretch>
        </p:blipFill>
        <p:spPr>
          <a:xfrm>
            <a:off x="251520" y="260648"/>
            <a:ext cx="9289032" cy="5108609"/>
          </a:xfrm>
        </p:spPr>
      </p:pic>
      <p:pic>
        <p:nvPicPr>
          <p:cNvPr id="8" name="Picture 7" descr="Screen Shot 2016-07-11 at 12.28.4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5445224"/>
            <a:ext cx="6120680" cy="6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7-11 at 12.24.53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85875" y="381000"/>
            <a:ext cx="7048500" cy="5928320"/>
          </a:xfrm>
        </p:spPr>
      </p:pic>
    </p:spTree>
    <p:extLst>
      <p:ext uri="{BB962C8B-B14F-4D97-AF65-F5344CB8AC3E}">
        <p14:creationId xmlns:p14="http://schemas.microsoft.com/office/powerpoint/2010/main" val="94766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7-11 at 12.26.32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7706"/>
            <a:ext cx="6410350" cy="1765027"/>
          </a:xfrm>
          <a:prstGeom prst="rect">
            <a:avLst/>
          </a:prstGeom>
        </p:spPr>
      </p:pic>
      <p:pic>
        <p:nvPicPr>
          <p:cNvPr id="11" name="Picture 10" descr="Screen Shot 2016-07-11 at 12.2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772816"/>
            <a:ext cx="5687754" cy="1224136"/>
          </a:xfrm>
          <a:prstGeom prst="rect">
            <a:avLst/>
          </a:prstGeom>
        </p:spPr>
      </p:pic>
      <p:pic>
        <p:nvPicPr>
          <p:cNvPr id="12" name="Picture 11" descr="Screen Shot 2016-07-11 at 12.28.33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996952"/>
            <a:ext cx="4248472" cy="3202050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7789" y="6400800"/>
            <a:ext cx="876776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Calibri"/>
                <a:cs typeface="Calibri"/>
              </a:rPr>
              <a:t>anna.grimsrud@iasociety.org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99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11 at 12.34.21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556792"/>
            <a:ext cx="9144000" cy="46358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differentiated care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7-11 at 12.36.1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19" y="0"/>
            <a:ext cx="9252519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Differentiated care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is </a:t>
            </a:r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b="1" dirty="0">
                <a:solidFill>
                  <a:schemeClr val="bg1"/>
                </a:solidFill>
              </a:rPr>
              <a:t>client-centred</a:t>
            </a:r>
            <a:r>
              <a:rPr lang="en-US" sz="3200" dirty="0">
                <a:solidFill>
                  <a:schemeClr val="bg1"/>
                </a:solidFill>
              </a:rPr>
              <a:t> approach that simplifies and adapts HIV services </a:t>
            </a:r>
            <a:r>
              <a:rPr lang="en-US" sz="3200" b="1" dirty="0">
                <a:solidFill>
                  <a:schemeClr val="bg1"/>
                </a:solidFill>
              </a:rPr>
              <a:t>across the cascade </a:t>
            </a:r>
            <a:r>
              <a:rPr lang="en-US" sz="3200" dirty="0">
                <a:solidFill>
                  <a:schemeClr val="bg1"/>
                </a:solidFill>
              </a:rPr>
              <a:t>to reflect the preferences and expectations of various groups of people living with HIV (PLHIV</a:t>
            </a:r>
            <a:r>
              <a:rPr lang="en-US" sz="3200" dirty="0" smtClean="0">
                <a:solidFill>
                  <a:schemeClr val="bg1"/>
                </a:solidFill>
              </a:rPr>
              <a:t>) while </a:t>
            </a:r>
            <a:r>
              <a:rPr lang="en-US" sz="3200" b="1" dirty="0" smtClean="0">
                <a:solidFill>
                  <a:schemeClr val="bg1"/>
                </a:solidFill>
              </a:rPr>
              <a:t>reducing </a:t>
            </a:r>
            <a:r>
              <a:rPr lang="en-US" sz="3200" b="1" dirty="0">
                <a:solidFill>
                  <a:schemeClr val="bg1"/>
                </a:solidFill>
              </a:rPr>
              <a:t>unnecessary burdens on the health system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it’s time to </a:t>
            </a:r>
            <a:r>
              <a:rPr lang="en-US" i="1" dirty="0" smtClean="0"/>
              <a:t>deliver</a:t>
            </a:r>
            <a:r>
              <a:rPr lang="en-US" dirty="0" smtClean="0"/>
              <a:t> differently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>
            <a:off x="-1332656" y="2204864"/>
            <a:ext cx="6920272" cy="3805883"/>
          </a:xfrm>
        </p:spPr>
      </p:pic>
      <p:pic>
        <p:nvPicPr>
          <p:cNvPr id="5" name="Picture 4" descr="Screen Shot 2016-07-11 at 12.05.33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494109"/>
            <a:ext cx="3706831" cy="638747"/>
          </a:xfrm>
          <a:prstGeom prst="rect">
            <a:avLst/>
          </a:prstGeom>
        </p:spPr>
      </p:pic>
      <p:pic>
        <p:nvPicPr>
          <p:cNvPr id="6" name="Picture 5" descr="Screen Shot 2016-07-11 at 12.05.33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521" y="1494109"/>
            <a:ext cx="4819479" cy="638747"/>
          </a:xfrm>
          <a:prstGeom prst="rect">
            <a:avLst/>
          </a:prstGeom>
        </p:spPr>
      </p:pic>
      <p:pic>
        <p:nvPicPr>
          <p:cNvPr id="7" name="Picture 6" descr="Screen Shot 2016-07-11 at 12.05.27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852936"/>
            <a:ext cx="5112568" cy="18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7-11 at 12.07.57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2130"/>
            <a:ext cx="4824264" cy="1742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it’s time to </a:t>
            </a:r>
            <a:r>
              <a:rPr lang="en-US" i="1" dirty="0" smtClean="0"/>
              <a:t>deliver</a:t>
            </a:r>
            <a:r>
              <a:rPr lang="en-US" dirty="0" smtClean="0"/>
              <a:t> differently</a:t>
            </a:r>
            <a:endParaRPr lang="en-US" dirty="0"/>
          </a:p>
        </p:txBody>
      </p:sp>
      <p:pic>
        <p:nvPicPr>
          <p:cNvPr id="5" name="Picture 4" descr="Screen Shot 2016-07-11 at 12.05.33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494109"/>
            <a:ext cx="3706831" cy="638747"/>
          </a:xfrm>
          <a:prstGeom prst="rect">
            <a:avLst/>
          </a:prstGeom>
        </p:spPr>
      </p:pic>
      <p:pic>
        <p:nvPicPr>
          <p:cNvPr id="6" name="Picture 5" descr="Screen Shot 2016-07-11 at 12.05.33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521" y="1494109"/>
            <a:ext cx="4819479" cy="63874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153" r="-41153"/>
          <a:stretch>
            <a:fillRect/>
          </a:stretch>
        </p:blipFill>
        <p:spPr>
          <a:xfrm>
            <a:off x="3059832" y="2204864"/>
            <a:ext cx="7444003" cy="4093915"/>
          </a:xfrm>
        </p:spPr>
      </p:pic>
    </p:spTree>
    <p:extLst>
      <p:ext uri="{BB962C8B-B14F-4D97-AF65-F5344CB8AC3E}">
        <p14:creationId xmlns:p14="http://schemas.microsoft.com/office/powerpoint/2010/main" val="305851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differentiated care?</a:t>
            </a:r>
            <a:endParaRPr lang="en-US" dirty="0"/>
          </a:p>
        </p:txBody>
      </p:sp>
      <p:pic>
        <p:nvPicPr>
          <p:cNvPr id="10" name="Content Placeholder 9" descr="Screen Shot 2016-07-11 at 12.12.48 PM.pn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0" b="-4540"/>
          <a:stretch>
            <a:fillRect/>
          </a:stretch>
        </p:blipFill>
        <p:spPr>
          <a:xfrm>
            <a:off x="107504" y="1196752"/>
            <a:ext cx="4464496" cy="5003255"/>
          </a:xfrm>
        </p:spPr>
      </p:pic>
      <p:pic>
        <p:nvPicPr>
          <p:cNvPr id="11" name="Content Placeholder 10" descr="Screen Shot 2016-07-11 at 12.12.59 PM.pn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28" b="-3828"/>
          <a:stretch>
            <a:fillRect/>
          </a:stretch>
        </p:blipFill>
        <p:spPr>
          <a:xfrm>
            <a:off x="4648200" y="1289002"/>
            <a:ext cx="4316288" cy="4837162"/>
          </a:xfrm>
        </p:spPr>
      </p:pic>
      <p:grpSp>
        <p:nvGrpSpPr>
          <p:cNvPr id="13" name="Group 12"/>
          <p:cNvGrpSpPr/>
          <p:nvPr/>
        </p:nvGrpSpPr>
        <p:grpSpPr>
          <a:xfrm>
            <a:off x="3275856" y="1412776"/>
            <a:ext cx="2952327" cy="4400638"/>
            <a:chOff x="3275856" y="1412776"/>
            <a:chExt cx="2952327" cy="44006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856" y="1412776"/>
              <a:ext cx="2952327" cy="44006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63888" y="2276872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“Treat all”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3" descr="Screen Shot 2016-01-28 at 11.18.1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34" y="1830010"/>
            <a:ext cx="7486302" cy="28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of care needs for PLHIV</a:t>
            </a:r>
            <a:endParaRPr lang="en-US" dirty="0"/>
          </a:p>
        </p:txBody>
      </p:sp>
      <p:pic>
        <p:nvPicPr>
          <p:cNvPr id="4" name="Picture 3" descr="Screen Shot 2016-02-03 at 2.43.57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9144000" cy="30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0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elements</a:t>
            </a:r>
            <a:endParaRPr lang="en-US" dirty="0"/>
          </a:p>
        </p:txBody>
      </p:sp>
      <p:pic>
        <p:nvPicPr>
          <p:cNvPr id="6" name="Content Placeholder 3" descr="Screen Shot 2016-06-20 at 11.47.15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91" r="-33991"/>
          <a:stretch>
            <a:fillRect/>
          </a:stretch>
        </p:blipFill>
        <p:spPr>
          <a:xfrm>
            <a:off x="611560" y="1700808"/>
            <a:ext cx="8229600" cy="4525963"/>
          </a:xfrm>
          <a:prstGeom prst="rect">
            <a:avLst/>
          </a:prstGeom>
        </p:spPr>
      </p:pic>
      <p:pic>
        <p:nvPicPr>
          <p:cNvPr id="5" name="Content Placeholder 4" descr="Screen Shot 2016-06-27 at 1.26.5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997" r="-34997"/>
          <a:stretch>
            <a:fillRect/>
          </a:stretch>
        </p:blipFill>
        <p:spPr>
          <a:xfrm>
            <a:off x="323528" y="1405914"/>
            <a:ext cx="8784976" cy="483139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5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-27384"/>
            <a:ext cx="7427168" cy="1143000"/>
          </a:xfrm>
        </p:spPr>
        <p:txBody>
          <a:bodyPr/>
          <a:lstStyle/>
          <a:p>
            <a:r>
              <a:rPr lang="en-US" dirty="0" smtClean="0"/>
              <a:t>The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6-27 at 1.44.29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08" r="-18908"/>
          <a:stretch>
            <a:fillRect/>
          </a:stretch>
        </p:blipFill>
        <p:spPr>
          <a:xfrm>
            <a:off x="-58408" y="1083816"/>
            <a:ext cx="9763448" cy="536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167</Words>
  <Application>Microsoft Macintosh PowerPoint</Application>
  <PresentationFormat>On-screen Show (4:3)</PresentationFormat>
  <Paragraphs>28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Reaching Treatment for All: Developing a Package of Differentiated Care</vt:lpstr>
      <vt:lpstr>What is differentiated care?</vt:lpstr>
      <vt:lpstr>PowerPoint Presentation</vt:lpstr>
      <vt:lpstr>Why it’s time to deliver differently</vt:lpstr>
      <vt:lpstr>Why it’s time to deliver differently</vt:lpstr>
      <vt:lpstr>Why do we need differentiated care?</vt:lpstr>
      <vt:lpstr>Diversity of care needs for PLHIV</vt:lpstr>
      <vt:lpstr>The three elements</vt:lpstr>
      <vt:lpstr>The building blocks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70</cp:revision>
  <dcterms:created xsi:type="dcterms:W3CDTF">2015-07-06T08:16:27Z</dcterms:created>
  <dcterms:modified xsi:type="dcterms:W3CDTF">2016-07-17T14:17:34Z</dcterms:modified>
</cp:coreProperties>
</file>