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Alice" panose="020B0604020202020204" charset="0"/>
      <p:regular r:id="rId15"/>
    </p:embeddedFont>
    <p:embeddedFont>
      <p:font typeface="Alice Bold" panose="020B0604020202020204" charset="0"/>
      <p:regular r:id="rId16"/>
    </p:embeddedFont>
    <p:embeddedFont>
      <p:font typeface="Aptos Bold" panose="020B0604020202020204" charset="0"/>
      <p:regular r:id="rId17"/>
    </p:embeddedFont>
    <p:embeddedFont>
      <p:font typeface="Canva Sans" panose="020B0604020202020204" charset="0"/>
      <p:regular r:id="rId18"/>
    </p:embeddedFont>
    <p:embeddedFont>
      <p:font typeface="Canva Sans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ony Chisholm" userId="6ff21b25726039bd" providerId="LiveId" clId="{EB2578A6-1BA6-4034-BEAF-303C7E04A52F}"/>
    <pc:docChg chg="modSld">
      <pc:chgData name="Briony Chisholm" userId="6ff21b25726039bd" providerId="LiveId" clId="{EB2578A6-1BA6-4034-BEAF-303C7E04A52F}" dt="2026-10-02T06:27:36.791" v="73" actId="22"/>
      <pc:docMkLst>
        <pc:docMk/>
      </pc:docMkLst>
      <pc:sldChg chg="addSp mod">
        <pc:chgData name="Briony Chisholm" userId="6ff21b25726039bd" providerId="LiveId" clId="{EB2578A6-1BA6-4034-BEAF-303C7E04A52F}" dt="2026-10-02T06:27:36.791" v="73" actId="22"/>
        <pc:sldMkLst>
          <pc:docMk/>
          <pc:sldMk cId="0" sldId="256"/>
        </pc:sldMkLst>
        <pc:spChg chg="add">
          <ac:chgData name="Briony Chisholm" userId="6ff21b25726039bd" providerId="LiveId" clId="{EB2578A6-1BA6-4034-BEAF-303C7E04A52F}" dt="2026-10-02T06:27:36.791" v="73" actId="22"/>
          <ac:spMkLst>
            <pc:docMk/>
            <pc:sldMk cId="0" sldId="256"/>
            <ac:spMk id="5" creationId="{A97457E2-09AE-1EC4-1298-ABD9505B08D5}"/>
          </ac:spMkLst>
        </pc:spChg>
      </pc:sldChg>
      <pc:sldChg chg="modSp mod">
        <pc:chgData name="Briony Chisholm" userId="6ff21b25726039bd" providerId="LiveId" clId="{EB2578A6-1BA6-4034-BEAF-303C7E04A52F}" dt="2026-09-29T08:48:08.098" v="48" actId="20577"/>
        <pc:sldMkLst>
          <pc:docMk/>
          <pc:sldMk cId="0" sldId="257"/>
        </pc:sldMkLst>
        <pc:spChg chg="mod">
          <ac:chgData name="Briony Chisholm" userId="6ff21b25726039bd" providerId="LiveId" clId="{EB2578A6-1BA6-4034-BEAF-303C7E04A52F}" dt="2026-09-29T08:47:58.423" v="42" actId="20577"/>
          <ac:spMkLst>
            <pc:docMk/>
            <pc:sldMk cId="0" sldId="257"/>
            <ac:spMk id="58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8:08.098" v="48" actId="20577"/>
          <ac:spMkLst>
            <pc:docMk/>
            <pc:sldMk cId="0" sldId="257"/>
            <ac:spMk id="59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8:04.811" v="46" actId="20577"/>
          <ac:spMkLst>
            <pc:docMk/>
            <pc:sldMk cId="0" sldId="257"/>
            <ac:spMk id="61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8:01.551" v="44" actId="20577"/>
          <ac:spMkLst>
            <pc:docMk/>
            <pc:sldMk cId="0" sldId="257"/>
            <ac:spMk id="62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7:55.530" v="40" actId="20577"/>
          <ac:spMkLst>
            <pc:docMk/>
            <pc:sldMk cId="0" sldId="257"/>
            <ac:spMk id="65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8:03.883" v="49" actId="1076"/>
        <pc:sldMkLst>
          <pc:docMk/>
          <pc:sldMk cId="0" sldId="259"/>
        </pc:sldMkLst>
        <pc:spChg chg="mod">
          <ac:chgData name="Briony Chisholm" userId="6ff21b25726039bd" providerId="LiveId" clId="{EB2578A6-1BA6-4034-BEAF-303C7E04A52F}" dt="2026-09-28T05:18:40.407" v="26" actId="113"/>
          <ac:spMkLst>
            <pc:docMk/>
            <pc:sldMk cId="0" sldId="259"/>
            <ac:spMk id="6" creationId="{00000000-0000-0000-0000-000000000000}"/>
          </ac:spMkLst>
        </pc:spChg>
        <pc:spChg chg="mod">
          <ac:chgData name="Briony Chisholm" userId="6ff21b25726039bd" providerId="LiveId" clId="{EB2578A6-1BA6-4034-BEAF-303C7E04A52F}" dt="2026-09-28T05:18:59.478" v="38" actId="20577"/>
          <ac:spMkLst>
            <pc:docMk/>
            <pc:sldMk cId="0" sldId="259"/>
            <ac:spMk id="7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28:03.883" v="49" actId="1076"/>
          <ac:spMkLst>
            <pc:docMk/>
            <pc:sldMk cId="0" sldId="259"/>
            <ac:spMk id="10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8:09.498" v="50" actId="1076"/>
        <pc:sldMkLst>
          <pc:docMk/>
          <pc:sldMk cId="0" sldId="260"/>
        </pc:sldMkLst>
        <pc:spChg chg="mod">
          <ac:chgData name="Briony Chisholm" userId="6ff21b25726039bd" providerId="LiveId" clId="{EB2578A6-1BA6-4034-BEAF-303C7E04A52F}" dt="2026-09-29T11:28:09.498" v="50" actId="1076"/>
          <ac:spMkLst>
            <pc:docMk/>
            <pc:sldMk cId="0" sldId="260"/>
            <ac:spMk id="7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30T06:27:18.318" v="62" actId="20577"/>
        <pc:sldMkLst>
          <pc:docMk/>
          <pc:sldMk cId="0" sldId="261"/>
        </pc:sldMkLst>
        <pc:spChg chg="mod">
          <ac:chgData name="Briony Chisholm" userId="6ff21b25726039bd" providerId="LiveId" clId="{EB2578A6-1BA6-4034-BEAF-303C7E04A52F}" dt="2026-09-30T06:27:18.318" v="62" actId="20577"/>
          <ac:spMkLst>
            <pc:docMk/>
            <pc:sldMk cId="0" sldId="261"/>
            <ac:spMk id="2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28:19.903" v="51" actId="1076"/>
          <ac:spMkLst>
            <pc:docMk/>
            <pc:sldMk cId="0" sldId="261"/>
            <ac:spMk id="5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8:25.783" v="52" actId="1076"/>
        <pc:sldMkLst>
          <pc:docMk/>
          <pc:sldMk cId="0" sldId="262"/>
        </pc:sldMkLst>
        <pc:spChg chg="mod">
          <ac:chgData name="Briony Chisholm" userId="6ff21b25726039bd" providerId="LiveId" clId="{EB2578A6-1BA6-4034-BEAF-303C7E04A52F}" dt="2026-09-29T11:28:25.783" v="52" actId="1076"/>
          <ac:spMkLst>
            <pc:docMk/>
            <pc:sldMk cId="0" sldId="262"/>
            <ac:spMk id="5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8:30.596" v="53" actId="1076"/>
        <pc:sldMkLst>
          <pc:docMk/>
          <pc:sldMk cId="0" sldId="263"/>
        </pc:sldMkLst>
        <pc:spChg chg="mod">
          <ac:chgData name="Briony Chisholm" userId="6ff21b25726039bd" providerId="LiveId" clId="{EB2578A6-1BA6-4034-BEAF-303C7E04A52F}" dt="2026-09-29T11:28:30.596" v="53" actId="1076"/>
          <ac:spMkLst>
            <pc:docMk/>
            <pc:sldMk cId="0" sldId="263"/>
            <ac:spMk id="15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8:36.842" v="54" actId="1076"/>
        <pc:sldMkLst>
          <pc:docMk/>
          <pc:sldMk cId="0" sldId="264"/>
        </pc:sldMkLst>
        <pc:spChg chg="mod">
          <ac:chgData name="Briony Chisholm" userId="6ff21b25726039bd" providerId="LiveId" clId="{EB2578A6-1BA6-4034-BEAF-303C7E04A52F}" dt="2026-09-29T11:28:36.842" v="54" actId="1076"/>
          <ac:spMkLst>
            <pc:docMk/>
            <pc:sldMk cId="0" sldId="264"/>
            <ac:spMk id="13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8:43.017" v="55" actId="1076"/>
        <pc:sldMkLst>
          <pc:docMk/>
          <pc:sldMk cId="0" sldId="265"/>
        </pc:sldMkLst>
        <pc:spChg chg="mod">
          <ac:chgData name="Briony Chisholm" userId="6ff21b25726039bd" providerId="LiveId" clId="{EB2578A6-1BA6-4034-BEAF-303C7E04A52F}" dt="2026-09-29T11:28:43.017" v="55" actId="1076"/>
          <ac:spMkLst>
            <pc:docMk/>
            <pc:sldMk cId="0" sldId="265"/>
            <ac:spMk id="7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8:48.243" v="56" actId="1076"/>
        <pc:sldMkLst>
          <pc:docMk/>
          <pc:sldMk cId="0" sldId="266"/>
        </pc:sldMkLst>
        <pc:spChg chg="mod">
          <ac:chgData name="Briony Chisholm" userId="6ff21b25726039bd" providerId="LiveId" clId="{EB2578A6-1BA6-4034-BEAF-303C7E04A52F}" dt="2026-09-29T11:28:48.243" v="56" actId="1076"/>
          <ac:spMkLst>
            <pc:docMk/>
            <pc:sldMk cId="0" sldId="266"/>
            <ac:spMk id="10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30T06:27:35.910" v="64" actId="20577"/>
        <pc:sldMkLst>
          <pc:docMk/>
          <pc:sldMk cId="0" sldId="267"/>
        </pc:sldMkLst>
        <pc:spChg chg="mod">
          <ac:chgData name="Briony Chisholm" userId="6ff21b25726039bd" providerId="LiveId" clId="{EB2578A6-1BA6-4034-BEAF-303C7E04A52F}" dt="2026-09-30T06:27:35.910" v="64" actId="20577"/>
          <ac:spMkLst>
            <pc:docMk/>
            <pc:sldMk cId="0" sldId="267"/>
            <ac:spMk id="5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28:54.938" v="57" actId="1076"/>
          <ac:spMkLst>
            <pc:docMk/>
            <pc:sldMk cId="0" sldId="267"/>
            <ac:spMk id="8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30T06:28:34.773" v="72" actId="20577"/>
        <pc:sldMkLst>
          <pc:docMk/>
          <pc:sldMk cId="0" sldId="268"/>
        </pc:sldMkLst>
        <pc:spChg chg="mod">
          <ac:chgData name="Briony Chisholm" userId="6ff21b25726039bd" providerId="LiveId" clId="{EB2578A6-1BA6-4034-BEAF-303C7E04A52F}" dt="2026-09-30T06:28:34.773" v="72" actId="20577"/>
          <ac:spMkLst>
            <pc:docMk/>
            <pc:sldMk cId="0" sldId="268"/>
            <ac:spMk id="2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29:00.024" v="58" actId="1076"/>
          <ac:spMkLst>
            <pc:docMk/>
            <pc:sldMk cId="0" sldId="268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fferentiatedservicedelivery.org/resources/diy-whatsapp-based-microlearnin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622548"/>
            <a:ext cx="16230600" cy="2432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8</a:t>
            </a:r>
          </a:p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Marketing and admin</a:t>
            </a:r>
          </a:p>
        </p:txBody>
      </p:sp>
      <p:sp>
        <p:nvSpPr>
          <p:cNvPr id="3" name="Freeform 3"/>
          <p:cNvSpPr/>
          <p:nvPr/>
        </p:nvSpPr>
        <p:spPr>
          <a:xfrm>
            <a:off x="14329752" y="8185353"/>
            <a:ext cx="2929548" cy="1072947"/>
          </a:xfrm>
          <a:custGeom>
            <a:avLst/>
            <a:gdLst/>
            <a:ahLst/>
            <a:cxnLst/>
            <a:rect l="l" t="t" r="r" b="b"/>
            <a:pathLst>
              <a:path w="2929548" h="1072947">
                <a:moveTo>
                  <a:pt x="0" y="0"/>
                </a:moveTo>
                <a:lnTo>
                  <a:pt x="2929548" y="0"/>
                </a:lnTo>
                <a:lnTo>
                  <a:pt x="2929548" y="1072947"/>
                </a:lnTo>
                <a:lnTo>
                  <a:pt x="0" y="1072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7457E2-09AE-1EC4-1298-ABD9505B08D5}"/>
              </a:ext>
            </a:extLst>
          </p:cNvPr>
          <p:cNvSpPr txBox="1"/>
          <p:nvPr/>
        </p:nvSpPr>
        <p:spPr>
          <a:xfrm>
            <a:off x="1028700" y="8387080"/>
            <a:ext cx="10510390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Citation: </a:t>
            </a: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Chisholm B. DIY WhatsApp-based microtraining. 2026. Available from: </a:t>
            </a:r>
            <a:r>
              <a:rPr lang="en-US" sz="16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3" tooltip="https://www.differentiatedservicedelivery.org/resources/diy-whatsapp-based-microlearning/"/>
              </a:rPr>
              <a:t>https://www.differentiatedservicedelivery.org/resources/diy-whatsapp-based-microlearning/</a:t>
            </a:r>
          </a:p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Need help?</a:t>
            </a: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Contact Briony on briony.c@icloud.com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17014" y="3182316"/>
            <a:ext cx="6533318" cy="5986152"/>
          </a:xfrm>
          <a:custGeom>
            <a:avLst/>
            <a:gdLst/>
            <a:ahLst/>
            <a:cxnLst/>
            <a:rect l="l" t="t" r="r" b="b"/>
            <a:pathLst>
              <a:path w="6533318" h="5986152">
                <a:moveTo>
                  <a:pt x="0" y="0"/>
                </a:moveTo>
                <a:lnTo>
                  <a:pt x="6533317" y="0"/>
                </a:lnTo>
                <a:lnTo>
                  <a:pt x="6533317" y="5986153"/>
                </a:lnTo>
                <a:lnTo>
                  <a:pt x="0" y="59861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-581414" y="8350642"/>
            <a:ext cx="8853697" cy="269324"/>
            <a:chOff x="0" y="0"/>
            <a:chExt cx="2487343" cy="756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87344" cy="75663"/>
            </a:xfrm>
            <a:custGeom>
              <a:avLst/>
              <a:gdLst/>
              <a:ahLst/>
              <a:cxnLst/>
              <a:rect l="l" t="t" r="r" b="b"/>
              <a:pathLst>
                <a:path w="2487344" h="75663">
                  <a:moveTo>
                    <a:pt x="37832" y="0"/>
                  </a:moveTo>
                  <a:lnTo>
                    <a:pt x="2449512" y="0"/>
                  </a:lnTo>
                  <a:cubicBezTo>
                    <a:pt x="2470406" y="0"/>
                    <a:pt x="2487344" y="16938"/>
                    <a:pt x="2487344" y="37832"/>
                  </a:cubicBezTo>
                  <a:lnTo>
                    <a:pt x="2487344" y="37832"/>
                  </a:lnTo>
                  <a:cubicBezTo>
                    <a:pt x="2487344" y="47865"/>
                    <a:pt x="2483358" y="57488"/>
                    <a:pt x="2476263" y="64583"/>
                  </a:cubicBezTo>
                  <a:cubicBezTo>
                    <a:pt x="2469168" y="71678"/>
                    <a:pt x="2459545" y="75663"/>
                    <a:pt x="2449512" y="75663"/>
                  </a:cubicBezTo>
                  <a:lnTo>
                    <a:pt x="37832" y="75663"/>
                  </a:lnTo>
                  <a:cubicBezTo>
                    <a:pt x="16938" y="75663"/>
                    <a:pt x="0" y="58726"/>
                    <a:pt x="0" y="37832"/>
                  </a:cubicBezTo>
                  <a:lnTo>
                    <a:pt x="0" y="37832"/>
                  </a:lnTo>
                  <a:cubicBezTo>
                    <a:pt x="0" y="16938"/>
                    <a:pt x="16938" y="0"/>
                    <a:pt x="37832" y="0"/>
                  </a:cubicBezTo>
                  <a:close/>
                </a:path>
              </a:pathLst>
            </a:custGeom>
            <a:solidFill>
              <a:srgbClr val="6BB3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487343" cy="104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314237" y="8350642"/>
            <a:ext cx="5565296" cy="269324"/>
            <a:chOff x="0" y="0"/>
            <a:chExt cx="1563505" cy="756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63505" cy="75663"/>
            </a:xfrm>
            <a:custGeom>
              <a:avLst/>
              <a:gdLst/>
              <a:ahLst/>
              <a:cxnLst/>
              <a:rect l="l" t="t" r="r" b="b"/>
              <a:pathLst>
                <a:path w="1563505" h="75663">
                  <a:moveTo>
                    <a:pt x="37832" y="0"/>
                  </a:moveTo>
                  <a:lnTo>
                    <a:pt x="1525674" y="0"/>
                  </a:lnTo>
                  <a:cubicBezTo>
                    <a:pt x="1535707" y="0"/>
                    <a:pt x="1545330" y="3986"/>
                    <a:pt x="1552425" y="11081"/>
                  </a:cubicBezTo>
                  <a:cubicBezTo>
                    <a:pt x="1559520" y="18175"/>
                    <a:pt x="1563505" y="27798"/>
                    <a:pt x="1563505" y="37832"/>
                  </a:cubicBezTo>
                  <a:lnTo>
                    <a:pt x="1563505" y="37832"/>
                  </a:lnTo>
                  <a:cubicBezTo>
                    <a:pt x="1563505" y="58726"/>
                    <a:pt x="1546568" y="75663"/>
                    <a:pt x="1525674" y="75663"/>
                  </a:cubicBezTo>
                  <a:lnTo>
                    <a:pt x="37832" y="75663"/>
                  </a:lnTo>
                  <a:cubicBezTo>
                    <a:pt x="16938" y="75663"/>
                    <a:pt x="0" y="58726"/>
                    <a:pt x="0" y="37832"/>
                  </a:cubicBezTo>
                  <a:lnTo>
                    <a:pt x="0" y="37832"/>
                  </a:lnTo>
                  <a:cubicBezTo>
                    <a:pt x="0" y="16938"/>
                    <a:pt x="16938" y="0"/>
                    <a:pt x="37832" y="0"/>
                  </a:cubicBezTo>
                  <a:close/>
                </a:path>
              </a:pathLst>
            </a:custGeom>
            <a:solidFill>
              <a:srgbClr val="6BB3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563505" cy="104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5400000">
            <a:off x="1869614" y="7967157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20" y="0"/>
                </a:lnTo>
                <a:lnTo>
                  <a:pt x="1279320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2022896" y="7889149"/>
            <a:ext cx="972756" cy="1131934"/>
            <a:chOff x="0" y="0"/>
            <a:chExt cx="6985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135937" y="8020687"/>
            <a:ext cx="746675" cy="868858"/>
            <a:chOff x="0" y="0"/>
            <a:chExt cx="6985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14057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5400000">
            <a:off x="5851064" y="7967157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20" y="0"/>
                </a:lnTo>
                <a:lnTo>
                  <a:pt x="1279320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17" name="Group 17"/>
          <p:cNvGrpSpPr/>
          <p:nvPr/>
        </p:nvGrpSpPr>
        <p:grpSpPr>
          <a:xfrm>
            <a:off x="6004346" y="7889149"/>
            <a:ext cx="972756" cy="1131934"/>
            <a:chOff x="0" y="0"/>
            <a:chExt cx="6985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117387" y="8020687"/>
            <a:ext cx="746675" cy="868858"/>
            <a:chOff x="0" y="0"/>
            <a:chExt cx="6985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 rot="5400000">
            <a:off x="14834404" y="7967157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20" y="0"/>
                </a:lnTo>
                <a:lnTo>
                  <a:pt x="1279320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24" name="Group 24"/>
          <p:cNvGrpSpPr/>
          <p:nvPr/>
        </p:nvGrpSpPr>
        <p:grpSpPr>
          <a:xfrm>
            <a:off x="14987686" y="7889149"/>
            <a:ext cx="972756" cy="1131934"/>
            <a:chOff x="0" y="0"/>
            <a:chExt cx="6985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100727" y="8020687"/>
            <a:ext cx="746675" cy="868858"/>
            <a:chOff x="0" y="0"/>
            <a:chExt cx="6985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3B82F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 rot="5400000">
            <a:off x="12569025" y="5054580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19" y="0"/>
                </a:lnTo>
                <a:lnTo>
                  <a:pt x="1279319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31" name="Group 31"/>
          <p:cNvGrpSpPr/>
          <p:nvPr/>
        </p:nvGrpSpPr>
        <p:grpSpPr>
          <a:xfrm>
            <a:off x="12722307" y="4976572"/>
            <a:ext cx="972756" cy="1131934"/>
            <a:chOff x="0" y="0"/>
            <a:chExt cx="6985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835347" y="5108110"/>
            <a:ext cx="746675" cy="868858"/>
            <a:chOff x="0" y="0"/>
            <a:chExt cx="6985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6BB3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 rot="5400000">
            <a:off x="8119001" y="5054580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19" y="0"/>
                </a:lnTo>
                <a:lnTo>
                  <a:pt x="1279319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38" name="Group 38"/>
          <p:cNvGrpSpPr/>
          <p:nvPr/>
        </p:nvGrpSpPr>
        <p:grpSpPr>
          <a:xfrm>
            <a:off x="8272282" y="4976572"/>
            <a:ext cx="972756" cy="1131934"/>
            <a:chOff x="0" y="0"/>
            <a:chExt cx="698500" cy="812800"/>
          </a:xfrm>
        </p:grpSpPr>
        <p:sp>
          <p:nvSpPr>
            <p:cNvPr id="39" name="Freeform 39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385323" y="5108110"/>
            <a:ext cx="746675" cy="868858"/>
            <a:chOff x="0" y="0"/>
            <a:chExt cx="698500" cy="812800"/>
          </a:xfrm>
        </p:grpSpPr>
        <p:sp>
          <p:nvSpPr>
            <p:cNvPr id="42" name="Freeform 42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3B82F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018564" y="7746828"/>
            <a:ext cx="934436" cy="1476953"/>
            <a:chOff x="0" y="0"/>
            <a:chExt cx="1245915" cy="1969271"/>
          </a:xfrm>
        </p:grpSpPr>
        <p:grpSp>
          <p:nvGrpSpPr>
            <p:cNvPr id="45" name="Group 45"/>
            <p:cNvGrpSpPr/>
            <p:nvPr/>
          </p:nvGrpSpPr>
          <p:grpSpPr>
            <a:xfrm rot="2700000">
              <a:off x="-41282" y="427997"/>
              <a:ext cx="1359301" cy="359099"/>
              <a:chOff x="0" y="0"/>
              <a:chExt cx="286410" cy="75663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286410" cy="75663"/>
              </a:xfrm>
              <a:custGeom>
                <a:avLst/>
                <a:gdLst/>
                <a:ahLst/>
                <a:cxnLst/>
                <a:rect l="l" t="t" r="r" b="b"/>
                <a:pathLst>
                  <a:path w="286410" h="75663">
                    <a:moveTo>
                      <a:pt x="37832" y="0"/>
                    </a:moveTo>
                    <a:lnTo>
                      <a:pt x="248578" y="0"/>
                    </a:lnTo>
                    <a:cubicBezTo>
                      <a:pt x="269472" y="0"/>
                      <a:pt x="286410" y="16938"/>
                      <a:pt x="286410" y="37832"/>
                    </a:cubicBezTo>
                    <a:lnTo>
                      <a:pt x="286410" y="37832"/>
                    </a:lnTo>
                    <a:cubicBezTo>
                      <a:pt x="286410" y="47865"/>
                      <a:pt x="282424" y="57488"/>
                      <a:pt x="275329" y="64583"/>
                    </a:cubicBezTo>
                    <a:cubicBezTo>
                      <a:pt x="268234" y="71678"/>
                      <a:pt x="258612" y="75663"/>
                      <a:pt x="248578" y="75663"/>
                    </a:cubicBezTo>
                    <a:lnTo>
                      <a:pt x="37832" y="75663"/>
                    </a:lnTo>
                    <a:cubicBezTo>
                      <a:pt x="16938" y="75663"/>
                      <a:pt x="0" y="58726"/>
                      <a:pt x="0" y="37832"/>
                    </a:cubicBezTo>
                    <a:lnTo>
                      <a:pt x="0" y="37832"/>
                    </a:lnTo>
                    <a:cubicBezTo>
                      <a:pt x="0" y="16938"/>
                      <a:pt x="16938" y="0"/>
                      <a:pt x="37832" y="0"/>
                    </a:cubicBezTo>
                    <a:close/>
                  </a:path>
                </a:pathLst>
              </a:custGeom>
              <a:solidFill>
                <a:srgbClr val="6BB3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286410" cy="1042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 rot="-2700000">
              <a:off x="-78488" y="1166764"/>
              <a:ext cx="1402891" cy="359099"/>
              <a:chOff x="0" y="0"/>
              <a:chExt cx="295594" cy="75663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295594" cy="75663"/>
              </a:xfrm>
              <a:custGeom>
                <a:avLst/>
                <a:gdLst/>
                <a:ahLst/>
                <a:cxnLst/>
                <a:rect l="l" t="t" r="r" b="b"/>
                <a:pathLst>
                  <a:path w="295594" h="75663">
                    <a:moveTo>
                      <a:pt x="37832" y="0"/>
                    </a:moveTo>
                    <a:lnTo>
                      <a:pt x="257763" y="0"/>
                    </a:lnTo>
                    <a:cubicBezTo>
                      <a:pt x="267796" y="0"/>
                      <a:pt x="277419" y="3986"/>
                      <a:pt x="284514" y="11081"/>
                    </a:cubicBezTo>
                    <a:cubicBezTo>
                      <a:pt x="291609" y="18175"/>
                      <a:pt x="295594" y="27798"/>
                      <a:pt x="295594" y="37832"/>
                    </a:cubicBezTo>
                    <a:lnTo>
                      <a:pt x="295594" y="37832"/>
                    </a:lnTo>
                    <a:cubicBezTo>
                      <a:pt x="295594" y="58726"/>
                      <a:pt x="278657" y="75663"/>
                      <a:pt x="257763" y="75663"/>
                    </a:cubicBezTo>
                    <a:lnTo>
                      <a:pt x="37832" y="75663"/>
                    </a:lnTo>
                    <a:cubicBezTo>
                      <a:pt x="16938" y="75663"/>
                      <a:pt x="0" y="58726"/>
                      <a:pt x="0" y="37832"/>
                    </a:cubicBezTo>
                    <a:lnTo>
                      <a:pt x="0" y="37832"/>
                    </a:lnTo>
                    <a:cubicBezTo>
                      <a:pt x="0" y="16938"/>
                      <a:pt x="16938" y="0"/>
                      <a:pt x="37832" y="0"/>
                    </a:cubicBezTo>
                    <a:close/>
                  </a:path>
                </a:pathLst>
              </a:custGeom>
              <a:solidFill>
                <a:srgbClr val="6BB3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0" y="-28575"/>
                <a:ext cx="295594" cy="1042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</p:grpSp>
      <p:sp>
        <p:nvSpPr>
          <p:cNvPr id="51" name="Freeform 51"/>
          <p:cNvSpPr/>
          <p:nvPr/>
        </p:nvSpPr>
        <p:spPr>
          <a:xfrm>
            <a:off x="2335744" y="8235805"/>
            <a:ext cx="347060" cy="438623"/>
          </a:xfrm>
          <a:custGeom>
            <a:avLst/>
            <a:gdLst/>
            <a:ahLst/>
            <a:cxnLst/>
            <a:rect l="l" t="t" r="r" b="b"/>
            <a:pathLst>
              <a:path w="347060" h="438623">
                <a:moveTo>
                  <a:pt x="0" y="0"/>
                </a:moveTo>
                <a:lnTo>
                  <a:pt x="347060" y="0"/>
                </a:lnTo>
                <a:lnTo>
                  <a:pt x="347060" y="438623"/>
                </a:lnTo>
                <a:lnTo>
                  <a:pt x="0" y="438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2" name="Freeform 52"/>
          <p:cNvSpPr/>
          <p:nvPr/>
        </p:nvSpPr>
        <p:spPr>
          <a:xfrm>
            <a:off x="12989320" y="5341546"/>
            <a:ext cx="438730" cy="401987"/>
          </a:xfrm>
          <a:custGeom>
            <a:avLst/>
            <a:gdLst/>
            <a:ahLst/>
            <a:cxnLst/>
            <a:rect l="l" t="t" r="r" b="b"/>
            <a:pathLst>
              <a:path w="438730" h="401987">
                <a:moveTo>
                  <a:pt x="0" y="0"/>
                </a:moveTo>
                <a:lnTo>
                  <a:pt x="438730" y="0"/>
                </a:lnTo>
                <a:lnTo>
                  <a:pt x="438730" y="401987"/>
                </a:lnTo>
                <a:lnTo>
                  <a:pt x="0" y="4019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3" name="Freeform 53"/>
          <p:cNvSpPr/>
          <p:nvPr/>
        </p:nvSpPr>
        <p:spPr>
          <a:xfrm>
            <a:off x="8539349" y="5323228"/>
            <a:ext cx="438623" cy="438623"/>
          </a:xfrm>
          <a:custGeom>
            <a:avLst/>
            <a:gdLst/>
            <a:ahLst/>
            <a:cxnLst/>
            <a:rect l="l" t="t" r="r" b="b"/>
            <a:pathLst>
              <a:path w="438623" h="438623">
                <a:moveTo>
                  <a:pt x="0" y="0"/>
                </a:moveTo>
                <a:lnTo>
                  <a:pt x="438623" y="0"/>
                </a:lnTo>
                <a:lnTo>
                  <a:pt x="438623" y="438623"/>
                </a:lnTo>
                <a:lnTo>
                  <a:pt x="0" y="438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4" name="Freeform 54"/>
          <p:cNvSpPr/>
          <p:nvPr/>
        </p:nvSpPr>
        <p:spPr>
          <a:xfrm>
            <a:off x="15254989" y="8236041"/>
            <a:ext cx="438150" cy="438150"/>
          </a:xfrm>
          <a:custGeom>
            <a:avLst/>
            <a:gdLst/>
            <a:ahLst/>
            <a:cxnLst/>
            <a:rect l="l" t="t" r="r" b="b"/>
            <a:pathLst>
              <a:path w="438150" h="438150">
                <a:moveTo>
                  <a:pt x="0" y="0"/>
                </a:moveTo>
                <a:lnTo>
                  <a:pt x="438150" y="0"/>
                </a:lnTo>
                <a:lnTo>
                  <a:pt x="4381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5" name="Freeform 55"/>
          <p:cNvSpPr/>
          <p:nvPr/>
        </p:nvSpPr>
        <p:spPr>
          <a:xfrm>
            <a:off x="6271413" y="8235805"/>
            <a:ext cx="438623" cy="438623"/>
          </a:xfrm>
          <a:custGeom>
            <a:avLst/>
            <a:gdLst/>
            <a:ahLst/>
            <a:cxnLst/>
            <a:rect l="l" t="t" r="r" b="b"/>
            <a:pathLst>
              <a:path w="438623" h="438623">
                <a:moveTo>
                  <a:pt x="0" y="0"/>
                </a:moveTo>
                <a:lnTo>
                  <a:pt x="438623" y="0"/>
                </a:lnTo>
                <a:lnTo>
                  <a:pt x="438623" y="438623"/>
                </a:lnTo>
                <a:lnTo>
                  <a:pt x="0" y="438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6" name="Freeform 56"/>
          <p:cNvSpPr/>
          <p:nvPr/>
        </p:nvSpPr>
        <p:spPr>
          <a:xfrm rot="1572148">
            <a:off x="9229770" y="7295259"/>
            <a:ext cx="767849" cy="1505587"/>
          </a:xfrm>
          <a:custGeom>
            <a:avLst/>
            <a:gdLst/>
            <a:ahLst/>
            <a:cxnLst/>
            <a:rect l="l" t="t" r="r" b="b"/>
            <a:pathLst>
              <a:path w="767849" h="1505587">
                <a:moveTo>
                  <a:pt x="0" y="0"/>
                </a:moveTo>
                <a:lnTo>
                  <a:pt x="767849" y="0"/>
                </a:lnTo>
                <a:lnTo>
                  <a:pt x="767849" y="1505587"/>
                </a:lnTo>
                <a:lnTo>
                  <a:pt x="0" y="15055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7" name="Freeform 57"/>
          <p:cNvSpPr/>
          <p:nvPr/>
        </p:nvSpPr>
        <p:spPr>
          <a:xfrm rot="-3198865">
            <a:off x="12548890" y="6510278"/>
            <a:ext cx="767849" cy="1505587"/>
          </a:xfrm>
          <a:custGeom>
            <a:avLst/>
            <a:gdLst/>
            <a:ahLst/>
            <a:cxnLst/>
            <a:rect l="l" t="t" r="r" b="b"/>
            <a:pathLst>
              <a:path w="767849" h="1505587">
                <a:moveTo>
                  <a:pt x="0" y="0"/>
                </a:moveTo>
                <a:lnTo>
                  <a:pt x="767850" y="0"/>
                </a:lnTo>
                <a:lnTo>
                  <a:pt x="767850" y="1505587"/>
                </a:lnTo>
                <a:lnTo>
                  <a:pt x="0" y="15055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8" name="TextBox 58"/>
          <p:cNvSpPr txBox="1"/>
          <p:nvPr/>
        </p:nvSpPr>
        <p:spPr>
          <a:xfrm>
            <a:off x="4522131" y="6030466"/>
            <a:ext cx="3032958" cy="42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Planning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4580406" y="5946104"/>
            <a:ext cx="3032958" cy="874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 err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Finalisation</a:t>
            </a: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 of  WhatsApp group 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4754934" y="6569053"/>
            <a:ext cx="3032958" cy="1092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Human resource allocation 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Establish key dates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Establish recruitment plan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Create sign-up survey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3314237" y="3935172"/>
            <a:ext cx="4083748" cy="42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WhatsApp group creation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5057853" y="3935172"/>
            <a:ext cx="3513688" cy="42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Marketing and admin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3925175" y="4368242"/>
            <a:ext cx="3014272" cy="540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WhatsApp group is populated as sign-ups happen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5205117" y="4368242"/>
            <a:ext cx="3009837" cy="1092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Ongoing advertising of the training through relevant channels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Group management plan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209145" y="6030466"/>
            <a:ext cx="4600258" cy="874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Microlearning</a:t>
            </a:r>
          </a:p>
          <a:p>
            <a:pPr algn="ctr">
              <a:lnSpc>
                <a:spcPts val="3499"/>
              </a:lnSpc>
            </a:pPr>
            <a:r>
              <a:rPr lang="en-US" sz="2499" b="1" dirty="0" err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familiarisation</a:t>
            </a:r>
            <a:endParaRPr lang="en-US" sz="2499" b="1" dirty="0">
              <a:solidFill>
                <a:srgbClr val="00000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999984" y="6915102"/>
            <a:ext cx="3018580" cy="816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Introduction to microlearning for all leads involved in recruitment  and/or participants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0" y="707858"/>
            <a:ext cx="18288000" cy="1045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699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Recruitment and training group creation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9478754" y="5376416"/>
            <a:ext cx="3009837" cy="128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Recruitment and WhatsApp group creation</a:t>
            </a:r>
          </a:p>
        </p:txBody>
      </p:sp>
      <p:sp>
        <p:nvSpPr>
          <p:cNvPr id="69" name="Freeform 69"/>
          <p:cNvSpPr/>
          <p:nvPr/>
        </p:nvSpPr>
        <p:spPr>
          <a:xfrm>
            <a:off x="4231062" y="3462881"/>
            <a:ext cx="4752392" cy="2298970"/>
          </a:xfrm>
          <a:custGeom>
            <a:avLst/>
            <a:gdLst/>
            <a:ahLst/>
            <a:cxnLst/>
            <a:rect l="l" t="t" r="r" b="b"/>
            <a:pathLst>
              <a:path w="4752392" h="2298970">
                <a:moveTo>
                  <a:pt x="0" y="0"/>
                </a:moveTo>
                <a:lnTo>
                  <a:pt x="4752392" y="0"/>
                </a:lnTo>
                <a:lnTo>
                  <a:pt x="4752392" y="2298970"/>
                </a:lnTo>
                <a:lnTo>
                  <a:pt x="0" y="22989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0" name="TextBox 70"/>
          <p:cNvSpPr txBox="1"/>
          <p:nvPr/>
        </p:nvSpPr>
        <p:spPr>
          <a:xfrm>
            <a:off x="14452696" y="6838616"/>
            <a:ext cx="3288378" cy="1092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WhatsApp group is populated as sign-ups happen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Group management: monitoring participation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11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 this section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11756" y="2924531"/>
            <a:ext cx="12135136" cy="3385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Marketing the training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2: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Preparing a group management plan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Finalising groups 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4: 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Final checks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86400" y="2081431"/>
            <a:ext cx="7315200" cy="1408176"/>
          </a:xfrm>
          <a:custGeom>
            <a:avLst/>
            <a:gdLst/>
            <a:ahLst/>
            <a:cxnLst/>
            <a:rect l="l" t="t" r="r" b="b"/>
            <a:pathLst>
              <a:path w="7315200" h="1408176">
                <a:moveTo>
                  <a:pt x="0" y="0"/>
                </a:moveTo>
                <a:lnTo>
                  <a:pt x="7315200" y="0"/>
                </a:lnTo>
                <a:lnTo>
                  <a:pt x="7315200" y="1408176"/>
                </a:lnTo>
                <a:lnTo>
                  <a:pt x="0" y="14081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8881739" y="6607400"/>
            <a:ext cx="2508596" cy="250859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70205" y="3636848"/>
            <a:ext cx="13547590" cy="2308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0"/>
              </a:lnSpc>
            </a:pPr>
            <a:r>
              <a:rPr lang="en-US" sz="2899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Remember</a:t>
            </a:r>
          </a:p>
          <a:p>
            <a:pPr algn="ctr">
              <a:lnSpc>
                <a:spcPts val="4610"/>
              </a:lnSpc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you’re running a training group, you ideally want everybody who will benefit from the training to join:</a:t>
            </a:r>
          </a:p>
          <a:p>
            <a:pPr algn="ctr">
              <a:lnSpc>
                <a:spcPts val="4610"/>
              </a:lnSpc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cast the invitation net wide and make it easy to join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6021703"/>
            <a:ext cx="7452765" cy="3930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9"/>
              </a:lnSpc>
            </a:pPr>
            <a:r>
              <a:rPr lang="en-US" sz="28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 previous parts, these questions were answered:</a:t>
            </a:r>
          </a:p>
          <a:p>
            <a:pPr marL="626104" lvl="1" indent="-313052" algn="l">
              <a:lnSpc>
                <a:spcPts val="5219"/>
              </a:lnSpc>
              <a:buAutoNum type="arabicPeriod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Who are the target participants?</a:t>
            </a:r>
          </a:p>
          <a:p>
            <a:pPr marL="626104" lvl="1" indent="-313052" algn="l">
              <a:lnSpc>
                <a:spcPts val="5219"/>
              </a:lnSpc>
              <a:buAutoNum type="arabicPeriod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How can you contact those people?</a:t>
            </a:r>
          </a:p>
          <a:p>
            <a:pPr marL="626104" lvl="1" indent="-313052" algn="l">
              <a:lnSpc>
                <a:spcPts val="5219"/>
              </a:lnSpc>
              <a:buAutoNum type="arabicPeriod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 you need to create an invitation or       message to send?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895350"/>
            <a:ext cx="16230600" cy="11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Marketing the training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90609" y="6240207"/>
            <a:ext cx="5195423" cy="2875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0"/>
              </a:lnSpc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this part, we’ll share tips on making sure you reach everybody that will benefit and illustrate how to make a simple invitation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03383" y="8922126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63536" y="4503365"/>
            <a:ext cx="1552656" cy="1727572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5" y="0"/>
                </a:lnTo>
                <a:lnTo>
                  <a:pt x="1552655" y="1727572"/>
                </a:lnTo>
                <a:lnTo>
                  <a:pt x="0" y="17275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3980825" y="3028043"/>
            <a:ext cx="12580157" cy="480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Start recruitment early. The earlier, the better!</a:t>
            </a:r>
          </a:p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Don’t ‘reinvent the wheel’: use recruitment channels that already exist, such as district and facility WhatsApp groups</a:t>
            </a:r>
          </a:p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Use all the options available to you: WhatsApp groups, e-mail, local/district meetings, implementing partners</a:t>
            </a:r>
          </a:p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Advertise a number of times, to catch potential participants who missed first (or second ...) notices</a:t>
            </a:r>
          </a:p>
        </p:txBody>
      </p:sp>
      <p:sp>
        <p:nvSpPr>
          <p:cNvPr id="4" name="Freeform 4"/>
          <p:cNvSpPr/>
          <p:nvPr/>
        </p:nvSpPr>
        <p:spPr>
          <a:xfrm>
            <a:off x="2161926" y="7673726"/>
            <a:ext cx="1607344" cy="2057400"/>
          </a:xfrm>
          <a:custGeom>
            <a:avLst/>
            <a:gdLst/>
            <a:ahLst/>
            <a:cxnLst/>
            <a:rect l="l" t="t" r="r" b="b"/>
            <a:pathLst>
              <a:path w="1607344" h="2057400">
                <a:moveTo>
                  <a:pt x="0" y="0"/>
                </a:moveTo>
                <a:lnTo>
                  <a:pt x="1607344" y="0"/>
                </a:lnTo>
                <a:lnTo>
                  <a:pt x="160734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028700" y="895350"/>
            <a:ext cx="16230600" cy="1936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Marketing the training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Tips on reaching your audience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294464" y="8291326"/>
            <a:ext cx="12580157" cy="63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0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Most importantly, make it easy for people to join the group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069386" y="8956437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53921" y="2873500"/>
            <a:ext cx="12580157" cy="626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you don’t need to have tight control over who joins the groups, don’t have it:</a:t>
            </a:r>
          </a:p>
          <a:p>
            <a:pPr marL="1252208" lvl="2" indent="-417403" algn="l">
              <a:lnSpc>
                <a:spcPts val="5480"/>
              </a:lnSpc>
              <a:buFont typeface="Arial"/>
              <a:buChar char="⚬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you don’t need participant details, don’t add a sign-up survey</a:t>
            </a:r>
          </a:p>
          <a:p>
            <a:pPr marL="1252208" lvl="2" indent="-417403" algn="l">
              <a:lnSpc>
                <a:spcPts val="5480"/>
              </a:lnSpc>
              <a:buFont typeface="Arial"/>
              <a:buChar char="⚬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you do need participant details, use a sign-up survey but ask only what you absolutely need to know</a:t>
            </a:r>
          </a:p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Let people join groups themselves, using the WhatsApp group link or QR code (see Part 6/7)</a:t>
            </a:r>
          </a:p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Encourage people to share the link or invitation with others that may be interested</a:t>
            </a:r>
          </a:p>
        </p:txBody>
      </p:sp>
      <p:sp>
        <p:nvSpPr>
          <p:cNvPr id="3" name="Freeform 3"/>
          <p:cNvSpPr/>
          <p:nvPr/>
        </p:nvSpPr>
        <p:spPr>
          <a:xfrm>
            <a:off x="1905889" y="4502580"/>
            <a:ext cx="1607344" cy="2057400"/>
          </a:xfrm>
          <a:custGeom>
            <a:avLst/>
            <a:gdLst/>
            <a:ahLst/>
            <a:cxnLst/>
            <a:rect l="l" t="t" r="r" b="b"/>
            <a:pathLst>
              <a:path w="1607344" h="2057400">
                <a:moveTo>
                  <a:pt x="0" y="0"/>
                </a:moveTo>
                <a:lnTo>
                  <a:pt x="1607344" y="0"/>
                </a:lnTo>
                <a:lnTo>
                  <a:pt x="1607344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028700" y="895350"/>
            <a:ext cx="16230600" cy="1936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Marketing the training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Make it easy for participants to join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083454" y="8958262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95780" y="3292720"/>
            <a:ext cx="12096441" cy="480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80"/>
              </a:lnSpc>
            </a:pP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Important information to include in the invitation:</a:t>
            </a:r>
          </a:p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 the training is about</a:t>
            </a:r>
          </a:p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short explanation of the WhatsApp-based training format</a:t>
            </a:r>
          </a:p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When the training will happen</a:t>
            </a:r>
          </a:p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How to sign up</a:t>
            </a:r>
          </a:p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contact person, for questions on joining/signing up</a:t>
            </a:r>
          </a:p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When registration closes, if applicable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895350"/>
            <a:ext cx="16230600" cy="1936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Marketing the training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Making an invitation (JPEG or text)</a:t>
            </a:r>
          </a:p>
        </p:txBody>
      </p:sp>
      <p:sp>
        <p:nvSpPr>
          <p:cNvPr id="4" name="Freeform 4"/>
          <p:cNvSpPr/>
          <p:nvPr/>
        </p:nvSpPr>
        <p:spPr>
          <a:xfrm>
            <a:off x="1383076" y="4739586"/>
            <a:ext cx="1552656" cy="1727572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6" y="0"/>
                </a:lnTo>
                <a:lnTo>
                  <a:pt x="1552656" y="1727572"/>
                </a:lnTo>
                <a:lnTo>
                  <a:pt x="0" y="17275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7083454" y="9172575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65812" y="2727657"/>
            <a:ext cx="5528897" cy="5528897"/>
          </a:xfrm>
          <a:custGeom>
            <a:avLst/>
            <a:gdLst/>
            <a:ahLst/>
            <a:cxnLst/>
            <a:rect l="l" t="t" r="r" b="b"/>
            <a:pathLst>
              <a:path w="5528897" h="5528897">
                <a:moveTo>
                  <a:pt x="0" y="0"/>
                </a:moveTo>
                <a:lnTo>
                  <a:pt x="5528898" y="0"/>
                </a:lnTo>
                <a:lnTo>
                  <a:pt x="5528898" y="5528897"/>
                </a:lnTo>
                <a:lnTo>
                  <a:pt x="0" y="55288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7594710" y="3599886"/>
            <a:ext cx="2656552" cy="1846304"/>
          </a:xfrm>
          <a:custGeom>
            <a:avLst/>
            <a:gdLst/>
            <a:ahLst/>
            <a:cxnLst/>
            <a:rect l="l" t="t" r="r" b="b"/>
            <a:pathLst>
              <a:path w="2656552" h="1846304">
                <a:moveTo>
                  <a:pt x="0" y="0"/>
                </a:moveTo>
                <a:lnTo>
                  <a:pt x="2656552" y="0"/>
                </a:lnTo>
                <a:lnTo>
                  <a:pt x="2656552" y="1846304"/>
                </a:lnTo>
                <a:lnTo>
                  <a:pt x="0" y="18463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flipH="1">
            <a:off x="10604510" y="2649611"/>
            <a:ext cx="5920487" cy="5995430"/>
          </a:xfrm>
          <a:custGeom>
            <a:avLst/>
            <a:gdLst/>
            <a:ahLst/>
            <a:cxnLst/>
            <a:rect l="l" t="t" r="r" b="b"/>
            <a:pathLst>
              <a:path w="5920487" h="5995430">
                <a:moveTo>
                  <a:pt x="5920487" y="0"/>
                </a:moveTo>
                <a:lnTo>
                  <a:pt x="0" y="0"/>
                </a:lnTo>
                <a:lnTo>
                  <a:pt x="0" y="5995429"/>
                </a:lnTo>
                <a:lnTo>
                  <a:pt x="5920487" y="5995429"/>
                </a:lnTo>
                <a:lnTo>
                  <a:pt x="592048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3138748" y="6477553"/>
            <a:ext cx="852010" cy="852010"/>
          </a:xfrm>
          <a:custGeom>
            <a:avLst/>
            <a:gdLst/>
            <a:ahLst/>
            <a:cxnLst/>
            <a:rect l="l" t="t" r="r" b="b"/>
            <a:pathLst>
              <a:path w="852010" h="852010">
                <a:moveTo>
                  <a:pt x="0" y="0"/>
                </a:moveTo>
                <a:lnTo>
                  <a:pt x="852011" y="0"/>
                </a:lnTo>
                <a:lnTo>
                  <a:pt x="852011" y="852010"/>
                </a:lnTo>
                <a:lnTo>
                  <a:pt x="0" y="8520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1028700" y="6045430"/>
            <a:ext cx="1468606" cy="146860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320899" y="8381979"/>
            <a:ext cx="1468606" cy="146860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904875"/>
            <a:ext cx="16230600" cy="1697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6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Marketing the training</a:t>
            </a:r>
          </a:p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Making an invitation (JPEG or text)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40344" y="2854877"/>
            <a:ext cx="5648819" cy="349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Exciting news! 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You’re invited to join us for Test Training on Mondays @ 13:00 from 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2 March to 20 April.  The training will be for 10-15 minutes in a WhatsApp group, text only. To join, go to https://www.surveymonkey.com/Test or click on the QR code below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89506" y="8587890"/>
            <a:ext cx="12241556" cy="86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 link and QR code used here will be either to the sign-up survey (if you have one), or to join the WhatsApp group directly (if you don’t need people to sign up)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229992" y="9207016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202306" y="2404737"/>
            <a:ext cx="3595407" cy="6853563"/>
            <a:chOff x="0" y="0"/>
            <a:chExt cx="8624570" cy="16440150"/>
          </a:xfrm>
        </p:grpSpPr>
        <p:sp>
          <p:nvSpPr>
            <p:cNvPr id="3" name="Freeform 3"/>
            <p:cNvSpPr/>
            <p:nvPr/>
          </p:nvSpPr>
          <p:spPr>
            <a:xfrm>
              <a:off x="411480" y="269240"/>
              <a:ext cx="7753350" cy="15908021"/>
            </a:xfrm>
            <a:custGeom>
              <a:avLst/>
              <a:gdLst/>
              <a:ahLst/>
              <a:cxnLst/>
              <a:rect l="l" t="t" r="r" b="b"/>
              <a:pathLst>
                <a:path w="7753350" h="15908021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2"/>
              <a:stretch>
                <a:fillRect t="-2690" b="-26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8636000" cy="16446500"/>
            </a:xfrm>
            <a:custGeom>
              <a:avLst/>
              <a:gdLst/>
              <a:ahLst/>
              <a:cxnLst/>
              <a:rect l="l" t="t" r="r" b="b"/>
              <a:pathLst>
                <a:path w="8636000" h="164465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191183" y="2755896"/>
            <a:ext cx="8875590" cy="6503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Edit group settings: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if left 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ALL group members can alter settings. It is preferable to turn this 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off</a:t>
            </a:r>
          </a:p>
          <a:p>
            <a:pPr algn="l">
              <a:lnSpc>
                <a:spcPts val="2100"/>
              </a:lnSpc>
            </a:pPr>
            <a:endParaRPr lang="en-US" sz="26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779"/>
              </a:lnSpc>
            </a:pP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Send new messages: 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left 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ALL group members can send messages at any time. We advise you to  turn this 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off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This can be switched on after each session to allow questions and discussion for a short period </a:t>
            </a:r>
          </a:p>
          <a:p>
            <a:pPr algn="l">
              <a:lnSpc>
                <a:spcPts val="2100"/>
              </a:lnSpc>
            </a:pPr>
            <a:endParaRPr lang="en-US" sz="26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3779"/>
              </a:lnSpc>
            </a:pP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Add other members: 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this can be left 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if you’re happy to allow all members to add others; or 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off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       if not</a:t>
            </a:r>
          </a:p>
          <a:p>
            <a:pPr algn="l">
              <a:lnSpc>
                <a:spcPts val="2100"/>
              </a:lnSpc>
            </a:pPr>
            <a:endParaRPr lang="en-US" sz="26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Approve new members: 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left 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on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this will only allow members in after admin approval</a:t>
            </a:r>
          </a:p>
        </p:txBody>
      </p:sp>
      <p:sp>
        <p:nvSpPr>
          <p:cNvPr id="6" name="Freeform 6"/>
          <p:cNvSpPr/>
          <p:nvPr/>
        </p:nvSpPr>
        <p:spPr>
          <a:xfrm>
            <a:off x="13949925" y="2813046"/>
            <a:ext cx="362968" cy="3056573"/>
          </a:xfrm>
          <a:custGeom>
            <a:avLst/>
            <a:gdLst/>
            <a:ahLst/>
            <a:cxnLst/>
            <a:rect l="l" t="t" r="r" b="b"/>
            <a:pathLst>
              <a:path w="362968" h="3056573">
                <a:moveTo>
                  <a:pt x="0" y="0"/>
                </a:moveTo>
                <a:lnTo>
                  <a:pt x="362968" y="0"/>
                </a:lnTo>
                <a:lnTo>
                  <a:pt x="362968" y="3056572"/>
                </a:lnTo>
                <a:lnTo>
                  <a:pt x="0" y="30565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3949925" y="6507341"/>
            <a:ext cx="362968" cy="3056573"/>
          </a:xfrm>
          <a:custGeom>
            <a:avLst/>
            <a:gdLst/>
            <a:ahLst/>
            <a:cxnLst/>
            <a:rect l="l" t="t" r="r" b="b"/>
            <a:pathLst>
              <a:path w="362968" h="3056573">
                <a:moveTo>
                  <a:pt x="0" y="0"/>
                </a:moveTo>
                <a:lnTo>
                  <a:pt x="362968" y="0"/>
                </a:lnTo>
                <a:lnTo>
                  <a:pt x="362968" y="3056573"/>
                </a:lnTo>
                <a:lnTo>
                  <a:pt x="0" y="3056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028700" y="828030"/>
            <a:ext cx="16230600" cy="1510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19"/>
              </a:lnSpc>
            </a:pPr>
            <a:r>
              <a:rPr lang="en-US" sz="5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2: Preparing a group management plan</a:t>
            </a:r>
          </a:p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Setting up secure WhatsApp groups: set your settings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472578" y="6817019"/>
            <a:ext cx="2905269" cy="2389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5"/>
              </a:lnSpc>
              <a:spcBef>
                <a:spcPct val="0"/>
              </a:spcBef>
            </a:pPr>
            <a:r>
              <a:rPr lang="en-US" sz="229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Only turn on controls that are </a:t>
            </a:r>
            <a:r>
              <a:rPr lang="en-US" sz="229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necessary</a:t>
            </a:r>
            <a:r>
              <a:rPr lang="en-US" sz="229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we want to be welcoming and make it easy for people to join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617693" y="3922823"/>
            <a:ext cx="2905269" cy="789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5"/>
              </a:lnSpc>
              <a:spcBef>
                <a:spcPct val="0"/>
              </a:spcBef>
            </a:pPr>
            <a:r>
              <a:rPr lang="en-US" sz="229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These two settings should be </a:t>
            </a:r>
            <a:r>
              <a:rPr lang="en-US" sz="229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left off</a:t>
            </a:r>
          </a:p>
        </p:txBody>
      </p:sp>
      <p:sp>
        <p:nvSpPr>
          <p:cNvPr id="11" name="Freeform 11"/>
          <p:cNvSpPr/>
          <p:nvPr/>
        </p:nvSpPr>
        <p:spPr>
          <a:xfrm>
            <a:off x="3453810" y="5726008"/>
            <a:ext cx="1184923" cy="573700"/>
          </a:xfrm>
          <a:custGeom>
            <a:avLst/>
            <a:gdLst/>
            <a:ahLst/>
            <a:cxnLst/>
            <a:rect l="l" t="t" r="r" b="b"/>
            <a:pathLst>
              <a:path w="1184923" h="573700">
                <a:moveTo>
                  <a:pt x="0" y="0"/>
                </a:moveTo>
                <a:lnTo>
                  <a:pt x="1184923" y="0"/>
                </a:lnTo>
                <a:lnTo>
                  <a:pt x="1184923" y="573700"/>
                </a:lnTo>
                <a:lnTo>
                  <a:pt x="0" y="573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3453810" y="7748777"/>
            <a:ext cx="1184923" cy="573700"/>
          </a:xfrm>
          <a:custGeom>
            <a:avLst/>
            <a:gdLst/>
            <a:ahLst/>
            <a:cxnLst/>
            <a:rect l="l" t="t" r="r" b="b"/>
            <a:pathLst>
              <a:path w="1184923" h="573700">
                <a:moveTo>
                  <a:pt x="0" y="0"/>
                </a:moveTo>
                <a:lnTo>
                  <a:pt x="1184923" y="0"/>
                </a:lnTo>
                <a:lnTo>
                  <a:pt x="1184923" y="573700"/>
                </a:lnTo>
                <a:lnTo>
                  <a:pt x="0" y="573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17493654" y="9097073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02930" y="6854404"/>
            <a:ext cx="1829283" cy="1874530"/>
          </a:xfrm>
          <a:custGeom>
            <a:avLst/>
            <a:gdLst/>
            <a:ahLst/>
            <a:cxnLst/>
            <a:rect l="l" t="t" r="r" b="b"/>
            <a:pathLst>
              <a:path w="1829283" h="1874530">
                <a:moveTo>
                  <a:pt x="0" y="0"/>
                </a:moveTo>
                <a:lnTo>
                  <a:pt x="1829283" y="0"/>
                </a:lnTo>
                <a:lnTo>
                  <a:pt x="1829283" y="1874530"/>
                </a:lnTo>
                <a:lnTo>
                  <a:pt x="0" y="18745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27111" y="2713460"/>
            <a:ext cx="6356958" cy="6356958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9"/>
                </a:lnTo>
                <a:lnTo>
                  <a:pt x="0" y="63569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028700" y="923925"/>
            <a:ext cx="16230600" cy="1545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3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2: Preparing a group management plan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Setting up secure WhatsApp groups: housekeeping rules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802930" y="3171825"/>
            <a:ext cx="8011021" cy="200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Housekeeping rules (either in JPEG or text) must be shared before </a:t>
            </a:r>
            <a:r>
              <a:rPr lang="en-US" sz="2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each</a:t>
            </a: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session. This is also a good way to remind people of the sessions: send the housekeeping rules 15 minutes before the training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954691" y="5938911"/>
            <a:ext cx="5859260" cy="3000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2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Important</a:t>
            </a:r>
          </a:p>
          <a:p>
            <a:pPr algn="l">
              <a:lnSpc>
                <a:spcPts val="3894"/>
              </a:lnSpc>
            </a:pPr>
            <a:r>
              <a:rPr lang="en-US" sz="229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WhatsApp Business must be used for the training as it allows admins to remove comments for everyone. This is vital, in case of the sharing of any confidential information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92125" y="9258300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4790426"/>
            <a:ext cx="1693929" cy="2538586"/>
          </a:xfrm>
          <a:custGeom>
            <a:avLst/>
            <a:gdLst/>
            <a:ahLst/>
            <a:cxnLst/>
            <a:rect l="l" t="t" r="r" b="b"/>
            <a:pathLst>
              <a:path w="1693929" h="2538586">
                <a:moveTo>
                  <a:pt x="0" y="0"/>
                </a:moveTo>
                <a:lnTo>
                  <a:pt x="1693929" y="0"/>
                </a:lnTo>
                <a:lnTo>
                  <a:pt x="1693929" y="2538587"/>
                </a:lnTo>
                <a:lnTo>
                  <a:pt x="0" y="25385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722629" y="4565164"/>
            <a:ext cx="11363880" cy="3691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Answering questions after the session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the facilitator is a subject expert and knows answers to questions, they can be answered ‘live’</a:t>
            </a:r>
          </a:p>
          <a:p>
            <a:pPr marL="474979" lvl="1" indent="-237490" algn="l">
              <a:lnSpc>
                <a:spcPts val="307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there is ANY question around how to answer a question: send a message to say questions will be answered later, discuss the correct answer with a subject expert, and answer later. Remember, you’re giving information to a large group of people who may also forward the information to others</a:t>
            </a:r>
          </a:p>
          <a:p>
            <a:pPr algn="l">
              <a:lnSpc>
                <a:spcPts val="2940"/>
              </a:lnSpc>
            </a:pPr>
            <a:endParaRPr lang="en-US" sz="21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ctr">
              <a:lnSpc>
                <a:spcPts val="2940"/>
              </a:lnSpc>
              <a:spcBef>
                <a:spcPct val="0"/>
              </a:spcBef>
            </a:pPr>
            <a:endParaRPr lang="en-US" sz="21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281943" y="7373709"/>
            <a:ext cx="13724114" cy="1957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endParaRPr/>
          </a:p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 is imperative that correct information is shared within groups</a:t>
            </a:r>
          </a:p>
          <a:p>
            <a:pPr algn="l">
              <a:lnSpc>
                <a:spcPts val="3359"/>
              </a:lnSpc>
            </a:pPr>
            <a:endParaRPr lang="en-US" sz="2400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359"/>
              </a:lnSpc>
              <a:spcBef>
                <a:spcPct val="0"/>
              </a:spcBef>
            </a:pPr>
            <a:endParaRPr lang="en-US" sz="2400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2383567" y="7526558"/>
            <a:ext cx="1552656" cy="1727572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5" y="0"/>
                </a:lnTo>
                <a:lnTo>
                  <a:pt x="1552655" y="1727572"/>
                </a:lnTo>
                <a:lnTo>
                  <a:pt x="0" y="17275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flipH="1">
            <a:off x="14295659" y="5143500"/>
            <a:ext cx="3130567" cy="3170195"/>
          </a:xfrm>
          <a:custGeom>
            <a:avLst/>
            <a:gdLst/>
            <a:ahLst/>
            <a:cxnLst/>
            <a:rect l="l" t="t" r="r" b="b"/>
            <a:pathLst>
              <a:path w="3130567" h="3170195">
                <a:moveTo>
                  <a:pt x="3130567" y="0"/>
                </a:moveTo>
                <a:lnTo>
                  <a:pt x="0" y="0"/>
                </a:lnTo>
                <a:lnTo>
                  <a:pt x="0" y="3170195"/>
                </a:lnTo>
                <a:lnTo>
                  <a:pt x="3130567" y="3170195"/>
                </a:lnTo>
                <a:lnTo>
                  <a:pt x="313056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1028700" y="692930"/>
            <a:ext cx="16230600" cy="1661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2: Preparing a group management plan</a:t>
            </a:r>
          </a:p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Setting up secure WhatsApp groups: moderating sessions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84814" y="2449977"/>
            <a:ext cx="14118373" cy="183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0"/>
              </a:lnSpc>
            </a:pPr>
            <a:r>
              <a:rPr lang="en-US" sz="2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Commenting should be kept </a:t>
            </a:r>
            <a:r>
              <a:rPr lang="en-US" sz="2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off</a:t>
            </a:r>
            <a:r>
              <a:rPr lang="en-US" sz="2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during the session and</a:t>
            </a:r>
          </a:p>
          <a:p>
            <a:pPr algn="ctr">
              <a:lnSpc>
                <a:spcPts val="3740"/>
              </a:lnSpc>
            </a:pPr>
            <a:r>
              <a:rPr lang="en-US" sz="2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opened at the end for a couple of minutes, to allow for questions.</a:t>
            </a:r>
          </a:p>
          <a:p>
            <a:pPr algn="ctr">
              <a:lnSpc>
                <a:spcPts val="3740"/>
              </a:lnSpc>
            </a:pPr>
            <a:r>
              <a:rPr lang="en-US" sz="2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Depending on the size of the group, you may need a moderator/second facilitator in addition to the facilitator. This is recommended especially for groups with over 100 participants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527245" y="5258609"/>
            <a:ext cx="2667396" cy="2323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2"/>
              </a:lnSpc>
            </a:pPr>
            <a:r>
              <a:rPr lang="en-US" sz="190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Thanks for these great questions. We will close now so that you can get back to what you need</a:t>
            </a:r>
          </a:p>
          <a:p>
            <a:pPr algn="ctr">
              <a:lnSpc>
                <a:spcPts val="2662"/>
              </a:lnSpc>
              <a:spcBef>
                <a:spcPct val="0"/>
              </a:spcBef>
            </a:pPr>
            <a:r>
              <a:rPr lang="en-US" sz="190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to do. Questions will be answered after the session.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138956" y="9330780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86400" y="2194672"/>
            <a:ext cx="7315200" cy="1408176"/>
          </a:xfrm>
          <a:custGeom>
            <a:avLst/>
            <a:gdLst/>
            <a:ahLst/>
            <a:cxnLst/>
            <a:rect l="l" t="t" r="r" b="b"/>
            <a:pathLst>
              <a:path w="7315200" h="1408176">
                <a:moveTo>
                  <a:pt x="0" y="0"/>
                </a:moveTo>
                <a:lnTo>
                  <a:pt x="7315200" y="0"/>
                </a:lnTo>
                <a:lnTo>
                  <a:pt x="7315200" y="1408176"/>
                </a:lnTo>
                <a:lnTo>
                  <a:pt x="0" y="14081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4463085" y="6522124"/>
            <a:ext cx="2656552" cy="1846304"/>
          </a:xfrm>
          <a:custGeom>
            <a:avLst/>
            <a:gdLst/>
            <a:ahLst/>
            <a:cxnLst/>
            <a:rect l="l" t="t" r="r" b="b"/>
            <a:pathLst>
              <a:path w="2656552" h="1846304">
                <a:moveTo>
                  <a:pt x="0" y="0"/>
                </a:moveTo>
                <a:lnTo>
                  <a:pt x="2656552" y="0"/>
                </a:lnTo>
                <a:lnTo>
                  <a:pt x="2656552" y="1846303"/>
                </a:lnTo>
                <a:lnTo>
                  <a:pt x="0" y="1846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flipH="1">
            <a:off x="7485132" y="5952660"/>
            <a:ext cx="4594219" cy="4030852"/>
          </a:xfrm>
          <a:custGeom>
            <a:avLst/>
            <a:gdLst/>
            <a:ahLst/>
            <a:cxnLst/>
            <a:rect l="l" t="t" r="r" b="b"/>
            <a:pathLst>
              <a:path w="4594219" h="4030852">
                <a:moveTo>
                  <a:pt x="4594220" y="0"/>
                </a:moveTo>
                <a:lnTo>
                  <a:pt x="0" y="0"/>
                </a:lnTo>
                <a:lnTo>
                  <a:pt x="0" y="4030853"/>
                </a:lnTo>
                <a:lnTo>
                  <a:pt x="4594220" y="4030853"/>
                </a:lnTo>
                <a:lnTo>
                  <a:pt x="459422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2853921" y="3412348"/>
            <a:ext cx="13158291" cy="271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Participants should be added to groups as they sign up (Part 7)</a:t>
            </a:r>
          </a:p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While a ‘closing date’ should be advertised to encourage early sign-up, participants should be allowed to join until the sessions start</a:t>
            </a:r>
          </a:p>
          <a:p>
            <a:pPr marL="626104" lvl="1" indent="-313052" algn="l">
              <a:lnSpc>
                <a:spcPts val="5480"/>
              </a:lnSpc>
              <a:buFont typeface="Arial"/>
              <a:buChar char="•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few days before the sessions start, send a reminder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895350"/>
            <a:ext cx="16230600" cy="11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 Finalising groups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06686" y="6431206"/>
            <a:ext cx="3441342" cy="1990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2"/>
              </a:lnSpc>
              <a:spcBef>
                <a:spcPct val="0"/>
              </a:spcBef>
            </a:pPr>
            <a:r>
              <a:rPr lang="en-US" sz="1901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Don’t forget! Our Test Training sessions start on Monday at 13:00. We’ll send another reminder on Monday morning. We’re looking forward to learning with you!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259300" y="9282112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79976" y="2428341"/>
            <a:ext cx="14128049" cy="3840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25" lvl="1" indent="-291463" algn="l">
              <a:lnSpc>
                <a:spcPts val="5102"/>
              </a:lnSpc>
              <a:buFont typeface="Arial"/>
              <a:buChar char="•"/>
            </a:pP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Group settings: </a:t>
            </a:r>
            <a:r>
              <a:rPr lang="en-US" sz="2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are they set so that you have control in the group for the lesson (Part 6 and 7)</a:t>
            </a:r>
          </a:p>
          <a:p>
            <a:pPr marL="582925" lvl="1" indent="-291463" algn="l">
              <a:lnSpc>
                <a:spcPts val="5102"/>
              </a:lnSpc>
              <a:buFont typeface="Arial"/>
              <a:buChar char="•"/>
            </a:pP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minimum of two people set as admins:</a:t>
            </a:r>
            <a:r>
              <a:rPr lang="en-US" sz="2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if anything happens to one admin’s access, the other is still there (Part 6)</a:t>
            </a:r>
          </a:p>
          <a:p>
            <a:pPr marL="582925" lvl="1" indent="-291463" algn="l">
              <a:lnSpc>
                <a:spcPts val="5102"/>
              </a:lnSpc>
              <a:buFont typeface="Arial"/>
              <a:buChar char="•"/>
            </a:pPr>
            <a:r>
              <a:rPr lang="en-US" sz="2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Facilitators/moderators: </a:t>
            </a:r>
            <a:r>
              <a:rPr lang="en-US" sz="2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does everyone know what they need to do, and when to do it (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 6)</a:t>
            </a:r>
            <a:endParaRPr lang="en-US" sz="26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238310" y="6393808"/>
            <a:ext cx="3090169" cy="2348528"/>
          </a:xfrm>
          <a:custGeom>
            <a:avLst/>
            <a:gdLst/>
            <a:ahLst/>
            <a:cxnLst/>
            <a:rect l="l" t="t" r="r" b="b"/>
            <a:pathLst>
              <a:path w="3090169" h="2348528">
                <a:moveTo>
                  <a:pt x="0" y="0"/>
                </a:moveTo>
                <a:lnTo>
                  <a:pt x="3090169" y="0"/>
                </a:lnTo>
                <a:lnTo>
                  <a:pt x="3090169" y="2348528"/>
                </a:lnTo>
                <a:lnTo>
                  <a:pt x="0" y="2348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028700" y="895350"/>
            <a:ext cx="16230600" cy="11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4: Final checks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27548" y="7020078"/>
            <a:ext cx="11757840" cy="1249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02"/>
              </a:lnSpc>
            </a:pP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Reliable internet access: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the</a:t>
            </a:r>
            <a:r>
              <a:rPr lang="en-US" sz="26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facilitator needs to be in a place with reliable internet access, to send messages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35854" y="9282112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1223</Words>
  <Application>Microsoft Office PowerPoint</Application>
  <PresentationFormat>Custom</PresentationFormat>
  <Paragraphs>113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Alice</vt:lpstr>
      <vt:lpstr>Canva Sans</vt:lpstr>
      <vt:lpstr>Canva Sans Bold</vt:lpstr>
      <vt:lpstr>Aptos</vt:lpstr>
      <vt:lpstr>Alice Bold</vt:lpstr>
      <vt:lpstr>Aptos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DIY WhatsApp-based microlearning: Marketing and admin</dc:title>
  <cp:lastModifiedBy>Briony Chisholm</cp:lastModifiedBy>
  <cp:revision>1</cp:revision>
  <dcterms:created xsi:type="dcterms:W3CDTF">2006-08-16T00:00:00Z</dcterms:created>
  <dcterms:modified xsi:type="dcterms:W3CDTF">2026-10-02T06:27:45Z</dcterms:modified>
  <dc:identifier>DAHV7M0Q7SM</dc:identifier>
</cp:coreProperties>
</file>