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8288000" cy="10287000"/>
  <p:notesSz cx="6858000" cy="9144000"/>
  <p:embeddedFontLst>
    <p:embeddedFont>
      <p:font typeface="Alice" panose="020B0604020202020204" charset="0"/>
      <p:regular r:id="rId25"/>
    </p:embeddedFont>
    <p:embeddedFont>
      <p:font typeface="Alice Bold" panose="020B0604020202020204" charset="0"/>
      <p:regular r:id="rId26"/>
    </p:embeddedFont>
    <p:embeddedFont>
      <p:font typeface="Aptos Bold" panose="020B0604020202020204" charset="0"/>
      <p:regular r:id="rId27"/>
    </p:embeddedFont>
    <p:embeddedFont>
      <p:font typeface="Canva Sans" panose="020B0604020202020204" charset="0"/>
      <p:regular r:id="rId28"/>
    </p:embeddedFont>
    <p:embeddedFont>
      <p:font typeface="Canva Sans Bold" panose="020B0604020202020204" charset="0"/>
      <p:regular r:id="rId29"/>
    </p:embeddedFont>
    <p:embeddedFont>
      <p:font typeface="Canva Sans Bold Italics" panose="020B0604020202020204" charset="0"/>
      <p:regular r:id="rId30"/>
    </p:embeddedFont>
    <p:embeddedFont>
      <p:font typeface="Canva Sans Italics" panose="020B0604020202020204" charset="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81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ony Chisholm" userId="6ff21b25726039bd" providerId="LiveId" clId="{EB2578A6-1BA6-4034-BEAF-303C7E04A52F}"/>
    <pc:docChg chg="undo custSel modSld">
      <pc:chgData name="Briony Chisholm" userId="6ff21b25726039bd" providerId="LiveId" clId="{EB2578A6-1BA6-4034-BEAF-303C7E04A52F}" dt="2026-10-02T06:24:11.238" v="51" actId="22"/>
      <pc:docMkLst>
        <pc:docMk/>
      </pc:docMkLst>
      <pc:sldChg chg="addSp mod">
        <pc:chgData name="Briony Chisholm" userId="6ff21b25726039bd" providerId="LiveId" clId="{EB2578A6-1BA6-4034-BEAF-303C7E04A52F}" dt="2026-10-02T06:24:11.238" v="51" actId="22"/>
        <pc:sldMkLst>
          <pc:docMk/>
          <pc:sldMk cId="0" sldId="256"/>
        </pc:sldMkLst>
        <pc:spChg chg="add">
          <ac:chgData name="Briony Chisholm" userId="6ff21b25726039bd" providerId="LiveId" clId="{EB2578A6-1BA6-4034-BEAF-303C7E04A52F}" dt="2026-10-02T06:24:11.238" v="51" actId="22"/>
          <ac:spMkLst>
            <pc:docMk/>
            <pc:sldMk cId="0" sldId="256"/>
            <ac:spMk id="5" creationId="{9A36A947-89AC-4086-2107-E386B6498725}"/>
          </ac:spMkLst>
        </pc:spChg>
      </pc:sldChg>
      <pc:sldChg chg="modSp mod">
        <pc:chgData name="Briony Chisholm" userId="6ff21b25726039bd" providerId="LiveId" clId="{EB2578A6-1BA6-4034-BEAF-303C7E04A52F}" dt="2026-09-29T08:43:58.879" v="11" actId="20577"/>
        <pc:sldMkLst>
          <pc:docMk/>
          <pc:sldMk cId="0" sldId="257"/>
        </pc:sldMkLst>
        <pc:spChg chg="mod">
          <ac:chgData name="Briony Chisholm" userId="6ff21b25726039bd" providerId="LiveId" clId="{EB2578A6-1BA6-4034-BEAF-303C7E04A52F}" dt="2026-09-29T08:43:52.460" v="7" actId="20577"/>
          <ac:spMkLst>
            <pc:docMk/>
            <pc:sldMk cId="0" sldId="257"/>
            <ac:spMk id="58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08:43:58.879" v="11" actId="20577"/>
          <ac:spMkLst>
            <pc:docMk/>
            <pc:sldMk cId="0" sldId="257"/>
            <ac:spMk id="59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08:43:55.580" v="9" actId="20577"/>
          <ac:spMkLst>
            <pc:docMk/>
            <pc:sldMk cId="0" sldId="257"/>
            <ac:spMk id="61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08:43:49.948" v="5" actId="20577"/>
          <ac:spMkLst>
            <pc:docMk/>
            <pc:sldMk cId="0" sldId="257"/>
            <ac:spMk id="62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08:43:46.908" v="3" actId="20577"/>
          <ac:spMkLst>
            <pc:docMk/>
            <pc:sldMk cId="0" sldId="257"/>
            <ac:spMk id="64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23:41.209" v="29" actId="1076"/>
        <pc:sldMkLst>
          <pc:docMk/>
          <pc:sldMk cId="0" sldId="259"/>
        </pc:sldMkLst>
        <pc:spChg chg="mod">
          <ac:chgData name="Briony Chisholm" userId="6ff21b25726039bd" providerId="LiveId" clId="{EB2578A6-1BA6-4034-BEAF-303C7E04A52F}" dt="2026-09-29T08:44:38.512" v="18" actId="12"/>
          <ac:spMkLst>
            <pc:docMk/>
            <pc:sldMk cId="0" sldId="259"/>
            <ac:spMk id="6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11:23:41.209" v="29" actId="1076"/>
          <ac:spMkLst>
            <pc:docMk/>
            <pc:sldMk cId="0" sldId="259"/>
            <ac:spMk id="8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23:47.455" v="30" actId="1076"/>
        <pc:sldMkLst>
          <pc:docMk/>
          <pc:sldMk cId="0" sldId="260"/>
        </pc:sldMkLst>
        <pc:spChg chg="mod">
          <ac:chgData name="Briony Chisholm" userId="6ff21b25726039bd" providerId="LiveId" clId="{EB2578A6-1BA6-4034-BEAF-303C7E04A52F}" dt="2026-09-29T11:23:47.455" v="30" actId="1076"/>
          <ac:spMkLst>
            <pc:docMk/>
            <pc:sldMk cId="0" sldId="260"/>
            <ac:spMk id="6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23:53.088" v="31" actId="1076"/>
        <pc:sldMkLst>
          <pc:docMk/>
          <pc:sldMk cId="0" sldId="261"/>
        </pc:sldMkLst>
        <pc:spChg chg="mod">
          <ac:chgData name="Briony Chisholm" userId="6ff21b25726039bd" providerId="LiveId" clId="{EB2578A6-1BA6-4034-BEAF-303C7E04A52F}" dt="2026-09-29T11:23:53.088" v="31" actId="1076"/>
          <ac:spMkLst>
            <pc:docMk/>
            <pc:sldMk cId="0" sldId="261"/>
            <ac:spMk id="12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24:01.660" v="32" actId="1076"/>
        <pc:sldMkLst>
          <pc:docMk/>
          <pc:sldMk cId="0" sldId="262"/>
        </pc:sldMkLst>
        <pc:spChg chg="mod">
          <ac:chgData name="Briony Chisholm" userId="6ff21b25726039bd" providerId="LiveId" clId="{EB2578A6-1BA6-4034-BEAF-303C7E04A52F}" dt="2026-09-29T11:24:01.660" v="32" actId="1076"/>
          <ac:spMkLst>
            <pc:docMk/>
            <pc:sldMk cId="0" sldId="262"/>
            <ac:spMk id="10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24:10.776" v="33" actId="1076"/>
        <pc:sldMkLst>
          <pc:docMk/>
          <pc:sldMk cId="0" sldId="263"/>
        </pc:sldMkLst>
        <pc:spChg chg="mod">
          <ac:chgData name="Briony Chisholm" userId="6ff21b25726039bd" providerId="LiveId" clId="{EB2578A6-1BA6-4034-BEAF-303C7E04A52F}" dt="2026-09-29T11:24:10.776" v="33" actId="1076"/>
          <ac:spMkLst>
            <pc:docMk/>
            <pc:sldMk cId="0" sldId="263"/>
            <ac:spMk id="11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24:26.062" v="34" actId="1076"/>
        <pc:sldMkLst>
          <pc:docMk/>
          <pc:sldMk cId="0" sldId="264"/>
        </pc:sldMkLst>
        <pc:spChg chg="mod">
          <ac:chgData name="Briony Chisholm" userId="6ff21b25726039bd" providerId="LiveId" clId="{EB2578A6-1BA6-4034-BEAF-303C7E04A52F}" dt="2026-09-29T08:44:56.421" v="19" actId="1076"/>
          <ac:spMkLst>
            <pc:docMk/>
            <pc:sldMk cId="0" sldId="264"/>
            <ac:spMk id="5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08:45:04.040" v="20" actId="1076"/>
          <ac:spMkLst>
            <pc:docMk/>
            <pc:sldMk cId="0" sldId="264"/>
            <ac:spMk id="8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08:45:16.650" v="24" actId="1076"/>
          <ac:spMkLst>
            <pc:docMk/>
            <pc:sldMk cId="0" sldId="264"/>
            <ac:spMk id="11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08:45:41.367" v="28" actId="20577"/>
          <ac:spMkLst>
            <pc:docMk/>
            <pc:sldMk cId="0" sldId="264"/>
            <ac:spMk id="14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08:45:07.764" v="21" actId="1076"/>
          <ac:spMkLst>
            <pc:docMk/>
            <pc:sldMk cId="0" sldId="264"/>
            <ac:spMk id="19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08:45:19.524" v="25" actId="1076"/>
          <ac:spMkLst>
            <pc:docMk/>
            <pc:sldMk cId="0" sldId="264"/>
            <ac:spMk id="23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11:24:26.062" v="34" actId="1076"/>
          <ac:spMkLst>
            <pc:docMk/>
            <pc:sldMk cId="0" sldId="264"/>
            <ac:spMk id="30" creationId="{00000000-0000-0000-0000-000000000000}"/>
          </ac:spMkLst>
        </pc:spChg>
        <pc:grpChg chg="mod">
          <ac:chgData name="Briony Chisholm" userId="6ff21b25726039bd" providerId="LiveId" clId="{EB2578A6-1BA6-4034-BEAF-303C7E04A52F}" dt="2026-09-29T08:45:11.902" v="23" actId="1076"/>
          <ac:grpSpMkLst>
            <pc:docMk/>
            <pc:sldMk cId="0" sldId="264"/>
            <ac:grpSpMk id="9" creationId="{00000000-0000-0000-0000-000000000000}"/>
          </ac:grpSpMkLst>
        </pc:grpChg>
      </pc:sldChg>
      <pc:sldChg chg="modSp mod">
        <pc:chgData name="Briony Chisholm" userId="6ff21b25726039bd" providerId="LiveId" clId="{EB2578A6-1BA6-4034-BEAF-303C7E04A52F}" dt="2026-09-29T11:24:35.955" v="35" actId="1076"/>
        <pc:sldMkLst>
          <pc:docMk/>
          <pc:sldMk cId="0" sldId="265"/>
        </pc:sldMkLst>
        <pc:spChg chg="mod">
          <ac:chgData name="Briony Chisholm" userId="6ff21b25726039bd" providerId="LiveId" clId="{EB2578A6-1BA6-4034-BEAF-303C7E04A52F}" dt="2026-09-29T11:24:35.955" v="35" actId="1076"/>
          <ac:spMkLst>
            <pc:docMk/>
            <pc:sldMk cId="0" sldId="265"/>
            <ac:spMk id="14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24:43.767" v="36" actId="1076"/>
        <pc:sldMkLst>
          <pc:docMk/>
          <pc:sldMk cId="0" sldId="266"/>
        </pc:sldMkLst>
        <pc:spChg chg="mod">
          <ac:chgData name="Briony Chisholm" userId="6ff21b25726039bd" providerId="LiveId" clId="{EB2578A6-1BA6-4034-BEAF-303C7E04A52F}" dt="2026-09-28T05:13:17.753" v="1" actId="57"/>
          <ac:spMkLst>
            <pc:docMk/>
            <pc:sldMk cId="0" sldId="266"/>
            <ac:spMk id="3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11:24:43.767" v="36" actId="1076"/>
          <ac:spMkLst>
            <pc:docMk/>
            <pc:sldMk cId="0" sldId="266"/>
            <ac:spMk id="12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24:56.172" v="37" actId="1076"/>
        <pc:sldMkLst>
          <pc:docMk/>
          <pc:sldMk cId="0" sldId="267"/>
        </pc:sldMkLst>
        <pc:spChg chg="mod">
          <ac:chgData name="Briony Chisholm" userId="6ff21b25726039bd" providerId="LiveId" clId="{EB2578A6-1BA6-4034-BEAF-303C7E04A52F}" dt="2026-09-29T11:24:56.172" v="37" actId="1076"/>
          <ac:spMkLst>
            <pc:docMk/>
            <pc:sldMk cId="0" sldId="267"/>
            <ac:spMk id="6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25:03.882" v="38" actId="1076"/>
        <pc:sldMkLst>
          <pc:docMk/>
          <pc:sldMk cId="0" sldId="268"/>
        </pc:sldMkLst>
        <pc:spChg chg="mod">
          <ac:chgData name="Briony Chisholm" userId="6ff21b25726039bd" providerId="LiveId" clId="{EB2578A6-1BA6-4034-BEAF-303C7E04A52F}" dt="2026-09-29T11:25:03.882" v="38" actId="1076"/>
          <ac:spMkLst>
            <pc:docMk/>
            <pc:sldMk cId="0" sldId="268"/>
            <ac:spMk id="6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25:08.893" v="39" actId="1076"/>
        <pc:sldMkLst>
          <pc:docMk/>
          <pc:sldMk cId="0" sldId="269"/>
        </pc:sldMkLst>
        <pc:spChg chg="mod">
          <ac:chgData name="Briony Chisholm" userId="6ff21b25726039bd" providerId="LiveId" clId="{EB2578A6-1BA6-4034-BEAF-303C7E04A52F}" dt="2026-09-29T11:25:08.893" v="39" actId="1076"/>
          <ac:spMkLst>
            <pc:docMk/>
            <pc:sldMk cId="0" sldId="269"/>
            <ac:spMk id="11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25:18.592" v="40" actId="1076"/>
        <pc:sldMkLst>
          <pc:docMk/>
          <pc:sldMk cId="0" sldId="270"/>
        </pc:sldMkLst>
        <pc:spChg chg="mod">
          <ac:chgData name="Briony Chisholm" userId="6ff21b25726039bd" providerId="LiveId" clId="{EB2578A6-1BA6-4034-BEAF-303C7E04A52F}" dt="2026-09-29T11:25:18.592" v="40" actId="1076"/>
          <ac:spMkLst>
            <pc:docMk/>
            <pc:sldMk cId="0" sldId="270"/>
            <ac:spMk id="10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25:25.165" v="41" actId="1076"/>
        <pc:sldMkLst>
          <pc:docMk/>
          <pc:sldMk cId="0" sldId="271"/>
        </pc:sldMkLst>
        <pc:spChg chg="mod">
          <ac:chgData name="Briony Chisholm" userId="6ff21b25726039bd" providerId="LiveId" clId="{EB2578A6-1BA6-4034-BEAF-303C7E04A52F}" dt="2026-09-29T11:25:25.165" v="41" actId="1076"/>
          <ac:spMkLst>
            <pc:docMk/>
            <pc:sldMk cId="0" sldId="271"/>
            <ac:spMk id="7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25:32.057" v="42" actId="1076"/>
        <pc:sldMkLst>
          <pc:docMk/>
          <pc:sldMk cId="0" sldId="272"/>
        </pc:sldMkLst>
        <pc:spChg chg="mod">
          <ac:chgData name="Briony Chisholm" userId="6ff21b25726039bd" providerId="LiveId" clId="{EB2578A6-1BA6-4034-BEAF-303C7E04A52F}" dt="2026-09-29T11:25:32.057" v="42" actId="1076"/>
          <ac:spMkLst>
            <pc:docMk/>
            <pc:sldMk cId="0" sldId="272"/>
            <ac:spMk id="11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25:38.598" v="43" actId="1076"/>
        <pc:sldMkLst>
          <pc:docMk/>
          <pc:sldMk cId="0" sldId="273"/>
        </pc:sldMkLst>
        <pc:spChg chg="mod">
          <ac:chgData name="Briony Chisholm" userId="6ff21b25726039bd" providerId="LiveId" clId="{EB2578A6-1BA6-4034-BEAF-303C7E04A52F}" dt="2026-09-29T11:25:38.598" v="43" actId="1076"/>
          <ac:spMkLst>
            <pc:docMk/>
            <pc:sldMk cId="0" sldId="273"/>
            <ac:spMk id="10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25:45.327" v="44" actId="1076"/>
        <pc:sldMkLst>
          <pc:docMk/>
          <pc:sldMk cId="0" sldId="274"/>
        </pc:sldMkLst>
        <pc:spChg chg="mod">
          <ac:chgData name="Briony Chisholm" userId="6ff21b25726039bd" providerId="LiveId" clId="{EB2578A6-1BA6-4034-BEAF-303C7E04A52F}" dt="2026-09-29T11:25:45.327" v="44" actId="1076"/>
          <ac:spMkLst>
            <pc:docMk/>
            <pc:sldMk cId="0" sldId="274"/>
            <ac:spMk id="6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25:50.549" v="45" actId="1076"/>
        <pc:sldMkLst>
          <pc:docMk/>
          <pc:sldMk cId="0" sldId="275"/>
        </pc:sldMkLst>
        <pc:spChg chg="mod">
          <ac:chgData name="Briony Chisholm" userId="6ff21b25726039bd" providerId="LiveId" clId="{EB2578A6-1BA6-4034-BEAF-303C7E04A52F}" dt="2026-09-29T11:25:50.549" v="45" actId="1076"/>
          <ac:spMkLst>
            <pc:docMk/>
            <pc:sldMk cId="0" sldId="275"/>
            <ac:spMk id="7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25:55.773" v="46" actId="1076"/>
        <pc:sldMkLst>
          <pc:docMk/>
          <pc:sldMk cId="0" sldId="276"/>
        </pc:sldMkLst>
        <pc:spChg chg="mod">
          <ac:chgData name="Briony Chisholm" userId="6ff21b25726039bd" providerId="LiveId" clId="{EB2578A6-1BA6-4034-BEAF-303C7E04A52F}" dt="2026-09-29T11:25:55.773" v="46" actId="1076"/>
          <ac:spMkLst>
            <pc:docMk/>
            <pc:sldMk cId="0" sldId="276"/>
            <ac:spMk id="8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30T07:29:13.622" v="50" actId="20577"/>
        <pc:sldMkLst>
          <pc:docMk/>
          <pc:sldMk cId="0" sldId="277"/>
        </pc:sldMkLst>
        <pc:spChg chg="mod">
          <ac:chgData name="Briony Chisholm" userId="6ff21b25726039bd" providerId="LiveId" clId="{EB2578A6-1BA6-4034-BEAF-303C7E04A52F}" dt="2026-09-30T07:29:13.622" v="50" actId="20577"/>
          <ac:spMkLst>
            <pc:docMk/>
            <pc:sldMk cId="0" sldId="277"/>
            <ac:spMk id="7" creationId="{00000000-0000-0000-0000-000000000000}"/>
          </ac:spMkLst>
        </pc:spChg>
        <pc:spChg chg="mod">
          <ac:chgData name="Briony Chisholm" userId="6ff21b25726039bd" providerId="LiveId" clId="{EB2578A6-1BA6-4034-BEAF-303C7E04A52F}" dt="2026-09-29T11:26:04.943" v="47" actId="1076"/>
          <ac:spMkLst>
            <pc:docMk/>
            <pc:sldMk cId="0" sldId="277"/>
            <ac:spMk id="10" creationId="{00000000-0000-0000-0000-000000000000}"/>
          </ac:spMkLst>
        </pc:spChg>
      </pc:sldChg>
      <pc:sldChg chg="modSp mod">
        <pc:chgData name="Briony Chisholm" userId="6ff21b25726039bd" providerId="LiveId" clId="{EB2578A6-1BA6-4034-BEAF-303C7E04A52F}" dt="2026-09-29T11:26:16.602" v="48" actId="1076"/>
        <pc:sldMkLst>
          <pc:docMk/>
          <pc:sldMk cId="0" sldId="278"/>
        </pc:sldMkLst>
        <pc:spChg chg="mod">
          <ac:chgData name="Briony Chisholm" userId="6ff21b25726039bd" providerId="LiveId" clId="{EB2578A6-1BA6-4034-BEAF-303C7E04A52F}" dt="2026-09-29T11:26:16.602" v="48" actId="1076"/>
          <ac:spMkLst>
            <pc:docMk/>
            <pc:sldMk cId="0" sldId="278"/>
            <ac:spMk id="9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fferentiatedservicedelivery.org/resources/diy-whatsapp-based-microlearnin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svg"/><Relationship Id="rId4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surveyplanet.com" TargetMode="External"/><Relationship Id="rId3" Type="http://schemas.openxmlformats.org/officeDocument/2006/relationships/image" Target="../media/image25.png"/><Relationship Id="rId7" Type="http://schemas.openxmlformats.org/officeDocument/2006/relationships/hyperlink" Target="https://docs.google.com/forms/u/0/" TargetMode="External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urveymonkey.com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surveymonkey.com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9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9.sv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9.sv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9.sv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9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622548"/>
            <a:ext cx="16230600" cy="3670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Part 6</a:t>
            </a:r>
          </a:p>
          <a:p>
            <a:pPr algn="ctr">
              <a:lnSpc>
                <a:spcPts val="9799"/>
              </a:lnSpc>
            </a:pPr>
            <a:r>
              <a:rPr lang="en-US" sz="6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Planning to run a training group on</a:t>
            </a:r>
          </a:p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WhatsApp Business</a:t>
            </a:r>
          </a:p>
        </p:txBody>
      </p:sp>
      <p:sp>
        <p:nvSpPr>
          <p:cNvPr id="3" name="Freeform 3"/>
          <p:cNvSpPr/>
          <p:nvPr/>
        </p:nvSpPr>
        <p:spPr>
          <a:xfrm>
            <a:off x="14043194" y="8080401"/>
            <a:ext cx="3216106" cy="1177899"/>
          </a:xfrm>
          <a:custGeom>
            <a:avLst/>
            <a:gdLst/>
            <a:ahLst/>
            <a:cxnLst/>
            <a:rect l="l" t="t" r="r" b="b"/>
            <a:pathLst>
              <a:path w="3216106" h="1177899">
                <a:moveTo>
                  <a:pt x="0" y="0"/>
                </a:moveTo>
                <a:lnTo>
                  <a:pt x="3216106" y="0"/>
                </a:lnTo>
                <a:lnTo>
                  <a:pt x="3216106" y="1177899"/>
                </a:lnTo>
                <a:lnTo>
                  <a:pt x="0" y="11778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36A947-89AC-4086-2107-E386B6498725}"/>
              </a:ext>
            </a:extLst>
          </p:cNvPr>
          <p:cNvSpPr txBox="1"/>
          <p:nvPr/>
        </p:nvSpPr>
        <p:spPr>
          <a:xfrm>
            <a:off x="1028700" y="8387080"/>
            <a:ext cx="10510390" cy="871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sz="1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1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Citation: </a:t>
            </a:r>
            <a:r>
              <a:rPr lang="en-US" sz="1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Chisholm B. DIY WhatsApp-based microtraining. 2026. Available from: </a:t>
            </a:r>
            <a:r>
              <a:rPr lang="en-US" sz="16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  <a:hlinkClick r:id="rId3" tooltip="https://www.differentiatedservicedelivery.org/resources/diy-whatsapp-based-microlearning/"/>
              </a:rPr>
              <a:t>https://www.differentiatedservicedelivery.org/resources/diy-whatsapp-based-microlearning/</a:t>
            </a:r>
          </a:p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sz="16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Need help?</a:t>
            </a:r>
            <a:r>
              <a:rPr lang="en-US" sz="1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Contact Briony on briony.c@icloud.com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717014" y="3182316"/>
            <a:ext cx="6533318" cy="5986152"/>
          </a:xfrm>
          <a:custGeom>
            <a:avLst/>
            <a:gdLst/>
            <a:ahLst/>
            <a:cxnLst/>
            <a:rect l="l" t="t" r="r" b="b"/>
            <a:pathLst>
              <a:path w="6533318" h="5986152">
                <a:moveTo>
                  <a:pt x="0" y="0"/>
                </a:moveTo>
                <a:lnTo>
                  <a:pt x="6533317" y="0"/>
                </a:lnTo>
                <a:lnTo>
                  <a:pt x="6533317" y="5986153"/>
                </a:lnTo>
                <a:lnTo>
                  <a:pt x="0" y="59861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-581414" y="8350642"/>
            <a:ext cx="8853697" cy="269324"/>
            <a:chOff x="0" y="0"/>
            <a:chExt cx="2487343" cy="756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87344" cy="75663"/>
            </a:xfrm>
            <a:custGeom>
              <a:avLst/>
              <a:gdLst/>
              <a:ahLst/>
              <a:cxnLst/>
              <a:rect l="l" t="t" r="r" b="b"/>
              <a:pathLst>
                <a:path w="2487344" h="75663">
                  <a:moveTo>
                    <a:pt x="37832" y="0"/>
                  </a:moveTo>
                  <a:lnTo>
                    <a:pt x="2449512" y="0"/>
                  </a:lnTo>
                  <a:cubicBezTo>
                    <a:pt x="2470406" y="0"/>
                    <a:pt x="2487344" y="16938"/>
                    <a:pt x="2487344" y="37832"/>
                  </a:cubicBezTo>
                  <a:lnTo>
                    <a:pt x="2487344" y="37832"/>
                  </a:lnTo>
                  <a:cubicBezTo>
                    <a:pt x="2487344" y="47865"/>
                    <a:pt x="2483358" y="57488"/>
                    <a:pt x="2476263" y="64583"/>
                  </a:cubicBezTo>
                  <a:cubicBezTo>
                    <a:pt x="2469168" y="71678"/>
                    <a:pt x="2459545" y="75663"/>
                    <a:pt x="2449512" y="75663"/>
                  </a:cubicBezTo>
                  <a:lnTo>
                    <a:pt x="37832" y="75663"/>
                  </a:lnTo>
                  <a:cubicBezTo>
                    <a:pt x="16938" y="75663"/>
                    <a:pt x="0" y="58726"/>
                    <a:pt x="0" y="37832"/>
                  </a:cubicBezTo>
                  <a:lnTo>
                    <a:pt x="0" y="37832"/>
                  </a:lnTo>
                  <a:cubicBezTo>
                    <a:pt x="0" y="16938"/>
                    <a:pt x="16938" y="0"/>
                    <a:pt x="37832" y="0"/>
                  </a:cubicBezTo>
                  <a:close/>
                </a:path>
              </a:pathLst>
            </a:custGeom>
            <a:solidFill>
              <a:srgbClr val="6BB3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2487343" cy="1042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314237" y="8350642"/>
            <a:ext cx="5565296" cy="269324"/>
            <a:chOff x="0" y="0"/>
            <a:chExt cx="1563505" cy="7566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63505" cy="75663"/>
            </a:xfrm>
            <a:custGeom>
              <a:avLst/>
              <a:gdLst/>
              <a:ahLst/>
              <a:cxnLst/>
              <a:rect l="l" t="t" r="r" b="b"/>
              <a:pathLst>
                <a:path w="1563505" h="75663">
                  <a:moveTo>
                    <a:pt x="37832" y="0"/>
                  </a:moveTo>
                  <a:lnTo>
                    <a:pt x="1525674" y="0"/>
                  </a:lnTo>
                  <a:cubicBezTo>
                    <a:pt x="1535707" y="0"/>
                    <a:pt x="1545330" y="3986"/>
                    <a:pt x="1552425" y="11081"/>
                  </a:cubicBezTo>
                  <a:cubicBezTo>
                    <a:pt x="1559520" y="18175"/>
                    <a:pt x="1563505" y="27798"/>
                    <a:pt x="1563505" y="37832"/>
                  </a:cubicBezTo>
                  <a:lnTo>
                    <a:pt x="1563505" y="37832"/>
                  </a:lnTo>
                  <a:cubicBezTo>
                    <a:pt x="1563505" y="58726"/>
                    <a:pt x="1546568" y="75663"/>
                    <a:pt x="1525674" y="75663"/>
                  </a:cubicBezTo>
                  <a:lnTo>
                    <a:pt x="37832" y="75663"/>
                  </a:lnTo>
                  <a:cubicBezTo>
                    <a:pt x="16938" y="75663"/>
                    <a:pt x="0" y="58726"/>
                    <a:pt x="0" y="37832"/>
                  </a:cubicBezTo>
                  <a:lnTo>
                    <a:pt x="0" y="37832"/>
                  </a:lnTo>
                  <a:cubicBezTo>
                    <a:pt x="0" y="16938"/>
                    <a:pt x="16938" y="0"/>
                    <a:pt x="37832" y="0"/>
                  </a:cubicBezTo>
                  <a:close/>
                </a:path>
              </a:pathLst>
            </a:custGeom>
            <a:solidFill>
              <a:srgbClr val="6BB3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563505" cy="1042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 rot="5400000">
            <a:off x="1869614" y="7967157"/>
            <a:ext cx="1279319" cy="1123303"/>
          </a:xfrm>
          <a:custGeom>
            <a:avLst/>
            <a:gdLst/>
            <a:ahLst/>
            <a:cxnLst/>
            <a:rect l="l" t="t" r="r" b="b"/>
            <a:pathLst>
              <a:path w="1279319" h="1123303">
                <a:moveTo>
                  <a:pt x="0" y="0"/>
                </a:moveTo>
                <a:lnTo>
                  <a:pt x="1279320" y="0"/>
                </a:lnTo>
                <a:lnTo>
                  <a:pt x="1279320" y="1123303"/>
                </a:lnTo>
                <a:lnTo>
                  <a:pt x="0" y="11233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2000"/>
            </a:blip>
            <a:stretch>
              <a:fillRect l="-680" r="-680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10" name="Group 10"/>
          <p:cNvGrpSpPr/>
          <p:nvPr/>
        </p:nvGrpSpPr>
        <p:grpSpPr>
          <a:xfrm>
            <a:off x="2022896" y="7889149"/>
            <a:ext cx="972756" cy="1131934"/>
            <a:chOff x="0" y="0"/>
            <a:chExt cx="6985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18449"/>
              <a:ext cx="698500" cy="775902"/>
            </a:xfrm>
            <a:custGeom>
              <a:avLst/>
              <a:gdLst/>
              <a:ahLst/>
              <a:cxnLst/>
              <a:rect l="l" t="t" r="r" b="b"/>
              <a:pathLst>
                <a:path w="698500" h="775902">
                  <a:moveTo>
                    <a:pt x="408368" y="15947"/>
                  </a:moveTo>
                  <a:lnTo>
                    <a:pt x="639382" y="150355"/>
                  </a:lnTo>
                  <a:cubicBezTo>
                    <a:pt x="675983" y="171650"/>
                    <a:pt x="698500" y="210801"/>
                    <a:pt x="698500" y="253146"/>
                  </a:cubicBezTo>
                  <a:lnTo>
                    <a:pt x="698500" y="522756"/>
                  </a:lnTo>
                  <a:cubicBezTo>
                    <a:pt x="698500" y="565101"/>
                    <a:pt x="675983" y="604252"/>
                    <a:pt x="639382" y="625547"/>
                  </a:cubicBezTo>
                  <a:lnTo>
                    <a:pt x="408368" y="759955"/>
                  </a:lnTo>
                  <a:cubicBezTo>
                    <a:pt x="371823" y="781217"/>
                    <a:pt x="326677" y="781217"/>
                    <a:pt x="290132" y="759955"/>
                  </a:cubicBezTo>
                  <a:lnTo>
                    <a:pt x="59118" y="625547"/>
                  </a:lnTo>
                  <a:cubicBezTo>
                    <a:pt x="22517" y="604252"/>
                    <a:pt x="0" y="565101"/>
                    <a:pt x="0" y="522756"/>
                  </a:cubicBezTo>
                  <a:lnTo>
                    <a:pt x="0" y="253146"/>
                  </a:lnTo>
                  <a:cubicBezTo>
                    <a:pt x="0" y="210801"/>
                    <a:pt x="22517" y="171650"/>
                    <a:pt x="59118" y="150355"/>
                  </a:cubicBezTo>
                  <a:lnTo>
                    <a:pt x="290132" y="15947"/>
                  </a:lnTo>
                  <a:cubicBezTo>
                    <a:pt x="326677" y="-5315"/>
                    <a:pt x="371823" y="-5315"/>
                    <a:pt x="408368" y="15947"/>
                  </a:cubicBezTo>
                  <a:close/>
                </a:path>
              </a:pathLst>
            </a:custGeom>
            <a:solidFill>
              <a:srgbClr val="FCFDF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135937" y="8020687"/>
            <a:ext cx="746675" cy="868858"/>
            <a:chOff x="0" y="0"/>
            <a:chExt cx="6985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12018"/>
              <a:ext cx="698500" cy="788765"/>
            </a:xfrm>
            <a:custGeom>
              <a:avLst/>
              <a:gdLst/>
              <a:ahLst/>
              <a:cxnLst/>
              <a:rect l="l" t="t" r="r" b="b"/>
              <a:pathLst>
                <a:path w="698500" h="788765">
                  <a:moveTo>
                    <a:pt x="387759" y="10387"/>
                  </a:moveTo>
                  <a:lnTo>
                    <a:pt x="659991" y="168777"/>
                  </a:lnTo>
                  <a:cubicBezTo>
                    <a:pt x="683833" y="182648"/>
                    <a:pt x="698500" y="208151"/>
                    <a:pt x="698500" y="235734"/>
                  </a:cubicBezTo>
                  <a:lnTo>
                    <a:pt x="698500" y="553030"/>
                  </a:lnTo>
                  <a:cubicBezTo>
                    <a:pt x="698500" y="580613"/>
                    <a:pt x="683833" y="606116"/>
                    <a:pt x="659991" y="619987"/>
                  </a:cubicBezTo>
                  <a:lnTo>
                    <a:pt x="387759" y="778377"/>
                  </a:lnTo>
                  <a:cubicBezTo>
                    <a:pt x="363954" y="792227"/>
                    <a:pt x="334546" y="792227"/>
                    <a:pt x="310741" y="778377"/>
                  </a:cubicBezTo>
                  <a:lnTo>
                    <a:pt x="38509" y="619987"/>
                  </a:lnTo>
                  <a:cubicBezTo>
                    <a:pt x="14667" y="606116"/>
                    <a:pt x="0" y="580613"/>
                    <a:pt x="0" y="553030"/>
                  </a:cubicBezTo>
                  <a:lnTo>
                    <a:pt x="0" y="235734"/>
                  </a:lnTo>
                  <a:cubicBezTo>
                    <a:pt x="0" y="208151"/>
                    <a:pt x="14667" y="182648"/>
                    <a:pt x="38509" y="168777"/>
                  </a:cubicBezTo>
                  <a:lnTo>
                    <a:pt x="310741" y="10387"/>
                  </a:lnTo>
                  <a:cubicBezTo>
                    <a:pt x="334546" y="-3463"/>
                    <a:pt x="363954" y="-3463"/>
                    <a:pt x="387759" y="10387"/>
                  </a:cubicBezTo>
                  <a:close/>
                </a:path>
              </a:pathLst>
            </a:custGeom>
            <a:solidFill>
              <a:srgbClr val="140574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 rot="5400000">
            <a:off x="5851064" y="7967157"/>
            <a:ext cx="1279319" cy="1123303"/>
          </a:xfrm>
          <a:custGeom>
            <a:avLst/>
            <a:gdLst/>
            <a:ahLst/>
            <a:cxnLst/>
            <a:rect l="l" t="t" r="r" b="b"/>
            <a:pathLst>
              <a:path w="1279319" h="1123303">
                <a:moveTo>
                  <a:pt x="0" y="0"/>
                </a:moveTo>
                <a:lnTo>
                  <a:pt x="1279320" y="0"/>
                </a:lnTo>
                <a:lnTo>
                  <a:pt x="1279320" y="1123303"/>
                </a:lnTo>
                <a:lnTo>
                  <a:pt x="0" y="11233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2000"/>
            </a:blip>
            <a:stretch>
              <a:fillRect l="-680" r="-680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17" name="Group 17"/>
          <p:cNvGrpSpPr/>
          <p:nvPr/>
        </p:nvGrpSpPr>
        <p:grpSpPr>
          <a:xfrm>
            <a:off x="6004346" y="7889149"/>
            <a:ext cx="972756" cy="1131934"/>
            <a:chOff x="0" y="0"/>
            <a:chExt cx="6985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18449"/>
              <a:ext cx="698500" cy="775902"/>
            </a:xfrm>
            <a:custGeom>
              <a:avLst/>
              <a:gdLst/>
              <a:ahLst/>
              <a:cxnLst/>
              <a:rect l="l" t="t" r="r" b="b"/>
              <a:pathLst>
                <a:path w="698500" h="775902">
                  <a:moveTo>
                    <a:pt x="408368" y="15947"/>
                  </a:moveTo>
                  <a:lnTo>
                    <a:pt x="639382" y="150355"/>
                  </a:lnTo>
                  <a:cubicBezTo>
                    <a:pt x="675983" y="171650"/>
                    <a:pt x="698500" y="210801"/>
                    <a:pt x="698500" y="253146"/>
                  </a:cubicBezTo>
                  <a:lnTo>
                    <a:pt x="698500" y="522756"/>
                  </a:lnTo>
                  <a:cubicBezTo>
                    <a:pt x="698500" y="565101"/>
                    <a:pt x="675983" y="604252"/>
                    <a:pt x="639382" y="625547"/>
                  </a:cubicBezTo>
                  <a:lnTo>
                    <a:pt x="408368" y="759955"/>
                  </a:lnTo>
                  <a:cubicBezTo>
                    <a:pt x="371823" y="781217"/>
                    <a:pt x="326677" y="781217"/>
                    <a:pt x="290132" y="759955"/>
                  </a:cubicBezTo>
                  <a:lnTo>
                    <a:pt x="59118" y="625547"/>
                  </a:lnTo>
                  <a:cubicBezTo>
                    <a:pt x="22517" y="604252"/>
                    <a:pt x="0" y="565101"/>
                    <a:pt x="0" y="522756"/>
                  </a:cubicBezTo>
                  <a:lnTo>
                    <a:pt x="0" y="253146"/>
                  </a:lnTo>
                  <a:cubicBezTo>
                    <a:pt x="0" y="210801"/>
                    <a:pt x="22517" y="171650"/>
                    <a:pt x="59118" y="150355"/>
                  </a:cubicBezTo>
                  <a:lnTo>
                    <a:pt x="290132" y="15947"/>
                  </a:lnTo>
                  <a:cubicBezTo>
                    <a:pt x="326677" y="-5315"/>
                    <a:pt x="371823" y="-5315"/>
                    <a:pt x="408368" y="15947"/>
                  </a:cubicBezTo>
                  <a:close/>
                </a:path>
              </a:pathLst>
            </a:custGeom>
            <a:solidFill>
              <a:srgbClr val="FCFDF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117387" y="8020687"/>
            <a:ext cx="746675" cy="868858"/>
            <a:chOff x="0" y="0"/>
            <a:chExt cx="6985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12018"/>
              <a:ext cx="698500" cy="788765"/>
            </a:xfrm>
            <a:custGeom>
              <a:avLst/>
              <a:gdLst/>
              <a:ahLst/>
              <a:cxnLst/>
              <a:rect l="l" t="t" r="r" b="b"/>
              <a:pathLst>
                <a:path w="698500" h="788765">
                  <a:moveTo>
                    <a:pt x="387759" y="10387"/>
                  </a:moveTo>
                  <a:lnTo>
                    <a:pt x="659991" y="168777"/>
                  </a:lnTo>
                  <a:cubicBezTo>
                    <a:pt x="683833" y="182648"/>
                    <a:pt x="698500" y="208151"/>
                    <a:pt x="698500" y="235734"/>
                  </a:cubicBezTo>
                  <a:lnTo>
                    <a:pt x="698500" y="553030"/>
                  </a:lnTo>
                  <a:cubicBezTo>
                    <a:pt x="698500" y="580613"/>
                    <a:pt x="683833" y="606116"/>
                    <a:pt x="659991" y="619987"/>
                  </a:cubicBezTo>
                  <a:lnTo>
                    <a:pt x="387759" y="778377"/>
                  </a:lnTo>
                  <a:cubicBezTo>
                    <a:pt x="363954" y="792227"/>
                    <a:pt x="334546" y="792227"/>
                    <a:pt x="310741" y="778377"/>
                  </a:cubicBezTo>
                  <a:lnTo>
                    <a:pt x="38509" y="619987"/>
                  </a:lnTo>
                  <a:cubicBezTo>
                    <a:pt x="14667" y="606116"/>
                    <a:pt x="0" y="580613"/>
                    <a:pt x="0" y="553030"/>
                  </a:cubicBezTo>
                  <a:lnTo>
                    <a:pt x="0" y="235734"/>
                  </a:lnTo>
                  <a:cubicBezTo>
                    <a:pt x="0" y="208151"/>
                    <a:pt x="14667" y="182648"/>
                    <a:pt x="38509" y="168777"/>
                  </a:cubicBezTo>
                  <a:lnTo>
                    <a:pt x="310741" y="10387"/>
                  </a:lnTo>
                  <a:cubicBezTo>
                    <a:pt x="334546" y="-3463"/>
                    <a:pt x="363954" y="-3463"/>
                    <a:pt x="387759" y="10387"/>
                  </a:cubicBezTo>
                  <a:close/>
                </a:path>
              </a:pathLst>
            </a:custGeom>
            <a:solidFill>
              <a:srgbClr val="5170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 rot="5400000">
            <a:off x="14834404" y="7967157"/>
            <a:ext cx="1279319" cy="1123303"/>
          </a:xfrm>
          <a:custGeom>
            <a:avLst/>
            <a:gdLst/>
            <a:ahLst/>
            <a:cxnLst/>
            <a:rect l="l" t="t" r="r" b="b"/>
            <a:pathLst>
              <a:path w="1279319" h="1123303">
                <a:moveTo>
                  <a:pt x="0" y="0"/>
                </a:moveTo>
                <a:lnTo>
                  <a:pt x="1279320" y="0"/>
                </a:lnTo>
                <a:lnTo>
                  <a:pt x="1279320" y="1123303"/>
                </a:lnTo>
                <a:lnTo>
                  <a:pt x="0" y="11233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2000"/>
            </a:blip>
            <a:stretch>
              <a:fillRect l="-680" r="-680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24" name="Group 24"/>
          <p:cNvGrpSpPr/>
          <p:nvPr/>
        </p:nvGrpSpPr>
        <p:grpSpPr>
          <a:xfrm>
            <a:off x="14987686" y="7889149"/>
            <a:ext cx="972756" cy="1131934"/>
            <a:chOff x="0" y="0"/>
            <a:chExt cx="6985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18449"/>
              <a:ext cx="698500" cy="775902"/>
            </a:xfrm>
            <a:custGeom>
              <a:avLst/>
              <a:gdLst/>
              <a:ahLst/>
              <a:cxnLst/>
              <a:rect l="l" t="t" r="r" b="b"/>
              <a:pathLst>
                <a:path w="698500" h="775902">
                  <a:moveTo>
                    <a:pt x="408368" y="15947"/>
                  </a:moveTo>
                  <a:lnTo>
                    <a:pt x="639382" y="150355"/>
                  </a:lnTo>
                  <a:cubicBezTo>
                    <a:pt x="675983" y="171650"/>
                    <a:pt x="698500" y="210801"/>
                    <a:pt x="698500" y="253146"/>
                  </a:cubicBezTo>
                  <a:lnTo>
                    <a:pt x="698500" y="522756"/>
                  </a:lnTo>
                  <a:cubicBezTo>
                    <a:pt x="698500" y="565101"/>
                    <a:pt x="675983" y="604252"/>
                    <a:pt x="639382" y="625547"/>
                  </a:cubicBezTo>
                  <a:lnTo>
                    <a:pt x="408368" y="759955"/>
                  </a:lnTo>
                  <a:cubicBezTo>
                    <a:pt x="371823" y="781217"/>
                    <a:pt x="326677" y="781217"/>
                    <a:pt x="290132" y="759955"/>
                  </a:cubicBezTo>
                  <a:lnTo>
                    <a:pt x="59118" y="625547"/>
                  </a:lnTo>
                  <a:cubicBezTo>
                    <a:pt x="22517" y="604252"/>
                    <a:pt x="0" y="565101"/>
                    <a:pt x="0" y="522756"/>
                  </a:cubicBezTo>
                  <a:lnTo>
                    <a:pt x="0" y="253146"/>
                  </a:lnTo>
                  <a:cubicBezTo>
                    <a:pt x="0" y="210801"/>
                    <a:pt x="22517" y="171650"/>
                    <a:pt x="59118" y="150355"/>
                  </a:cubicBezTo>
                  <a:lnTo>
                    <a:pt x="290132" y="15947"/>
                  </a:lnTo>
                  <a:cubicBezTo>
                    <a:pt x="326677" y="-5315"/>
                    <a:pt x="371823" y="-5315"/>
                    <a:pt x="408368" y="15947"/>
                  </a:cubicBezTo>
                  <a:close/>
                </a:path>
              </a:pathLst>
            </a:custGeom>
            <a:solidFill>
              <a:srgbClr val="FCFDF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5100727" y="8020687"/>
            <a:ext cx="746675" cy="868858"/>
            <a:chOff x="0" y="0"/>
            <a:chExt cx="6985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12018"/>
              <a:ext cx="698500" cy="788765"/>
            </a:xfrm>
            <a:custGeom>
              <a:avLst/>
              <a:gdLst/>
              <a:ahLst/>
              <a:cxnLst/>
              <a:rect l="l" t="t" r="r" b="b"/>
              <a:pathLst>
                <a:path w="698500" h="788765">
                  <a:moveTo>
                    <a:pt x="387759" y="10387"/>
                  </a:moveTo>
                  <a:lnTo>
                    <a:pt x="659991" y="168777"/>
                  </a:lnTo>
                  <a:cubicBezTo>
                    <a:pt x="683833" y="182648"/>
                    <a:pt x="698500" y="208151"/>
                    <a:pt x="698500" y="235734"/>
                  </a:cubicBezTo>
                  <a:lnTo>
                    <a:pt x="698500" y="553030"/>
                  </a:lnTo>
                  <a:cubicBezTo>
                    <a:pt x="698500" y="580613"/>
                    <a:pt x="683833" y="606116"/>
                    <a:pt x="659991" y="619987"/>
                  </a:cubicBezTo>
                  <a:lnTo>
                    <a:pt x="387759" y="778377"/>
                  </a:lnTo>
                  <a:cubicBezTo>
                    <a:pt x="363954" y="792227"/>
                    <a:pt x="334546" y="792227"/>
                    <a:pt x="310741" y="778377"/>
                  </a:cubicBezTo>
                  <a:lnTo>
                    <a:pt x="38509" y="619987"/>
                  </a:lnTo>
                  <a:cubicBezTo>
                    <a:pt x="14667" y="606116"/>
                    <a:pt x="0" y="580613"/>
                    <a:pt x="0" y="553030"/>
                  </a:cubicBezTo>
                  <a:lnTo>
                    <a:pt x="0" y="235734"/>
                  </a:lnTo>
                  <a:cubicBezTo>
                    <a:pt x="0" y="208151"/>
                    <a:pt x="14667" y="182648"/>
                    <a:pt x="38509" y="168777"/>
                  </a:cubicBezTo>
                  <a:lnTo>
                    <a:pt x="310741" y="10387"/>
                  </a:lnTo>
                  <a:cubicBezTo>
                    <a:pt x="334546" y="-3463"/>
                    <a:pt x="363954" y="-3463"/>
                    <a:pt x="387759" y="10387"/>
                  </a:cubicBezTo>
                  <a:close/>
                </a:path>
              </a:pathLst>
            </a:custGeom>
            <a:solidFill>
              <a:srgbClr val="3B82F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sp>
        <p:nvSpPr>
          <p:cNvPr id="30" name="Freeform 30"/>
          <p:cNvSpPr/>
          <p:nvPr/>
        </p:nvSpPr>
        <p:spPr>
          <a:xfrm rot="5400000">
            <a:off x="12569025" y="5054580"/>
            <a:ext cx="1279319" cy="1123303"/>
          </a:xfrm>
          <a:custGeom>
            <a:avLst/>
            <a:gdLst/>
            <a:ahLst/>
            <a:cxnLst/>
            <a:rect l="l" t="t" r="r" b="b"/>
            <a:pathLst>
              <a:path w="1279319" h="1123303">
                <a:moveTo>
                  <a:pt x="0" y="0"/>
                </a:moveTo>
                <a:lnTo>
                  <a:pt x="1279319" y="0"/>
                </a:lnTo>
                <a:lnTo>
                  <a:pt x="1279319" y="1123303"/>
                </a:lnTo>
                <a:lnTo>
                  <a:pt x="0" y="11233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2000"/>
            </a:blip>
            <a:stretch>
              <a:fillRect l="-680" r="-680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31" name="Group 31"/>
          <p:cNvGrpSpPr/>
          <p:nvPr/>
        </p:nvGrpSpPr>
        <p:grpSpPr>
          <a:xfrm>
            <a:off x="12722307" y="4976572"/>
            <a:ext cx="972756" cy="1131934"/>
            <a:chOff x="0" y="0"/>
            <a:chExt cx="6985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18449"/>
              <a:ext cx="698500" cy="775902"/>
            </a:xfrm>
            <a:custGeom>
              <a:avLst/>
              <a:gdLst/>
              <a:ahLst/>
              <a:cxnLst/>
              <a:rect l="l" t="t" r="r" b="b"/>
              <a:pathLst>
                <a:path w="698500" h="775902">
                  <a:moveTo>
                    <a:pt x="408368" y="15947"/>
                  </a:moveTo>
                  <a:lnTo>
                    <a:pt x="639382" y="150355"/>
                  </a:lnTo>
                  <a:cubicBezTo>
                    <a:pt x="675983" y="171650"/>
                    <a:pt x="698500" y="210801"/>
                    <a:pt x="698500" y="253146"/>
                  </a:cubicBezTo>
                  <a:lnTo>
                    <a:pt x="698500" y="522756"/>
                  </a:lnTo>
                  <a:cubicBezTo>
                    <a:pt x="698500" y="565101"/>
                    <a:pt x="675983" y="604252"/>
                    <a:pt x="639382" y="625547"/>
                  </a:cubicBezTo>
                  <a:lnTo>
                    <a:pt x="408368" y="759955"/>
                  </a:lnTo>
                  <a:cubicBezTo>
                    <a:pt x="371823" y="781217"/>
                    <a:pt x="326677" y="781217"/>
                    <a:pt x="290132" y="759955"/>
                  </a:cubicBezTo>
                  <a:lnTo>
                    <a:pt x="59118" y="625547"/>
                  </a:lnTo>
                  <a:cubicBezTo>
                    <a:pt x="22517" y="604252"/>
                    <a:pt x="0" y="565101"/>
                    <a:pt x="0" y="522756"/>
                  </a:cubicBezTo>
                  <a:lnTo>
                    <a:pt x="0" y="253146"/>
                  </a:lnTo>
                  <a:cubicBezTo>
                    <a:pt x="0" y="210801"/>
                    <a:pt x="22517" y="171650"/>
                    <a:pt x="59118" y="150355"/>
                  </a:cubicBezTo>
                  <a:lnTo>
                    <a:pt x="290132" y="15947"/>
                  </a:lnTo>
                  <a:cubicBezTo>
                    <a:pt x="326677" y="-5315"/>
                    <a:pt x="371823" y="-5315"/>
                    <a:pt x="408368" y="15947"/>
                  </a:cubicBezTo>
                  <a:close/>
                </a:path>
              </a:pathLst>
            </a:custGeom>
            <a:solidFill>
              <a:srgbClr val="FCFDF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2835347" y="5108110"/>
            <a:ext cx="746675" cy="868858"/>
            <a:chOff x="0" y="0"/>
            <a:chExt cx="698500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12018"/>
              <a:ext cx="698500" cy="788765"/>
            </a:xfrm>
            <a:custGeom>
              <a:avLst/>
              <a:gdLst/>
              <a:ahLst/>
              <a:cxnLst/>
              <a:rect l="l" t="t" r="r" b="b"/>
              <a:pathLst>
                <a:path w="698500" h="788765">
                  <a:moveTo>
                    <a:pt x="387759" y="10387"/>
                  </a:moveTo>
                  <a:lnTo>
                    <a:pt x="659991" y="168777"/>
                  </a:lnTo>
                  <a:cubicBezTo>
                    <a:pt x="683833" y="182648"/>
                    <a:pt x="698500" y="208151"/>
                    <a:pt x="698500" y="235734"/>
                  </a:cubicBezTo>
                  <a:lnTo>
                    <a:pt x="698500" y="553030"/>
                  </a:lnTo>
                  <a:cubicBezTo>
                    <a:pt x="698500" y="580613"/>
                    <a:pt x="683833" y="606116"/>
                    <a:pt x="659991" y="619987"/>
                  </a:cubicBezTo>
                  <a:lnTo>
                    <a:pt x="387759" y="778377"/>
                  </a:lnTo>
                  <a:cubicBezTo>
                    <a:pt x="363954" y="792227"/>
                    <a:pt x="334546" y="792227"/>
                    <a:pt x="310741" y="778377"/>
                  </a:cubicBezTo>
                  <a:lnTo>
                    <a:pt x="38509" y="619987"/>
                  </a:lnTo>
                  <a:cubicBezTo>
                    <a:pt x="14667" y="606116"/>
                    <a:pt x="0" y="580613"/>
                    <a:pt x="0" y="553030"/>
                  </a:cubicBezTo>
                  <a:lnTo>
                    <a:pt x="0" y="235734"/>
                  </a:lnTo>
                  <a:cubicBezTo>
                    <a:pt x="0" y="208151"/>
                    <a:pt x="14667" y="182648"/>
                    <a:pt x="38509" y="168777"/>
                  </a:cubicBezTo>
                  <a:lnTo>
                    <a:pt x="310741" y="10387"/>
                  </a:lnTo>
                  <a:cubicBezTo>
                    <a:pt x="334546" y="-3463"/>
                    <a:pt x="363954" y="-3463"/>
                    <a:pt x="387759" y="10387"/>
                  </a:cubicBezTo>
                  <a:close/>
                </a:path>
              </a:pathLst>
            </a:custGeom>
            <a:solidFill>
              <a:srgbClr val="6BB3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sp>
        <p:nvSpPr>
          <p:cNvPr id="37" name="Freeform 37"/>
          <p:cNvSpPr/>
          <p:nvPr/>
        </p:nvSpPr>
        <p:spPr>
          <a:xfrm rot="5400000">
            <a:off x="8119001" y="5054580"/>
            <a:ext cx="1279319" cy="1123303"/>
          </a:xfrm>
          <a:custGeom>
            <a:avLst/>
            <a:gdLst/>
            <a:ahLst/>
            <a:cxnLst/>
            <a:rect l="l" t="t" r="r" b="b"/>
            <a:pathLst>
              <a:path w="1279319" h="1123303">
                <a:moveTo>
                  <a:pt x="0" y="0"/>
                </a:moveTo>
                <a:lnTo>
                  <a:pt x="1279319" y="0"/>
                </a:lnTo>
                <a:lnTo>
                  <a:pt x="1279319" y="1123303"/>
                </a:lnTo>
                <a:lnTo>
                  <a:pt x="0" y="11233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2000"/>
            </a:blip>
            <a:stretch>
              <a:fillRect l="-680" r="-680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38" name="Group 38"/>
          <p:cNvGrpSpPr/>
          <p:nvPr/>
        </p:nvGrpSpPr>
        <p:grpSpPr>
          <a:xfrm>
            <a:off x="8272282" y="4976572"/>
            <a:ext cx="972756" cy="1131934"/>
            <a:chOff x="0" y="0"/>
            <a:chExt cx="698500" cy="812800"/>
          </a:xfrm>
        </p:grpSpPr>
        <p:sp>
          <p:nvSpPr>
            <p:cNvPr id="39" name="Freeform 39"/>
            <p:cNvSpPr/>
            <p:nvPr/>
          </p:nvSpPr>
          <p:spPr>
            <a:xfrm>
              <a:off x="0" y="18449"/>
              <a:ext cx="698500" cy="775902"/>
            </a:xfrm>
            <a:custGeom>
              <a:avLst/>
              <a:gdLst/>
              <a:ahLst/>
              <a:cxnLst/>
              <a:rect l="l" t="t" r="r" b="b"/>
              <a:pathLst>
                <a:path w="698500" h="775902">
                  <a:moveTo>
                    <a:pt x="408368" y="15947"/>
                  </a:moveTo>
                  <a:lnTo>
                    <a:pt x="639382" y="150355"/>
                  </a:lnTo>
                  <a:cubicBezTo>
                    <a:pt x="675983" y="171650"/>
                    <a:pt x="698500" y="210801"/>
                    <a:pt x="698500" y="253146"/>
                  </a:cubicBezTo>
                  <a:lnTo>
                    <a:pt x="698500" y="522756"/>
                  </a:lnTo>
                  <a:cubicBezTo>
                    <a:pt x="698500" y="565101"/>
                    <a:pt x="675983" y="604252"/>
                    <a:pt x="639382" y="625547"/>
                  </a:cubicBezTo>
                  <a:lnTo>
                    <a:pt x="408368" y="759955"/>
                  </a:lnTo>
                  <a:cubicBezTo>
                    <a:pt x="371823" y="781217"/>
                    <a:pt x="326677" y="781217"/>
                    <a:pt x="290132" y="759955"/>
                  </a:cubicBezTo>
                  <a:lnTo>
                    <a:pt x="59118" y="625547"/>
                  </a:lnTo>
                  <a:cubicBezTo>
                    <a:pt x="22517" y="604252"/>
                    <a:pt x="0" y="565101"/>
                    <a:pt x="0" y="522756"/>
                  </a:cubicBezTo>
                  <a:lnTo>
                    <a:pt x="0" y="253146"/>
                  </a:lnTo>
                  <a:cubicBezTo>
                    <a:pt x="0" y="210801"/>
                    <a:pt x="22517" y="171650"/>
                    <a:pt x="59118" y="150355"/>
                  </a:cubicBezTo>
                  <a:lnTo>
                    <a:pt x="290132" y="15947"/>
                  </a:lnTo>
                  <a:cubicBezTo>
                    <a:pt x="326677" y="-5315"/>
                    <a:pt x="371823" y="-5315"/>
                    <a:pt x="408368" y="15947"/>
                  </a:cubicBezTo>
                  <a:close/>
                </a:path>
              </a:pathLst>
            </a:custGeom>
            <a:solidFill>
              <a:srgbClr val="FCFDFE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8385323" y="5108110"/>
            <a:ext cx="746675" cy="868858"/>
            <a:chOff x="0" y="0"/>
            <a:chExt cx="698500" cy="812800"/>
          </a:xfrm>
        </p:grpSpPr>
        <p:sp>
          <p:nvSpPr>
            <p:cNvPr id="42" name="Freeform 42"/>
            <p:cNvSpPr/>
            <p:nvPr/>
          </p:nvSpPr>
          <p:spPr>
            <a:xfrm>
              <a:off x="0" y="12018"/>
              <a:ext cx="698500" cy="788765"/>
            </a:xfrm>
            <a:custGeom>
              <a:avLst/>
              <a:gdLst/>
              <a:ahLst/>
              <a:cxnLst/>
              <a:rect l="l" t="t" r="r" b="b"/>
              <a:pathLst>
                <a:path w="698500" h="788765">
                  <a:moveTo>
                    <a:pt x="387759" y="10387"/>
                  </a:moveTo>
                  <a:lnTo>
                    <a:pt x="659991" y="168777"/>
                  </a:lnTo>
                  <a:cubicBezTo>
                    <a:pt x="683833" y="182648"/>
                    <a:pt x="698500" y="208151"/>
                    <a:pt x="698500" y="235734"/>
                  </a:cubicBezTo>
                  <a:lnTo>
                    <a:pt x="698500" y="553030"/>
                  </a:lnTo>
                  <a:cubicBezTo>
                    <a:pt x="698500" y="580613"/>
                    <a:pt x="683833" y="606116"/>
                    <a:pt x="659991" y="619987"/>
                  </a:cubicBezTo>
                  <a:lnTo>
                    <a:pt x="387759" y="778377"/>
                  </a:lnTo>
                  <a:cubicBezTo>
                    <a:pt x="363954" y="792227"/>
                    <a:pt x="334546" y="792227"/>
                    <a:pt x="310741" y="778377"/>
                  </a:cubicBezTo>
                  <a:lnTo>
                    <a:pt x="38509" y="619987"/>
                  </a:lnTo>
                  <a:cubicBezTo>
                    <a:pt x="14667" y="606116"/>
                    <a:pt x="0" y="580613"/>
                    <a:pt x="0" y="553030"/>
                  </a:cubicBezTo>
                  <a:lnTo>
                    <a:pt x="0" y="235734"/>
                  </a:lnTo>
                  <a:cubicBezTo>
                    <a:pt x="0" y="208151"/>
                    <a:pt x="14667" y="182648"/>
                    <a:pt x="38509" y="168777"/>
                  </a:cubicBezTo>
                  <a:lnTo>
                    <a:pt x="310741" y="10387"/>
                  </a:lnTo>
                  <a:cubicBezTo>
                    <a:pt x="334546" y="-3463"/>
                    <a:pt x="363954" y="-3463"/>
                    <a:pt x="387759" y="10387"/>
                  </a:cubicBezTo>
                  <a:close/>
                </a:path>
              </a:pathLst>
            </a:custGeom>
            <a:solidFill>
              <a:srgbClr val="3B82F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92075"/>
              <a:ext cx="6985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88"/>
                </a:lnSpc>
              </a:pPr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4018564" y="7746828"/>
            <a:ext cx="934436" cy="1476953"/>
            <a:chOff x="0" y="0"/>
            <a:chExt cx="1245915" cy="1969271"/>
          </a:xfrm>
        </p:grpSpPr>
        <p:grpSp>
          <p:nvGrpSpPr>
            <p:cNvPr id="45" name="Group 45"/>
            <p:cNvGrpSpPr/>
            <p:nvPr/>
          </p:nvGrpSpPr>
          <p:grpSpPr>
            <a:xfrm rot="2700000">
              <a:off x="-41282" y="427997"/>
              <a:ext cx="1359301" cy="359099"/>
              <a:chOff x="0" y="0"/>
              <a:chExt cx="286410" cy="75663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286410" cy="75663"/>
              </a:xfrm>
              <a:custGeom>
                <a:avLst/>
                <a:gdLst/>
                <a:ahLst/>
                <a:cxnLst/>
                <a:rect l="l" t="t" r="r" b="b"/>
                <a:pathLst>
                  <a:path w="286410" h="75663">
                    <a:moveTo>
                      <a:pt x="37832" y="0"/>
                    </a:moveTo>
                    <a:lnTo>
                      <a:pt x="248578" y="0"/>
                    </a:lnTo>
                    <a:cubicBezTo>
                      <a:pt x="269472" y="0"/>
                      <a:pt x="286410" y="16938"/>
                      <a:pt x="286410" y="37832"/>
                    </a:cubicBezTo>
                    <a:lnTo>
                      <a:pt x="286410" y="37832"/>
                    </a:lnTo>
                    <a:cubicBezTo>
                      <a:pt x="286410" y="47865"/>
                      <a:pt x="282424" y="57488"/>
                      <a:pt x="275329" y="64583"/>
                    </a:cubicBezTo>
                    <a:cubicBezTo>
                      <a:pt x="268234" y="71678"/>
                      <a:pt x="258612" y="75663"/>
                      <a:pt x="248578" y="75663"/>
                    </a:cubicBezTo>
                    <a:lnTo>
                      <a:pt x="37832" y="75663"/>
                    </a:lnTo>
                    <a:cubicBezTo>
                      <a:pt x="16938" y="75663"/>
                      <a:pt x="0" y="58726"/>
                      <a:pt x="0" y="37832"/>
                    </a:cubicBezTo>
                    <a:lnTo>
                      <a:pt x="0" y="37832"/>
                    </a:lnTo>
                    <a:cubicBezTo>
                      <a:pt x="0" y="16938"/>
                      <a:pt x="16938" y="0"/>
                      <a:pt x="37832" y="0"/>
                    </a:cubicBezTo>
                    <a:close/>
                  </a:path>
                </a:pathLst>
              </a:custGeom>
              <a:solidFill>
                <a:srgbClr val="6BB3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-28575"/>
                <a:ext cx="286410" cy="1042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40"/>
                  </a:lnSpc>
                </a:pPr>
                <a:endParaRPr/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 rot="-2700000">
              <a:off x="-78488" y="1166764"/>
              <a:ext cx="1402891" cy="359099"/>
              <a:chOff x="0" y="0"/>
              <a:chExt cx="295594" cy="75663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0" y="0"/>
                <a:ext cx="295594" cy="75663"/>
              </a:xfrm>
              <a:custGeom>
                <a:avLst/>
                <a:gdLst/>
                <a:ahLst/>
                <a:cxnLst/>
                <a:rect l="l" t="t" r="r" b="b"/>
                <a:pathLst>
                  <a:path w="295594" h="75663">
                    <a:moveTo>
                      <a:pt x="37832" y="0"/>
                    </a:moveTo>
                    <a:lnTo>
                      <a:pt x="257763" y="0"/>
                    </a:lnTo>
                    <a:cubicBezTo>
                      <a:pt x="267796" y="0"/>
                      <a:pt x="277419" y="3986"/>
                      <a:pt x="284514" y="11081"/>
                    </a:cubicBezTo>
                    <a:cubicBezTo>
                      <a:pt x="291609" y="18175"/>
                      <a:pt x="295594" y="27798"/>
                      <a:pt x="295594" y="37832"/>
                    </a:cubicBezTo>
                    <a:lnTo>
                      <a:pt x="295594" y="37832"/>
                    </a:lnTo>
                    <a:cubicBezTo>
                      <a:pt x="295594" y="58726"/>
                      <a:pt x="278657" y="75663"/>
                      <a:pt x="257763" y="75663"/>
                    </a:cubicBezTo>
                    <a:lnTo>
                      <a:pt x="37832" y="75663"/>
                    </a:lnTo>
                    <a:cubicBezTo>
                      <a:pt x="16938" y="75663"/>
                      <a:pt x="0" y="58726"/>
                      <a:pt x="0" y="37832"/>
                    </a:cubicBezTo>
                    <a:lnTo>
                      <a:pt x="0" y="37832"/>
                    </a:lnTo>
                    <a:cubicBezTo>
                      <a:pt x="0" y="16938"/>
                      <a:pt x="16938" y="0"/>
                      <a:pt x="37832" y="0"/>
                    </a:cubicBezTo>
                    <a:close/>
                  </a:path>
                </a:pathLst>
              </a:custGeom>
              <a:solidFill>
                <a:srgbClr val="6BB3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0" y="-28575"/>
                <a:ext cx="295594" cy="10423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40"/>
                  </a:lnSpc>
                </a:pPr>
                <a:endParaRPr/>
              </a:p>
            </p:txBody>
          </p:sp>
        </p:grpSp>
      </p:grpSp>
      <p:sp>
        <p:nvSpPr>
          <p:cNvPr id="51" name="Freeform 51"/>
          <p:cNvSpPr/>
          <p:nvPr/>
        </p:nvSpPr>
        <p:spPr>
          <a:xfrm>
            <a:off x="2335744" y="8235805"/>
            <a:ext cx="347060" cy="438623"/>
          </a:xfrm>
          <a:custGeom>
            <a:avLst/>
            <a:gdLst/>
            <a:ahLst/>
            <a:cxnLst/>
            <a:rect l="l" t="t" r="r" b="b"/>
            <a:pathLst>
              <a:path w="347060" h="438623">
                <a:moveTo>
                  <a:pt x="0" y="0"/>
                </a:moveTo>
                <a:lnTo>
                  <a:pt x="347060" y="0"/>
                </a:lnTo>
                <a:lnTo>
                  <a:pt x="347060" y="438623"/>
                </a:lnTo>
                <a:lnTo>
                  <a:pt x="0" y="4386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2" name="Freeform 52"/>
          <p:cNvSpPr/>
          <p:nvPr/>
        </p:nvSpPr>
        <p:spPr>
          <a:xfrm>
            <a:off x="12989320" y="5341546"/>
            <a:ext cx="438730" cy="401987"/>
          </a:xfrm>
          <a:custGeom>
            <a:avLst/>
            <a:gdLst/>
            <a:ahLst/>
            <a:cxnLst/>
            <a:rect l="l" t="t" r="r" b="b"/>
            <a:pathLst>
              <a:path w="438730" h="401987">
                <a:moveTo>
                  <a:pt x="0" y="0"/>
                </a:moveTo>
                <a:lnTo>
                  <a:pt x="438730" y="0"/>
                </a:lnTo>
                <a:lnTo>
                  <a:pt x="438730" y="401987"/>
                </a:lnTo>
                <a:lnTo>
                  <a:pt x="0" y="4019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3" name="Freeform 53"/>
          <p:cNvSpPr/>
          <p:nvPr/>
        </p:nvSpPr>
        <p:spPr>
          <a:xfrm>
            <a:off x="8539349" y="5323228"/>
            <a:ext cx="438623" cy="438623"/>
          </a:xfrm>
          <a:custGeom>
            <a:avLst/>
            <a:gdLst/>
            <a:ahLst/>
            <a:cxnLst/>
            <a:rect l="l" t="t" r="r" b="b"/>
            <a:pathLst>
              <a:path w="438623" h="438623">
                <a:moveTo>
                  <a:pt x="0" y="0"/>
                </a:moveTo>
                <a:lnTo>
                  <a:pt x="438623" y="0"/>
                </a:lnTo>
                <a:lnTo>
                  <a:pt x="438623" y="438623"/>
                </a:lnTo>
                <a:lnTo>
                  <a:pt x="0" y="4386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4" name="Freeform 54"/>
          <p:cNvSpPr/>
          <p:nvPr/>
        </p:nvSpPr>
        <p:spPr>
          <a:xfrm>
            <a:off x="15254989" y="8236041"/>
            <a:ext cx="438150" cy="438150"/>
          </a:xfrm>
          <a:custGeom>
            <a:avLst/>
            <a:gdLst/>
            <a:ahLst/>
            <a:cxnLst/>
            <a:rect l="l" t="t" r="r" b="b"/>
            <a:pathLst>
              <a:path w="438150" h="438150">
                <a:moveTo>
                  <a:pt x="0" y="0"/>
                </a:moveTo>
                <a:lnTo>
                  <a:pt x="438150" y="0"/>
                </a:lnTo>
                <a:lnTo>
                  <a:pt x="438150" y="438150"/>
                </a:lnTo>
                <a:lnTo>
                  <a:pt x="0" y="4381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5" name="Freeform 55"/>
          <p:cNvSpPr/>
          <p:nvPr/>
        </p:nvSpPr>
        <p:spPr>
          <a:xfrm>
            <a:off x="6271413" y="8235805"/>
            <a:ext cx="438623" cy="438623"/>
          </a:xfrm>
          <a:custGeom>
            <a:avLst/>
            <a:gdLst/>
            <a:ahLst/>
            <a:cxnLst/>
            <a:rect l="l" t="t" r="r" b="b"/>
            <a:pathLst>
              <a:path w="438623" h="438623">
                <a:moveTo>
                  <a:pt x="0" y="0"/>
                </a:moveTo>
                <a:lnTo>
                  <a:pt x="438623" y="0"/>
                </a:lnTo>
                <a:lnTo>
                  <a:pt x="438623" y="438623"/>
                </a:lnTo>
                <a:lnTo>
                  <a:pt x="0" y="4386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6" name="Freeform 56"/>
          <p:cNvSpPr/>
          <p:nvPr/>
        </p:nvSpPr>
        <p:spPr>
          <a:xfrm rot="1572148">
            <a:off x="9229770" y="7295259"/>
            <a:ext cx="767849" cy="1505587"/>
          </a:xfrm>
          <a:custGeom>
            <a:avLst/>
            <a:gdLst/>
            <a:ahLst/>
            <a:cxnLst/>
            <a:rect l="l" t="t" r="r" b="b"/>
            <a:pathLst>
              <a:path w="767849" h="1505587">
                <a:moveTo>
                  <a:pt x="0" y="0"/>
                </a:moveTo>
                <a:lnTo>
                  <a:pt x="767849" y="0"/>
                </a:lnTo>
                <a:lnTo>
                  <a:pt x="767849" y="1505587"/>
                </a:lnTo>
                <a:lnTo>
                  <a:pt x="0" y="15055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57" name="Freeform 57"/>
          <p:cNvSpPr/>
          <p:nvPr/>
        </p:nvSpPr>
        <p:spPr>
          <a:xfrm rot="-3198865">
            <a:off x="12548890" y="6510278"/>
            <a:ext cx="767849" cy="1505587"/>
          </a:xfrm>
          <a:custGeom>
            <a:avLst/>
            <a:gdLst/>
            <a:ahLst/>
            <a:cxnLst/>
            <a:rect l="l" t="t" r="r" b="b"/>
            <a:pathLst>
              <a:path w="767849" h="1505587">
                <a:moveTo>
                  <a:pt x="0" y="0"/>
                </a:moveTo>
                <a:lnTo>
                  <a:pt x="767850" y="0"/>
                </a:lnTo>
                <a:lnTo>
                  <a:pt x="767850" y="1505587"/>
                </a:lnTo>
                <a:lnTo>
                  <a:pt x="0" y="15055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58" name="TextBox 58"/>
          <p:cNvSpPr txBox="1"/>
          <p:nvPr/>
        </p:nvSpPr>
        <p:spPr>
          <a:xfrm>
            <a:off x="4522131" y="6030466"/>
            <a:ext cx="3032958" cy="425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 dirty="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Planning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4580406" y="5946104"/>
            <a:ext cx="3032958" cy="874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 dirty="0" err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Finalisation</a:t>
            </a:r>
            <a:r>
              <a:rPr lang="en-US" sz="2499" b="1" dirty="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 of  WhatsApp group 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4754934" y="6569053"/>
            <a:ext cx="3032958" cy="1092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44" lvl="1" indent="-172722" algn="l">
              <a:lnSpc>
                <a:spcPts val="2240"/>
              </a:lnSpc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Human resource allocation </a:t>
            </a:r>
          </a:p>
          <a:p>
            <a:pPr marL="345444" lvl="1" indent="-172722" algn="l">
              <a:lnSpc>
                <a:spcPts val="2240"/>
              </a:lnSpc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Establish key dates</a:t>
            </a:r>
          </a:p>
          <a:p>
            <a:pPr marL="345444" lvl="1" indent="-172722" algn="l">
              <a:lnSpc>
                <a:spcPts val="2240"/>
              </a:lnSpc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Establish recruitment plan</a:t>
            </a:r>
          </a:p>
          <a:p>
            <a:pPr marL="345444" lvl="1" indent="-172722" algn="l">
              <a:lnSpc>
                <a:spcPts val="2240"/>
              </a:lnSpc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Create sign-up survey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13314237" y="3935172"/>
            <a:ext cx="4083748" cy="425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 dirty="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WhatsApp group creation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5057853" y="3935172"/>
            <a:ext cx="3513688" cy="425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 dirty="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Marketing and admin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13925175" y="4368242"/>
            <a:ext cx="3014272" cy="540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WhatsApp group is populated as sign-ups happen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209145" y="6030466"/>
            <a:ext cx="4600258" cy="874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 dirty="0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Microlearning</a:t>
            </a:r>
          </a:p>
          <a:p>
            <a:pPr algn="ctr">
              <a:lnSpc>
                <a:spcPts val="3499"/>
              </a:lnSpc>
            </a:pPr>
            <a:r>
              <a:rPr lang="en-US" sz="2499" b="1" dirty="0" err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familiarisation</a:t>
            </a:r>
            <a:endParaRPr lang="en-US" sz="2499" b="1" dirty="0">
              <a:solidFill>
                <a:srgbClr val="000000"/>
              </a:solidFill>
              <a:latin typeface="Aptos Bold"/>
              <a:ea typeface="Aptos Bold"/>
              <a:cs typeface="Aptos Bold"/>
              <a:sym typeface="Aptos Bold"/>
            </a:endParaRPr>
          </a:p>
        </p:txBody>
      </p:sp>
      <p:sp>
        <p:nvSpPr>
          <p:cNvPr id="65" name="TextBox 65"/>
          <p:cNvSpPr txBox="1"/>
          <p:nvPr/>
        </p:nvSpPr>
        <p:spPr>
          <a:xfrm>
            <a:off x="999984" y="6915102"/>
            <a:ext cx="3018580" cy="816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Introduction to microlearning for all leads involved in recruitment  and/or participants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0" y="707858"/>
            <a:ext cx="18288000" cy="1045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6999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Recruitment and training group creation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9478754" y="5376416"/>
            <a:ext cx="3009837" cy="1289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Recruitment and WhatsApp group creation</a:t>
            </a:r>
          </a:p>
        </p:txBody>
      </p:sp>
      <p:sp>
        <p:nvSpPr>
          <p:cNvPr id="68" name="Freeform 68"/>
          <p:cNvSpPr/>
          <p:nvPr/>
        </p:nvSpPr>
        <p:spPr>
          <a:xfrm>
            <a:off x="3841538" y="5616232"/>
            <a:ext cx="4752392" cy="2298970"/>
          </a:xfrm>
          <a:custGeom>
            <a:avLst/>
            <a:gdLst/>
            <a:ahLst/>
            <a:cxnLst/>
            <a:rect l="l" t="t" r="r" b="b"/>
            <a:pathLst>
              <a:path w="4752392" h="2298970">
                <a:moveTo>
                  <a:pt x="0" y="0"/>
                </a:moveTo>
                <a:lnTo>
                  <a:pt x="4752393" y="0"/>
                </a:lnTo>
                <a:lnTo>
                  <a:pt x="4752393" y="2298970"/>
                </a:lnTo>
                <a:lnTo>
                  <a:pt x="0" y="22989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9" name="TextBox 69"/>
          <p:cNvSpPr txBox="1"/>
          <p:nvPr/>
        </p:nvSpPr>
        <p:spPr>
          <a:xfrm>
            <a:off x="5205117" y="4368242"/>
            <a:ext cx="3009837" cy="1092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44" lvl="1" indent="-172722" algn="l">
              <a:lnSpc>
                <a:spcPts val="2240"/>
              </a:lnSpc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Ongoing advertising of the training through relevant channels</a:t>
            </a:r>
          </a:p>
          <a:p>
            <a:pPr marL="345444" lvl="1" indent="-172722" algn="l">
              <a:lnSpc>
                <a:spcPts val="2240"/>
              </a:lnSpc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Group management plan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14452696" y="6838616"/>
            <a:ext cx="3288378" cy="1092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44" lvl="1" indent="-172722" algn="l">
              <a:lnSpc>
                <a:spcPts val="2240"/>
              </a:lnSpc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WhatsApp group is populated as sign-ups happen</a:t>
            </a:r>
          </a:p>
          <a:p>
            <a:pPr marL="345444" lvl="1" indent="-172722" algn="l">
              <a:lnSpc>
                <a:spcPts val="2240"/>
              </a:lnSpc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Group management: monitoring participation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11938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 this section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21863" y="3041676"/>
            <a:ext cx="11893278" cy="4251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 algn="l">
              <a:lnSpc>
                <a:spcPts val="6839"/>
              </a:lnSpc>
              <a:buFont typeface="Arial"/>
              <a:buChar char="•"/>
            </a:pPr>
            <a:r>
              <a:rPr lang="en-US" sz="3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1: </a:t>
            </a:r>
            <a:r>
              <a:rPr lang="en-US" sz="3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Assemble the crew</a:t>
            </a:r>
          </a:p>
          <a:p>
            <a:pPr marL="777240" lvl="1" indent="-388620" algn="l">
              <a:lnSpc>
                <a:spcPts val="6839"/>
              </a:lnSpc>
              <a:buFont typeface="Arial"/>
              <a:buChar char="•"/>
            </a:pPr>
            <a:r>
              <a:rPr lang="en-US" sz="3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2: </a:t>
            </a:r>
            <a:r>
              <a:rPr lang="en-US" sz="3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Establish key dates</a:t>
            </a:r>
          </a:p>
          <a:p>
            <a:pPr marL="777240" lvl="1" indent="-388620" algn="l">
              <a:lnSpc>
                <a:spcPts val="6839"/>
              </a:lnSpc>
              <a:buFont typeface="Arial"/>
              <a:buChar char="•"/>
            </a:pPr>
            <a:r>
              <a:rPr lang="en-US" sz="3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3: </a:t>
            </a:r>
            <a:r>
              <a:rPr lang="en-US" sz="3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Establish marketing and recruitment plan</a:t>
            </a:r>
          </a:p>
          <a:p>
            <a:pPr marL="777240" lvl="1" indent="-388620" algn="l">
              <a:lnSpc>
                <a:spcPts val="6839"/>
              </a:lnSpc>
              <a:buFont typeface="Arial"/>
              <a:buChar char="•"/>
            </a:pPr>
            <a:r>
              <a:rPr lang="en-US" sz="3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4:</a:t>
            </a:r>
            <a:r>
              <a:rPr lang="en-US" sz="3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Intro to creating a sign-up survey</a:t>
            </a:r>
          </a:p>
          <a:p>
            <a:pPr marL="777240" lvl="1" indent="-388620" algn="l">
              <a:lnSpc>
                <a:spcPts val="6839"/>
              </a:lnSpc>
              <a:buFont typeface="Arial"/>
              <a:buChar char="•"/>
            </a:pPr>
            <a:r>
              <a:rPr lang="en-US" sz="36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5: </a:t>
            </a:r>
            <a:r>
              <a:rPr lang="en-US" sz="3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Creating a survey in SurveyMonkey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37641" y="2332119"/>
            <a:ext cx="1552656" cy="1727572"/>
          </a:xfrm>
          <a:custGeom>
            <a:avLst/>
            <a:gdLst/>
            <a:ahLst/>
            <a:cxnLst/>
            <a:rect l="l" t="t" r="r" b="b"/>
            <a:pathLst>
              <a:path w="1552656" h="1727572">
                <a:moveTo>
                  <a:pt x="0" y="0"/>
                </a:moveTo>
                <a:lnTo>
                  <a:pt x="1552656" y="0"/>
                </a:lnTo>
                <a:lnTo>
                  <a:pt x="1552656" y="1727573"/>
                </a:lnTo>
                <a:lnTo>
                  <a:pt x="0" y="17275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 rot="1377213">
            <a:off x="13090898" y="5326757"/>
            <a:ext cx="3481747" cy="3490473"/>
          </a:xfrm>
          <a:custGeom>
            <a:avLst/>
            <a:gdLst/>
            <a:ahLst/>
            <a:cxnLst/>
            <a:rect l="l" t="t" r="r" b="b"/>
            <a:pathLst>
              <a:path w="3481747" h="3490473">
                <a:moveTo>
                  <a:pt x="0" y="0"/>
                </a:moveTo>
                <a:lnTo>
                  <a:pt x="3481746" y="0"/>
                </a:lnTo>
                <a:lnTo>
                  <a:pt x="3481746" y="3490473"/>
                </a:lnTo>
                <a:lnTo>
                  <a:pt x="0" y="349047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1028700" y="679212"/>
            <a:ext cx="16230600" cy="1005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  <a:spcBef>
                <a:spcPct val="0"/>
              </a:spcBef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1: Assemble the crew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887360" y="2431348"/>
            <a:ext cx="13547590" cy="1264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9"/>
              </a:lnSpc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Start planning as </a:t>
            </a:r>
            <a:r>
              <a:rPr lang="en-US" sz="28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early</a:t>
            </a: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as possible: </a:t>
            </a:r>
          </a:p>
          <a:p>
            <a:pPr algn="ctr">
              <a:lnSpc>
                <a:spcPts val="5219"/>
              </a:lnSpc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preferably a </a:t>
            </a:r>
            <a:r>
              <a:rPr lang="en-US" sz="28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minimum of 8 weeks</a:t>
            </a: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before the training starts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251709" y="4657097"/>
            <a:ext cx="11145132" cy="3236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19"/>
              </a:lnSpc>
            </a:pPr>
            <a:r>
              <a:rPr lang="en-US" sz="28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Key human resources to consider when planning the training:</a:t>
            </a:r>
          </a:p>
          <a:p>
            <a:pPr marL="827402" lvl="1" indent="-514350" algn="l">
              <a:lnSpc>
                <a:spcPts val="5219"/>
              </a:lnSpc>
              <a:buFont typeface="+mj-lt"/>
              <a:buAutoNum type="arabicPeriod"/>
            </a:pPr>
            <a:r>
              <a:rPr lang="en-US" sz="28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Facilitator and moderator</a:t>
            </a:r>
          </a:p>
          <a:p>
            <a:pPr marL="626104" lvl="1" indent="-313052" algn="l">
              <a:lnSpc>
                <a:spcPts val="5219"/>
              </a:lnSpc>
              <a:buAutoNum type="arabicPeriod"/>
            </a:pPr>
            <a:r>
              <a:rPr lang="en-US" sz="28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Administrative assistant(s) for sign-ups</a:t>
            </a:r>
          </a:p>
          <a:p>
            <a:pPr marL="626104" lvl="1" indent="-313052" algn="l">
              <a:lnSpc>
                <a:spcPts val="5219"/>
              </a:lnSpc>
              <a:buAutoNum type="arabicPeriod"/>
            </a:pPr>
            <a:r>
              <a:rPr lang="en-US" sz="28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WhatsApp admin(s) within the group</a:t>
            </a:r>
          </a:p>
          <a:p>
            <a:pPr marL="626104" lvl="1" indent="-313052" algn="l">
              <a:lnSpc>
                <a:spcPts val="5219"/>
              </a:lnSpc>
              <a:buAutoNum type="arabicPeriod"/>
            </a:pPr>
            <a:r>
              <a:rPr lang="en-US" sz="28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Tracking participation</a:t>
            </a:r>
          </a:p>
        </p:txBody>
      </p:sp>
      <p:sp>
        <p:nvSpPr>
          <p:cNvPr id="7" name="TextBox 7"/>
          <p:cNvSpPr txBox="1"/>
          <p:nvPr/>
        </p:nvSpPr>
        <p:spPr>
          <a:xfrm rot="915476">
            <a:off x="13575713" y="5667919"/>
            <a:ext cx="2483374" cy="2399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5"/>
              </a:lnSpc>
              <a:spcBef>
                <a:spcPct val="0"/>
              </a:spcBef>
            </a:pPr>
            <a:r>
              <a:rPr lang="en-US" sz="2296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Not all groups will require all of these people: it will depend on group size and individual requirements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115421" y="9138884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34832" y="5903390"/>
            <a:ext cx="4734681" cy="3012441"/>
          </a:xfrm>
          <a:custGeom>
            <a:avLst/>
            <a:gdLst/>
            <a:ahLst/>
            <a:cxnLst/>
            <a:rect l="l" t="t" r="r" b="b"/>
            <a:pathLst>
              <a:path w="4734681" h="3012441">
                <a:moveTo>
                  <a:pt x="0" y="0"/>
                </a:moveTo>
                <a:lnTo>
                  <a:pt x="4734680" y="0"/>
                </a:lnTo>
                <a:lnTo>
                  <a:pt x="4734680" y="3012441"/>
                </a:lnTo>
                <a:lnTo>
                  <a:pt x="0" y="30124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2491134" y="2692672"/>
            <a:ext cx="13305731" cy="2900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15"/>
              </a:lnSpc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Who will </a:t>
            </a:r>
            <a:r>
              <a:rPr lang="en-US" sz="28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facilitate</a:t>
            </a: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the training (deliver the messages)?</a:t>
            </a:r>
          </a:p>
          <a:p>
            <a:pPr algn="l">
              <a:lnSpc>
                <a:spcPts val="5915"/>
              </a:lnSpc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 it necessary to have a </a:t>
            </a:r>
            <a:r>
              <a:rPr lang="en-US" sz="28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moderator/second facilitator</a:t>
            </a: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?</a:t>
            </a:r>
          </a:p>
          <a:p>
            <a:pPr algn="l">
              <a:lnSpc>
                <a:spcPts val="5915"/>
              </a:lnSpc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Who will </a:t>
            </a:r>
            <a:r>
              <a:rPr lang="en-US" sz="28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answer questions</a:t>
            </a: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in the training?</a:t>
            </a:r>
          </a:p>
          <a:p>
            <a:pPr algn="l">
              <a:lnSpc>
                <a:spcPts val="5915"/>
              </a:lnSpc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Will questions be discussed with a subject expert and </a:t>
            </a:r>
            <a:r>
              <a:rPr lang="en-US" sz="28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answered later</a:t>
            </a: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707787"/>
            <a:ext cx="16230600" cy="1651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1: Assemble the crew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1.1 Facilitator and moderator: questions to answer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175120" y="6750480"/>
            <a:ext cx="7710747" cy="1889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 second person (facilitator) is optimal, and for groups &gt; 100, recommended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840200" y="8915831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81075" y="2999301"/>
            <a:ext cx="1921124" cy="1921124"/>
          </a:xfrm>
          <a:custGeom>
            <a:avLst/>
            <a:gdLst/>
            <a:ahLst/>
            <a:cxnLst/>
            <a:rect l="l" t="t" r="r" b="b"/>
            <a:pathLst>
              <a:path w="1921124" h="1921124">
                <a:moveTo>
                  <a:pt x="0" y="0"/>
                </a:moveTo>
                <a:lnTo>
                  <a:pt x="1921124" y="0"/>
                </a:lnTo>
                <a:lnTo>
                  <a:pt x="1921124" y="1921124"/>
                </a:lnTo>
                <a:lnTo>
                  <a:pt x="0" y="19211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2949824" y="2934338"/>
            <a:ext cx="5799077" cy="162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059"/>
              </a:lnSpc>
            </a:pPr>
            <a:r>
              <a:rPr lang="en-US" sz="28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Is a sign-up survey needed?</a:t>
            </a:r>
          </a:p>
          <a:p>
            <a:pPr algn="l">
              <a:lnSpc>
                <a:spcPts val="2939"/>
              </a:lnSpc>
            </a:pPr>
            <a:r>
              <a:rPr lang="en-US" sz="20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This will depend on what info you need from participants (if any) and how controlled you want the group to be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707787"/>
            <a:ext cx="16230600" cy="1651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1: Assemble the crew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1.2 Administrative staff: questions to answer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5260100"/>
            <a:ext cx="6678819" cy="2687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15"/>
              </a:lnSpc>
            </a:pPr>
            <a:r>
              <a:rPr lang="en-US" sz="28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If a sign-up survey is needed:</a:t>
            </a:r>
          </a:p>
          <a:p>
            <a:pPr marL="561336" lvl="1" indent="-280668" algn="l">
              <a:lnSpc>
                <a:spcPts val="5303"/>
              </a:lnSpc>
              <a:buFont typeface="Arial"/>
              <a:buChar char="•"/>
            </a:pPr>
            <a:r>
              <a:rPr lang="en-US" sz="25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Who will design the sign-up survey?</a:t>
            </a:r>
          </a:p>
          <a:p>
            <a:pPr marL="561336" lvl="1" indent="-280668" algn="l">
              <a:lnSpc>
                <a:spcPts val="5303"/>
              </a:lnSpc>
              <a:buFont typeface="Arial"/>
              <a:buChar char="•"/>
            </a:pPr>
            <a:r>
              <a:rPr lang="en-US" sz="25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Who will collect responses?</a:t>
            </a:r>
          </a:p>
          <a:p>
            <a:pPr marL="561336" lvl="1" indent="-280668" algn="l">
              <a:lnSpc>
                <a:spcPts val="5303"/>
              </a:lnSpc>
              <a:buFont typeface="Arial"/>
              <a:buChar char="•"/>
            </a:pPr>
            <a:r>
              <a:rPr lang="en-US" sz="25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Who will add participants?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609181" y="2934338"/>
            <a:ext cx="5650119" cy="1755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WhatsApp admin(s)</a:t>
            </a:r>
          </a:p>
          <a:p>
            <a:pPr algn="l">
              <a:lnSpc>
                <a:spcPts val="2939"/>
              </a:lnSpc>
            </a:pPr>
            <a:r>
              <a:rPr lang="en-US" sz="20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It is advisable to have at least two people as admins in groups</a:t>
            </a:r>
          </a:p>
          <a:p>
            <a:pPr algn="l">
              <a:lnSpc>
                <a:spcPts val="4059"/>
              </a:lnSpc>
            </a:pPr>
            <a:endParaRPr lang="en-US" sz="209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9144000" y="2776226"/>
            <a:ext cx="2310133" cy="2367274"/>
          </a:xfrm>
          <a:custGeom>
            <a:avLst/>
            <a:gdLst/>
            <a:ahLst/>
            <a:cxnLst/>
            <a:rect l="l" t="t" r="r" b="b"/>
            <a:pathLst>
              <a:path w="2310133" h="2367274">
                <a:moveTo>
                  <a:pt x="0" y="0"/>
                </a:moveTo>
                <a:lnTo>
                  <a:pt x="2310133" y="0"/>
                </a:lnTo>
                <a:lnTo>
                  <a:pt x="2310133" y="2367274"/>
                </a:lnTo>
                <a:lnTo>
                  <a:pt x="0" y="23672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8748901" y="5260100"/>
            <a:ext cx="8763604" cy="2687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15"/>
              </a:lnSpc>
            </a:pPr>
            <a:r>
              <a:rPr lang="en-US" sz="28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Important considerations for WhatsApp groups:</a:t>
            </a:r>
          </a:p>
          <a:p>
            <a:pPr marL="561336" lvl="1" indent="-280668" algn="l">
              <a:lnSpc>
                <a:spcPts val="5303"/>
              </a:lnSpc>
              <a:buFont typeface="Arial"/>
              <a:buChar char="•"/>
            </a:pPr>
            <a:r>
              <a:rPr lang="en-US" sz="25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Whose number will be used for the training?</a:t>
            </a:r>
          </a:p>
          <a:p>
            <a:pPr marL="561336" lvl="1" indent="-280668" algn="l">
              <a:lnSpc>
                <a:spcPts val="5303"/>
              </a:lnSpc>
              <a:buFont typeface="Arial"/>
              <a:buChar char="•"/>
            </a:pPr>
            <a:r>
              <a:rPr lang="en-US" sz="25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Who will create the WhatsApp group?</a:t>
            </a:r>
          </a:p>
          <a:p>
            <a:pPr marL="561336" lvl="1" indent="-280668" algn="l">
              <a:lnSpc>
                <a:spcPts val="5303"/>
              </a:lnSpc>
              <a:buFont typeface="Arial"/>
              <a:buChar char="•"/>
            </a:pPr>
            <a:r>
              <a:rPr lang="en-US" sz="25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Who will the admins be?</a:t>
            </a:r>
          </a:p>
        </p:txBody>
      </p:sp>
      <p:sp>
        <p:nvSpPr>
          <p:cNvPr id="9" name="Freeform 9"/>
          <p:cNvSpPr/>
          <p:nvPr/>
        </p:nvSpPr>
        <p:spPr>
          <a:xfrm>
            <a:off x="1397168" y="8152768"/>
            <a:ext cx="1552656" cy="1727572"/>
          </a:xfrm>
          <a:custGeom>
            <a:avLst/>
            <a:gdLst/>
            <a:ahLst/>
            <a:cxnLst/>
            <a:rect l="l" t="t" r="r" b="b"/>
            <a:pathLst>
              <a:path w="1552656" h="1727572">
                <a:moveTo>
                  <a:pt x="0" y="0"/>
                </a:moveTo>
                <a:lnTo>
                  <a:pt x="1552656" y="0"/>
                </a:lnTo>
                <a:lnTo>
                  <a:pt x="1552656" y="1727573"/>
                </a:lnTo>
                <a:lnTo>
                  <a:pt x="0" y="17275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16353316" y="6241382"/>
            <a:ext cx="326675" cy="363477"/>
          </a:xfrm>
          <a:custGeom>
            <a:avLst/>
            <a:gdLst/>
            <a:ahLst/>
            <a:cxnLst/>
            <a:rect l="l" t="t" r="r" b="b"/>
            <a:pathLst>
              <a:path w="326675" h="363477">
                <a:moveTo>
                  <a:pt x="0" y="0"/>
                </a:moveTo>
                <a:lnTo>
                  <a:pt x="326675" y="0"/>
                </a:lnTo>
                <a:lnTo>
                  <a:pt x="326675" y="363477"/>
                </a:lnTo>
                <a:lnTo>
                  <a:pt x="0" y="3634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TextBox 11"/>
          <p:cNvSpPr txBox="1"/>
          <p:nvPr/>
        </p:nvSpPr>
        <p:spPr>
          <a:xfrm>
            <a:off x="3442264" y="8633649"/>
            <a:ext cx="14070241" cy="727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</a:pPr>
            <a:r>
              <a:rPr lang="en-US" sz="20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Training needs to be done in WhatsApp Business to ensure the facilitator has control in sessions (see Part 3). It’s recommended that a separate number (i.e. not a personal number) is used, especially in bigger groups.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497265" y="9251821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358354" y="6518490"/>
            <a:ext cx="1552656" cy="1727572"/>
          </a:xfrm>
          <a:custGeom>
            <a:avLst/>
            <a:gdLst/>
            <a:ahLst/>
            <a:cxnLst/>
            <a:rect l="l" t="t" r="r" b="b"/>
            <a:pathLst>
              <a:path w="1552656" h="1727572">
                <a:moveTo>
                  <a:pt x="0" y="0"/>
                </a:moveTo>
                <a:lnTo>
                  <a:pt x="1552656" y="0"/>
                </a:lnTo>
                <a:lnTo>
                  <a:pt x="1552656" y="1727572"/>
                </a:lnTo>
                <a:lnTo>
                  <a:pt x="0" y="17275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980009" y="1984590"/>
            <a:ext cx="4320000" cy="4114800"/>
          </a:xfrm>
          <a:custGeom>
            <a:avLst/>
            <a:gdLst/>
            <a:ahLst/>
            <a:cxnLst/>
            <a:rect l="l" t="t" r="r" b="b"/>
            <a:pathLst>
              <a:path w="4320000" h="4114800">
                <a:moveTo>
                  <a:pt x="0" y="0"/>
                </a:moveTo>
                <a:lnTo>
                  <a:pt x="4320000" y="0"/>
                </a:lnTo>
                <a:lnTo>
                  <a:pt x="43200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2785012" y="4354971"/>
            <a:ext cx="4474288" cy="4903329"/>
          </a:xfrm>
          <a:custGeom>
            <a:avLst/>
            <a:gdLst/>
            <a:ahLst/>
            <a:cxnLst/>
            <a:rect l="l" t="t" r="r" b="b"/>
            <a:pathLst>
              <a:path w="4474288" h="4903329">
                <a:moveTo>
                  <a:pt x="0" y="0"/>
                </a:moveTo>
                <a:lnTo>
                  <a:pt x="4474288" y="0"/>
                </a:lnTo>
                <a:lnTo>
                  <a:pt x="4474288" y="4903329"/>
                </a:lnTo>
                <a:lnTo>
                  <a:pt x="0" y="49033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11004750" y="6322029"/>
            <a:ext cx="2656552" cy="1846304"/>
          </a:xfrm>
          <a:custGeom>
            <a:avLst/>
            <a:gdLst/>
            <a:ahLst/>
            <a:cxnLst/>
            <a:rect l="l" t="t" r="r" b="b"/>
            <a:pathLst>
              <a:path w="2656552" h="1846304">
                <a:moveTo>
                  <a:pt x="0" y="0"/>
                </a:moveTo>
                <a:lnTo>
                  <a:pt x="2656552" y="0"/>
                </a:lnTo>
                <a:lnTo>
                  <a:pt x="2656552" y="1846303"/>
                </a:lnTo>
                <a:lnTo>
                  <a:pt x="0" y="18463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4124362" y="6578927"/>
            <a:ext cx="6353110" cy="1589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Take the participants’ (who will be part of the group) workdays into account and choose a time that will be best for the majority. </a:t>
            </a:r>
          </a:p>
          <a:p>
            <a:pPr algn="ctr">
              <a:lnSpc>
                <a:spcPts val="3219"/>
              </a:lnSpc>
            </a:pPr>
            <a:r>
              <a:rPr lang="en-US" sz="22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Ideally, ask participants themselves.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564983"/>
            <a:ext cx="16230600" cy="1005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  <a:spcBef>
                <a:spcPct val="0"/>
              </a:spcBef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2: Establish key dates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300009" y="1984937"/>
            <a:ext cx="9016781" cy="2579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04" lvl="1" indent="-313052" algn="l">
              <a:lnSpc>
                <a:spcPts val="5219"/>
              </a:lnSpc>
              <a:buAutoNum type="arabicPeriod"/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When will the training happen?</a:t>
            </a:r>
          </a:p>
          <a:p>
            <a:pPr marL="626104" lvl="1" indent="-313052" algn="l">
              <a:lnSpc>
                <a:spcPts val="5219"/>
              </a:lnSpc>
              <a:buAutoNum type="arabicPeriod"/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When will </a:t>
            </a:r>
            <a:r>
              <a:rPr lang="en-US" sz="28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registration</a:t>
            </a: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open and close?</a:t>
            </a:r>
          </a:p>
          <a:p>
            <a:pPr marL="626104" lvl="1" indent="-313052" algn="l">
              <a:lnSpc>
                <a:spcPts val="5219"/>
              </a:lnSpc>
              <a:buAutoNum type="arabicPeriod"/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What</a:t>
            </a:r>
            <a:r>
              <a:rPr lang="en-US" sz="28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day(s)</a:t>
            </a: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will training take place?</a:t>
            </a:r>
          </a:p>
          <a:p>
            <a:pPr marL="626104" lvl="1" indent="-313052" algn="l">
              <a:lnSpc>
                <a:spcPts val="5219"/>
              </a:lnSpc>
              <a:buAutoNum type="arabicPeriod"/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What</a:t>
            </a:r>
            <a:r>
              <a:rPr lang="en-US" sz="28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time </a:t>
            </a: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will training take place?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933966" y="5295589"/>
            <a:ext cx="4176381" cy="4199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5"/>
              </a:lnSpc>
            </a:pPr>
            <a:r>
              <a:rPr lang="en-US" sz="2296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Open registration: 5 January </a:t>
            </a:r>
          </a:p>
          <a:p>
            <a:pPr algn="l">
              <a:lnSpc>
                <a:spcPts val="3215"/>
              </a:lnSpc>
            </a:pPr>
            <a:r>
              <a:rPr lang="en-US" sz="2296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Close registration: 16 February*</a:t>
            </a:r>
          </a:p>
          <a:p>
            <a:pPr algn="ctr">
              <a:lnSpc>
                <a:spcPts val="3215"/>
              </a:lnSpc>
            </a:pPr>
            <a:r>
              <a:rPr lang="en-US" sz="2296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Training starts: 2 March</a:t>
            </a:r>
          </a:p>
          <a:p>
            <a:pPr algn="ctr">
              <a:lnSpc>
                <a:spcPts val="1395"/>
              </a:lnSpc>
            </a:pPr>
            <a:endParaRPr lang="en-US" sz="2296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  <a:p>
            <a:pPr algn="ctr">
              <a:lnSpc>
                <a:spcPts val="3215"/>
              </a:lnSpc>
            </a:pPr>
            <a:r>
              <a:rPr lang="en-US" sz="2296">
                <a:solidFill>
                  <a:srgbClr val="000000"/>
                </a:solidFill>
                <a:latin typeface="Alice Bold"/>
                <a:ea typeface="Alice Bold"/>
                <a:cs typeface="Alice Bold"/>
                <a:sym typeface="Alice Bold"/>
              </a:rPr>
              <a:t>Training</a:t>
            </a:r>
          </a:p>
          <a:p>
            <a:pPr algn="ctr">
              <a:lnSpc>
                <a:spcPts val="3215"/>
              </a:lnSpc>
            </a:pPr>
            <a:r>
              <a:rPr lang="en-US" sz="2296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Mondays at 13:00 from</a:t>
            </a:r>
          </a:p>
          <a:p>
            <a:pPr algn="ctr">
              <a:lnSpc>
                <a:spcPts val="3215"/>
              </a:lnSpc>
            </a:pPr>
            <a:r>
              <a:rPr lang="en-US" sz="2296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2 March to 20 April</a:t>
            </a:r>
          </a:p>
          <a:p>
            <a:pPr algn="ctr">
              <a:lnSpc>
                <a:spcPts val="1395"/>
              </a:lnSpc>
            </a:pPr>
            <a:endParaRPr lang="en-US" sz="2296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  <a:p>
            <a:pPr algn="ctr">
              <a:lnSpc>
                <a:spcPts val="2795"/>
              </a:lnSpc>
            </a:pPr>
            <a:r>
              <a:rPr lang="en-US" sz="1996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*Always give a closing date but allow people to join to the end - </a:t>
            </a:r>
          </a:p>
          <a:p>
            <a:pPr algn="ctr">
              <a:lnSpc>
                <a:spcPts val="2795"/>
              </a:lnSpc>
            </a:pPr>
            <a:r>
              <a:rPr lang="en-US" sz="1996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we want to welcome everyone</a:t>
            </a:r>
          </a:p>
          <a:p>
            <a:pPr algn="ctr">
              <a:lnSpc>
                <a:spcPts val="3215"/>
              </a:lnSpc>
              <a:spcBef>
                <a:spcPct val="0"/>
              </a:spcBef>
            </a:pPr>
            <a:endParaRPr lang="en-US" sz="1996">
              <a:solidFill>
                <a:srgbClr val="000000"/>
              </a:solidFill>
              <a:latin typeface="Alice"/>
              <a:ea typeface="Alice"/>
              <a:cs typeface="Alice"/>
              <a:sym typeface="Alice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7319604" y="9275856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70205" y="3873716"/>
            <a:ext cx="13547590" cy="1922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9"/>
              </a:lnSpc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If you’re running a training group, you ideally want everybody</a:t>
            </a:r>
          </a:p>
          <a:p>
            <a:pPr algn="ctr">
              <a:lnSpc>
                <a:spcPts val="5219"/>
              </a:lnSpc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who will benefit from the training to join:</a:t>
            </a:r>
          </a:p>
          <a:p>
            <a:pPr algn="ctr">
              <a:lnSpc>
                <a:spcPts val="5219"/>
              </a:lnSpc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cast the invitation net wide and make it easy to join</a:t>
            </a:r>
          </a:p>
        </p:txBody>
      </p:sp>
      <p:sp>
        <p:nvSpPr>
          <p:cNvPr id="3" name="Freeform 3"/>
          <p:cNvSpPr/>
          <p:nvPr/>
        </p:nvSpPr>
        <p:spPr>
          <a:xfrm>
            <a:off x="1832002" y="3968966"/>
            <a:ext cx="1552656" cy="1727572"/>
          </a:xfrm>
          <a:custGeom>
            <a:avLst/>
            <a:gdLst/>
            <a:ahLst/>
            <a:cxnLst/>
            <a:rect l="l" t="t" r="r" b="b"/>
            <a:pathLst>
              <a:path w="1552656" h="1727572">
                <a:moveTo>
                  <a:pt x="0" y="0"/>
                </a:moveTo>
                <a:lnTo>
                  <a:pt x="1552656" y="0"/>
                </a:lnTo>
                <a:lnTo>
                  <a:pt x="1552656" y="1727573"/>
                </a:lnTo>
                <a:lnTo>
                  <a:pt x="0" y="17275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5486400" y="2522690"/>
            <a:ext cx="7315200" cy="1408176"/>
          </a:xfrm>
          <a:custGeom>
            <a:avLst/>
            <a:gdLst/>
            <a:ahLst/>
            <a:cxnLst/>
            <a:rect l="l" t="t" r="r" b="b"/>
            <a:pathLst>
              <a:path w="7315200" h="1408176">
                <a:moveTo>
                  <a:pt x="0" y="0"/>
                </a:moveTo>
                <a:lnTo>
                  <a:pt x="7315200" y="0"/>
                </a:lnTo>
                <a:lnTo>
                  <a:pt x="7315200" y="1408176"/>
                </a:lnTo>
                <a:lnTo>
                  <a:pt x="0" y="14081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1028700" y="488783"/>
            <a:ext cx="16230600" cy="2033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3: Establish marketing</a:t>
            </a:r>
          </a:p>
          <a:p>
            <a:pPr algn="ctr">
              <a:lnSpc>
                <a:spcPts val="8119"/>
              </a:lnSpc>
              <a:spcBef>
                <a:spcPct val="0"/>
              </a:spcBef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and recruitment plan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817706" y="6229472"/>
            <a:ext cx="7452765" cy="3236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19"/>
              </a:lnSpc>
            </a:pPr>
            <a:r>
              <a:rPr lang="en-US" sz="28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Key questions to answer:</a:t>
            </a:r>
          </a:p>
          <a:p>
            <a:pPr marL="626104" lvl="1" indent="-313052" algn="l">
              <a:lnSpc>
                <a:spcPts val="5219"/>
              </a:lnSpc>
              <a:buAutoNum type="arabicPeriod"/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Who are the target participants?</a:t>
            </a:r>
          </a:p>
          <a:p>
            <a:pPr marL="626104" lvl="1" indent="-313052" algn="l">
              <a:lnSpc>
                <a:spcPts val="5219"/>
              </a:lnSpc>
              <a:buAutoNum type="arabicPeriod"/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How can you contact those people?</a:t>
            </a:r>
          </a:p>
          <a:p>
            <a:pPr marL="626104" lvl="1" indent="-313052" algn="l">
              <a:lnSpc>
                <a:spcPts val="5219"/>
              </a:lnSpc>
              <a:buAutoNum type="arabicPeriod"/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Do you need to create an invitation or       message to send? 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088701" y="6400922"/>
            <a:ext cx="2508596" cy="2508596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812800" y="406400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609600"/>
                  </a:lnTo>
                  <a:lnTo>
                    <a:pt x="406400" y="609600"/>
                  </a:lnTo>
                  <a:lnTo>
                    <a:pt x="406400" y="812800"/>
                  </a:lnTo>
                  <a:lnTo>
                    <a:pt x="812800" y="406400"/>
                  </a:lnTo>
                  <a:close/>
                </a:path>
              </a:pathLst>
            </a:custGeom>
            <a:solidFill>
              <a:srgbClr val="00BF63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165100"/>
              <a:ext cx="711200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2935898" y="7049430"/>
            <a:ext cx="3979553" cy="1144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19"/>
              </a:lnSpc>
              <a:spcBef>
                <a:spcPct val="0"/>
              </a:spcBef>
            </a:pPr>
            <a:r>
              <a:rPr lang="en-US" sz="32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Decide on a simple recruitment plan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183100" y="8909518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26856" y="2361090"/>
            <a:ext cx="2249728" cy="1563458"/>
          </a:xfrm>
          <a:custGeom>
            <a:avLst/>
            <a:gdLst/>
            <a:ahLst/>
            <a:cxnLst/>
            <a:rect l="l" t="t" r="r" b="b"/>
            <a:pathLst>
              <a:path w="2249728" h="1563458">
                <a:moveTo>
                  <a:pt x="0" y="0"/>
                </a:moveTo>
                <a:lnTo>
                  <a:pt x="2249728" y="0"/>
                </a:lnTo>
                <a:lnTo>
                  <a:pt x="2249728" y="1563458"/>
                </a:lnTo>
                <a:lnTo>
                  <a:pt x="0" y="15634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3551461" y="2545929"/>
            <a:ext cx="11148498" cy="1228641"/>
            <a:chOff x="-5709" y="-21092"/>
            <a:chExt cx="1739988" cy="1917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34279" cy="144133"/>
            </a:xfrm>
            <a:custGeom>
              <a:avLst/>
              <a:gdLst/>
              <a:ahLst/>
              <a:cxnLst/>
              <a:rect l="l" t="t" r="r" b="b"/>
              <a:pathLst>
                <a:path w="1734279" h="144133">
                  <a:moveTo>
                    <a:pt x="0" y="0"/>
                  </a:moveTo>
                  <a:lnTo>
                    <a:pt x="1734279" y="0"/>
                  </a:lnTo>
                  <a:lnTo>
                    <a:pt x="1734279" y="144133"/>
                  </a:lnTo>
                  <a:lnTo>
                    <a:pt x="0" y="144133"/>
                  </a:lnTo>
                  <a:close/>
                </a:path>
              </a:pathLst>
            </a:custGeom>
            <a:solidFill>
              <a:srgbClr val="00B05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-5709" y="-21092"/>
              <a:ext cx="1734279" cy="1917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15"/>
                </a:lnSpc>
              </a:pPr>
              <a:r>
                <a:rPr lang="en-US" sz="2296" b="1" dirty="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NDoH provincial lead</a:t>
              </a:r>
            </a:p>
            <a:p>
              <a:pPr algn="ctr">
                <a:lnSpc>
                  <a:spcPts val="3215"/>
                </a:lnSpc>
              </a:pPr>
              <a:r>
                <a:rPr lang="en-US" sz="2296" i="1" dirty="0">
                  <a:solidFill>
                    <a:srgbClr val="FFFFFF"/>
                  </a:solidFill>
                  <a:latin typeface="Canva Sans Italics"/>
                  <a:ea typeface="Canva Sans Italics"/>
                  <a:cs typeface="Canva Sans Italics"/>
                  <a:sym typeface="Canva Sans Italics"/>
                </a:rPr>
                <a:t>Concept of microlearning discussed and aligned</a:t>
              </a:r>
              <a:r>
                <a:rPr lang="en-US" sz="2296" dirty="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387600" y="3970738"/>
            <a:ext cx="11121297" cy="1504372"/>
            <a:chOff x="-2470" y="-21560"/>
            <a:chExt cx="2929066" cy="39621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26596" cy="348588"/>
            </a:xfrm>
            <a:custGeom>
              <a:avLst/>
              <a:gdLst/>
              <a:ahLst/>
              <a:cxnLst/>
              <a:rect l="l" t="t" r="r" b="b"/>
              <a:pathLst>
                <a:path w="2926596" h="348588">
                  <a:moveTo>
                    <a:pt x="0" y="0"/>
                  </a:moveTo>
                  <a:lnTo>
                    <a:pt x="2926596" y="0"/>
                  </a:lnTo>
                  <a:lnTo>
                    <a:pt x="2926596" y="348588"/>
                  </a:lnTo>
                  <a:lnTo>
                    <a:pt x="0" y="348588"/>
                  </a:lnTo>
                  <a:close/>
                </a:path>
              </a:pathLst>
            </a:custGeom>
            <a:solidFill>
              <a:srgbClr val="00B05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-2470" y="-21560"/>
              <a:ext cx="2926596" cy="3962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15"/>
                </a:lnSpc>
              </a:pPr>
              <a:r>
                <a:rPr lang="en-US" sz="2296" b="1" dirty="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Teams meeting with district stakeholders</a:t>
              </a:r>
            </a:p>
            <a:p>
              <a:pPr algn="ctr">
                <a:lnSpc>
                  <a:spcPts val="3215"/>
                </a:lnSpc>
              </a:pPr>
              <a:r>
                <a:rPr lang="en-US" sz="2296" dirty="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(HAST coordinators, NCD coordinators, clinicians, and pharmacists)</a:t>
              </a:r>
            </a:p>
            <a:p>
              <a:pPr algn="ctr">
                <a:lnSpc>
                  <a:spcPts val="3215"/>
                </a:lnSpc>
              </a:pPr>
              <a:r>
                <a:rPr lang="en-US" sz="2296" i="1" dirty="0">
                  <a:solidFill>
                    <a:srgbClr val="FFFFFF"/>
                  </a:solidFill>
                  <a:latin typeface="Canva Sans Italics"/>
                  <a:ea typeface="Canva Sans Italics"/>
                  <a:cs typeface="Canva Sans Italics"/>
                  <a:sym typeface="Canva Sans Italics"/>
                </a:rPr>
                <a:t>Microlearning platform introduced; guidance provided on signing-up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319048" y="6609034"/>
            <a:ext cx="5649903" cy="1410134"/>
            <a:chOff x="0" y="-28575"/>
            <a:chExt cx="881802" cy="22008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81802" cy="162935"/>
            </a:xfrm>
            <a:custGeom>
              <a:avLst/>
              <a:gdLst/>
              <a:ahLst/>
              <a:cxnLst/>
              <a:rect l="l" t="t" r="r" b="b"/>
              <a:pathLst>
                <a:path w="881802" h="162935">
                  <a:moveTo>
                    <a:pt x="0" y="0"/>
                  </a:moveTo>
                  <a:lnTo>
                    <a:pt x="881802" y="0"/>
                  </a:lnTo>
                  <a:lnTo>
                    <a:pt x="881802" y="162935"/>
                  </a:lnTo>
                  <a:lnTo>
                    <a:pt x="0" y="162935"/>
                  </a:lnTo>
                  <a:close/>
                </a:path>
              </a:pathLst>
            </a:custGeom>
            <a:solidFill>
              <a:srgbClr val="00B05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881802" cy="2200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5"/>
                </a:lnSpc>
              </a:pPr>
              <a:r>
                <a:rPr lang="en-US" sz="2596" b="1" dirty="0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Registration invite shared across all NDoH WhatsApp groups</a:t>
              </a:r>
              <a:r>
                <a:rPr lang="en-US" sz="2596" dirty="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738926" y="6112751"/>
            <a:ext cx="3492245" cy="3228890"/>
            <a:chOff x="0" y="-24307"/>
            <a:chExt cx="545048" cy="50394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45048" cy="456320"/>
            </a:xfrm>
            <a:custGeom>
              <a:avLst/>
              <a:gdLst/>
              <a:ahLst/>
              <a:cxnLst/>
              <a:rect l="l" t="t" r="r" b="b"/>
              <a:pathLst>
                <a:path w="545048" h="456320">
                  <a:moveTo>
                    <a:pt x="0" y="0"/>
                  </a:moveTo>
                  <a:lnTo>
                    <a:pt x="545048" y="0"/>
                  </a:lnTo>
                  <a:lnTo>
                    <a:pt x="545048" y="456320"/>
                  </a:lnTo>
                  <a:lnTo>
                    <a:pt x="0" y="456320"/>
                  </a:lnTo>
                  <a:close/>
                </a:path>
              </a:pathLst>
            </a:custGeom>
            <a:solidFill>
              <a:srgbClr val="00B05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4307"/>
              <a:ext cx="545048" cy="503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15"/>
                </a:lnSpc>
              </a:pPr>
              <a:r>
                <a:rPr lang="en-US" sz="2296" dirty="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Strengthen coordination by adding provincial, district, and sub-district </a:t>
              </a:r>
              <a:r>
                <a:rPr lang="en-US" sz="2296" dirty="0" err="1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programme</a:t>
              </a:r>
              <a:r>
                <a:rPr lang="en-US" sz="2296" dirty="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and training leads from </a:t>
              </a:r>
              <a:r>
                <a:rPr lang="en-US" sz="2296" dirty="0" err="1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DoH</a:t>
              </a:r>
              <a:r>
                <a:rPr lang="en-US" sz="2296" dirty="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 on Microlearning WhatsApp groups</a:t>
              </a:r>
            </a:p>
          </p:txBody>
        </p:sp>
      </p:grpSp>
      <p:sp>
        <p:nvSpPr>
          <p:cNvPr id="15" name="Freeform 15"/>
          <p:cNvSpPr/>
          <p:nvPr/>
        </p:nvSpPr>
        <p:spPr>
          <a:xfrm flipH="1" flipV="1">
            <a:off x="3041125" y="2938036"/>
            <a:ext cx="711708" cy="2343071"/>
          </a:xfrm>
          <a:custGeom>
            <a:avLst/>
            <a:gdLst/>
            <a:ahLst/>
            <a:cxnLst/>
            <a:rect l="l" t="t" r="r" b="b"/>
            <a:pathLst>
              <a:path w="711708" h="2343071">
                <a:moveTo>
                  <a:pt x="711707" y="2343072"/>
                </a:moveTo>
                <a:lnTo>
                  <a:pt x="0" y="2343072"/>
                </a:lnTo>
                <a:lnTo>
                  <a:pt x="0" y="0"/>
                </a:lnTo>
                <a:lnTo>
                  <a:pt x="711707" y="0"/>
                </a:lnTo>
                <a:lnTo>
                  <a:pt x="711707" y="234307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 flipV="1">
            <a:off x="8273526" y="5414245"/>
            <a:ext cx="1358825" cy="1358825"/>
          </a:xfrm>
          <a:custGeom>
            <a:avLst/>
            <a:gdLst/>
            <a:ahLst/>
            <a:cxnLst/>
            <a:rect l="l" t="t" r="r" b="b"/>
            <a:pathLst>
              <a:path w="1358825" h="1358825">
                <a:moveTo>
                  <a:pt x="0" y="1358825"/>
                </a:moveTo>
                <a:lnTo>
                  <a:pt x="1358825" y="1358825"/>
                </a:lnTo>
                <a:lnTo>
                  <a:pt x="1358825" y="0"/>
                </a:lnTo>
                <a:lnTo>
                  <a:pt x="0" y="0"/>
                </a:lnTo>
                <a:lnTo>
                  <a:pt x="0" y="135882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17" name="Group 17"/>
          <p:cNvGrpSpPr/>
          <p:nvPr/>
        </p:nvGrpSpPr>
        <p:grpSpPr>
          <a:xfrm>
            <a:off x="1275921" y="6093657"/>
            <a:ext cx="3511326" cy="2828840"/>
            <a:chOff x="-2978" y="-27287"/>
            <a:chExt cx="548026" cy="44150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45048" cy="393883"/>
            </a:xfrm>
            <a:custGeom>
              <a:avLst/>
              <a:gdLst/>
              <a:ahLst/>
              <a:cxnLst/>
              <a:rect l="l" t="t" r="r" b="b"/>
              <a:pathLst>
                <a:path w="545048" h="393883">
                  <a:moveTo>
                    <a:pt x="0" y="0"/>
                  </a:moveTo>
                  <a:lnTo>
                    <a:pt x="545048" y="0"/>
                  </a:lnTo>
                  <a:lnTo>
                    <a:pt x="545048" y="393883"/>
                  </a:lnTo>
                  <a:lnTo>
                    <a:pt x="0" y="393883"/>
                  </a:lnTo>
                  <a:close/>
                </a:path>
              </a:pathLst>
            </a:custGeom>
            <a:solidFill>
              <a:srgbClr val="00B05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-2978" y="-27287"/>
              <a:ext cx="545048" cy="4415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495827" lvl="1" indent="-247914" algn="l">
                <a:lnSpc>
                  <a:spcPts val="3215"/>
                </a:lnSpc>
                <a:buFont typeface="Arial"/>
                <a:buChar char="•"/>
              </a:pPr>
              <a:r>
                <a:rPr lang="en-US" sz="2296" dirty="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Monitor the number of clinicians per facility</a:t>
              </a:r>
            </a:p>
            <a:p>
              <a:pPr marL="495827" lvl="1" indent="-247914" algn="l">
                <a:lnSpc>
                  <a:spcPts val="3215"/>
                </a:lnSpc>
                <a:buFont typeface="Arial"/>
                <a:buChar char="•"/>
              </a:pPr>
              <a:r>
                <a:rPr lang="en-US" sz="2296" dirty="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Daily reports to NDoH provincial team</a:t>
              </a:r>
            </a:p>
          </p:txBody>
        </p:sp>
      </p:grpSp>
      <p:sp>
        <p:nvSpPr>
          <p:cNvPr id="20" name="Freeform 20"/>
          <p:cNvSpPr/>
          <p:nvPr/>
        </p:nvSpPr>
        <p:spPr>
          <a:xfrm rot="6681221" flipH="1" flipV="1">
            <a:off x="5359153" y="6055679"/>
            <a:ext cx="562730" cy="1852610"/>
          </a:xfrm>
          <a:custGeom>
            <a:avLst/>
            <a:gdLst/>
            <a:ahLst/>
            <a:cxnLst/>
            <a:rect l="l" t="t" r="r" b="b"/>
            <a:pathLst>
              <a:path w="562730" h="1852610">
                <a:moveTo>
                  <a:pt x="562731" y="1852610"/>
                </a:moveTo>
                <a:lnTo>
                  <a:pt x="0" y="1852610"/>
                </a:lnTo>
                <a:lnTo>
                  <a:pt x="0" y="0"/>
                </a:lnTo>
                <a:lnTo>
                  <a:pt x="562731" y="0"/>
                </a:lnTo>
                <a:lnTo>
                  <a:pt x="562731" y="185261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21" name="Group 21"/>
          <p:cNvGrpSpPr/>
          <p:nvPr/>
        </p:nvGrpSpPr>
        <p:grpSpPr>
          <a:xfrm>
            <a:off x="6219726" y="8579276"/>
            <a:ext cx="5906499" cy="1228641"/>
            <a:chOff x="0" y="-33911"/>
            <a:chExt cx="921850" cy="19175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21850" cy="144133"/>
            </a:xfrm>
            <a:custGeom>
              <a:avLst/>
              <a:gdLst/>
              <a:ahLst/>
              <a:cxnLst/>
              <a:rect l="l" t="t" r="r" b="b"/>
              <a:pathLst>
                <a:path w="921850" h="144133">
                  <a:moveTo>
                    <a:pt x="0" y="0"/>
                  </a:moveTo>
                  <a:lnTo>
                    <a:pt x="921850" y="0"/>
                  </a:lnTo>
                  <a:lnTo>
                    <a:pt x="921850" y="144133"/>
                  </a:lnTo>
                  <a:lnTo>
                    <a:pt x="0" y="144133"/>
                  </a:lnTo>
                  <a:close/>
                </a:path>
              </a:pathLst>
            </a:custGeom>
            <a:solidFill>
              <a:srgbClr val="00B05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3911"/>
              <a:ext cx="921850" cy="1917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15"/>
                </a:lnSpc>
              </a:pPr>
              <a:r>
                <a:rPr lang="en-US" sz="2296" dirty="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Targeted support provided to</a:t>
              </a:r>
            </a:p>
            <a:p>
              <a:pPr algn="ctr">
                <a:lnSpc>
                  <a:spcPts val="3215"/>
                </a:lnSpc>
              </a:pPr>
              <a:r>
                <a:rPr lang="en-US" sz="2296" dirty="0">
                  <a:solidFill>
                    <a:srgbClr val="FFFFFF"/>
                  </a:solidFill>
                  <a:latin typeface="Canva Sans"/>
                  <a:ea typeface="Canva Sans"/>
                  <a:cs typeface="Canva Sans"/>
                  <a:sym typeface="Canva Sans"/>
                </a:rPr>
                <a:t>facilities where enrolment is low</a:t>
              </a:r>
            </a:p>
          </p:txBody>
        </p:sp>
      </p:grpSp>
      <p:sp>
        <p:nvSpPr>
          <p:cNvPr id="24" name="Freeform 24"/>
          <p:cNvSpPr/>
          <p:nvPr/>
        </p:nvSpPr>
        <p:spPr>
          <a:xfrm rot="-4219947" flipH="1" flipV="1">
            <a:off x="4455143" y="7882374"/>
            <a:ext cx="711708" cy="2343071"/>
          </a:xfrm>
          <a:custGeom>
            <a:avLst/>
            <a:gdLst/>
            <a:ahLst/>
            <a:cxnLst/>
            <a:rect l="l" t="t" r="r" b="b"/>
            <a:pathLst>
              <a:path w="711708" h="2343071">
                <a:moveTo>
                  <a:pt x="711708" y="2343071"/>
                </a:moveTo>
                <a:lnTo>
                  <a:pt x="0" y="2343071"/>
                </a:lnTo>
                <a:lnTo>
                  <a:pt x="0" y="0"/>
                </a:lnTo>
                <a:lnTo>
                  <a:pt x="711708" y="0"/>
                </a:lnTo>
                <a:lnTo>
                  <a:pt x="711708" y="2343071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5" name="Freeform 25"/>
          <p:cNvSpPr/>
          <p:nvPr/>
        </p:nvSpPr>
        <p:spPr>
          <a:xfrm>
            <a:off x="11433745" y="8324521"/>
            <a:ext cx="1384960" cy="1310519"/>
          </a:xfrm>
          <a:custGeom>
            <a:avLst/>
            <a:gdLst/>
            <a:ahLst/>
            <a:cxnLst/>
            <a:rect l="l" t="t" r="r" b="b"/>
            <a:pathLst>
              <a:path w="1384960" h="1310519">
                <a:moveTo>
                  <a:pt x="0" y="0"/>
                </a:moveTo>
                <a:lnTo>
                  <a:pt x="1384960" y="0"/>
                </a:lnTo>
                <a:lnTo>
                  <a:pt x="1384960" y="1310519"/>
                </a:lnTo>
                <a:lnTo>
                  <a:pt x="0" y="13105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6" name="Freeform 26"/>
          <p:cNvSpPr/>
          <p:nvPr/>
        </p:nvSpPr>
        <p:spPr>
          <a:xfrm rot="-6358690" flipV="1">
            <a:off x="12393398" y="6017758"/>
            <a:ext cx="606058" cy="1995252"/>
          </a:xfrm>
          <a:custGeom>
            <a:avLst/>
            <a:gdLst/>
            <a:ahLst/>
            <a:cxnLst/>
            <a:rect l="l" t="t" r="r" b="b"/>
            <a:pathLst>
              <a:path w="606058" h="1995252">
                <a:moveTo>
                  <a:pt x="0" y="1995252"/>
                </a:moveTo>
                <a:lnTo>
                  <a:pt x="606058" y="1995252"/>
                </a:lnTo>
                <a:lnTo>
                  <a:pt x="606058" y="0"/>
                </a:lnTo>
                <a:lnTo>
                  <a:pt x="0" y="0"/>
                </a:lnTo>
                <a:lnTo>
                  <a:pt x="0" y="199525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7" name="Freeform 27"/>
          <p:cNvSpPr/>
          <p:nvPr/>
        </p:nvSpPr>
        <p:spPr>
          <a:xfrm>
            <a:off x="16379840" y="5495517"/>
            <a:ext cx="1217186" cy="1296602"/>
          </a:xfrm>
          <a:custGeom>
            <a:avLst/>
            <a:gdLst/>
            <a:ahLst/>
            <a:cxnLst/>
            <a:rect l="l" t="t" r="r" b="b"/>
            <a:pathLst>
              <a:path w="1217186" h="1296602">
                <a:moveTo>
                  <a:pt x="0" y="0"/>
                </a:moveTo>
                <a:lnTo>
                  <a:pt x="1217186" y="0"/>
                </a:lnTo>
                <a:lnTo>
                  <a:pt x="1217186" y="1296603"/>
                </a:lnTo>
                <a:lnTo>
                  <a:pt x="0" y="12966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8" name="TextBox 28"/>
          <p:cNvSpPr txBox="1"/>
          <p:nvPr/>
        </p:nvSpPr>
        <p:spPr>
          <a:xfrm>
            <a:off x="2051720" y="1473415"/>
            <a:ext cx="14184559" cy="1076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9"/>
              </a:lnSpc>
            </a:pPr>
            <a:r>
              <a:rPr lang="en-US" sz="2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If you’re running a training group, you need buy-in to ensure that everybody</a:t>
            </a:r>
          </a:p>
          <a:p>
            <a:pPr algn="ctr">
              <a:lnSpc>
                <a:spcPts val="4499"/>
              </a:lnSpc>
            </a:pPr>
            <a:r>
              <a:rPr lang="en-US" sz="2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who will benefit from the training knows about it and can join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28700" y="488783"/>
            <a:ext cx="16230600" cy="1005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  <a:spcBef>
                <a:spcPct val="0"/>
              </a:spcBef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3: Recruitment plan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7608670" y="9148762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50668" y="1728735"/>
            <a:ext cx="1552656" cy="1727572"/>
          </a:xfrm>
          <a:custGeom>
            <a:avLst/>
            <a:gdLst/>
            <a:ahLst/>
            <a:cxnLst/>
            <a:rect l="l" t="t" r="r" b="b"/>
            <a:pathLst>
              <a:path w="1552656" h="1727572">
                <a:moveTo>
                  <a:pt x="0" y="0"/>
                </a:moveTo>
                <a:lnTo>
                  <a:pt x="1552656" y="0"/>
                </a:lnTo>
                <a:lnTo>
                  <a:pt x="1552656" y="1727573"/>
                </a:lnTo>
                <a:lnTo>
                  <a:pt x="0" y="17275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7002484" y="4763027"/>
            <a:ext cx="1725870" cy="1201637"/>
          </a:xfrm>
          <a:custGeom>
            <a:avLst/>
            <a:gdLst/>
            <a:ahLst/>
            <a:cxnLst/>
            <a:rect l="l" t="t" r="r" b="b"/>
            <a:pathLst>
              <a:path w="1725870" h="1201637">
                <a:moveTo>
                  <a:pt x="0" y="0"/>
                </a:moveTo>
                <a:lnTo>
                  <a:pt x="1725870" y="0"/>
                </a:lnTo>
                <a:lnTo>
                  <a:pt x="1725870" y="1201637"/>
                </a:lnTo>
                <a:lnTo>
                  <a:pt x="0" y="12016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7171791" y="6280568"/>
            <a:ext cx="1387257" cy="1387257"/>
          </a:xfrm>
          <a:custGeom>
            <a:avLst/>
            <a:gdLst/>
            <a:ahLst/>
            <a:cxnLst/>
            <a:rect l="l" t="t" r="r" b="b"/>
            <a:pathLst>
              <a:path w="1387257" h="1387257">
                <a:moveTo>
                  <a:pt x="0" y="0"/>
                </a:moveTo>
                <a:lnTo>
                  <a:pt x="1387257" y="0"/>
                </a:lnTo>
                <a:lnTo>
                  <a:pt x="1387257" y="1387257"/>
                </a:lnTo>
                <a:lnTo>
                  <a:pt x="0" y="13872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7171791" y="7667825"/>
            <a:ext cx="1627845" cy="1751546"/>
          </a:xfrm>
          <a:custGeom>
            <a:avLst/>
            <a:gdLst/>
            <a:ahLst/>
            <a:cxnLst/>
            <a:rect l="l" t="t" r="r" b="b"/>
            <a:pathLst>
              <a:path w="1627845" h="1751546">
                <a:moveTo>
                  <a:pt x="0" y="0"/>
                </a:moveTo>
                <a:lnTo>
                  <a:pt x="1627845" y="0"/>
                </a:lnTo>
                <a:lnTo>
                  <a:pt x="1627845" y="1751546"/>
                </a:lnTo>
                <a:lnTo>
                  <a:pt x="0" y="17515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4477" t="-44694" r="-48090" b="-43567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1028700" y="679212"/>
            <a:ext cx="16230600" cy="1005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  <a:spcBef>
                <a:spcPct val="0"/>
              </a:spcBef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4: Create a sign-up survey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193714" y="1948817"/>
            <a:ext cx="13547590" cy="1526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Only do this if you need participants’ details, to track each one’s participation, and/or have tight control over groups:</a:t>
            </a:r>
          </a:p>
          <a:p>
            <a:pPr algn="ctr">
              <a:lnSpc>
                <a:spcPts val="4059"/>
              </a:lnSpc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each extra step may discourage people from joining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539186" y="3855611"/>
            <a:ext cx="11209628" cy="497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Numerous survey-making tools are available online, including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625944" y="5086350"/>
            <a:ext cx="7807712" cy="497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 u="sng">
                <a:solidFill>
                  <a:srgbClr val="5170FF"/>
                </a:solidFill>
                <a:latin typeface="Canva Sans"/>
                <a:ea typeface="Canva Sans"/>
                <a:cs typeface="Canva Sans"/>
                <a:sym typeface="Canva Sans"/>
                <a:hlinkClick r:id="rId6" tooltip="https://www.surveymonkey.com"/>
              </a:rPr>
              <a:t>SurveyMonkey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625944" y="6676226"/>
            <a:ext cx="7807712" cy="497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 u="sng">
                <a:solidFill>
                  <a:srgbClr val="5170FF"/>
                </a:solidFill>
                <a:latin typeface="Canva Sans"/>
                <a:ea typeface="Canva Sans"/>
                <a:cs typeface="Canva Sans"/>
                <a:sym typeface="Canva Sans"/>
                <a:hlinkClick r:id="rId7" tooltip="https://docs.google.com/forms/u/0/"/>
              </a:rPr>
              <a:t>Google Forms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625944" y="8266102"/>
            <a:ext cx="7807712" cy="497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 u="sng">
                <a:solidFill>
                  <a:srgbClr val="5170FF"/>
                </a:solidFill>
                <a:latin typeface="Canva Sans"/>
                <a:ea typeface="Canva Sans"/>
                <a:cs typeface="Canva Sans"/>
                <a:sym typeface="Canva Sans"/>
                <a:hlinkClick r:id="rId8" tooltip="https://surveyplanet.com"/>
              </a:rPr>
              <a:t>Surveyplanet</a:t>
            </a:r>
          </a:p>
        </p:txBody>
      </p:sp>
      <p:sp>
        <p:nvSpPr>
          <p:cNvPr id="12" name="Freeform 12"/>
          <p:cNvSpPr/>
          <p:nvPr/>
        </p:nvSpPr>
        <p:spPr>
          <a:xfrm rot="505949">
            <a:off x="2000816" y="4942594"/>
            <a:ext cx="3906930" cy="3916722"/>
          </a:xfrm>
          <a:custGeom>
            <a:avLst/>
            <a:gdLst/>
            <a:ahLst/>
            <a:cxnLst/>
            <a:rect l="l" t="t" r="r" b="b"/>
            <a:pathLst>
              <a:path w="3906930" h="3916722">
                <a:moveTo>
                  <a:pt x="0" y="0"/>
                </a:moveTo>
                <a:lnTo>
                  <a:pt x="3906930" y="0"/>
                </a:lnTo>
                <a:lnTo>
                  <a:pt x="3906930" y="3916722"/>
                </a:lnTo>
                <a:lnTo>
                  <a:pt x="0" y="391672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TextBox 13"/>
          <p:cNvSpPr txBox="1"/>
          <p:nvPr/>
        </p:nvSpPr>
        <p:spPr>
          <a:xfrm>
            <a:off x="2626996" y="5505242"/>
            <a:ext cx="2483374" cy="2399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5"/>
              </a:lnSpc>
              <a:spcBef>
                <a:spcPct val="0"/>
              </a:spcBef>
            </a:pPr>
            <a:r>
              <a:rPr lang="en-US" sz="2296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Each survey tool works slightly differently but they all guide the designer through the process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992600" y="8944048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679212"/>
            <a:ext cx="16230600" cy="1005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  <a:spcBef>
                <a:spcPct val="0"/>
              </a:spcBef>
            </a:pPr>
            <a:r>
              <a:rPr lang="en-US" sz="5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4: Create a sign-up survey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89418" y="5017621"/>
            <a:ext cx="5562079" cy="2891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“</a:t>
            </a:r>
            <a:r>
              <a:rPr lang="en-US" sz="2699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Ask the </a:t>
            </a:r>
            <a:r>
              <a:rPr lang="en-US" sz="26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simplest, clearest</a:t>
            </a:r>
            <a:r>
              <a:rPr lang="en-US" sz="2699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questions in the </a:t>
            </a:r>
            <a:r>
              <a:rPr lang="en-US" sz="26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shortest time</a:t>
            </a:r>
            <a:r>
              <a:rPr lang="en-US" sz="2699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using the </a:t>
            </a:r>
            <a:r>
              <a:rPr lang="en-US" sz="26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fewest words</a:t>
            </a:r>
            <a:r>
              <a:rPr lang="en-US" sz="2699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on the </a:t>
            </a:r>
            <a:r>
              <a:rPr lang="en-US" sz="26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fewest pages</a:t>
            </a:r>
            <a:r>
              <a:rPr lang="en-US" sz="2699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and, most importantly, ask</a:t>
            </a:r>
          </a:p>
          <a:p>
            <a:pPr algn="ctr">
              <a:lnSpc>
                <a:spcPts val="3779"/>
              </a:lnSpc>
            </a:pPr>
            <a:r>
              <a:rPr lang="en-US" sz="2699" b="1" i="1" dirty="0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only what you need to know</a:t>
            </a:r>
            <a:r>
              <a:rPr lang="en-US" sz="2699" i="1" dirty="0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.</a:t>
            </a:r>
            <a:r>
              <a:rPr lang="en-US" sz="26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”</a:t>
            </a:r>
            <a:r>
              <a:rPr lang="en-US" sz="2699" baseline="30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</a:t>
            </a:r>
          </a:p>
        </p:txBody>
      </p:sp>
      <p:sp>
        <p:nvSpPr>
          <p:cNvPr id="4" name="Freeform 4"/>
          <p:cNvSpPr/>
          <p:nvPr/>
        </p:nvSpPr>
        <p:spPr>
          <a:xfrm>
            <a:off x="1013090" y="2759593"/>
            <a:ext cx="1552656" cy="1727572"/>
          </a:xfrm>
          <a:custGeom>
            <a:avLst/>
            <a:gdLst/>
            <a:ahLst/>
            <a:cxnLst/>
            <a:rect l="l" t="t" r="r" b="b"/>
            <a:pathLst>
              <a:path w="1552656" h="1727572">
                <a:moveTo>
                  <a:pt x="0" y="0"/>
                </a:moveTo>
                <a:lnTo>
                  <a:pt x="1552656" y="0"/>
                </a:lnTo>
                <a:lnTo>
                  <a:pt x="1552656" y="1727573"/>
                </a:lnTo>
                <a:lnTo>
                  <a:pt x="0" y="17275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1028700" y="9368155"/>
            <a:ext cx="9093829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852" lvl="1" indent="-161926" algn="l">
              <a:lnSpc>
                <a:spcPts val="2100"/>
              </a:lnSpc>
              <a:buAutoNum type="arabicPeriod"/>
            </a:pPr>
            <a:r>
              <a:rPr lang="en-US" sz="1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Tufte E. The visual display of quantitative information. Cheshire, CT, USA: Graphics Press, 1999.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29568" y="2702443"/>
            <a:ext cx="4481779" cy="1893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</a:pPr>
            <a:r>
              <a:rPr lang="en-US" sz="26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If designing a survey,  follow Edward Tufte’s summary of achieving survey design excellence: </a:t>
            </a:r>
          </a:p>
        </p:txBody>
      </p:sp>
      <p:sp>
        <p:nvSpPr>
          <p:cNvPr id="7" name="Freeform 7"/>
          <p:cNvSpPr/>
          <p:nvPr/>
        </p:nvSpPr>
        <p:spPr>
          <a:xfrm>
            <a:off x="6811347" y="1948181"/>
            <a:ext cx="2656552" cy="1846304"/>
          </a:xfrm>
          <a:custGeom>
            <a:avLst/>
            <a:gdLst/>
            <a:ahLst/>
            <a:cxnLst/>
            <a:rect l="l" t="t" r="r" b="b"/>
            <a:pathLst>
              <a:path w="2656552" h="1846304">
                <a:moveTo>
                  <a:pt x="0" y="0"/>
                </a:moveTo>
                <a:lnTo>
                  <a:pt x="2656552" y="0"/>
                </a:lnTo>
                <a:lnTo>
                  <a:pt x="2656552" y="1846304"/>
                </a:lnTo>
                <a:lnTo>
                  <a:pt x="0" y="18463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8821523" y="2109470"/>
            <a:ext cx="7557938" cy="6010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Questions that can be included</a:t>
            </a:r>
          </a:p>
          <a:p>
            <a:pPr algn="ctr">
              <a:lnSpc>
                <a:spcPts val="3919"/>
              </a:lnSpc>
            </a:pPr>
            <a:r>
              <a:rPr lang="en-US" sz="27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 the survey</a:t>
            </a:r>
          </a:p>
          <a:p>
            <a:pPr marL="518157" lvl="1" indent="-259078" algn="l">
              <a:lnSpc>
                <a:spcPts val="3359"/>
              </a:lnSpc>
              <a:buFont typeface="Arial"/>
              <a:buChar char="•"/>
            </a:pPr>
            <a:r>
              <a:rPr lang="en-US" sz="2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Consent to participate and/or data to be used for reporting</a:t>
            </a:r>
          </a:p>
          <a:p>
            <a:pPr marL="518157" lvl="1" indent="-259078" algn="l">
              <a:lnSpc>
                <a:spcPts val="3359"/>
              </a:lnSpc>
              <a:buFont typeface="Arial"/>
              <a:buChar char="•"/>
            </a:pPr>
            <a:r>
              <a:rPr lang="en-US" sz="2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First name/surname</a:t>
            </a:r>
          </a:p>
          <a:p>
            <a:pPr marL="518157" lvl="1" indent="-259078" algn="l">
              <a:lnSpc>
                <a:spcPts val="3359"/>
              </a:lnSpc>
              <a:buFont typeface="Arial"/>
              <a:buChar char="•"/>
            </a:pPr>
            <a:r>
              <a:rPr lang="en-US" sz="2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Age</a:t>
            </a:r>
          </a:p>
          <a:p>
            <a:pPr marL="518157" lvl="1" indent="-259078" algn="l">
              <a:lnSpc>
                <a:spcPts val="3359"/>
              </a:lnSpc>
              <a:buFont typeface="Arial"/>
              <a:buChar char="•"/>
            </a:pPr>
            <a:r>
              <a:rPr lang="en-US" sz="2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Gender</a:t>
            </a:r>
          </a:p>
          <a:p>
            <a:pPr marL="518157" lvl="1" indent="-259078" algn="l">
              <a:lnSpc>
                <a:spcPts val="3359"/>
              </a:lnSpc>
              <a:buFont typeface="Arial"/>
              <a:buChar char="•"/>
            </a:pPr>
            <a:r>
              <a:rPr lang="en-US" sz="2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Phone number with WhatsApp</a:t>
            </a:r>
          </a:p>
          <a:p>
            <a:pPr marL="518157" lvl="1" indent="-259078" algn="l">
              <a:lnSpc>
                <a:spcPts val="3359"/>
              </a:lnSpc>
              <a:buFont typeface="Arial"/>
              <a:buChar char="•"/>
            </a:pPr>
            <a:r>
              <a:rPr lang="en-US" sz="2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e-mail address</a:t>
            </a:r>
          </a:p>
          <a:p>
            <a:pPr marL="518157" lvl="1" indent="-259078" algn="l">
              <a:lnSpc>
                <a:spcPts val="3359"/>
              </a:lnSpc>
              <a:buFont typeface="Arial"/>
              <a:buChar char="•"/>
            </a:pPr>
            <a:r>
              <a:rPr lang="en-US" sz="2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Profession/cadre</a:t>
            </a:r>
          </a:p>
          <a:p>
            <a:pPr marL="518157" lvl="1" indent="-259078" algn="l">
              <a:lnSpc>
                <a:spcPts val="3359"/>
              </a:lnSpc>
              <a:buFont typeface="Arial"/>
              <a:buChar char="•"/>
            </a:pPr>
            <a:r>
              <a:rPr lang="en-US" sz="2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Country/province/district/town </a:t>
            </a:r>
          </a:p>
          <a:p>
            <a:pPr marL="518157" lvl="1" indent="-259078" algn="l">
              <a:lnSpc>
                <a:spcPts val="3359"/>
              </a:lnSpc>
              <a:buFont typeface="Arial"/>
              <a:buChar char="•"/>
            </a:pPr>
            <a:r>
              <a:rPr lang="en-US" sz="2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Facility</a:t>
            </a:r>
          </a:p>
          <a:p>
            <a:pPr marL="518157" lvl="1" indent="-259078" algn="l">
              <a:lnSpc>
                <a:spcPts val="3359"/>
              </a:lnSpc>
              <a:buFont typeface="Arial"/>
              <a:buChar char="•"/>
            </a:pPr>
            <a:r>
              <a:rPr lang="en-US" sz="2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Sector (public/private)</a:t>
            </a:r>
          </a:p>
          <a:p>
            <a:pPr marL="518157" lvl="1" indent="-259078" algn="l">
              <a:lnSpc>
                <a:spcPts val="3359"/>
              </a:lnSpc>
              <a:buFont typeface="Arial"/>
              <a:buChar char="•"/>
            </a:pPr>
            <a:r>
              <a:rPr lang="en-US" sz="2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Years of clinical practice</a:t>
            </a:r>
          </a:p>
        </p:txBody>
      </p:sp>
      <p:sp>
        <p:nvSpPr>
          <p:cNvPr id="9" name="Freeform 9"/>
          <p:cNvSpPr/>
          <p:nvPr/>
        </p:nvSpPr>
        <p:spPr>
          <a:xfrm rot="1377213">
            <a:off x="14295987" y="4067821"/>
            <a:ext cx="2813703" cy="2820755"/>
          </a:xfrm>
          <a:custGeom>
            <a:avLst/>
            <a:gdLst/>
            <a:ahLst/>
            <a:cxnLst/>
            <a:rect l="l" t="t" r="r" b="b"/>
            <a:pathLst>
              <a:path w="2813703" h="2820755">
                <a:moveTo>
                  <a:pt x="0" y="0"/>
                </a:moveTo>
                <a:lnTo>
                  <a:pt x="2813703" y="0"/>
                </a:lnTo>
                <a:lnTo>
                  <a:pt x="2813703" y="2820755"/>
                </a:lnTo>
                <a:lnTo>
                  <a:pt x="0" y="28207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 rot="861363">
            <a:off x="14725147" y="4651007"/>
            <a:ext cx="1969554" cy="1599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5"/>
              </a:lnSpc>
            </a:pPr>
            <a:r>
              <a:rPr lang="en-US" sz="2296">
                <a:solidFill>
                  <a:srgbClr val="000000"/>
                </a:solidFill>
                <a:latin typeface="Alice Bold"/>
                <a:ea typeface="Alice Bold"/>
                <a:cs typeface="Alice Bold"/>
                <a:sym typeface="Alice Bold"/>
              </a:rPr>
              <a:t>Remember</a:t>
            </a:r>
          </a:p>
          <a:p>
            <a:pPr algn="ctr">
              <a:lnSpc>
                <a:spcPts val="3215"/>
              </a:lnSpc>
              <a:spcBef>
                <a:spcPct val="0"/>
              </a:spcBef>
            </a:pPr>
            <a:r>
              <a:rPr lang="en-US" sz="2296">
                <a:solidFill>
                  <a:srgbClr val="000000"/>
                </a:solidFill>
                <a:latin typeface="Alice"/>
                <a:ea typeface="Alice"/>
                <a:cs typeface="Alice"/>
                <a:sym typeface="Alice"/>
              </a:rPr>
              <a:t>Only ask for data that you really need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69330" y="8487092"/>
            <a:ext cx="15349340" cy="49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b="1">
                <a:solidFill>
                  <a:srgbClr val="FF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Important note: </a:t>
            </a:r>
            <a:r>
              <a:rPr lang="en-US" sz="2999">
                <a:solidFill>
                  <a:srgbClr val="FF0000"/>
                </a:solidFill>
                <a:latin typeface="Canva Sans"/>
                <a:ea typeface="Canva Sans"/>
                <a:cs typeface="Canva Sans"/>
                <a:sym typeface="Canva Sans"/>
              </a:rPr>
              <a:t>if you collect people’s personal details, be aware of the POPI Act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263989" y="8846927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93947" y="1834964"/>
            <a:ext cx="10900106" cy="6207462"/>
          </a:xfrm>
          <a:custGeom>
            <a:avLst/>
            <a:gdLst/>
            <a:ahLst/>
            <a:cxnLst/>
            <a:rect l="l" t="t" r="r" b="b"/>
            <a:pathLst>
              <a:path w="10900106" h="6207462">
                <a:moveTo>
                  <a:pt x="0" y="0"/>
                </a:moveTo>
                <a:lnTo>
                  <a:pt x="10900106" y="0"/>
                </a:lnTo>
                <a:lnTo>
                  <a:pt x="10900106" y="6207462"/>
                </a:lnTo>
                <a:lnTo>
                  <a:pt x="0" y="62074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39" t="-11251" r="-1613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2694477" y="1553041"/>
            <a:ext cx="2366057" cy="1145566"/>
          </a:xfrm>
          <a:custGeom>
            <a:avLst/>
            <a:gdLst/>
            <a:ahLst/>
            <a:cxnLst/>
            <a:rect l="l" t="t" r="r" b="b"/>
            <a:pathLst>
              <a:path w="2366057" h="1145566">
                <a:moveTo>
                  <a:pt x="0" y="0"/>
                </a:moveTo>
                <a:lnTo>
                  <a:pt x="2366057" y="0"/>
                </a:lnTo>
                <a:lnTo>
                  <a:pt x="2366057" y="1145566"/>
                </a:lnTo>
                <a:lnTo>
                  <a:pt x="0" y="11455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867461" y="952500"/>
            <a:ext cx="16553077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5: Step-by-step guide to making a survey in SurveyMonkey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424690" y="8164794"/>
            <a:ext cx="12239422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5.1 Open SurveyMonkey using the link: </a:t>
            </a:r>
            <a:r>
              <a:rPr lang="en-US" sz="2499" u="sng">
                <a:solidFill>
                  <a:srgbClr val="5170FF"/>
                </a:solidFill>
                <a:latin typeface="Canva Sans"/>
                <a:ea typeface="Canva Sans"/>
                <a:cs typeface="Canva Sans"/>
                <a:sym typeface="Canva Sans"/>
                <a:hlinkClick r:id="rId4" tooltip="https://www.surveymonkey.com"/>
              </a:rPr>
              <a:t>https://www.surveymonkey.com/</a:t>
            </a:r>
          </a:p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5.2 Click on ‘Sign up free’, create a free account and answer sign-up questions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992600" y="9115425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48524" y="2101582"/>
            <a:ext cx="13787741" cy="5995292"/>
          </a:xfrm>
          <a:custGeom>
            <a:avLst/>
            <a:gdLst/>
            <a:ahLst/>
            <a:cxnLst/>
            <a:rect l="l" t="t" r="r" b="b"/>
            <a:pathLst>
              <a:path w="13787741" h="5995292">
                <a:moveTo>
                  <a:pt x="0" y="0"/>
                </a:moveTo>
                <a:lnTo>
                  <a:pt x="13787741" y="0"/>
                </a:lnTo>
                <a:lnTo>
                  <a:pt x="13787741" y="5995292"/>
                </a:lnTo>
                <a:lnTo>
                  <a:pt x="0" y="59952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131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5626546" y="3390276"/>
            <a:ext cx="2366057" cy="1145566"/>
          </a:xfrm>
          <a:custGeom>
            <a:avLst/>
            <a:gdLst/>
            <a:ahLst/>
            <a:cxnLst/>
            <a:rect l="l" t="t" r="r" b="b"/>
            <a:pathLst>
              <a:path w="2366057" h="1145566">
                <a:moveTo>
                  <a:pt x="0" y="0"/>
                </a:moveTo>
                <a:lnTo>
                  <a:pt x="2366057" y="0"/>
                </a:lnTo>
                <a:lnTo>
                  <a:pt x="2366057" y="1145566"/>
                </a:lnTo>
                <a:lnTo>
                  <a:pt x="0" y="11455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867461" y="952500"/>
            <a:ext cx="16553077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5: Step-by-step guide to making a survey in SurveyMonkey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429280" y="8539632"/>
            <a:ext cx="12518546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5.3 Click on ‘Start from scratch’ and a new blank survey will come up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068800" y="9115425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777320" y="3868943"/>
            <a:ext cx="2366057" cy="1145566"/>
          </a:xfrm>
          <a:custGeom>
            <a:avLst/>
            <a:gdLst/>
            <a:ahLst/>
            <a:cxnLst/>
            <a:rect l="l" t="t" r="r" b="b"/>
            <a:pathLst>
              <a:path w="2366057" h="1145566">
                <a:moveTo>
                  <a:pt x="0" y="0"/>
                </a:moveTo>
                <a:lnTo>
                  <a:pt x="2366057" y="0"/>
                </a:lnTo>
                <a:lnTo>
                  <a:pt x="2366057" y="1145566"/>
                </a:lnTo>
                <a:lnTo>
                  <a:pt x="0" y="11455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867461" y="1750342"/>
            <a:ext cx="10032849" cy="4522915"/>
          </a:xfrm>
          <a:custGeom>
            <a:avLst/>
            <a:gdLst/>
            <a:ahLst/>
            <a:cxnLst/>
            <a:rect l="l" t="t" r="r" b="b"/>
            <a:pathLst>
              <a:path w="10032849" h="4522915">
                <a:moveTo>
                  <a:pt x="0" y="0"/>
                </a:moveTo>
                <a:lnTo>
                  <a:pt x="10032849" y="0"/>
                </a:lnTo>
                <a:lnTo>
                  <a:pt x="10032849" y="4522915"/>
                </a:lnTo>
                <a:lnTo>
                  <a:pt x="0" y="45229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9032" r="-172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3754215" y="3555474"/>
            <a:ext cx="1216188" cy="588837"/>
          </a:xfrm>
          <a:custGeom>
            <a:avLst/>
            <a:gdLst/>
            <a:ahLst/>
            <a:cxnLst/>
            <a:rect l="l" t="t" r="r" b="b"/>
            <a:pathLst>
              <a:path w="1216188" h="588837">
                <a:moveTo>
                  <a:pt x="0" y="0"/>
                </a:moveTo>
                <a:lnTo>
                  <a:pt x="1216187" y="0"/>
                </a:lnTo>
                <a:lnTo>
                  <a:pt x="1216187" y="588838"/>
                </a:lnTo>
                <a:lnTo>
                  <a:pt x="0" y="5888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3706590" y="4096687"/>
            <a:ext cx="1089162" cy="527336"/>
          </a:xfrm>
          <a:custGeom>
            <a:avLst/>
            <a:gdLst/>
            <a:ahLst/>
            <a:cxnLst/>
            <a:rect l="l" t="t" r="r" b="b"/>
            <a:pathLst>
              <a:path w="1089162" h="527336">
                <a:moveTo>
                  <a:pt x="0" y="0"/>
                </a:moveTo>
                <a:lnTo>
                  <a:pt x="1089162" y="0"/>
                </a:lnTo>
                <a:lnTo>
                  <a:pt x="1089162" y="527336"/>
                </a:lnTo>
                <a:lnTo>
                  <a:pt x="0" y="5273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7558869" y="5014509"/>
            <a:ext cx="9700431" cy="4197706"/>
          </a:xfrm>
          <a:custGeom>
            <a:avLst/>
            <a:gdLst/>
            <a:ahLst/>
            <a:cxnLst/>
            <a:rect l="l" t="t" r="r" b="b"/>
            <a:pathLst>
              <a:path w="9700431" h="4197706">
                <a:moveTo>
                  <a:pt x="0" y="0"/>
                </a:moveTo>
                <a:lnTo>
                  <a:pt x="9700431" y="0"/>
                </a:lnTo>
                <a:lnTo>
                  <a:pt x="9700431" y="4197706"/>
                </a:lnTo>
                <a:lnTo>
                  <a:pt x="0" y="41977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3925" r="-166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867461" y="952500"/>
            <a:ext cx="16553077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5: Step-by-step guide to making a survey in SurveyMonkey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814710" y="2275074"/>
            <a:ext cx="5060265" cy="173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5.4. Add a logo, if you wish to, by clicking on ‘Add logo’ and choosing one from your own images, then click on ‘Untitled’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05976" y="7155495"/>
            <a:ext cx="5776851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5.5 Give the survey a title; click ‘Save’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000866" y="6735909"/>
            <a:ext cx="1929961" cy="934423"/>
          </a:xfrm>
          <a:custGeom>
            <a:avLst/>
            <a:gdLst/>
            <a:ahLst/>
            <a:cxnLst/>
            <a:rect l="l" t="t" r="r" b="b"/>
            <a:pathLst>
              <a:path w="1929961" h="934423">
                <a:moveTo>
                  <a:pt x="0" y="0"/>
                </a:moveTo>
                <a:lnTo>
                  <a:pt x="1929961" y="0"/>
                </a:lnTo>
                <a:lnTo>
                  <a:pt x="1929961" y="934423"/>
                </a:lnTo>
                <a:lnTo>
                  <a:pt x="0" y="9344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TextBox 11"/>
          <p:cNvSpPr txBox="1"/>
          <p:nvPr/>
        </p:nvSpPr>
        <p:spPr>
          <a:xfrm>
            <a:off x="17344338" y="9334500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14</a:t>
            </a:r>
          </a:p>
        </p:txBody>
      </p:sp>
      <p:sp>
        <p:nvSpPr>
          <p:cNvPr id="12" name="Freeform 12"/>
          <p:cNvSpPr/>
          <p:nvPr/>
        </p:nvSpPr>
        <p:spPr>
          <a:xfrm>
            <a:off x="16233289" y="8281426"/>
            <a:ext cx="1026011" cy="496760"/>
          </a:xfrm>
          <a:custGeom>
            <a:avLst/>
            <a:gdLst/>
            <a:ahLst/>
            <a:cxnLst/>
            <a:rect l="l" t="t" r="r" b="b"/>
            <a:pathLst>
              <a:path w="1026011" h="496760">
                <a:moveTo>
                  <a:pt x="0" y="0"/>
                </a:moveTo>
                <a:lnTo>
                  <a:pt x="1026011" y="0"/>
                </a:lnTo>
                <a:lnTo>
                  <a:pt x="1026011" y="496760"/>
                </a:lnTo>
                <a:lnTo>
                  <a:pt x="0" y="4967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7461" y="1802942"/>
            <a:ext cx="10854062" cy="4828585"/>
          </a:xfrm>
          <a:custGeom>
            <a:avLst/>
            <a:gdLst/>
            <a:ahLst/>
            <a:cxnLst/>
            <a:rect l="l" t="t" r="r" b="b"/>
            <a:pathLst>
              <a:path w="10854062" h="4828585">
                <a:moveTo>
                  <a:pt x="0" y="0"/>
                </a:moveTo>
                <a:lnTo>
                  <a:pt x="10854062" y="0"/>
                </a:lnTo>
                <a:lnTo>
                  <a:pt x="10854062" y="4828584"/>
                </a:lnTo>
                <a:lnTo>
                  <a:pt x="0" y="48285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9359" r="-1140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7271335" y="5229225"/>
            <a:ext cx="962137" cy="465835"/>
          </a:xfrm>
          <a:custGeom>
            <a:avLst/>
            <a:gdLst/>
            <a:ahLst/>
            <a:cxnLst/>
            <a:rect l="l" t="t" r="r" b="b"/>
            <a:pathLst>
              <a:path w="962137" h="465835">
                <a:moveTo>
                  <a:pt x="0" y="0"/>
                </a:moveTo>
                <a:lnTo>
                  <a:pt x="962137" y="0"/>
                </a:lnTo>
                <a:lnTo>
                  <a:pt x="962137" y="465835"/>
                </a:lnTo>
                <a:lnTo>
                  <a:pt x="0" y="4658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7538212" y="5836323"/>
            <a:ext cx="962137" cy="465835"/>
          </a:xfrm>
          <a:custGeom>
            <a:avLst/>
            <a:gdLst/>
            <a:ahLst/>
            <a:cxnLst/>
            <a:rect l="l" t="t" r="r" b="b"/>
            <a:pathLst>
              <a:path w="962137" h="465835">
                <a:moveTo>
                  <a:pt x="0" y="0"/>
                </a:moveTo>
                <a:lnTo>
                  <a:pt x="962137" y="0"/>
                </a:lnTo>
                <a:lnTo>
                  <a:pt x="962137" y="465835"/>
                </a:lnTo>
                <a:lnTo>
                  <a:pt x="0" y="4658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8500349" y="5373093"/>
            <a:ext cx="8920190" cy="4046323"/>
          </a:xfrm>
          <a:custGeom>
            <a:avLst/>
            <a:gdLst/>
            <a:ahLst/>
            <a:cxnLst/>
            <a:rect l="l" t="t" r="r" b="b"/>
            <a:pathLst>
              <a:path w="8920190" h="4046323">
                <a:moveTo>
                  <a:pt x="0" y="0"/>
                </a:moveTo>
                <a:lnTo>
                  <a:pt x="8920190" y="0"/>
                </a:lnTo>
                <a:lnTo>
                  <a:pt x="8920190" y="4046323"/>
                </a:lnTo>
                <a:lnTo>
                  <a:pt x="0" y="40463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9875" r="-3084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867461" y="953934"/>
            <a:ext cx="16553077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5: Step-by-step guide to making a survey in SurveyMonkey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60831" y="7305675"/>
            <a:ext cx="6658450" cy="1298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5.7 Add a text welcome note with details of when the training will happen. You can use editing tools by clicking on ‘...’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203416" y="3065723"/>
            <a:ext cx="4481775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5.6 Add a welcome note by clicking on ‘+’ and then ‘Text’</a:t>
            </a:r>
          </a:p>
        </p:txBody>
      </p:sp>
      <p:sp>
        <p:nvSpPr>
          <p:cNvPr id="9" name="Freeform 9"/>
          <p:cNvSpPr/>
          <p:nvPr/>
        </p:nvSpPr>
        <p:spPr>
          <a:xfrm>
            <a:off x="16438865" y="7780162"/>
            <a:ext cx="820435" cy="397227"/>
          </a:xfrm>
          <a:custGeom>
            <a:avLst/>
            <a:gdLst/>
            <a:ahLst/>
            <a:cxnLst/>
            <a:rect l="l" t="t" r="r" b="b"/>
            <a:pathLst>
              <a:path w="820435" h="397227">
                <a:moveTo>
                  <a:pt x="0" y="0"/>
                </a:moveTo>
                <a:lnTo>
                  <a:pt x="820435" y="0"/>
                </a:lnTo>
                <a:lnTo>
                  <a:pt x="820435" y="397227"/>
                </a:lnTo>
                <a:lnTo>
                  <a:pt x="0" y="3972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17439295" y="9309878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093488" y="6273114"/>
            <a:ext cx="962137" cy="465835"/>
          </a:xfrm>
          <a:custGeom>
            <a:avLst/>
            <a:gdLst/>
            <a:ahLst/>
            <a:cxnLst/>
            <a:rect l="l" t="t" r="r" b="b"/>
            <a:pathLst>
              <a:path w="962137" h="465835">
                <a:moveTo>
                  <a:pt x="0" y="0"/>
                </a:moveTo>
                <a:lnTo>
                  <a:pt x="962137" y="0"/>
                </a:lnTo>
                <a:lnTo>
                  <a:pt x="962137" y="465835"/>
                </a:lnTo>
                <a:lnTo>
                  <a:pt x="0" y="4658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0315682" y="6963896"/>
            <a:ext cx="962137" cy="465835"/>
          </a:xfrm>
          <a:custGeom>
            <a:avLst/>
            <a:gdLst/>
            <a:ahLst/>
            <a:cxnLst/>
            <a:rect l="l" t="t" r="r" b="b"/>
            <a:pathLst>
              <a:path w="962137" h="465835">
                <a:moveTo>
                  <a:pt x="0" y="0"/>
                </a:moveTo>
                <a:lnTo>
                  <a:pt x="962137" y="0"/>
                </a:lnTo>
                <a:lnTo>
                  <a:pt x="962137" y="465835"/>
                </a:lnTo>
                <a:lnTo>
                  <a:pt x="0" y="4658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3493371" y="2162793"/>
            <a:ext cx="11301259" cy="5961414"/>
          </a:xfrm>
          <a:custGeom>
            <a:avLst/>
            <a:gdLst/>
            <a:ahLst/>
            <a:cxnLst/>
            <a:rect l="l" t="t" r="r" b="b"/>
            <a:pathLst>
              <a:path w="11301259" h="5961414">
                <a:moveTo>
                  <a:pt x="0" y="0"/>
                </a:moveTo>
                <a:lnTo>
                  <a:pt x="11301258" y="0"/>
                </a:lnTo>
                <a:lnTo>
                  <a:pt x="11301258" y="5961414"/>
                </a:lnTo>
                <a:lnTo>
                  <a:pt x="0" y="59614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867461" y="952500"/>
            <a:ext cx="16553077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5: Step-by-step guide to making a survey in SurveyMonkey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489911" y="8332939"/>
            <a:ext cx="11464947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5.8 Edit the welcome note as you wish and click ’OK’ and then ‘Save’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268138" y="9112494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16</a:t>
            </a:r>
          </a:p>
        </p:txBody>
      </p:sp>
      <p:sp>
        <p:nvSpPr>
          <p:cNvPr id="8" name="Freeform 8"/>
          <p:cNvSpPr/>
          <p:nvPr/>
        </p:nvSpPr>
        <p:spPr>
          <a:xfrm>
            <a:off x="10574557" y="7011521"/>
            <a:ext cx="962137" cy="465835"/>
          </a:xfrm>
          <a:custGeom>
            <a:avLst/>
            <a:gdLst/>
            <a:ahLst/>
            <a:cxnLst/>
            <a:rect l="l" t="t" r="r" b="b"/>
            <a:pathLst>
              <a:path w="962137" h="465835">
                <a:moveTo>
                  <a:pt x="0" y="0"/>
                </a:moveTo>
                <a:lnTo>
                  <a:pt x="962137" y="0"/>
                </a:lnTo>
                <a:lnTo>
                  <a:pt x="962137" y="465835"/>
                </a:lnTo>
                <a:lnTo>
                  <a:pt x="0" y="4658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74501" y="1740186"/>
            <a:ext cx="11939904" cy="5337485"/>
          </a:xfrm>
          <a:custGeom>
            <a:avLst/>
            <a:gdLst/>
            <a:ahLst/>
            <a:cxnLst/>
            <a:rect l="l" t="t" r="r" b="b"/>
            <a:pathLst>
              <a:path w="11939904" h="5337485">
                <a:moveTo>
                  <a:pt x="0" y="0"/>
                </a:moveTo>
                <a:lnTo>
                  <a:pt x="11939903" y="0"/>
                </a:lnTo>
                <a:lnTo>
                  <a:pt x="11939903" y="5337485"/>
                </a:lnTo>
                <a:lnTo>
                  <a:pt x="0" y="53374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771" r="-65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TextBox 3"/>
          <p:cNvSpPr txBox="1"/>
          <p:nvPr/>
        </p:nvSpPr>
        <p:spPr>
          <a:xfrm>
            <a:off x="867461" y="913416"/>
            <a:ext cx="16553077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5: Step-by-step guide to making a survey in SurveyMonkey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711914" y="1730661"/>
            <a:ext cx="3821492" cy="173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5.9 Add the first question as consent: click on ‘+’ and then ‘Question’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711914" y="3631873"/>
            <a:ext cx="3708625" cy="3489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5.10 Type the consent statement as the question. Choose ‘Checkboxes’ from the dropdown list. Add </a:t>
            </a:r>
          </a:p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‘I agree’ and ‘I do not agree’ as answers. Click on ‘Save’</a:t>
            </a:r>
          </a:p>
        </p:txBody>
      </p:sp>
      <p:sp>
        <p:nvSpPr>
          <p:cNvPr id="6" name="Freeform 6"/>
          <p:cNvSpPr/>
          <p:nvPr/>
        </p:nvSpPr>
        <p:spPr>
          <a:xfrm>
            <a:off x="4977380" y="4063854"/>
            <a:ext cx="2067073" cy="1000808"/>
          </a:xfrm>
          <a:custGeom>
            <a:avLst/>
            <a:gdLst/>
            <a:ahLst/>
            <a:cxnLst/>
            <a:rect l="l" t="t" r="r" b="b"/>
            <a:pathLst>
              <a:path w="2067073" h="1000808">
                <a:moveTo>
                  <a:pt x="0" y="0"/>
                </a:moveTo>
                <a:lnTo>
                  <a:pt x="2067072" y="0"/>
                </a:lnTo>
                <a:lnTo>
                  <a:pt x="2067072" y="1000808"/>
                </a:lnTo>
                <a:lnTo>
                  <a:pt x="0" y="10008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Freeform 7"/>
          <p:cNvSpPr/>
          <p:nvPr/>
        </p:nvSpPr>
        <p:spPr>
          <a:xfrm>
            <a:off x="9580246" y="4320553"/>
            <a:ext cx="1379502" cy="667909"/>
          </a:xfrm>
          <a:custGeom>
            <a:avLst/>
            <a:gdLst/>
            <a:ahLst/>
            <a:cxnLst/>
            <a:rect l="l" t="t" r="r" b="b"/>
            <a:pathLst>
              <a:path w="1379502" h="667909">
                <a:moveTo>
                  <a:pt x="0" y="0"/>
                </a:moveTo>
                <a:lnTo>
                  <a:pt x="1379502" y="0"/>
                </a:lnTo>
                <a:lnTo>
                  <a:pt x="1379502" y="667909"/>
                </a:lnTo>
                <a:lnTo>
                  <a:pt x="0" y="66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>
            <a:off x="4642951" y="5852343"/>
            <a:ext cx="2401502" cy="1162727"/>
          </a:xfrm>
          <a:custGeom>
            <a:avLst/>
            <a:gdLst/>
            <a:ahLst/>
            <a:cxnLst/>
            <a:rect l="l" t="t" r="r" b="b"/>
            <a:pathLst>
              <a:path w="2401502" h="1162727">
                <a:moveTo>
                  <a:pt x="0" y="0"/>
                </a:moveTo>
                <a:lnTo>
                  <a:pt x="2401501" y="0"/>
                </a:lnTo>
                <a:lnTo>
                  <a:pt x="2401501" y="1162727"/>
                </a:lnTo>
                <a:lnTo>
                  <a:pt x="0" y="11627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Box 9"/>
          <p:cNvSpPr txBox="1"/>
          <p:nvPr/>
        </p:nvSpPr>
        <p:spPr>
          <a:xfrm>
            <a:off x="3424021" y="7155051"/>
            <a:ext cx="12699423" cy="1934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Consent</a:t>
            </a:r>
          </a:p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By completing this survey, you consent to share your details with the service provider. </a:t>
            </a:r>
          </a:p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These details will be used only for reporting purposes. Any publications resulting from this training will use anonymised data.</a:t>
            </a:r>
          </a:p>
          <a:p>
            <a:pPr algn="l">
              <a:lnSpc>
                <a:spcPts val="3079"/>
              </a:lnSpc>
            </a:pPr>
            <a:endParaRPr lang="en-US" sz="219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1028700" y="7193151"/>
            <a:ext cx="2329845" cy="1619242"/>
          </a:xfrm>
          <a:custGeom>
            <a:avLst/>
            <a:gdLst/>
            <a:ahLst/>
            <a:cxnLst/>
            <a:rect l="l" t="t" r="r" b="b"/>
            <a:pathLst>
              <a:path w="2329845" h="1619242">
                <a:moveTo>
                  <a:pt x="0" y="0"/>
                </a:moveTo>
                <a:lnTo>
                  <a:pt x="2329845" y="0"/>
                </a:lnTo>
                <a:lnTo>
                  <a:pt x="2329845" y="1619243"/>
                </a:lnTo>
                <a:lnTo>
                  <a:pt x="0" y="16192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TextBox 11"/>
          <p:cNvSpPr txBox="1"/>
          <p:nvPr/>
        </p:nvSpPr>
        <p:spPr>
          <a:xfrm>
            <a:off x="17268138" y="9179714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33566" y="1821039"/>
            <a:ext cx="9598109" cy="4327223"/>
          </a:xfrm>
          <a:custGeom>
            <a:avLst/>
            <a:gdLst/>
            <a:ahLst/>
            <a:cxnLst/>
            <a:rect l="l" t="t" r="r" b="b"/>
            <a:pathLst>
              <a:path w="9598109" h="4327223">
                <a:moveTo>
                  <a:pt x="0" y="0"/>
                </a:moveTo>
                <a:lnTo>
                  <a:pt x="9598109" y="0"/>
                </a:lnTo>
                <a:lnTo>
                  <a:pt x="9598109" y="4327223"/>
                </a:lnTo>
                <a:lnTo>
                  <a:pt x="0" y="43272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308" r="-1115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7954824" y="5143500"/>
            <a:ext cx="9148552" cy="4053005"/>
          </a:xfrm>
          <a:custGeom>
            <a:avLst/>
            <a:gdLst/>
            <a:ahLst/>
            <a:cxnLst/>
            <a:rect l="l" t="t" r="r" b="b"/>
            <a:pathLst>
              <a:path w="9148552" h="4053005">
                <a:moveTo>
                  <a:pt x="0" y="0"/>
                </a:moveTo>
                <a:lnTo>
                  <a:pt x="9148551" y="0"/>
                </a:lnTo>
                <a:lnTo>
                  <a:pt x="9148551" y="4053005"/>
                </a:lnTo>
                <a:lnTo>
                  <a:pt x="0" y="40530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5979" t="-63938" r="-1704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3196509" y="3170154"/>
            <a:ext cx="3832556" cy="1855596"/>
          </a:xfrm>
          <a:custGeom>
            <a:avLst/>
            <a:gdLst/>
            <a:ahLst/>
            <a:cxnLst/>
            <a:rect l="l" t="t" r="r" b="b"/>
            <a:pathLst>
              <a:path w="3832556" h="1855596">
                <a:moveTo>
                  <a:pt x="0" y="0"/>
                </a:moveTo>
                <a:lnTo>
                  <a:pt x="3832555" y="0"/>
                </a:lnTo>
                <a:lnTo>
                  <a:pt x="3832555" y="1855596"/>
                </a:lnTo>
                <a:lnTo>
                  <a:pt x="0" y="18555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9841572" y="5564164"/>
            <a:ext cx="997141" cy="482782"/>
          </a:xfrm>
          <a:custGeom>
            <a:avLst/>
            <a:gdLst/>
            <a:ahLst/>
            <a:cxnLst/>
            <a:rect l="l" t="t" r="r" b="b"/>
            <a:pathLst>
              <a:path w="997141" h="482782">
                <a:moveTo>
                  <a:pt x="0" y="0"/>
                </a:moveTo>
                <a:lnTo>
                  <a:pt x="997141" y="0"/>
                </a:lnTo>
                <a:lnTo>
                  <a:pt x="997141" y="482782"/>
                </a:lnTo>
                <a:lnTo>
                  <a:pt x="0" y="4827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867461" y="1030535"/>
            <a:ext cx="16553077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5: Step-by-step guide to making a survey in SurveyMonkey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489201" y="2520247"/>
            <a:ext cx="4852676" cy="173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5.11 Click on ‘Options’ and tick the box that says ‘Requires an answer to this question’. Click on ‘Save’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97048" y="6755608"/>
            <a:ext cx="5718301" cy="173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5.12 Click on ‘Logic’, click on the dropdown list next to ‘I do not agree’, choose ‘Disqualification page’. Click on ‘Save’</a:t>
            </a:r>
          </a:p>
        </p:txBody>
      </p:sp>
      <p:sp>
        <p:nvSpPr>
          <p:cNvPr id="9" name="Freeform 9"/>
          <p:cNvSpPr/>
          <p:nvPr/>
        </p:nvSpPr>
        <p:spPr>
          <a:xfrm>
            <a:off x="9974149" y="6436464"/>
            <a:ext cx="1515053" cy="733538"/>
          </a:xfrm>
          <a:custGeom>
            <a:avLst/>
            <a:gdLst/>
            <a:ahLst/>
            <a:cxnLst/>
            <a:rect l="l" t="t" r="r" b="b"/>
            <a:pathLst>
              <a:path w="1515053" h="733538">
                <a:moveTo>
                  <a:pt x="0" y="0"/>
                </a:moveTo>
                <a:lnTo>
                  <a:pt x="1515052" y="0"/>
                </a:lnTo>
                <a:lnTo>
                  <a:pt x="1515052" y="733538"/>
                </a:lnTo>
                <a:lnTo>
                  <a:pt x="0" y="7335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17526000" y="9219537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777320" y="3868943"/>
            <a:ext cx="2366057" cy="1145566"/>
          </a:xfrm>
          <a:custGeom>
            <a:avLst/>
            <a:gdLst/>
            <a:ahLst/>
            <a:cxnLst/>
            <a:rect l="l" t="t" r="r" b="b"/>
            <a:pathLst>
              <a:path w="2366057" h="1145566">
                <a:moveTo>
                  <a:pt x="0" y="0"/>
                </a:moveTo>
                <a:lnTo>
                  <a:pt x="2366057" y="0"/>
                </a:lnTo>
                <a:lnTo>
                  <a:pt x="2366057" y="1145566"/>
                </a:lnTo>
                <a:lnTo>
                  <a:pt x="0" y="11455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819049" y="2059632"/>
            <a:ext cx="14476636" cy="5086665"/>
          </a:xfrm>
          <a:custGeom>
            <a:avLst/>
            <a:gdLst/>
            <a:ahLst/>
            <a:cxnLst/>
            <a:rect l="l" t="t" r="r" b="b"/>
            <a:pathLst>
              <a:path w="14476636" h="5086665">
                <a:moveTo>
                  <a:pt x="0" y="0"/>
                </a:moveTo>
                <a:lnTo>
                  <a:pt x="14476636" y="0"/>
                </a:lnTo>
                <a:lnTo>
                  <a:pt x="14476636" y="5086665"/>
                </a:lnTo>
                <a:lnTo>
                  <a:pt x="0" y="50866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1923" r="-1196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TextBox 4"/>
          <p:cNvSpPr txBox="1"/>
          <p:nvPr/>
        </p:nvSpPr>
        <p:spPr>
          <a:xfrm>
            <a:off x="867461" y="952500"/>
            <a:ext cx="16553077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5: Step-by-step guide to making a survey in SurveyMonkey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819049" y="7240281"/>
            <a:ext cx="14649903" cy="1984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5.13 Add all the questions you want to have in the survey: click on ‘+’, then ‘Question. </a:t>
            </a:r>
          </a:p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Pick the type of answer you want from the dropdown list and add answers. Click on ‘Save’ </a:t>
            </a:r>
          </a:p>
          <a:p>
            <a:pPr algn="l">
              <a:lnSpc>
                <a:spcPts val="1960"/>
              </a:lnSpc>
            </a:pPr>
            <a:endParaRPr lang="en-US" sz="2499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5.14 If you want a question to be compulsory, click on ‘Options’, then check the box </a:t>
            </a:r>
          </a:p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‘This question requires an answer’, then click ‘Save’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268138" y="9207658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19</a:t>
            </a:r>
          </a:p>
        </p:txBody>
      </p:sp>
      <p:sp>
        <p:nvSpPr>
          <p:cNvPr id="7" name="Freeform 7"/>
          <p:cNvSpPr/>
          <p:nvPr/>
        </p:nvSpPr>
        <p:spPr>
          <a:xfrm>
            <a:off x="6078865" y="5143500"/>
            <a:ext cx="1762968" cy="853570"/>
          </a:xfrm>
          <a:custGeom>
            <a:avLst/>
            <a:gdLst/>
            <a:ahLst/>
            <a:cxnLst/>
            <a:rect l="l" t="t" r="r" b="b"/>
            <a:pathLst>
              <a:path w="1762968" h="853570">
                <a:moveTo>
                  <a:pt x="0" y="0"/>
                </a:moveTo>
                <a:lnTo>
                  <a:pt x="1762968" y="0"/>
                </a:lnTo>
                <a:lnTo>
                  <a:pt x="1762968" y="853570"/>
                </a:lnTo>
                <a:lnTo>
                  <a:pt x="0" y="8535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42416" y="1956192"/>
            <a:ext cx="14003167" cy="5961456"/>
          </a:xfrm>
          <a:custGeom>
            <a:avLst/>
            <a:gdLst/>
            <a:ahLst/>
            <a:cxnLst/>
            <a:rect l="l" t="t" r="r" b="b"/>
            <a:pathLst>
              <a:path w="14003167" h="5961456">
                <a:moveTo>
                  <a:pt x="0" y="0"/>
                </a:moveTo>
                <a:lnTo>
                  <a:pt x="14003168" y="0"/>
                </a:lnTo>
                <a:lnTo>
                  <a:pt x="14003168" y="5961455"/>
                </a:lnTo>
                <a:lnTo>
                  <a:pt x="0" y="59614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478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3570266" y="2957072"/>
            <a:ext cx="1638290" cy="793206"/>
          </a:xfrm>
          <a:custGeom>
            <a:avLst/>
            <a:gdLst/>
            <a:ahLst/>
            <a:cxnLst/>
            <a:rect l="l" t="t" r="r" b="b"/>
            <a:pathLst>
              <a:path w="1638290" h="793206">
                <a:moveTo>
                  <a:pt x="0" y="0"/>
                </a:moveTo>
                <a:lnTo>
                  <a:pt x="1638290" y="0"/>
                </a:lnTo>
                <a:lnTo>
                  <a:pt x="1638290" y="793206"/>
                </a:lnTo>
                <a:lnTo>
                  <a:pt x="0" y="7932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10052000" y="5434376"/>
            <a:ext cx="1144577" cy="1144577"/>
          </a:xfrm>
          <a:custGeom>
            <a:avLst/>
            <a:gdLst/>
            <a:ahLst/>
            <a:cxnLst/>
            <a:rect l="l" t="t" r="r" b="b"/>
            <a:pathLst>
              <a:path w="1144577" h="1144577">
                <a:moveTo>
                  <a:pt x="0" y="0"/>
                </a:moveTo>
                <a:lnTo>
                  <a:pt x="1144577" y="0"/>
                </a:lnTo>
                <a:lnTo>
                  <a:pt x="1144577" y="1144577"/>
                </a:lnTo>
                <a:lnTo>
                  <a:pt x="0" y="11445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867461" y="952500"/>
            <a:ext cx="16553077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5: Step-by-step guide to making a survey in SurveyMonkey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142416" y="7969250"/>
            <a:ext cx="13866733" cy="1298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5.15 Create a final text box which should include the link and QR code to join the WhatsApp group. Click on ‘+’, click on ‘Text’ and do as you did for the welcome note. </a:t>
            </a:r>
          </a:p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To get full editing options, click on ‘...’. Click ‘Save’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268138" y="9158287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61035" y="1952072"/>
            <a:ext cx="13595833" cy="6257973"/>
          </a:xfrm>
          <a:custGeom>
            <a:avLst/>
            <a:gdLst/>
            <a:ahLst/>
            <a:cxnLst/>
            <a:rect l="l" t="t" r="r" b="b"/>
            <a:pathLst>
              <a:path w="13595833" h="6257973">
                <a:moveTo>
                  <a:pt x="0" y="0"/>
                </a:moveTo>
                <a:lnTo>
                  <a:pt x="13595834" y="0"/>
                </a:lnTo>
                <a:lnTo>
                  <a:pt x="13595834" y="6257972"/>
                </a:lnTo>
                <a:lnTo>
                  <a:pt x="0" y="62579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6861" r="-1251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8963702" y="3619112"/>
            <a:ext cx="1917778" cy="928524"/>
          </a:xfrm>
          <a:custGeom>
            <a:avLst/>
            <a:gdLst/>
            <a:ahLst/>
            <a:cxnLst/>
            <a:rect l="l" t="t" r="r" b="b"/>
            <a:pathLst>
              <a:path w="1917778" h="928524">
                <a:moveTo>
                  <a:pt x="0" y="0"/>
                </a:moveTo>
                <a:lnTo>
                  <a:pt x="1917778" y="0"/>
                </a:lnTo>
                <a:lnTo>
                  <a:pt x="1917778" y="928524"/>
                </a:lnTo>
                <a:lnTo>
                  <a:pt x="0" y="9285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4062505" y="1923497"/>
            <a:ext cx="2366057" cy="1145566"/>
          </a:xfrm>
          <a:custGeom>
            <a:avLst/>
            <a:gdLst/>
            <a:ahLst/>
            <a:cxnLst/>
            <a:rect l="l" t="t" r="r" b="b"/>
            <a:pathLst>
              <a:path w="2366057" h="1145566">
                <a:moveTo>
                  <a:pt x="0" y="0"/>
                </a:moveTo>
                <a:lnTo>
                  <a:pt x="2366057" y="0"/>
                </a:lnTo>
                <a:lnTo>
                  <a:pt x="2366057" y="1145565"/>
                </a:lnTo>
                <a:lnTo>
                  <a:pt x="0" y="11455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TextBox 5"/>
          <p:cNvSpPr txBox="1"/>
          <p:nvPr/>
        </p:nvSpPr>
        <p:spPr>
          <a:xfrm>
            <a:off x="867461" y="1080153"/>
            <a:ext cx="16553077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5: Step-by-step guide to making a survey in SurveyMonkey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261035" y="8397875"/>
            <a:ext cx="13929089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5.16 Publish the survey, by clicking on ‘Publish survey’. From this page, you can copy the survey link and QR code to add to an invitation/send to potential participants</a:t>
            </a:r>
          </a:p>
        </p:txBody>
      </p:sp>
      <p:sp>
        <p:nvSpPr>
          <p:cNvPr id="7" name="Freeform 7"/>
          <p:cNvSpPr/>
          <p:nvPr/>
        </p:nvSpPr>
        <p:spPr>
          <a:xfrm>
            <a:off x="4694667" y="4547636"/>
            <a:ext cx="1101733" cy="533422"/>
          </a:xfrm>
          <a:custGeom>
            <a:avLst/>
            <a:gdLst/>
            <a:ahLst/>
            <a:cxnLst/>
            <a:rect l="l" t="t" r="r" b="b"/>
            <a:pathLst>
              <a:path w="1101733" h="533422">
                <a:moveTo>
                  <a:pt x="0" y="0"/>
                </a:moveTo>
                <a:lnTo>
                  <a:pt x="1101733" y="0"/>
                </a:lnTo>
                <a:lnTo>
                  <a:pt x="1101733" y="533422"/>
                </a:lnTo>
                <a:lnTo>
                  <a:pt x="0" y="5334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8" name="TextBox 8"/>
          <p:cNvSpPr txBox="1"/>
          <p:nvPr/>
        </p:nvSpPr>
        <p:spPr>
          <a:xfrm>
            <a:off x="17420538" y="9203916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910784" y="2635848"/>
            <a:ext cx="1101733" cy="533422"/>
          </a:xfrm>
          <a:custGeom>
            <a:avLst/>
            <a:gdLst/>
            <a:ahLst/>
            <a:cxnLst/>
            <a:rect l="l" t="t" r="r" b="b"/>
            <a:pathLst>
              <a:path w="1101733" h="533422">
                <a:moveTo>
                  <a:pt x="0" y="0"/>
                </a:moveTo>
                <a:lnTo>
                  <a:pt x="1101732" y="0"/>
                </a:lnTo>
                <a:lnTo>
                  <a:pt x="1101732" y="533422"/>
                </a:lnTo>
                <a:lnTo>
                  <a:pt x="0" y="5334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957252" y="2330958"/>
            <a:ext cx="16373495" cy="5181304"/>
          </a:xfrm>
          <a:custGeom>
            <a:avLst/>
            <a:gdLst/>
            <a:ahLst/>
            <a:cxnLst/>
            <a:rect l="l" t="t" r="r" b="b"/>
            <a:pathLst>
              <a:path w="16373495" h="5181304">
                <a:moveTo>
                  <a:pt x="0" y="0"/>
                </a:moveTo>
                <a:lnTo>
                  <a:pt x="16373496" y="0"/>
                </a:lnTo>
                <a:lnTo>
                  <a:pt x="16373496" y="5181304"/>
                </a:lnTo>
                <a:lnTo>
                  <a:pt x="0" y="51813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8542" b="-49338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2454765" y="3449718"/>
            <a:ext cx="2366057" cy="1145566"/>
          </a:xfrm>
          <a:custGeom>
            <a:avLst/>
            <a:gdLst/>
            <a:ahLst/>
            <a:cxnLst/>
            <a:rect l="l" t="t" r="r" b="b"/>
            <a:pathLst>
              <a:path w="2366057" h="1145566">
                <a:moveTo>
                  <a:pt x="0" y="0"/>
                </a:moveTo>
                <a:lnTo>
                  <a:pt x="2366057" y="0"/>
                </a:lnTo>
                <a:lnTo>
                  <a:pt x="2366057" y="1145566"/>
                </a:lnTo>
                <a:lnTo>
                  <a:pt x="0" y="11455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6550867" y="2985456"/>
            <a:ext cx="1917778" cy="928524"/>
          </a:xfrm>
          <a:custGeom>
            <a:avLst/>
            <a:gdLst/>
            <a:ahLst/>
            <a:cxnLst/>
            <a:rect l="l" t="t" r="r" b="b"/>
            <a:pathLst>
              <a:path w="1917778" h="928524">
                <a:moveTo>
                  <a:pt x="0" y="0"/>
                </a:moveTo>
                <a:lnTo>
                  <a:pt x="1917777" y="0"/>
                </a:lnTo>
                <a:lnTo>
                  <a:pt x="1917777" y="928524"/>
                </a:lnTo>
                <a:lnTo>
                  <a:pt x="0" y="9285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867461" y="952500"/>
            <a:ext cx="16553077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5: Step-by-step guide to making a survey in SurveyMonkey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30552" y="8207587"/>
            <a:ext cx="15626896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5.17 To download the sign-ups, click on ‘Analyze results’, then </a:t>
            </a:r>
            <a:r>
              <a:rPr lang="en-US" sz="2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‘Individual </a:t>
            </a:r>
            <a:r>
              <a:rPr lang="en-US" sz="24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responses’, then ‘Export’, then ‘New export’</a:t>
            </a:r>
          </a:p>
        </p:txBody>
      </p:sp>
      <p:sp>
        <p:nvSpPr>
          <p:cNvPr id="8" name="Freeform 8"/>
          <p:cNvSpPr/>
          <p:nvPr/>
        </p:nvSpPr>
        <p:spPr>
          <a:xfrm>
            <a:off x="14871073" y="4151505"/>
            <a:ext cx="1590577" cy="770104"/>
          </a:xfrm>
          <a:custGeom>
            <a:avLst/>
            <a:gdLst/>
            <a:ahLst/>
            <a:cxnLst/>
            <a:rect l="l" t="t" r="r" b="b"/>
            <a:pathLst>
              <a:path w="1590577" h="770104">
                <a:moveTo>
                  <a:pt x="0" y="0"/>
                </a:moveTo>
                <a:lnTo>
                  <a:pt x="1590577" y="0"/>
                </a:lnTo>
                <a:lnTo>
                  <a:pt x="1590577" y="770105"/>
                </a:lnTo>
                <a:lnTo>
                  <a:pt x="0" y="7701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14188651" y="4575039"/>
            <a:ext cx="1590577" cy="770104"/>
          </a:xfrm>
          <a:custGeom>
            <a:avLst/>
            <a:gdLst/>
            <a:ahLst/>
            <a:cxnLst/>
            <a:rect l="l" t="t" r="r" b="b"/>
            <a:pathLst>
              <a:path w="1590577" h="770104">
                <a:moveTo>
                  <a:pt x="0" y="0"/>
                </a:moveTo>
                <a:lnTo>
                  <a:pt x="1590577" y="0"/>
                </a:lnTo>
                <a:lnTo>
                  <a:pt x="1590577" y="770104"/>
                </a:lnTo>
                <a:lnTo>
                  <a:pt x="0" y="7701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TextBox 10"/>
          <p:cNvSpPr txBox="1"/>
          <p:nvPr/>
        </p:nvSpPr>
        <p:spPr>
          <a:xfrm>
            <a:off x="17420538" y="9224962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23509" y="2438297"/>
            <a:ext cx="1917778" cy="928524"/>
          </a:xfrm>
          <a:custGeom>
            <a:avLst/>
            <a:gdLst/>
            <a:ahLst/>
            <a:cxnLst/>
            <a:rect l="l" t="t" r="r" b="b"/>
            <a:pathLst>
              <a:path w="1917778" h="928524">
                <a:moveTo>
                  <a:pt x="0" y="0"/>
                </a:moveTo>
                <a:lnTo>
                  <a:pt x="1917778" y="0"/>
                </a:lnTo>
                <a:lnTo>
                  <a:pt x="1917778" y="928524"/>
                </a:lnTo>
                <a:lnTo>
                  <a:pt x="0" y="9285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1224473" y="1810787"/>
            <a:ext cx="7316814" cy="4976127"/>
          </a:xfrm>
          <a:custGeom>
            <a:avLst/>
            <a:gdLst/>
            <a:ahLst/>
            <a:cxnLst/>
            <a:rect l="l" t="t" r="r" b="b"/>
            <a:pathLst>
              <a:path w="7316814" h="4976127">
                <a:moveTo>
                  <a:pt x="0" y="0"/>
                </a:moveTo>
                <a:lnTo>
                  <a:pt x="7316814" y="0"/>
                </a:lnTo>
                <a:lnTo>
                  <a:pt x="7316814" y="4976127"/>
                </a:lnTo>
                <a:lnTo>
                  <a:pt x="0" y="49761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9373" t="-20651" r="-25082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5748124" y="5598154"/>
            <a:ext cx="1750771" cy="847665"/>
          </a:xfrm>
          <a:custGeom>
            <a:avLst/>
            <a:gdLst/>
            <a:ahLst/>
            <a:cxnLst/>
            <a:rect l="l" t="t" r="r" b="b"/>
            <a:pathLst>
              <a:path w="1750771" h="847665">
                <a:moveTo>
                  <a:pt x="0" y="0"/>
                </a:moveTo>
                <a:lnTo>
                  <a:pt x="1750770" y="0"/>
                </a:lnTo>
                <a:lnTo>
                  <a:pt x="1750770" y="847665"/>
                </a:lnTo>
                <a:lnTo>
                  <a:pt x="0" y="8476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8147614" y="3293894"/>
            <a:ext cx="8154803" cy="4270713"/>
          </a:xfrm>
          <a:custGeom>
            <a:avLst/>
            <a:gdLst/>
            <a:ahLst/>
            <a:cxnLst/>
            <a:rect l="l" t="t" r="r" b="b"/>
            <a:pathLst>
              <a:path w="8154803" h="4270713">
                <a:moveTo>
                  <a:pt x="0" y="0"/>
                </a:moveTo>
                <a:lnTo>
                  <a:pt x="8154803" y="0"/>
                </a:lnTo>
                <a:lnTo>
                  <a:pt x="8154803" y="4270712"/>
                </a:lnTo>
                <a:lnTo>
                  <a:pt x="0" y="42707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8993" t="-71427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Freeform 6"/>
          <p:cNvSpPr/>
          <p:nvPr/>
        </p:nvSpPr>
        <p:spPr>
          <a:xfrm>
            <a:off x="12797934" y="6672614"/>
            <a:ext cx="1590577" cy="770104"/>
          </a:xfrm>
          <a:custGeom>
            <a:avLst/>
            <a:gdLst/>
            <a:ahLst/>
            <a:cxnLst/>
            <a:rect l="l" t="t" r="r" b="b"/>
            <a:pathLst>
              <a:path w="1590577" h="770104">
                <a:moveTo>
                  <a:pt x="0" y="0"/>
                </a:moveTo>
                <a:lnTo>
                  <a:pt x="1590577" y="0"/>
                </a:lnTo>
                <a:lnTo>
                  <a:pt x="1590577" y="770104"/>
                </a:lnTo>
                <a:lnTo>
                  <a:pt x="0" y="7701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7"/>
          <p:cNvSpPr txBox="1"/>
          <p:nvPr/>
        </p:nvSpPr>
        <p:spPr>
          <a:xfrm>
            <a:off x="867461" y="952500"/>
            <a:ext cx="16553077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Step 5: Step-by-step guide to making a survey in SurveyMonkey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457439" y="7717006"/>
            <a:ext cx="12713999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5.18 Click on ‘Export’. The file will download. Open the file in downloads and you can open the Excel spreadsheet in the folder.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278689" y="9224962"/>
            <a:ext cx="152400" cy="219075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440</TotalTime>
  <Words>1652</Words>
  <Application>Microsoft Office PowerPoint</Application>
  <PresentationFormat>Custom</PresentationFormat>
  <Paragraphs>188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4" baseType="lpstr">
      <vt:lpstr>Arial</vt:lpstr>
      <vt:lpstr>Alice</vt:lpstr>
      <vt:lpstr>Canva Sans</vt:lpstr>
      <vt:lpstr>Canva Sans Bold</vt:lpstr>
      <vt:lpstr>Canva Sans Italics</vt:lpstr>
      <vt:lpstr>Aptos</vt:lpstr>
      <vt:lpstr>Alice Bold</vt:lpstr>
      <vt:lpstr>Aptos Bold</vt:lpstr>
      <vt:lpstr>Calibri</vt:lpstr>
      <vt:lpstr>Canva Sans Bold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 DIY WhatsApp-based microlearning: Planning the training groups</dc:title>
  <cp:lastModifiedBy>Briony Chisholm</cp:lastModifiedBy>
  <cp:revision>1</cp:revision>
  <dcterms:created xsi:type="dcterms:W3CDTF">2006-08-16T00:00:00Z</dcterms:created>
  <dcterms:modified xsi:type="dcterms:W3CDTF">2026-10-02T06:24:22Z</dcterms:modified>
  <dc:identifier>DAHV7L0HZcw</dc:identifier>
</cp:coreProperties>
</file>