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70" r:id="rId5"/>
    <p:sldId id="272" r:id="rId6"/>
    <p:sldId id="267" r:id="rId7"/>
    <p:sldId id="271" r:id="rId8"/>
    <p:sldId id="268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EF4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7" autoAdjust="0"/>
    <p:restoredTop sz="49231" autoAdjust="0"/>
  </p:normalViewPr>
  <p:slideViewPr>
    <p:cSldViewPr snapToGrid="0" snapToObjects="1">
      <p:cViewPr varScale="1">
        <p:scale>
          <a:sx n="67" d="100"/>
          <a:sy n="67" d="100"/>
        </p:scale>
        <p:origin x="-22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-2568" y="-120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25521-94A0-460B-B873-2E433DA52D80}" type="datetimeFigureOut">
              <a:rPr lang="en-GB" smtClean="0"/>
              <a:t>17/07/23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DDCCF-4F6E-433A-B627-E700498FE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996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0C0B4-6E5C-4E44-8833-B9D4D1ED4FEC}" type="datetimeFigureOut">
              <a:rPr lang="en-GB" smtClean="0"/>
              <a:t>17/07/23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FD89D-28A3-45E5-998B-775F5FAF9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411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PUT MONEY IN PHONE</a:t>
            </a:r>
          </a:p>
          <a:p>
            <a:endParaRPr lang="en-GB" dirty="0" smtClean="0"/>
          </a:p>
          <a:p>
            <a:r>
              <a:rPr lang="en-GB" dirty="0" smtClean="0"/>
              <a:t>Thoughts at start….</a:t>
            </a:r>
          </a:p>
          <a:p>
            <a:r>
              <a:rPr lang="en-GB" dirty="0" smtClean="0"/>
              <a:t>-we</a:t>
            </a:r>
            <a:r>
              <a:rPr lang="en-GB" baseline="0" dirty="0" smtClean="0"/>
              <a:t> come a long way</a:t>
            </a:r>
          </a:p>
          <a:p>
            <a:r>
              <a:rPr lang="en-GB" baseline="0" dirty="0" smtClean="0"/>
              <a:t>-where is the gap</a:t>
            </a:r>
          </a:p>
          <a:p>
            <a:r>
              <a:rPr lang="en-GB" baseline="0" dirty="0" smtClean="0"/>
              <a:t>Key themes:</a:t>
            </a:r>
          </a:p>
          <a:p>
            <a:r>
              <a:rPr lang="en-GB" baseline="0" dirty="0" smtClean="0"/>
              <a:t>Reduce burden on health facilities and allow focus on most in need by reducing unnecessary time spent in ‘’professional’’/patient contact</a:t>
            </a:r>
          </a:p>
          <a:p>
            <a:r>
              <a:rPr lang="en-GB" baseline="0" dirty="0" smtClean="0"/>
              <a:t>Improve patient experience by doing same</a:t>
            </a:r>
          </a:p>
          <a:p>
            <a:r>
              <a:rPr lang="en-GB" baseline="0" dirty="0" smtClean="0"/>
              <a:t>Improve patient outcomes by doing same</a:t>
            </a:r>
          </a:p>
          <a:p>
            <a:r>
              <a:rPr lang="en-GB" baseline="0" dirty="0" smtClean="0"/>
              <a:t>Minimise patient exposure to abusive or unnecessary contacts with HFs</a:t>
            </a:r>
          </a:p>
          <a:p>
            <a:r>
              <a:rPr lang="en-GB" baseline="0" dirty="0" smtClean="0"/>
              <a:t>Empower patients to resist and change health system abuses through </a:t>
            </a:r>
            <a:r>
              <a:rPr lang="en-GB" baseline="0" dirty="0" err="1" smtClean="0"/>
              <a:t>tx</a:t>
            </a:r>
            <a:r>
              <a:rPr lang="en-GB" baseline="0" dirty="0" smtClean="0"/>
              <a:t> literacy, mutual/peer support, self-mx, and community-based monitoring and accountability holding</a:t>
            </a:r>
          </a:p>
          <a:p>
            <a:endParaRPr lang="en-GB" baseline="0" dirty="0" smtClean="0"/>
          </a:p>
          <a:p>
            <a:r>
              <a:rPr lang="en-GB" baseline="0" dirty="0" smtClean="0"/>
              <a:t>Ensure this applies to those most at-risk and most in need (harm reduction principle over best quality principle….nothing to lose)</a:t>
            </a:r>
          </a:p>
          <a:p>
            <a:r>
              <a:rPr lang="en-GB" baseline="0" dirty="0" smtClean="0"/>
              <a:t>Separate elements (drug, lab, </a:t>
            </a:r>
            <a:r>
              <a:rPr lang="en-GB" baseline="0" dirty="0" err="1" smtClean="0"/>
              <a:t>clin</a:t>
            </a:r>
            <a:r>
              <a:rPr lang="en-GB" baseline="0" dirty="0" smtClean="0"/>
              <a:t>, safety net, and support) and approaches (one size all v </a:t>
            </a:r>
            <a:r>
              <a:rPr lang="en-GB" baseline="0" dirty="0" err="1" smtClean="0"/>
              <a:t>indiv</a:t>
            </a:r>
            <a:r>
              <a:rPr lang="en-GB" baseline="0" dirty="0" smtClean="0"/>
              <a:t>/</a:t>
            </a:r>
            <a:r>
              <a:rPr lang="en-GB" baseline="0" dirty="0" err="1" smtClean="0"/>
              <a:t>popn</a:t>
            </a:r>
            <a:r>
              <a:rPr lang="en-GB" baseline="0" dirty="0" smtClean="0"/>
              <a:t> specific and all tasks  fit one v multiple p/t cadres) to find best balance and efficiency</a:t>
            </a:r>
          </a:p>
          <a:p>
            <a:r>
              <a:rPr lang="en-GB" baseline="0" dirty="0" smtClean="0"/>
              <a:t>Professional v peer</a:t>
            </a:r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FD89D-28A3-45E5-998B-775F5FAF9C9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94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Advanced</a:t>
            </a:r>
            <a:r>
              <a:rPr lang="en-GB" baseline="0" dirty="0" smtClean="0"/>
              <a:t> disease is about ensuring the community side of hospital care….tracing post-dx, screening and referral, and certain tools like cd4/crypto</a:t>
            </a:r>
          </a:p>
          <a:p>
            <a:endParaRPr lang="en-GB" baseline="0" dirty="0" smtClean="0"/>
          </a:p>
          <a:p>
            <a:r>
              <a:rPr lang="en-GB" baseline="0" dirty="0" smtClean="0"/>
              <a:t>Hard to reach is key pops  and men</a:t>
            </a:r>
          </a:p>
          <a:p>
            <a:endParaRPr lang="en-GB" baseline="0" dirty="0" smtClean="0"/>
          </a:p>
          <a:p>
            <a:r>
              <a:rPr lang="en-GB" baseline="0" dirty="0" smtClean="0"/>
              <a:t>Unstable is 2</a:t>
            </a:r>
            <a:r>
              <a:rPr lang="en-GB" baseline="30000" dirty="0" smtClean="0"/>
              <a:t>nd</a:t>
            </a:r>
            <a:r>
              <a:rPr lang="en-GB" baseline="0" dirty="0" smtClean="0"/>
              <a:t> line and adherence support without referral out of diff care model</a:t>
            </a:r>
          </a:p>
          <a:p>
            <a:endParaRPr lang="en-GB" baseline="0" dirty="0" smtClean="0"/>
          </a:p>
          <a:p>
            <a:r>
              <a:rPr lang="en-GB" dirty="0" smtClean="0"/>
              <a:t>Low coverage is rural low burden high stigma focussed on mitigation</a:t>
            </a:r>
            <a:r>
              <a:rPr lang="en-GB" baseline="0" dirty="0" smtClean="0"/>
              <a:t> of stigma with long refills</a:t>
            </a:r>
          </a:p>
          <a:p>
            <a:endParaRPr lang="en-GB" baseline="0" dirty="0" smtClean="0"/>
          </a:p>
          <a:p>
            <a:r>
              <a:rPr lang="en-GB" baseline="0" dirty="0" smtClean="0"/>
              <a:t>Supply chains for all settings to ensure long refill and no </a:t>
            </a:r>
            <a:r>
              <a:rPr lang="en-GB" baseline="0" dirty="0" err="1" smtClean="0"/>
              <a:t>stockout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incl</a:t>
            </a:r>
            <a:r>
              <a:rPr lang="en-GB" baseline="0" dirty="0" smtClean="0"/>
              <a:t> 2</a:t>
            </a:r>
            <a:r>
              <a:rPr lang="en-GB" baseline="30000" dirty="0" smtClean="0"/>
              <a:t>nd</a:t>
            </a:r>
            <a:r>
              <a:rPr lang="en-GB" baseline="0" dirty="0" smtClean="0"/>
              <a:t> line and dx tools using community pharmacy/monitoring </a:t>
            </a:r>
            <a:r>
              <a:rPr lang="en-GB" baseline="0" dirty="0" err="1" smtClean="0"/>
              <a:t>etc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Tools is developing things for different levels…most advanced maybe most necessary at community level </a:t>
            </a:r>
            <a:r>
              <a:rPr lang="en-GB" baseline="0" dirty="0" err="1" smtClean="0"/>
              <a:t>ie</a:t>
            </a:r>
            <a:r>
              <a:rPr lang="en-GB" baseline="0" dirty="0" smtClean="0"/>
              <a:t> Omni… self-test improvements too</a:t>
            </a:r>
          </a:p>
          <a:p>
            <a:r>
              <a:rPr lang="en-GB" baseline="0" dirty="0" smtClean="0"/>
              <a:t>Support is counselling, tracing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FD89D-28A3-45E5-998B-775F5FAF9C9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928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Few highlights: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err="1" smtClean="0"/>
              <a:t>Demedical</a:t>
            </a:r>
            <a:r>
              <a:rPr lang="en-GB" baseline="0" dirty="0" smtClean="0"/>
              <a:t> is ‘how low can you go’’- bring harm reduction principle alongside quality expectations…</a:t>
            </a:r>
            <a:r>
              <a:rPr lang="en-GB" baseline="0" dirty="0" err="1" smtClean="0"/>
              <a:t>ie</a:t>
            </a:r>
            <a:r>
              <a:rPr lang="en-GB" baseline="0" dirty="0" smtClean="0"/>
              <a:t> peer led initiation, CD4 screening </a:t>
            </a:r>
            <a:r>
              <a:rPr lang="en-GB" baseline="0" dirty="0" err="1" smtClean="0"/>
              <a:t>etc</a:t>
            </a:r>
            <a:endParaRPr lang="en-GB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err="1" smtClean="0"/>
              <a:t>Remedicalise</a:t>
            </a:r>
            <a:r>
              <a:rPr lang="en-GB" baseline="0" dirty="0" smtClean="0"/>
              <a:t> is ‘is it better to return to SOC or have enhanced support in club/cag </a:t>
            </a:r>
            <a:r>
              <a:rPr lang="en-GB" baseline="0" dirty="0" err="1" smtClean="0"/>
              <a:t>etc</a:t>
            </a:r>
            <a:r>
              <a:rPr lang="en-GB" baseline="0" dirty="0" smtClean="0"/>
              <a:t> when VL is high or CD4 is low’’?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Lump together or study elements one by one (too slow)….what is counterfactual in harm reduction comparative study?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Of course cost and model it all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Tools adapted to differentiation go here: peer-led or self-mx…specifically screening- HIV (with confirmation), failure</a:t>
            </a:r>
            <a:r>
              <a:rPr lang="en-GB" baseline="0" dirty="0" smtClean="0"/>
              <a:t> (</a:t>
            </a:r>
            <a:r>
              <a:rPr lang="en-GB" b="1" baseline="0" dirty="0" smtClean="0"/>
              <a:t>CD4</a:t>
            </a:r>
            <a:r>
              <a:rPr lang="en-GB" baseline="0" dirty="0" smtClean="0"/>
              <a:t>, TB, crypto), ROTF (VL) either fully </a:t>
            </a:r>
            <a:r>
              <a:rPr lang="en-GB" baseline="0" dirty="0" err="1" smtClean="0"/>
              <a:t>poc</a:t>
            </a:r>
            <a:r>
              <a:rPr lang="en-GB" baseline="0" dirty="0" smtClean="0"/>
              <a:t> or easy sample take/transport/result</a:t>
            </a:r>
          </a:p>
          <a:p>
            <a:r>
              <a:rPr lang="en-GB" baseline="0" dirty="0" smtClean="0"/>
              <a:t>Not sustainability but </a:t>
            </a:r>
            <a:r>
              <a:rPr lang="en-GB" baseline="0" dirty="0" err="1" smtClean="0"/>
              <a:t>fungibility</a:t>
            </a:r>
            <a:r>
              <a:rPr lang="en-GB" baseline="0" dirty="0" smtClean="0"/>
              <a:t>…how to convince for </a:t>
            </a:r>
            <a:r>
              <a:rPr lang="en-GB" baseline="0" dirty="0" err="1" smtClean="0"/>
              <a:t>govt</a:t>
            </a:r>
            <a:r>
              <a:rPr lang="en-GB" baseline="0" dirty="0" smtClean="0"/>
              <a:t> …and safety and cost-efficacy of safety net..</a:t>
            </a:r>
          </a:p>
          <a:p>
            <a:r>
              <a:rPr lang="en-GB" baseline="0" dirty="0" smtClean="0"/>
              <a:t>Evidence for unstable in diff care…specifically comparing outcomes of those gone back to normal care with those staying in…</a:t>
            </a:r>
          </a:p>
          <a:p>
            <a:endParaRPr lang="en-GB" baseline="0" dirty="0" smtClean="0"/>
          </a:p>
          <a:p>
            <a:r>
              <a:rPr lang="en-GB" baseline="0" dirty="0" smtClean="0"/>
              <a:t>POTENTIAL FOR DIFF CARE TO REDUCE MORTALITY AND INCREASE TEST/LINK….UP ADHERE IN FAILURES, HOSPITAL LINK, CADRES FOR SCREEN, REFER, TREAT THE SICK?, TOOLS FOR THAT?</a:t>
            </a:r>
          </a:p>
          <a:p>
            <a:endParaRPr lang="en-GB" baseline="0" dirty="0" smtClean="0"/>
          </a:p>
          <a:p>
            <a:r>
              <a:rPr lang="en-GB" baseline="0" dirty="0" smtClean="0"/>
              <a:t>x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FD89D-28A3-45E5-998B-775F5FAF9C9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767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in order of increasing hubris…</a:t>
            </a:r>
          </a:p>
          <a:p>
            <a:r>
              <a:rPr lang="en-GB" dirty="0" smtClean="0"/>
              <a:t>Similar diseases…model or </a:t>
            </a:r>
            <a:r>
              <a:rPr lang="en-GB" dirty="0" err="1" smtClean="0"/>
              <a:t>morb</a:t>
            </a:r>
            <a:r>
              <a:rPr lang="en-GB" dirty="0" smtClean="0"/>
              <a:t>/mort….TB….NCD….FP/TOP</a:t>
            </a:r>
          </a:p>
          <a:p>
            <a:r>
              <a:rPr lang="en-GB" dirty="0" smtClean="0"/>
              <a:t>Patient-centred public</a:t>
            </a:r>
            <a:r>
              <a:rPr lang="en-GB" baseline="0" dirty="0" smtClean="0"/>
              <a:t> health and greater investment in </a:t>
            </a:r>
            <a:r>
              <a:rPr lang="en-GB" baseline="0" dirty="0" err="1" smtClean="0"/>
              <a:t>demedicalisation</a:t>
            </a:r>
            <a:r>
              <a:rPr lang="en-GB" baseline="0" dirty="0" smtClean="0"/>
              <a:t> or at least transforming nature of professionalised care</a:t>
            </a:r>
          </a:p>
          <a:p>
            <a:r>
              <a:rPr lang="en-GB" baseline="0" dirty="0" smtClean="0"/>
              <a:t>Counter to small government neo-liberalism with a realistic citizen-provider-accountability….both improving </a:t>
            </a:r>
            <a:r>
              <a:rPr lang="en-GB" baseline="0" dirty="0" err="1" smtClean="0"/>
              <a:t>qualitycare</a:t>
            </a:r>
            <a:r>
              <a:rPr lang="en-GB" baseline="0" dirty="0" smtClean="0"/>
              <a:t> and mitigating its absence…includes best sector to fund/manage…is it the health sector?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FD89D-28A3-45E5-998B-775F5FAF9C9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14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Proposed P@HR definition: High risk of POOR OUTCOMES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disease at presentation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CD4 &lt; 200 and/or WHO 3-4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Uncontrolled NCD and other comorbidities not considered WHO 3-4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ART (or defaulted)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CD4 &lt; 200, WHO 3-4 and/or High Viral Load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 6 month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Children &lt; 15 yrs.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to improve identification of P@HR: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Retain CD4 at baseline and targeted in high VL patients or sick patients à Malawi plan to come back and re-install CD4…..!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 POC VL for patients with low CD4 or WHO 3-4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Improve VL result utilization à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works to ensure usage of VL???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existing mentors to ensure check-list @ facility and @ programs to track advanced disease patients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Emphasize tracking/flagging systems using current M&amp;E systems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whether paper or electronic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Empower community involvement in the continuum of care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Patients empowerment and service seeking behaviour 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Outreach and community cadres to be trained on identification of clients at high risk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Establish/boost VL program review system (dashboard, etc.) @ facility and program level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TB LAM to be scaled-up in several of the present countries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Model of care for people with advanced disease: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MSF Maputo, advance/late/unstable clinic from Malawi; use of POC VL and impact on patients care (lighthouse) – safe-referral system in Kenya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Meryland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program) were presented! Some TB LAM experience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Role of telemedicine? à to be followed in next meetings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Role of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morbidity and mortality meetings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Need pilot/sharing experiences  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gaps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Cost-effectiveness of different models used in different countries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Situation analysis and gaps in implementation of DSDM in each country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Clients perspectives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 in DSDM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Reversibility of models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Decentralization of advanced disease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Dx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Ways forward: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the role of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Lab-based and POC CD4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define financial implications</a:t>
            </a:r>
          </a:p>
          <a:p>
            <a:pPr lvl="0"/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Cost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studies will help to make decisions</a:t>
            </a: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disease should not be included in DSD models??????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but patients with high VL/children yes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Standardize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psychosocial and mental health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support in our programs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Re-focus on HIV/TB integration and IPT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M&amp;E harmonization workshop for DSDM à late 2017/2018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FD89D-28A3-45E5-998B-775F5FAF9C9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581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45" y="1835748"/>
            <a:ext cx="8048510" cy="2678596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209675" y="5953125"/>
            <a:ext cx="7267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 smtClean="0">
                <a:solidFill>
                  <a:srgbClr val="ED1C24"/>
                </a:solidFill>
                <a:latin typeface="Gill Sans Std Light" panose="020B0302020104020203" pitchFamily="34" charset="0"/>
              </a:rPr>
              <a:t>#IAS2017 | @IAS_conference</a:t>
            </a:r>
            <a:endParaRPr lang="en-US" sz="3200" dirty="0">
              <a:solidFill>
                <a:srgbClr val="ED1C24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825" y="6070728"/>
            <a:ext cx="460417" cy="384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925428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86" y="2250990"/>
            <a:ext cx="8018313" cy="4525963"/>
          </a:xfrm>
        </p:spPr>
        <p:txBody>
          <a:bodyPr vert="eaVert"/>
          <a:lstStyle>
            <a:lvl1pPr>
              <a:defRPr>
                <a:latin typeface="Gill Sans Std Light" panose="020B0302020104020203" pitchFamily="34" charset="0"/>
              </a:defRPr>
            </a:lvl1pPr>
            <a:lvl2pPr>
              <a:defRPr>
                <a:latin typeface="Gill Sans Std Light" panose="020B0302020104020203" pitchFamily="34" charset="0"/>
              </a:defRPr>
            </a:lvl2pPr>
            <a:lvl3pPr>
              <a:defRPr>
                <a:latin typeface="Gill Sans Std Light" panose="020B0302020104020203" pitchFamily="34" charset="0"/>
              </a:defRPr>
            </a:lvl3pPr>
            <a:lvl4pPr>
              <a:defRPr>
                <a:latin typeface="Gill Sans Std Light" panose="020B0302020104020203" pitchFamily="34" charset="0"/>
              </a:defRPr>
            </a:lvl4pPr>
            <a:lvl5pPr>
              <a:defRPr>
                <a:latin typeface="Gill Sans Std Light" panose="020B0302020104020203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4239"/>
            <a:ext cx="8229600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4525963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  <a:lvl2pPr>
              <a:defRPr>
                <a:latin typeface="Gill Sans Std Light" panose="020B0302020104020203" pitchFamily="34" charset="0"/>
              </a:defRPr>
            </a:lvl2pPr>
            <a:lvl3pPr>
              <a:defRPr>
                <a:latin typeface="Gill Sans Std Light" panose="020B0302020104020203" pitchFamily="34" charset="0"/>
              </a:defRPr>
            </a:lvl3pPr>
            <a:lvl4pPr>
              <a:defRPr>
                <a:latin typeface="Gill Sans Std Light" panose="020B0302020104020203" pitchFamily="34" charset="0"/>
              </a:defRPr>
            </a:lvl4pPr>
            <a:lvl5pPr>
              <a:defRPr>
                <a:latin typeface="Gill Sans Std Light" panose="020B0302020104020203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rgbClr val="ED1C24"/>
                </a:solidFill>
                <a:latin typeface="Gill Sans Std Light" panose="020B0302020104020203" pitchFamily="34" charset="0"/>
              </a:defRPr>
            </a:lvl1pPr>
          </a:lstStyle>
          <a:p>
            <a:r>
              <a:rPr lang="en-AU" dirty="0" smtClean="0"/>
              <a:t>Click to enter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 Std Light" panose="020B03020201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enter presenter name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659" y="347848"/>
            <a:ext cx="3720682" cy="1238267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491761" y="6447071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D1C24"/>
                </a:solidFill>
              </a:rPr>
              <a:t>#IAS2017 | @</a:t>
            </a:r>
            <a:r>
              <a:rPr lang="fr-CH" sz="1400" dirty="0" err="1" smtClean="0">
                <a:solidFill>
                  <a:srgbClr val="ED1C24"/>
                </a:solidFill>
              </a:rPr>
              <a:t>IAS_Conference</a:t>
            </a:r>
            <a:endParaRPr lang="en-US" sz="1400" dirty="0">
              <a:solidFill>
                <a:srgbClr val="ED1C24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637" y="6473158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7" y="950142"/>
            <a:ext cx="8018280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87" y="2275704"/>
            <a:ext cx="8018280" cy="4525963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  <a:lvl2pPr>
              <a:defRPr>
                <a:latin typeface="Gill Sans Std Light" panose="020B0302020104020203" pitchFamily="34" charset="0"/>
              </a:defRPr>
            </a:lvl2pPr>
            <a:lvl3pPr>
              <a:defRPr>
                <a:latin typeface="Gill Sans Std Light" panose="020B0302020104020203" pitchFamily="34" charset="0"/>
              </a:defRPr>
            </a:lvl3pPr>
            <a:lvl4pPr>
              <a:defRPr>
                <a:latin typeface="Gill Sans Std Light" panose="020B0302020104020203" pitchFamily="34" charset="0"/>
              </a:defRPr>
            </a:lvl4pPr>
            <a:lvl5pPr>
              <a:defRPr>
                <a:latin typeface="Gill Sans Std Light" panose="020B0302020104020203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853" y="4406901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85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ill Sans Std Light" panose="020B03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884236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86" y="2209798"/>
            <a:ext cx="3836708" cy="4525963"/>
          </a:xfrm>
        </p:spPr>
        <p:txBody>
          <a:bodyPr/>
          <a:lstStyle>
            <a:lvl1pPr>
              <a:defRPr sz="2800">
                <a:latin typeface="Gill Sans Std Light" panose="020B0302020104020203" pitchFamily="34" charset="0"/>
              </a:defRPr>
            </a:lvl1pPr>
            <a:lvl2pPr>
              <a:defRPr sz="2400">
                <a:latin typeface="Gill Sans Std Light" panose="020B0302020104020203" pitchFamily="34" charset="0"/>
              </a:defRPr>
            </a:lvl2pPr>
            <a:lvl3pPr>
              <a:defRPr sz="2000">
                <a:latin typeface="Gill Sans Std Light" panose="020B0302020104020203" pitchFamily="34" charset="0"/>
              </a:defRPr>
            </a:lvl3pPr>
            <a:lvl4pPr>
              <a:defRPr sz="1800">
                <a:latin typeface="Gill Sans Std Light" panose="020B0302020104020203" pitchFamily="34" charset="0"/>
              </a:defRPr>
            </a:lvl4pPr>
            <a:lvl5pPr>
              <a:defRPr sz="1800">
                <a:latin typeface="Gill Sans Std Light" panose="020B03020201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5594" y="2209798"/>
            <a:ext cx="4038600" cy="4525963"/>
          </a:xfrm>
        </p:spPr>
        <p:txBody>
          <a:bodyPr/>
          <a:lstStyle>
            <a:lvl1pPr>
              <a:defRPr sz="2800">
                <a:latin typeface="Gill Sans Std Light" panose="020B0302020104020203" pitchFamily="34" charset="0"/>
              </a:defRPr>
            </a:lvl1pPr>
            <a:lvl2pPr>
              <a:defRPr sz="2400">
                <a:latin typeface="Gill Sans Std Light" panose="020B0302020104020203" pitchFamily="34" charset="0"/>
              </a:defRPr>
            </a:lvl2pPr>
            <a:lvl3pPr>
              <a:defRPr sz="2000">
                <a:latin typeface="Gill Sans Std Light" panose="020B0302020104020203" pitchFamily="34" charset="0"/>
              </a:defRPr>
            </a:lvl3pPr>
            <a:lvl4pPr>
              <a:defRPr sz="1800">
                <a:latin typeface="Gill Sans Std Light" panose="020B0302020104020203" pitchFamily="34" charset="0"/>
              </a:defRPr>
            </a:lvl4pPr>
            <a:lvl5pPr>
              <a:defRPr sz="1800">
                <a:latin typeface="Gill Sans Std Light" panose="020B03020201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884239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86" y="2144713"/>
            <a:ext cx="3838296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 Std Light" panose="020B03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86" y="2784475"/>
            <a:ext cx="3838296" cy="3951288"/>
          </a:xfrm>
        </p:spPr>
        <p:txBody>
          <a:bodyPr/>
          <a:lstStyle>
            <a:lvl1pPr>
              <a:defRPr sz="2400">
                <a:latin typeface="Gill Sans Std Light" panose="020B0302020104020203" pitchFamily="34" charset="0"/>
              </a:defRPr>
            </a:lvl1pPr>
            <a:lvl2pPr>
              <a:defRPr sz="2000">
                <a:latin typeface="Gill Sans Std Light" panose="020B0302020104020203" pitchFamily="34" charset="0"/>
              </a:defRPr>
            </a:lvl2pPr>
            <a:lvl3pPr>
              <a:defRPr sz="1800">
                <a:latin typeface="Gill Sans Std Light" panose="020B0302020104020203" pitchFamily="34" charset="0"/>
              </a:defRPr>
            </a:lvl3pPr>
            <a:lvl4pPr>
              <a:defRPr sz="1600">
                <a:latin typeface="Gill Sans Std Light" panose="020B0302020104020203" pitchFamily="34" charset="0"/>
              </a:defRPr>
            </a:lvl4pPr>
            <a:lvl5pPr>
              <a:defRPr sz="1600">
                <a:latin typeface="Gill Sans Std Light" panose="020B03020201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2421" y="2144713"/>
            <a:ext cx="4041775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 Std Light" panose="020B03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2421" y="2784475"/>
            <a:ext cx="4041775" cy="3951288"/>
          </a:xfrm>
        </p:spPr>
        <p:txBody>
          <a:bodyPr/>
          <a:lstStyle>
            <a:lvl1pPr>
              <a:defRPr sz="2400">
                <a:latin typeface="Gill Sans Std Light" panose="020B0302020104020203" pitchFamily="34" charset="0"/>
              </a:defRPr>
            </a:lvl1pPr>
            <a:lvl2pPr>
              <a:defRPr sz="2000">
                <a:latin typeface="Gill Sans Std Light" panose="020B0302020104020203" pitchFamily="34" charset="0"/>
              </a:defRPr>
            </a:lvl2pPr>
            <a:lvl3pPr>
              <a:defRPr sz="1800">
                <a:latin typeface="Gill Sans Std Light" panose="020B0302020104020203" pitchFamily="34" charset="0"/>
              </a:defRPr>
            </a:lvl3pPr>
            <a:lvl4pPr>
              <a:defRPr sz="1600">
                <a:latin typeface="Gill Sans Std Light" panose="020B0302020104020203" pitchFamily="34" charset="0"/>
              </a:defRPr>
            </a:lvl4pPr>
            <a:lvl5pPr>
              <a:defRPr sz="1600">
                <a:latin typeface="Gill Sans Std Light" panose="020B03020201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950142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7" y="907362"/>
            <a:ext cx="2797026" cy="1162051"/>
          </a:xfrm>
        </p:spPr>
        <p:txBody>
          <a:bodyPr anchor="b"/>
          <a:lstStyle>
            <a:lvl1pPr algn="l">
              <a:defRPr sz="2000" b="1"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3017" y="907365"/>
            <a:ext cx="5111750" cy="5853113"/>
          </a:xfrm>
        </p:spPr>
        <p:txBody>
          <a:bodyPr/>
          <a:lstStyle>
            <a:lvl1pPr>
              <a:defRPr sz="3200">
                <a:latin typeface="Gill Sans Std Light" panose="020B0302020104020203" pitchFamily="34" charset="0"/>
              </a:defRPr>
            </a:lvl1pPr>
            <a:lvl2pPr>
              <a:defRPr sz="2800">
                <a:latin typeface="Gill Sans Std Light" panose="020B0302020104020203" pitchFamily="34" charset="0"/>
              </a:defRPr>
            </a:lvl2pPr>
            <a:lvl3pPr>
              <a:defRPr sz="2400">
                <a:latin typeface="Gill Sans Std Light" panose="020B0302020104020203" pitchFamily="34" charset="0"/>
              </a:defRPr>
            </a:lvl3pPr>
            <a:lvl4pPr>
              <a:defRPr sz="2000">
                <a:latin typeface="Gill Sans Std Light" panose="020B0302020104020203" pitchFamily="34" charset="0"/>
              </a:defRPr>
            </a:lvl4pPr>
            <a:lvl5pPr>
              <a:defRPr sz="2000">
                <a:latin typeface="Gill Sans Std Light" panose="020B03020201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87" y="2069415"/>
            <a:ext cx="2797026" cy="4691063"/>
          </a:xfrm>
        </p:spPr>
        <p:txBody>
          <a:bodyPr/>
          <a:lstStyle>
            <a:lvl1pPr marL="0" indent="0">
              <a:buNone/>
              <a:defRPr sz="1400">
                <a:latin typeface="Gill Sans Std Light" panose="020B03020201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69011"/>
            <a:ext cx="5486400" cy="566739"/>
          </a:xfrm>
        </p:spPr>
        <p:txBody>
          <a:bodyPr anchor="b"/>
          <a:lstStyle>
            <a:lvl1pPr algn="l">
              <a:defRPr sz="2000" b="1"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1186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Gill Sans Std Light" panose="020B03020201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935749"/>
            <a:ext cx="5486400" cy="804863"/>
          </a:xfrm>
        </p:spPr>
        <p:txBody>
          <a:bodyPr/>
          <a:lstStyle>
            <a:lvl1pPr marL="0" indent="0">
              <a:buNone/>
              <a:defRPr sz="1400">
                <a:latin typeface="Gill Sans Std Light" panose="020B03020201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206DA-4705-844F-8F0B-F43945BCDB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60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EF4129"/>
          </a:solidFill>
          <a:latin typeface="Gill Sans Std Light" panose="020B0302020104020203" pitchFamily="34" charset="0"/>
          <a:ea typeface="+mj-ea"/>
          <a:cs typeface="Arial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ahead on the differentiated care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Tom </a:t>
            </a:r>
            <a:r>
              <a:rPr lang="en-US" dirty="0" err="1" smtClean="0"/>
              <a:t>Ellman</a:t>
            </a:r>
            <a:endParaRPr lang="en-US" dirty="0" smtClean="0"/>
          </a:p>
          <a:p>
            <a:r>
              <a:rPr lang="en-US" dirty="0" smtClean="0"/>
              <a:t>MSF</a:t>
            </a:r>
            <a:endParaRPr lang="en-US" dirty="0"/>
          </a:p>
        </p:txBody>
      </p:sp>
      <p:pic>
        <p:nvPicPr>
          <p:cNvPr id="4" name="Picture 3" descr="differentiated_care_logo_bitmap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7" t="30526" r="12442" b="31838"/>
          <a:stretch/>
        </p:blipFill>
        <p:spPr>
          <a:xfrm>
            <a:off x="1" y="6333782"/>
            <a:ext cx="2354678" cy="5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547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MSF’s Differentiated Care 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87" y="2275705"/>
            <a:ext cx="8018280" cy="405807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Differentiate where the need is greatest:</a:t>
            </a:r>
            <a:endParaRPr lang="en-US" dirty="0"/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line</a:t>
            </a:r>
          </a:p>
          <a:p>
            <a:r>
              <a:rPr lang="en-US" dirty="0"/>
              <a:t>Advanced </a:t>
            </a:r>
            <a:r>
              <a:rPr lang="en-US" dirty="0" smtClean="0"/>
              <a:t>disease</a:t>
            </a:r>
          </a:p>
          <a:p>
            <a:r>
              <a:rPr lang="en-US" dirty="0" smtClean="0"/>
              <a:t>Hard to reach/Excluded populations</a:t>
            </a:r>
          </a:p>
          <a:p>
            <a:r>
              <a:rPr lang="en-US" dirty="0" smtClean="0"/>
              <a:t>Low coverage settings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Areas of new focus</a:t>
            </a:r>
          </a:p>
          <a:p>
            <a:r>
              <a:rPr lang="en-US" dirty="0" smtClean="0"/>
              <a:t>Supply chains</a:t>
            </a:r>
          </a:p>
          <a:p>
            <a:r>
              <a:rPr lang="en-US" dirty="0" smtClean="0"/>
              <a:t>Self-testing, Peer-led testing, and PEP/PREP</a:t>
            </a:r>
          </a:p>
          <a:p>
            <a:r>
              <a:rPr lang="en-US" dirty="0" smtClean="0"/>
              <a:t>Investment in targeted patient support </a:t>
            </a:r>
          </a:p>
          <a:p>
            <a:endParaRPr lang="en-US" dirty="0" smtClean="0"/>
          </a:p>
          <a:p>
            <a:endParaRPr lang="en-GB" dirty="0"/>
          </a:p>
        </p:txBody>
      </p:sp>
      <p:pic>
        <p:nvPicPr>
          <p:cNvPr id="4" name="Picture 3" descr="differentiated_care_logo_bitmap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7" t="30526" r="12442" b="31838"/>
          <a:stretch/>
        </p:blipFill>
        <p:spPr>
          <a:xfrm>
            <a:off x="1" y="6333782"/>
            <a:ext cx="2354678" cy="5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211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outstanding research 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87" y="2275705"/>
            <a:ext cx="8018280" cy="405807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Limits of ‘</a:t>
            </a:r>
            <a:r>
              <a:rPr lang="en-US" dirty="0" err="1" smtClean="0"/>
              <a:t>demedicalisation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Peer experience versus professional experience</a:t>
            </a:r>
          </a:p>
          <a:p>
            <a:pPr lvl="1"/>
            <a:r>
              <a:rPr lang="en-US" dirty="0" smtClean="0"/>
              <a:t>Role of new tools in facilitating task-shifting</a:t>
            </a:r>
          </a:p>
          <a:p>
            <a:r>
              <a:rPr lang="en-US" dirty="0" smtClean="0"/>
              <a:t>Risks and benefits of ‘</a:t>
            </a:r>
            <a:r>
              <a:rPr lang="en-US" dirty="0" err="1" smtClean="0"/>
              <a:t>remedicalisation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Mortality/morbidity after return from CAGS to SOC</a:t>
            </a:r>
          </a:p>
          <a:p>
            <a:r>
              <a:rPr lang="en-US" dirty="0" smtClean="0"/>
              <a:t>Efficacy of safety nets in identifying high risk</a:t>
            </a:r>
          </a:p>
          <a:p>
            <a:r>
              <a:rPr lang="en-US" dirty="0" smtClean="0"/>
              <a:t>Parallel or integrated services for excluded populations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endParaRPr lang="en-GB" dirty="0"/>
          </a:p>
        </p:txBody>
      </p:sp>
      <p:pic>
        <p:nvPicPr>
          <p:cNvPr id="4" name="Picture 3" descr="differentiated_care_logo_bitmap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7" t="30526" r="12442" b="31838"/>
          <a:stretch/>
        </p:blipFill>
        <p:spPr>
          <a:xfrm>
            <a:off x="1" y="6333782"/>
            <a:ext cx="2354678" cy="5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56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implications of differentiated </a:t>
            </a:r>
            <a:r>
              <a:rPr lang="en-US" smtClean="0"/>
              <a:t>care beyond HIV?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TB and MDR-TB</a:t>
            </a:r>
          </a:p>
          <a:p>
            <a:r>
              <a:rPr lang="en-US" dirty="0" smtClean="0"/>
              <a:t>Non-Communicable Disease</a:t>
            </a:r>
          </a:p>
          <a:p>
            <a:r>
              <a:rPr lang="en-US" dirty="0" smtClean="0"/>
              <a:t>SRH</a:t>
            </a:r>
          </a:p>
          <a:p>
            <a:pPr lvl="1"/>
            <a:r>
              <a:rPr lang="en-US" dirty="0" smtClean="0"/>
              <a:t>Family Planning and Termination of Pregnancy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Population-specific approaches</a:t>
            </a:r>
          </a:p>
          <a:p>
            <a:pPr lvl="1"/>
            <a:r>
              <a:rPr lang="en-US" dirty="0" smtClean="0"/>
              <a:t>Alternative provision for excluded populations</a:t>
            </a:r>
          </a:p>
          <a:p>
            <a:endParaRPr lang="en-US" dirty="0"/>
          </a:p>
          <a:p>
            <a:r>
              <a:rPr lang="en-US" dirty="0" smtClean="0"/>
              <a:t>Patient-</a:t>
            </a:r>
            <a:r>
              <a:rPr lang="en-US" dirty="0" err="1" smtClean="0"/>
              <a:t>centred</a:t>
            </a:r>
            <a:r>
              <a:rPr lang="en-US" dirty="0" smtClean="0"/>
              <a:t> </a:t>
            </a:r>
            <a:r>
              <a:rPr lang="en-US" dirty="0" err="1" smtClean="0"/>
              <a:t>demedicalised</a:t>
            </a:r>
            <a:r>
              <a:rPr lang="en-US" dirty="0" smtClean="0"/>
              <a:t> health care</a:t>
            </a:r>
          </a:p>
          <a:p>
            <a:pPr lvl="1"/>
            <a:r>
              <a:rPr lang="en-US" dirty="0" smtClean="0"/>
              <a:t>Empowerment of peers and communities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12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 hope we’re talking about a year from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87" y="2275705"/>
            <a:ext cx="8018280" cy="4058078"/>
          </a:xfrm>
        </p:spPr>
        <p:txBody>
          <a:bodyPr/>
          <a:lstStyle/>
          <a:p>
            <a:r>
              <a:rPr lang="en-US" b="1" dirty="0" smtClean="0"/>
              <a:t>Not second-line!</a:t>
            </a:r>
          </a:p>
          <a:p>
            <a:endParaRPr lang="en-US" b="1" dirty="0"/>
          </a:p>
          <a:p>
            <a:r>
              <a:rPr lang="en-US" b="1" dirty="0" smtClean="0"/>
              <a:t>Capacity to sustain differentiated care</a:t>
            </a:r>
          </a:p>
          <a:p>
            <a:pPr lvl="1"/>
            <a:r>
              <a:rPr lang="en-US" b="1" dirty="0" smtClean="0"/>
              <a:t>Peer cadres</a:t>
            </a:r>
          </a:p>
          <a:p>
            <a:pPr lvl="1"/>
            <a:r>
              <a:rPr lang="en-US" b="1" dirty="0" smtClean="0"/>
              <a:t>Community-level across cascade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differentiated_care_logo_bitmap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7" t="30526" r="12442" b="31838"/>
          <a:stretch/>
        </p:blipFill>
        <p:spPr>
          <a:xfrm>
            <a:off x="1" y="6333782"/>
            <a:ext cx="2354678" cy="5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81212"/>
      </p:ext>
    </p:extLst>
  </p:cSld>
  <p:clrMapOvr>
    <a:masterClrMapping/>
  </p:clrMapOvr>
</p:sld>
</file>

<file path=ppt/theme/theme1.xml><?xml version="1.0" encoding="utf-8"?>
<a:theme xmlns:a="http://schemas.openxmlformats.org/drawingml/2006/main" name="AIDS 2016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Presentation2" id="{ADBD3347-1A0F-45F0-B4B5-B886B317FA11}" vid="{2289ECF3-0365-4EFC-8344-95011E66FD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43F9125C1D146B82DD73336B5FC64" ma:contentTypeVersion="4" ma:contentTypeDescription="Create a new document." ma:contentTypeScope="" ma:versionID="4057ff07b80568edbfced90d3aa16704">
  <xsd:schema xmlns:xsd="http://www.w3.org/2001/XMLSchema" xmlns:xs="http://www.w3.org/2001/XMLSchema" xmlns:p="http://schemas.microsoft.com/office/2006/metadata/properties" xmlns:ns2="250929fa-9806-4449-af20-7947085fa170" targetNamespace="http://schemas.microsoft.com/office/2006/metadata/properties" ma:root="true" ma:fieldsID="09a57b8e0acec33a0a6118c460015e6e" ns2:_="">
    <xsd:import namespace="250929fa-9806-4449-af20-7947085fa17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0929fa-9806-4449-af20-7947085fa17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E5CD60-C59B-4149-9570-D3BCD3D48872}">
  <ds:schemaRefs>
    <ds:schemaRef ds:uri="http://purl.org/dc/terms/"/>
    <ds:schemaRef ds:uri="http://schemas.openxmlformats.org/package/2006/metadata/core-properties"/>
    <ds:schemaRef ds:uri="http://purl.org/dc/dcmitype/"/>
    <ds:schemaRef ds:uri="250929fa-9806-4449-af20-7947085fa170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249905C-0871-4334-9F77-FFE740F02E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7D1DCE-5F82-4B96-8E66-8B971A1A95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0929fa-9806-4449-af20-7947085fa1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AIDS2016_template</Template>
  <TotalTime>4690</TotalTime>
  <Words>857</Words>
  <Application>Microsoft Macintosh PowerPoint</Application>
  <PresentationFormat>On-screen Show (4:3)</PresentationFormat>
  <Paragraphs>137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AIDS 2016_Template</vt:lpstr>
      <vt:lpstr>What’s ahead on the differentiated care agenda</vt:lpstr>
      <vt:lpstr>MSF’s Differentiated Care Agenda</vt:lpstr>
      <vt:lpstr>What are the outstanding research questions?</vt:lpstr>
      <vt:lpstr>What are the implications of differentiated care beyond HIV?</vt:lpstr>
      <vt:lpstr>What I hope we’re talking about a year from now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Entwistle</dc:creator>
  <cp:lastModifiedBy>Anna Grimsrud</cp:lastModifiedBy>
  <cp:revision>34</cp:revision>
  <cp:lastPrinted>2013-05-21T10:50:12Z</cp:lastPrinted>
  <dcterms:created xsi:type="dcterms:W3CDTF">2016-08-17T09:53:51Z</dcterms:created>
  <dcterms:modified xsi:type="dcterms:W3CDTF">2017-07-23T05:18:25Z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0x01010005243F9125C1D146B82DD73336B5FC64</vt:lpwstr>
  </property>
</Properties>
</file>