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8288000" cy="10287000"/>
  <p:notesSz cx="6858000" cy="9144000"/>
  <p:embeddedFontLst>
    <p:embeddedFont>
      <p:font typeface="Aptos Bold" panose="020B0604020202020204" charset="0"/>
      <p:regular r:id="rId28"/>
    </p:embeddedFont>
    <p:embeddedFont>
      <p:font typeface="Canva Sans" panose="020B0604020202020204" charset="0"/>
      <p:regular r:id="rId29"/>
    </p:embeddedFont>
    <p:embeddedFont>
      <p:font typeface="Canva Sans Bold" panose="020B0604020202020204" charset="0"/>
      <p:regular r:id="rId30"/>
    </p:embeddedFont>
    <p:embeddedFont>
      <p:font typeface="Canva Sans Bold Italics" panose="020B0604020202020204" charset="0"/>
      <p:regular r:id="rId31"/>
    </p:embeddedFont>
    <p:embeddedFont>
      <p:font typeface="Canva Sans Italics" panose="020B0604020202020204" charset="0"/>
      <p:regular r:id="rId32"/>
    </p:embeddedFont>
    <p:embeddedFont>
      <p:font typeface="Grand Hotel" panose="020B0604020202020204" charset="0"/>
      <p:regular r:id="rId33"/>
    </p:embeddedFont>
    <p:embeddedFont>
      <p:font typeface="Open Sans Bold" panose="020B0604020202020204" charset="0"/>
      <p:regular r:id="rId34"/>
    </p:embeddedFont>
    <p:embeddedFont>
      <p:font typeface="The Seasons" panose="020B0604020202020204" charset="0"/>
      <p:regular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68" d="100"/>
          <a:sy n="68" d="100"/>
        </p:scale>
        <p:origin x="81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font" Target="fonts/font8.fntdata"/><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ony Chisholm" userId="6ff21b25726039bd" providerId="LiveId" clId="{EB2578A6-1BA6-4034-BEAF-303C7E04A52F}"/>
    <pc:docChg chg="undo custSel modSld">
      <pc:chgData name="Briony Chisholm" userId="6ff21b25726039bd" providerId="LiveId" clId="{EB2578A6-1BA6-4034-BEAF-303C7E04A52F}" dt="2026-10-02T06:21:09.108" v="31" actId="1076"/>
      <pc:docMkLst>
        <pc:docMk/>
      </pc:docMkLst>
      <pc:sldChg chg="addSp mod">
        <pc:chgData name="Briony Chisholm" userId="6ff21b25726039bd" providerId="LiveId" clId="{EB2578A6-1BA6-4034-BEAF-303C7E04A52F}" dt="2026-10-02T06:17:33.088" v="24" actId="22"/>
        <pc:sldMkLst>
          <pc:docMk/>
          <pc:sldMk cId="0" sldId="256"/>
        </pc:sldMkLst>
        <pc:spChg chg="add">
          <ac:chgData name="Briony Chisholm" userId="6ff21b25726039bd" providerId="LiveId" clId="{EB2578A6-1BA6-4034-BEAF-303C7E04A52F}" dt="2026-10-02T06:17:33.088" v="24" actId="22"/>
          <ac:spMkLst>
            <pc:docMk/>
            <pc:sldMk cId="0" sldId="256"/>
            <ac:spMk id="5" creationId="{01D3A5C5-8AAA-D228-7983-B5070B32FA9B}"/>
          </ac:spMkLst>
        </pc:spChg>
      </pc:sldChg>
      <pc:sldChg chg="modSp mod">
        <pc:chgData name="Briony Chisholm" userId="6ff21b25726039bd" providerId="LiveId" clId="{EB2578A6-1BA6-4034-BEAF-303C7E04A52F}" dt="2026-09-29T08:39:56.568" v="14" actId="20577"/>
        <pc:sldMkLst>
          <pc:docMk/>
          <pc:sldMk cId="0" sldId="257"/>
        </pc:sldMkLst>
        <pc:spChg chg="mod">
          <ac:chgData name="Briony Chisholm" userId="6ff21b25726039bd" providerId="LiveId" clId="{EB2578A6-1BA6-4034-BEAF-303C7E04A52F}" dt="2026-09-29T08:39:56.568" v="14" actId="20577"/>
          <ac:spMkLst>
            <pc:docMk/>
            <pc:sldMk cId="0" sldId="257"/>
            <ac:spMk id="35" creationId="{00000000-0000-0000-0000-000000000000}"/>
          </ac:spMkLst>
        </pc:spChg>
        <pc:spChg chg="mod">
          <ac:chgData name="Briony Chisholm" userId="6ff21b25726039bd" providerId="LiveId" clId="{EB2578A6-1BA6-4034-BEAF-303C7E04A52F}" dt="2026-09-29T08:39:52.538" v="12" actId="20577"/>
          <ac:spMkLst>
            <pc:docMk/>
            <pc:sldMk cId="0" sldId="257"/>
            <ac:spMk id="43" creationId="{00000000-0000-0000-0000-000000000000}"/>
          </ac:spMkLst>
        </pc:spChg>
      </pc:sldChg>
      <pc:sldChg chg="modSp mod">
        <pc:chgData name="Briony Chisholm" userId="6ff21b25726039bd" providerId="LiveId" clId="{EB2578A6-1BA6-4034-BEAF-303C7E04A52F}" dt="2026-09-29T08:41:25.185" v="15" actId="113"/>
        <pc:sldMkLst>
          <pc:docMk/>
          <pc:sldMk cId="0" sldId="261"/>
        </pc:sldMkLst>
        <pc:spChg chg="mod">
          <ac:chgData name="Briony Chisholm" userId="6ff21b25726039bd" providerId="LiveId" clId="{EB2578A6-1BA6-4034-BEAF-303C7E04A52F}" dt="2026-09-29T08:41:25.185" v="15" actId="113"/>
          <ac:spMkLst>
            <pc:docMk/>
            <pc:sldMk cId="0" sldId="261"/>
            <ac:spMk id="13" creationId="{00000000-0000-0000-0000-000000000000}"/>
          </ac:spMkLst>
        </pc:spChg>
      </pc:sldChg>
      <pc:sldChg chg="modSp mod">
        <pc:chgData name="Briony Chisholm" userId="6ff21b25726039bd" providerId="LiveId" clId="{EB2578A6-1BA6-4034-BEAF-303C7E04A52F}" dt="2026-10-02T06:19:05.061" v="26" actId="1076"/>
        <pc:sldMkLst>
          <pc:docMk/>
          <pc:sldMk cId="0" sldId="264"/>
        </pc:sldMkLst>
        <pc:spChg chg="mod">
          <ac:chgData name="Briony Chisholm" userId="6ff21b25726039bd" providerId="LiveId" clId="{EB2578A6-1BA6-4034-BEAF-303C7E04A52F}" dt="2026-10-02T06:18:59.765" v="25" actId="1076"/>
          <ac:spMkLst>
            <pc:docMk/>
            <pc:sldMk cId="0" sldId="264"/>
            <ac:spMk id="10" creationId="{00000000-0000-0000-0000-000000000000}"/>
          </ac:spMkLst>
        </pc:spChg>
        <pc:grpChg chg="mod">
          <ac:chgData name="Briony Chisholm" userId="6ff21b25726039bd" providerId="LiveId" clId="{EB2578A6-1BA6-4034-BEAF-303C7E04A52F}" dt="2026-10-02T06:19:05.061" v="26" actId="1076"/>
          <ac:grpSpMkLst>
            <pc:docMk/>
            <pc:sldMk cId="0" sldId="264"/>
            <ac:grpSpMk id="8" creationId="{00000000-0000-0000-0000-000000000000}"/>
          </ac:grpSpMkLst>
        </pc:grpChg>
      </pc:sldChg>
      <pc:sldChg chg="modSp mod">
        <pc:chgData name="Briony Chisholm" userId="6ff21b25726039bd" providerId="LiveId" clId="{EB2578A6-1BA6-4034-BEAF-303C7E04A52F}" dt="2026-09-28T05:06:52.390" v="0" actId="1076"/>
        <pc:sldMkLst>
          <pc:docMk/>
          <pc:sldMk cId="0" sldId="265"/>
        </pc:sldMkLst>
        <pc:spChg chg="mod">
          <ac:chgData name="Briony Chisholm" userId="6ff21b25726039bd" providerId="LiveId" clId="{EB2578A6-1BA6-4034-BEAF-303C7E04A52F}" dt="2026-09-28T05:06:52.390" v="0" actId="1076"/>
          <ac:spMkLst>
            <pc:docMk/>
            <pc:sldMk cId="0" sldId="265"/>
            <ac:spMk id="4" creationId="{00000000-0000-0000-0000-000000000000}"/>
          </ac:spMkLst>
        </pc:spChg>
      </pc:sldChg>
      <pc:sldChg chg="modSp mod">
        <pc:chgData name="Briony Chisholm" userId="6ff21b25726039bd" providerId="LiveId" clId="{EB2578A6-1BA6-4034-BEAF-303C7E04A52F}" dt="2026-10-02T06:19:54.557" v="27" actId="1076"/>
        <pc:sldMkLst>
          <pc:docMk/>
          <pc:sldMk cId="0" sldId="266"/>
        </pc:sldMkLst>
        <pc:spChg chg="mod">
          <ac:chgData name="Briony Chisholm" userId="6ff21b25726039bd" providerId="LiveId" clId="{EB2578A6-1BA6-4034-BEAF-303C7E04A52F}" dt="2026-09-28T05:07:03.411" v="3" actId="1076"/>
          <ac:spMkLst>
            <pc:docMk/>
            <pc:sldMk cId="0" sldId="266"/>
            <ac:spMk id="4" creationId="{00000000-0000-0000-0000-000000000000}"/>
          </ac:spMkLst>
        </pc:spChg>
        <pc:spChg chg="mod">
          <ac:chgData name="Briony Chisholm" userId="6ff21b25726039bd" providerId="LiveId" clId="{EB2578A6-1BA6-4034-BEAF-303C7E04A52F}" dt="2026-09-28T05:06:57.820" v="2" actId="1076"/>
          <ac:spMkLst>
            <pc:docMk/>
            <pc:sldMk cId="0" sldId="266"/>
            <ac:spMk id="6" creationId="{00000000-0000-0000-0000-000000000000}"/>
          </ac:spMkLst>
        </pc:spChg>
        <pc:grpChg chg="mod">
          <ac:chgData name="Briony Chisholm" userId="6ff21b25726039bd" providerId="LiveId" clId="{EB2578A6-1BA6-4034-BEAF-303C7E04A52F}" dt="2026-10-02T06:19:54.557" v="27" actId="1076"/>
          <ac:grpSpMkLst>
            <pc:docMk/>
            <pc:sldMk cId="0" sldId="266"/>
            <ac:grpSpMk id="2" creationId="{00000000-0000-0000-0000-000000000000}"/>
          </ac:grpSpMkLst>
        </pc:grpChg>
      </pc:sldChg>
      <pc:sldChg chg="modSp mod">
        <pc:chgData name="Briony Chisholm" userId="6ff21b25726039bd" providerId="LiveId" clId="{EB2578A6-1BA6-4034-BEAF-303C7E04A52F}" dt="2026-10-02T06:21:09.108" v="31" actId="1076"/>
        <pc:sldMkLst>
          <pc:docMk/>
          <pc:sldMk cId="0" sldId="269"/>
        </pc:sldMkLst>
        <pc:spChg chg="mod">
          <ac:chgData name="Briony Chisholm" userId="6ff21b25726039bd" providerId="LiveId" clId="{EB2578A6-1BA6-4034-BEAF-303C7E04A52F}" dt="2026-10-02T06:21:09.108" v="31" actId="1076"/>
          <ac:spMkLst>
            <pc:docMk/>
            <pc:sldMk cId="0" sldId="269"/>
            <ac:spMk id="7" creationId="{00000000-0000-0000-0000-000000000000}"/>
          </ac:spMkLst>
        </pc:spChg>
        <pc:grpChg chg="mod">
          <ac:chgData name="Briony Chisholm" userId="6ff21b25726039bd" providerId="LiveId" clId="{EB2578A6-1BA6-4034-BEAF-303C7E04A52F}" dt="2026-10-02T06:20:57.096" v="30" actId="1076"/>
          <ac:grpSpMkLst>
            <pc:docMk/>
            <pc:sldMk cId="0" sldId="269"/>
            <ac:grpSpMk id="5" creationId="{00000000-0000-0000-0000-000000000000}"/>
          </ac:grpSpMkLst>
        </pc:grpChg>
      </pc:sldChg>
      <pc:sldChg chg="modSp mod">
        <pc:chgData name="Briony Chisholm" userId="6ff21b25726039bd" providerId="LiveId" clId="{EB2578A6-1BA6-4034-BEAF-303C7E04A52F}" dt="2026-09-29T08:42:28.822" v="17" actId="6549"/>
        <pc:sldMkLst>
          <pc:docMk/>
          <pc:sldMk cId="0" sldId="271"/>
        </pc:sldMkLst>
        <pc:spChg chg="mod">
          <ac:chgData name="Briony Chisholm" userId="6ff21b25726039bd" providerId="LiveId" clId="{EB2578A6-1BA6-4034-BEAF-303C7E04A52F}" dt="2026-09-29T08:42:28.822" v="17" actId="6549"/>
          <ac:spMkLst>
            <pc:docMk/>
            <pc:sldMk cId="0" sldId="271"/>
            <ac:spMk id="2" creationId="{00000000-0000-0000-0000-000000000000}"/>
          </ac:spMkLst>
        </pc:spChg>
      </pc:sldChg>
      <pc:sldChg chg="modSp mod">
        <pc:chgData name="Briony Chisholm" userId="6ff21b25726039bd" providerId="LiveId" clId="{EB2578A6-1BA6-4034-BEAF-303C7E04A52F}" dt="2026-09-28T05:07:43.232" v="6" actId="6549"/>
        <pc:sldMkLst>
          <pc:docMk/>
          <pc:sldMk cId="0" sldId="272"/>
        </pc:sldMkLst>
        <pc:spChg chg="mod">
          <ac:chgData name="Briony Chisholm" userId="6ff21b25726039bd" providerId="LiveId" clId="{EB2578A6-1BA6-4034-BEAF-303C7E04A52F}" dt="2026-09-28T05:07:43.232" v="6" actId="6549"/>
          <ac:spMkLst>
            <pc:docMk/>
            <pc:sldMk cId="0" sldId="272"/>
            <ac:spMk id="11" creationId="{00000000-0000-0000-0000-000000000000}"/>
          </ac:spMkLst>
        </pc:spChg>
        <pc:grpChg chg="mod">
          <ac:chgData name="Briony Chisholm" userId="6ff21b25726039bd" providerId="LiveId" clId="{EB2578A6-1BA6-4034-BEAF-303C7E04A52F}" dt="2026-09-28T05:07:28.023" v="5" actId="1076"/>
          <ac:grpSpMkLst>
            <pc:docMk/>
            <pc:sldMk cId="0" sldId="272"/>
            <ac:grpSpMk id="6" creationId="{00000000-0000-0000-0000-000000000000}"/>
          </ac:grpSpMkLst>
        </pc:grpChg>
      </pc:sldChg>
      <pc:sldChg chg="modSp mod">
        <pc:chgData name="Briony Chisholm" userId="6ff21b25726039bd" providerId="LiveId" clId="{EB2578A6-1BA6-4034-BEAF-303C7E04A52F}" dt="2026-09-29T11:22:58.079" v="22" actId="1076"/>
        <pc:sldMkLst>
          <pc:docMk/>
          <pc:sldMk cId="0" sldId="273"/>
        </pc:sldMkLst>
        <pc:spChg chg="mod">
          <ac:chgData name="Briony Chisholm" userId="6ff21b25726039bd" providerId="LiveId" clId="{EB2578A6-1BA6-4034-BEAF-303C7E04A52F}" dt="2026-09-28T05:07:51.655" v="7" actId="1076"/>
          <ac:spMkLst>
            <pc:docMk/>
            <pc:sldMk cId="0" sldId="273"/>
            <ac:spMk id="5" creationId="{00000000-0000-0000-0000-000000000000}"/>
          </ac:spMkLst>
        </pc:spChg>
        <pc:spChg chg="mod">
          <ac:chgData name="Briony Chisholm" userId="6ff21b25726039bd" providerId="LiveId" clId="{EB2578A6-1BA6-4034-BEAF-303C7E04A52F}" dt="2026-09-29T11:22:58.079" v="22" actId="1076"/>
          <ac:spMkLst>
            <pc:docMk/>
            <pc:sldMk cId="0" sldId="273"/>
            <ac:spMk id="8" creationId="{00000000-0000-0000-0000-000000000000}"/>
          </ac:spMkLst>
        </pc:spChg>
        <pc:spChg chg="mod">
          <ac:chgData name="Briony Chisholm" userId="6ff21b25726039bd" providerId="LiveId" clId="{EB2578A6-1BA6-4034-BEAF-303C7E04A52F}" dt="2026-09-28T05:07:56.749" v="8" actId="1076"/>
          <ac:spMkLst>
            <pc:docMk/>
            <pc:sldMk cId="0" sldId="273"/>
            <ac:spMk id="11" creationId="{00000000-0000-0000-0000-000000000000}"/>
          </ac:spMkLst>
        </pc:spChg>
      </pc:sldChg>
      <pc:sldChg chg="modSp mod">
        <pc:chgData name="Briony Chisholm" userId="6ff21b25726039bd" providerId="LiveId" clId="{EB2578A6-1BA6-4034-BEAF-303C7E04A52F}" dt="2026-09-28T05:08:03.014" v="9" actId="1076"/>
        <pc:sldMkLst>
          <pc:docMk/>
          <pc:sldMk cId="0" sldId="275"/>
        </pc:sldMkLst>
        <pc:spChg chg="mod">
          <ac:chgData name="Briony Chisholm" userId="6ff21b25726039bd" providerId="LiveId" clId="{EB2578A6-1BA6-4034-BEAF-303C7E04A52F}" dt="2026-09-28T05:08:03.014" v="9" actId="1076"/>
          <ac:spMkLst>
            <pc:docMk/>
            <pc:sldMk cId="0" sldId="275"/>
            <ac:spMk id="8" creationId="{00000000-0000-0000-0000-000000000000}"/>
          </ac:spMkLst>
        </pc:spChg>
      </pc:sldChg>
      <pc:sldChg chg="modSp mod">
        <pc:chgData name="Briony Chisholm" userId="6ff21b25726039bd" providerId="LiveId" clId="{EB2578A6-1BA6-4034-BEAF-303C7E04A52F}" dt="2026-09-29T08:42:54.299" v="21" actId="20577"/>
        <pc:sldMkLst>
          <pc:docMk/>
          <pc:sldMk cId="0" sldId="276"/>
        </pc:sldMkLst>
        <pc:spChg chg="mod">
          <ac:chgData name="Briony Chisholm" userId="6ff21b25726039bd" providerId="LiveId" clId="{EB2578A6-1BA6-4034-BEAF-303C7E04A52F}" dt="2026-09-29T08:42:50.245" v="19" actId="20577"/>
          <ac:spMkLst>
            <pc:docMk/>
            <pc:sldMk cId="0" sldId="276"/>
            <ac:spMk id="3" creationId="{00000000-0000-0000-0000-000000000000}"/>
          </ac:spMkLst>
        </pc:spChg>
        <pc:spChg chg="mod">
          <ac:chgData name="Briony Chisholm" userId="6ff21b25726039bd" providerId="LiveId" clId="{EB2578A6-1BA6-4034-BEAF-303C7E04A52F}" dt="2026-09-29T08:42:54.299" v="21" actId="20577"/>
          <ac:spMkLst>
            <pc:docMk/>
            <pc:sldMk cId="0" sldId="276"/>
            <ac:spMk id="5" creationId="{00000000-0000-0000-0000-000000000000}"/>
          </ac:spMkLst>
        </pc:spChg>
        <pc:spChg chg="mod">
          <ac:chgData name="Briony Chisholm" userId="6ff21b25726039bd" providerId="LiveId" clId="{EB2578A6-1BA6-4034-BEAF-303C7E04A52F}" dt="2026-09-28T05:08:07.648" v="10" actId="1076"/>
          <ac:spMkLst>
            <pc:docMk/>
            <pc:sldMk cId="0" sldId="276"/>
            <ac:spMk id="8" creationId="{00000000-0000-0000-0000-000000000000}"/>
          </ac:spMkLst>
        </pc:spChg>
      </pc:sldChg>
      <pc:sldChg chg="modSp mod">
        <pc:chgData name="Briony Chisholm" userId="6ff21b25726039bd" providerId="LiveId" clId="{EB2578A6-1BA6-4034-BEAF-303C7E04A52F}" dt="2026-09-29T11:23:18.359" v="23" actId="1076"/>
        <pc:sldMkLst>
          <pc:docMk/>
          <pc:sldMk cId="0" sldId="281"/>
        </pc:sldMkLst>
        <pc:spChg chg="mod">
          <ac:chgData name="Briony Chisholm" userId="6ff21b25726039bd" providerId="LiveId" clId="{EB2578A6-1BA6-4034-BEAF-303C7E04A52F}" dt="2026-09-29T11:23:18.359" v="23" actId="1076"/>
          <ac:spMkLst>
            <pc:docMk/>
            <pc:sldMk cId="0" sldId="281"/>
            <ac:spMk id="7"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differentiatedservicedelivery.org/resources/diy-whatsapp-based-microlearning/"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svg"/><Relationship Id="rId18" Type="http://schemas.openxmlformats.org/officeDocument/2006/relationships/image" Target="../media/image18.svg"/><Relationship Id="rId3" Type="http://schemas.openxmlformats.org/officeDocument/2006/relationships/image" Target="../media/image3.svg"/><Relationship Id="rId7" Type="http://schemas.openxmlformats.org/officeDocument/2006/relationships/image" Target="../media/image7.svg"/><Relationship Id="rId12" Type="http://schemas.openxmlformats.org/officeDocument/2006/relationships/image" Target="../media/image12.svg"/><Relationship Id="rId17" Type="http://schemas.openxmlformats.org/officeDocument/2006/relationships/image" Target="../media/image17.svg"/><Relationship Id="rId2" Type="http://schemas.openxmlformats.org/officeDocument/2006/relationships/image" Target="../media/image2.svg"/><Relationship Id="rId16" Type="http://schemas.openxmlformats.org/officeDocument/2006/relationships/image" Target="../media/image16.svg"/><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image" Target="../media/image11.svg"/><Relationship Id="rId5" Type="http://schemas.openxmlformats.org/officeDocument/2006/relationships/image" Target="../media/image5.png"/><Relationship Id="rId15" Type="http://schemas.openxmlformats.org/officeDocument/2006/relationships/image" Target="../media/image15.sv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svg"/><Relationship Id="rId14" Type="http://schemas.openxmlformats.org/officeDocument/2006/relationships/image" Target="../media/image14.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slideLayout" Target="../slideLayouts/slideLayout7.xml"/><Relationship Id="rId4" Type="http://schemas.openxmlformats.org/officeDocument/2006/relationships/image" Target="../media/image23.svg"/></Relationships>
</file>

<file path=ppt/slides/_rels/slide6.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svg"/><Relationship Id="rId1" Type="http://schemas.openxmlformats.org/officeDocument/2006/relationships/slideLayout" Target="../slideLayouts/slideLayout7.xml"/><Relationship Id="rId4" Type="http://schemas.openxmlformats.org/officeDocument/2006/relationships/image" Target="../media/image26.svg"/></Relationships>
</file>

<file path=ppt/slides/_rels/slide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3.svg"/><Relationship Id="rId1" Type="http://schemas.openxmlformats.org/officeDocument/2006/relationships/slideLayout" Target="../slideLayouts/slideLayout7.xml"/><Relationship Id="rId5" Type="http://schemas.openxmlformats.org/officeDocument/2006/relationships/image" Target="../media/image30.svg"/><Relationship Id="rId4" Type="http://schemas.openxmlformats.org/officeDocument/2006/relationships/image" Target="../media/image29.svg"/></Relationships>
</file>

<file path=ppt/slides/_rels/slide9.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svg"/><Relationship Id="rId1" Type="http://schemas.openxmlformats.org/officeDocument/2006/relationships/slideLayout" Target="../slideLayouts/slideLayout7.xml"/><Relationship Id="rId4" Type="http://schemas.openxmlformats.org/officeDocument/2006/relationships/image" Target="../media/image33.svg"/></Relationships>
</file>

<file path=ppt/slides/_rels/slide1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9.sv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sv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5.svg"/><Relationship Id="rId1" Type="http://schemas.openxmlformats.org/officeDocument/2006/relationships/slideLayout" Target="../slideLayouts/slideLayout7.xml"/><Relationship Id="rId5" Type="http://schemas.openxmlformats.org/officeDocument/2006/relationships/image" Target="../media/image38.svg"/><Relationship Id="rId4" Type="http://schemas.openxmlformats.org/officeDocument/2006/relationships/image" Target="../media/image37.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7.xml"/><Relationship Id="rId5" Type="http://schemas.openxmlformats.org/officeDocument/2006/relationships/image" Target="../media/image42.svg"/><Relationship Id="rId4" Type="http://schemas.openxmlformats.org/officeDocument/2006/relationships/image" Target="../media/image41.svg"/></Relationships>
</file>

<file path=ppt/slides/_rels/slide16.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7.xml"/><Relationship Id="rId4" Type="http://schemas.openxmlformats.org/officeDocument/2006/relationships/image" Target="../media/image42.svg"/></Relationships>
</file>

<file path=ppt/slides/_rels/slide17.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43.sv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43.sv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7.sv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sv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53.sv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25.sv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8FC"/>
        </a:solidFill>
        <a:effectLst/>
      </p:bgPr>
    </p:bg>
    <p:spTree>
      <p:nvGrpSpPr>
        <p:cNvPr id="1" name=""/>
        <p:cNvGrpSpPr/>
        <p:nvPr/>
      </p:nvGrpSpPr>
      <p:grpSpPr>
        <a:xfrm>
          <a:off x="0" y="0"/>
          <a:ext cx="0" cy="0"/>
          <a:chOff x="0" y="0"/>
          <a:chExt cx="0" cy="0"/>
        </a:xfrm>
      </p:grpSpPr>
      <p:sp>
        <p:nvSpPr>
          <p:cNvPr id="2" name="TextBox 2"/>
          <p:cNvSpPr txBox="1"/>
          <p:nvPr/>
        </p:nvSpPr>
        <p:spPr>
          <a:xfrm>
            <a:off x="1028700" y="2711447"/>
            <a:ext cx="16230600" cy="2432053"/>
          </a:xfrm>
          <a:prstGeom prst="rect">
            <a:avLst/>
          </a:prstGeom>
        </p:spPr>
        <p:txBody>
          <a:bodyPr lIns="0" tIns="0" rIns="0" bIns="0" rtlCol="0" anchor="t">
            <a:spAutoFit/>
          </a:bodyPr>
          <a:lstStyle/>
          <a:p>
            <a:pPr algn="ctr">
              <a:lnSpc>
                <a:spcPts val="9799"/>
              </a:lnSpc>
            </a:pPr>
            <a:r>
              <a:rPr lang="en-US" sz="6999" b="1">
                <a:solidFill>
                  <a:srgbClr val="000000"/>
                </a:solidFill>
                <a:latin typeface="Canva Sans Bold"/>
                <a:ea typeface="Canva Sans Bold"/>
                <a:cs typeface="Canva Sans Bold"/>
                <a:sym typeface="Canva Sans Bold"/>
              </a:rPr>
              <a:t>Part 5</a:t>
            </a:r>
          </a:p>
          <a:p>
            <a:pPr algn="ctr">
              <a:lnSpc>
                <a:spcPts val="9799"/>
              </a:lnSpc>
              <a:spcBef>
                <a:spcPct val="0"/>
              </a:spcBef>
            </a:pPr>
            <a:r>
              <a:rPr lang="en-US" sz="6999" b="1">
                <a:solidFill>
                  <a:srgbClr val="000000"/>
                </a:solidFill>
                <a:latin typeface="Canva Sans Bold"/>
                <a:ea typeface="Canva Sans Bold"/>
                <a:cs typeface="Canva Sans Bold"/>
                <a:sym typeface="Canva Sans Bold"/>
              </a:rPr>
              <a:t>Designing the lessons</a:t>
            </a:r>
          </a:p>
        </p:txBody>
      </p:sp>
      <p:sp>
        <p:nvSpPr>
          <p:cNvPr id="3" name="Freeform 3"/>
          <p:cNvSpPr/>
          <p:nvPr/>
        </p:nvSpPr>
        <p:spPr>
          <a:xfrm>
            <a:off x="14043194" y="8080401"/>
            <a:ext cx="3216106" cy="1177899"/>
          </a:xfrm>
          <a:custGeom>
            <a:avLst/>
            <a:gdLst/>
            <a:ahLst/>
            <a:cxnLst/>
            <a:rect l="l" t="t" r="r" b="b"/>
            <a:pathLst>
              <a:path w="3216106" h="1177899">
                <a:moveTo>
                  <a:pt x="0" y="0"/>
                </a:moveTo>
                <a:lnTo>
                  <a:pt x="3216106" y="0"/>
                </a:lnTo>
                <a:lnTo>
                  <a:pt x="3216106" y="1177899"/>
                </a:lnTo>
                <a:lnTo>
                  <a:pt x="0" y="1177899"/>
                </a:lnTo>
                <a:lnTo>
                  <a:pt x="0" y="0"/>
                </a:lnTo>
                <a:close/>
              </a:path>
            </a:pathLst>
          </a:custGeom>
          <a:blipFill>
            <a:blip r:embed="rId2"/>
            <a:stretch>
              <a:fillRect/>
            </a:stretch>
          </a:blipFill>
        </p:spPr>
        <p:txBody>
          <a:bodyPr/>
          <a:lstStyle/>
          <a:p>
            <a:endParaRPr lang="en-GB"/>
          </a:p>
        </p:txBody>
      </p:sp>
      <p:sp>
        <p:nvSpPr>
          <p:cNvPr id="5" name="TextBox 4">
            <a:extLst>
              <a:ext uri="{FF2B5EF4-FFF2-40B4-BE49-F238E27FC236}">
                <a16:creationId xmlns:a16="http://schemas.microsoft.com/office/drawing/2014/main" id="{01D3A5C5-8AAA-D228-7983-B5070B32FA9B}"/>
              </a:ext>
            </a:extLst>
          </p:cNvPr>
          <p:cNvSpPr txBox="1"/>
          <p:nvPr/>
        </p:nvSpPr>
        <p:spPr>
          <a:xfrm>
            <a:off x="1028700" y="8387080"/>
            <a:ext cx="10510390" cy="871220"/>
          </a:xfrm>
          <a:prstGeom prst="rect">
            <a:avLst/>
          </a:prstGeom>
        </p:spPr>
        <p:txBody>
          <a:bodyPr lIns="0" tIns="0" rIns="0" bIns="0" rtlCol="0" anchor="t">
            <a:spAutoFit/>
          </a:bodyPr>
          <a:lstStyle/>
          <a:p>
            <a:pPr algn="ctr">
              <a:lnSpc>
                <a:spcPts val="2379"/>
              </a:lnSpc>
              <a:spcBef>
                <a:spcPct val="0"/>
              </a:spcBef>
            </a:pPr>
            <a:r>
              <a:rPr lang="en-US" sz="1699" dirty="0">
                <a:solidFill>
                  <a:srgbClr val="000000"/>
                </a:solidFill>
                <a:latin typeface="Canva Sans"/>
                <a:ea typeface="Canva Sans"/>
                <a:cs typeface="Canva Sans"/>
                <a:sym typeface="Canva Sans"/>
              </a:rPr>
              <a:t> </a:t>
            </a:r>
            <a:r>
              <a:rPr lang="en-US" sz="1699" b="1" dirty="0">
                <a:solidFill>
                  <a:srgbClr val="000000"/>
                </a:solidFill>
                <a:latin typeface="Canva Sans Bold"/>
                <a:ea typeface="Canva Sans Bold"/>
                <a:cs typeface="Canva Sans Bold"/>
                <a:sym typeface="Canva Sans Bold"/>
              </a:rPr>
              <a:t>Citation: </a:t>
            </a:r>
            <a:r>
              <a:rPr lang="en-US" sz="1699" dirty="0">
                <a:solidFill>
                  <a:srgbClr val="000000"/>
                </a:solidFill>
                <a:latin typeface="Canva Sans"/>
                <a:ea typeface="Canva Sans"/>
                <a:cs typeface="Canva Sans"/>
                <a:sym typeface="Canva Sans"/>
              </a:rPr>
              <a:t>Chisholm B. DIY WhatsApp-based microtraining. 2026. Available from: </a:t>
            </a:r>
            <a:r>
              <a:rPr lang="en-US" sz="1699" u="sng" dirty="0">
                <a:solidFill>
                  <a:srgbClr val="000000"/>
                </a:solidFill>
                <a:latin typeface="Canva Sans"/>
                <a:ea typeface="Canva Sans"/>
                <a:cs typeface="Canva Sans"/>
                <a:sym typeface="Canva Sans"/>
                <a:hlinkClick r:id="rId3" tooltip="https://www.differentiatedservicedelivery.org/resources/diy-whatsapp-based-microlearning/"/>
              </a:rPr>
              <a:t>https://www.differentiatedservicedelivery.org/resources/diy-whatsapp-based-microlearning/</a:t>
            </a:r>
          </a:p>
          <a:p>
            <a:pPr algn="ctr">
              <a:lnSpc>
                <a:spcPts val="2379"/>
              </a:lnSpc>
              <a:spcBef>
                <a:spcPct val="0"/>
              </a:spcBef>
            </a:pPr>
            <a:r>
              <a:rPr lang="en-US" sz="1699" b="1" dirty="0">
                <a:solidFill>
                  <a:srgbClr val="000000"/>
                </a:solidFill>
                <a:latin typeface="Canva Sans Bold"/>
                <a:ea typeface="Canva Sans Bold"/>
                <a:cs typeface="Canva Sans Bold"/>
                <a:sym typeface="Canva Sans Bold"/>
              </a:rPr>
              <a:t>Need help?</a:t>
            </a:r>
            <a:r>
              <a:rPr lang="en-US" sz="1699" dirty="0">
                <a:solidFill>
                  <a:srgbClr val="000000"/>
                </a:solidFill>
                <a:latin typeface="Canva Sans"/>
                <a:ea typeface="Canva Sans"/>
                <a:cs typeface="Canva Sans"/>
                <a:sym typeface="Canva Sans"/>
              </a:rPr>
              <a:t> Contact Briony on briony.c@icloud.com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83778" y="3182312"/>
            <a:ext cx="17782461" cy="6041470"/>
            <a:chOff x="0" y="0"/>
            <a:chExt cx="23709948" cy="8055293"/>
          </a:xfrm>
        </p:grpSpPr>
        <p:sp>
          <p:nvSpPr>
            <p:cNvPr id="3" name="Freeform 3"/>
            <p:cNvSpPr/>
            <p:nvPr/>
          </p:nvSpPr>
          <p:spPr>
            <a:xfrm>
              <a:off x="9910978" y="0"/>
              <a:ext cx="8711095" cy="7981531"/>
            </a:xfrm>
            <a:custGeom>
              <a:avLst/>
              <a:gdLst/>
              <a:ahLst/>
              <a:cxnLst/>
              <a:rect l="l" t="t" r="r" b="b"/>
              <a:pathLst>
                <a:path w="8711095" h="7981531">
                  <a:moveTo>
                    <a:pt x="0" y="0"/>
                  </a:moveTo>
                  <a:lnTo>
                    <a:pt x="8711096" y="0"/>
                  </a:lnTo>
                  <a:lnTo>
                    <a:pt x="8711096" y="7981531"/>
                  </a:lnTo>
                  <a:lnTo>
                    <a:pt x="0" y="7981531"/>
                  </a:lnTo>
                  <a:lnTo>
                    <a:pt x="0" y="0"/>
                  </a:lnTo>
                  <a:close/>
                </a:path>
              </a:pathLst>
            </a:custGeom>
            <a:blipFill>
              <a:blip>
                <a:extLst>
                  <a:ext uri="{96DAC541-7B7A-43D3-8B79-37D633B846F1}">
                    <asvg:svgBlip xmlns:asvg="http://schemas.microsoft.com/office/drawing/2016/SVG/main" r:embed="rId2"/>
                  </a:ext>
                </a:extLst>
              </a:blip>
              <a:stretch>
                <a:fillRect t="-35" b="-36"/>
              </a:stretch>
            </a:blipFill>
          </p:spPr>
          <p:txBody>
            <a:bodyPr/>
            <a:lstStyle/>
            <a:p>
              <a:endParaRPr lang="en-GB"/>
            </a:p>
          </p:txBody>
        </p:sp>
        <p:sp>
          <p:nvSpPr>
            <p:cNvPr id="4" name="Freeform 4"/>
            <p:cNvSpPr/>
            <p:nvPr/>
          </p:nvSpPr>
          <p:spPr>
            <a:xfrm>
              <a:off x="0" y="6755155"/>
              <a:ext cx="10651350" cy="495960"/>
            </a:xfrm>
            <a:custGeom>
              <a:avLst/>
              <a:gdLst/>
              <a:ahLst/>
              <a:cxnLst/>
              <a:rect l="l" t="t" r="r" b="b"/>
              <a:pathLst>
                <a:path w="10651350" h="495960">
                  <a:moveTo>
                    <a:pt x="0" y="0"/>
                  </a:moveTo>
                  <a:lnTo>
                    <a:pt x="10651350" y="0"/>
                  </a:lnTo>
                  <a:lnTo>
                    <a:pt x="10651350" y="495961"/>
                  </a:lnTo>
                  <a:lnTo>
                    <a:pt x="0" y="49596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a:off x="17373943" y="6755486"/>
              <a:ext cx="6336005" cy="494716"/>
            </a:xfrm>
            <a:custGeom>
              <a:avLst/>
              <a:gdLst/>
              <a:ahLst/>
              <a:cxnLst/>
              <a:rect l="l" t="t" r="r" b="b"/>
              <a:pathLst>
                <a:path w="6336005" h="494716">
                  <a:moveTo>
                    <a:pt x="0" y="0"/>
                  </a:moveTo>
                  <a:lnTo>
                    <a:pt x="6336005" y="0"/>
                  </a:lnTo>
                  <a:lnTo>
                    <a:pt x="6336005" y="494715"/>
                  </a:lnTo>
                  <a:lnTo>
                    <a:pt x="0" y="49471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6" name="Group 6"/>
            <p:cNvGrpSpPr/>
            <p:nvPr/>
          </p:nvGrpSpPr>
          <p:grpSpPr>
            <a:xfrm rot="5400000">
              <a:off x="2114448" y="6379794"/>
              <a:ext cx="1705762" cy="1497736"/>
              <a:chOff x="0" y="0"/>
              <a:chExt cx="1705762" cy="1497736"/>
            </a:xfrm>
          </p:grpSpPr>
          <p:sp>
            <p:nvSpPr>
              <p:cNvPr id="7" name="Freeform 7"/>
              <p:cNvSpPr/>
              <p:nvPr/>
            </p:nvSpPr>
            <p:spPr>
              <a:xfrm>
                <a:off x="0" y="0"/>
                <a:ext cx="1705737" cy="1497711"/>
              </a:xfrm>
              <a:custGeom>
                <a:avLst/>
                <a:gdLst/>
                <a:ahLst/>
                <a:cxnLst/>
                <a:rect l="l" t="t" r="r" b="b"/>
                <a:pathLst>
                  <a:path w="1705737" h="1497711">
                    <a:moveTo>
                      <a:pt x="0" y="0"/>
                    </a:moveTo>
                    <a:lnTo>
                      <a:pt x="1705737" y="0"/>
                    </a:lnTo>
                    <a:lnTo>
                      <a:pt x="1705737" y="1497711"/>
                    </a:lnTo>
                    <a:lnTo>
                      <a:pt x="0" y="1497711"/>
                    </a:lnTo>
                    <a:lnTo>
                      <a:pt x="0" y="0"/>
                    </a:lnTo>
                    <a:close/>
                  </a:path>
                </a:pathLst>
              </a:custGeom>
              <a:blipFill>
                <a:blip r:embed="rId5">
                  <a:alphaModFix amt="12000"/>
                </a:blip>
                <a:stretch>
                  <a:fillRect l="-656" r="-658" b="-1"/>
                </a:stretch>
              </a:blipFill>
            </p:spPr>
            <p:txBody>
              <a:bodyPr/>
              <a:lstStyle/>
              <a:p>
                <a:endParaRPr lang="en-GB"/>
              </a:p>
            </p:txBody>
          </p:sp>
        </p:grpSp>
        <p:sp>
          <p:nvSpPr>
            <p:cNvPr id="8" name="Freeform 8"/>
            <p:cNvSpPr/>
            <p:nvPr/>
          </p:nvSpPr>
          <p:spPr>
            <a:xfrm>
              <a:off x="2318817" y="6310046"/>
              <a:ext cx="1297013" cy="1440726"/>
            </a:xfrm>
            <a:custGeom>
              <a:avLst/>
              <a:gdLst/>
              <a:ahLst/>
              <a:cxnLst/>
              <a:rect l="l" t="t" r="r" b="b"/>
              <a:pathLst>
                <a:path w="1297013" h="1440726">
                  <a:moveTo>
                    <a:pt x="0" y="0"/>
                  </a:moveTo>
                  <a:lnTo>
                    <a:pt x="1297013" y="0"/>
                  </a:lnTo>
                  <a:lnTo>
                    <a:pt x="1297013" y="1440726"/>
                  </a:lnTo>
                  <a:lnTo>
                    <a:pt x="0" y="144072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9" name="Freeform 9"/>
            <p:cNvSpPr/>
            <p:nvPr/>
          </p:nvSpPr>
          <p:spPr>
            <a:xfrm>
              <a:off x="2469553" y="6468301"/>
              <a:ext cx="995566" cy="1124217"/>
            </a:xfrm>
            <a:custGeom>
              <a:avLst/>
              <a:gdLst/>
              <a:ahLst/>
              <a:cxnLst/>
              <a:rect l="l" t="t" r="r" b="b"/>
              <a:pathLst>
                <a:path w="995566" h="1124217">
                  <a:moveTo>
                    <a:pt x="0" y="0"/>
                  </a:moveTo>
                  <a:lnTo>
                    <a:pt x="995566" y="0"/>
                  </a:lnTo>
                  <a:lnTo>
                    <a:pt x="995566" y="1124216"/>
                  </a:lnTo>
                  <a:lnTo>
                    <a:pt x="0" y="112421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nvGrpSpPr>
            <p:cNvPr id="10" name="Group 10"/>
            <p:cNvGrpSpPr/>
            <p:nvPr/>
          </p:nvGrpSpPr>
          <p:grpSpPr>
            <a:xfrm rot="5400000">
              <a:off x="7423048" y="6379794"/>
              <a:ext cx="1705762" cy="1497736"/>
              <a:chOff x="0" y="0"/>
              <a:chExt cx="1705762" cy="1497736"/>
            </a:xfrm>
          </p:grpSpPr>
          <p:sp>
            <p:nvSpPr>
              <p:cNvPr id="11" name="Freeform 11"/>
              <p:cNvSpPr/>
              <p:nvPr/>
            </p:nvSpPr>
            <p:spPr>
              <a:xfrm>
                <a:off x="0" y="0"/>
                <a:ext cx="1705737" cy="1497711"/>
              </a:xfrm>
              <a:custGeom>
                <a:avLst/>
                <a:gdLst/>
                <a:ahLst/>
                <a:cxnLst/>
                <a:rect l="l" t="t" r="r" b="b"/>
                <a:pathLst>
                  <a:path w="1705737" h="1497711">
                    <a:moveTo>
                      <a:pt x="0" y="0"/>
                    </a:moveTo>
                    <a:lnTo>
                      <a:pt x="1705737" y="0"/>
                    </a:lnTo>
                    <a:lnTo>
                      <a:pt x="1705737" y="1497711"/>
                    </a:lnTo>
                    <a:lnTo>
                      <a:pt x="0" y="1497711"/>
                    </a:lnTo>
                    <a:lnTo>
                      <a:pt x="0" y="0"/>
                    </a:lnTo>
                    <a:close/>
                  </a:path>
                </a:pathLst>
              </a:custGeom>
              <a:blipFill>
                <a:blip r:embed="rId5">
                  <a:alphaModFix amt="12000"/>
                </a:blip>
                <a:stretch>
                  <a:fillRect l="-656" r="-658" b="-1"/>
                </a:stretch>
              </a:blipFill>
            </p:spPr>
            <p:txBody>
              <a:bodyPr/>
              <a:lstStyle/>
              <a:p>
                <a:endParaRPr lang="en-GB"/>
              </a:p>
            </p:txBody>
          </p:sp>
        </p:grpSp>
        <p:sp>
          <p:nvSpPr>
            <p:cNvPr id="12" name="Freeform 12"/>
            <p:cNvSpPr/>
            <p:nvPr/>
          </p:nvSpPr>
          <p:spPr>
            <a:xfrm>
              <a:off x="7627417" y="6310046"/>
              <a:ext cx="1297013" cy="1440726"/>
            </a:xfrm>
            <a:custGeom>
              <a:avLst/>
              <a:gdLst/>
              <a:ahLst/>
              <a:cxnLst/>
              <a:rect l="l" t="t" r="r" b="b"/>
              <a:pathLst>
                <a:path w="1297013" h="1440726">
                  <a:moveTo>
                    <a:pt x="0" y="0"/>
                  </a:moveTo>
                  <a:lnTo>
                    <a:pt x="1297013" y="0"/>
                  </a:lnTo>
                  <a:lnTo>
                    <a:pt x="1297013" y="1440726"/>
                  </a:lnTo>
                  <a:lnTo>
                    <a:pt x="0" y="144072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3" name="Freeform 13"/>
            <p:cNvSpPr/>
            <p:nvPr/>
          </p:nvSpPr>
          <p:spPr>
            <a:xfrm>
              <a:off x="7778153" y="6468301"/>
              <a:ext cx="995566" cy="1124217"/>
            </a:xfrm>
            <a:custGeom>
              <a:avLst/>
              <a:gdLst/>
              <a:ahLst/>
              <a:cxnLst/>
              <a:rect l="l" t="t" r="r" b="b"/>
              <a:pathLst>
                <a:path w="995566" h="1124217">
                  <a:moveTo>
                    <a:pt x="0" y="0"/>
                  </a:moveTo>
                  <a:lnTo>
                    <a:pt x="995566" y="0"/>
                  </a:lnTo>
                  <a:lnTo>
                    <a:pt x="995566" y="1124216"/>
                  </a:lnTo>
                  <a:lnTo>
                    <a:pt x="0" y="112421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grpSp>
          <p:nvGrpSpPr>
            <p:cNvPr id="14" name="Group 14"/>
            <p:cNvGrpSpPr/>
            <p:nvPr/>
          </p:nvGrpSpPr>
          <p:grpSpPr>
            <a:xfrm rot="5400000">
              <a:off x="19400838" y="6379794"/>
              <a:ext cx="1705762" cy="1497736"/>
              <a:chOff x="0" y="0"/>
              <a:chExt cx="1705762" cy="1497736"/>
            </a:xfrm>
          </p:grpSpPr>
          <p:sp>
            <p:nvSpPr>
              <p:cNvPr id="15" name="Freeform 15"/>
              <p:cNvSpPr/>
              <p:nvPr/>
            </p:nvSpPr>
            <p:spPr>
              <a:xfrm>
                <a:off x="0" y="0"/>
                <a:ext cx="1705737" cy="1497711"/>
              </a:xfrm>
              <a:custGeom>
                <a:avLst/>
                <a:gdLst/>
                <a:ahLst/>
                <a:cxnLst/>
                <a:rect l="l" t="t" r="r" b="b"/>
                <a:pathLst>
                  <a:path w="1705737" h="1497711">
                    <a:moveTo>
                      <a:pt x="0" y="0"/>
                    </a:moveTo>
                    <a:lnTo>
                      <a:pt x="1705737" y="0"/>
                    </a:lnTo>
                    <a:lnTo>
                      <a:pt x="1705737" y="1497711"/>
                    </a:lnTo>
                    <a:lnTo>
                      <a:pt x="0" y="1497711"/>
                    </a:lnTo>
                    <a:lnTo>
                      <a:pt x="0" y="0"/>
                    </a:lnTo>
                    <a:close/>
                  </a:path>
                </a:pathLst>
              </a:custGeom>
              <a:blipFill>
                <a:blip r:embed="rId5">
                  <a:alphaModFix amt="12000"/>
                </a:blip>
                <a:stretch>
                  <a:fillRect l="-656" r="-658" b="-1"/>
                </a:stretch>
              </a:blipFill>
            </p:spPr>
            <p:txBody>
              <a:bodyPr/>
              <a:lstStyle/>
              <a:p>
                <a:endParaRPr lang="en-GB"/>
              </a:p>
            </p:txBody>
          </p:sp>
        </p:grpSp>
        <p:sp>
          <p:nvSpPr>
            <p:cNvPr id="16" name="Freeform 16"/>
            <p:cNvSpPr/>
            <p:nvPr/>
          </p:nvSpPr>
          <p:spPr>
            <a:xfrm>
              <a:off x="19605206" y="6310046"/>
              <a:ext cx="1297013" cy="1440726"/>
            </a:xfrm>
            <a:custGeom>
              <a:avLst/>
              <a:gdLst/>
              <a:ahLst/>
              <a:cxnLst/>
              <a:rect l="l" t="t" r="r" b="b"/>
              <a:pathLst>
                <a:path w="1297013" h="1440726">
                  <a:moveTo>
                    <a:pt x="0" y="0"/>
                  </a:moveTo>
                  <a:lnTo>
                    <a:pt x="1297013" y="0"/>
                  </a:lnTo>
                  <a:lnTo>
                    <a:pt x="1297013" y="1440726"/>
                  </a:lnTo>
                  <a:lnTo>
                    <a:pt x="0" y="144072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7" name="Freeform 17"/>
            <p:cNvSpPr/>
            <p:nvPr/>
          </p:nvSpPr>
          <p:spPr>
            <a:xfrm>
              <a:off x="19755930" y="6468301"/>
              <a:ext cx="995566" cy="1124217"/>
            </a:xfrm>
            <a:custGeom>
              <a:avLst/>
              <a:gdLst/>
              <a:ahLst/>
              <a:cxnLst/>
              <a:rect l="l" t="t" r="r" b="b"/>
              <a:pathLst>
                <a:path w="995566" h="1124217">
                  <a:moveTo>
                    <a:pt x="0" y="0"/>
                  </a:moveTo>
                  <a:lnTo>
                    <a:pt x="995565" y="0"/>
                  </a:lnTo>
                  <a:lnTo>
                    <a:pt x="995565" y="1124216"/>
                  </a:lnTo>
                  <a:lnTo>
                    <a:pt x="0" y="112421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grpSp>
          <p:nvGrpSpPr>
            <p:cNvPr id="18" name="Group 18"/>
            <p:cNvGrpSpPr/>
            <p:nvPr/>
          </p:nvGrpSpPr>
          <p:grpSpPr>
            <a:xfrm rot="5400000">
              <a:off x="16380333" y="2496363"/>
              <a:ext cx="1705762" cy="1497736"/>
              <a:chOff x="0" y="0"/>
              <a:chExt cx="1705762" cy="1497736"/>
            </a:xfrm>
          </p:grpSpPr>
          <p:sp>
            <p:nvSpPr>
              <p:cNvPr id="19" name="Freeform 19"/>
              <p:cNvSpPr/>
              <p:nvPr/>
            </p:nvSpPr>
            <p:spPr>
              <a:xfrm>
                <a:off x="0" y="0"/>
                <a:ext cx="1705737" cy="1497711"/>
              </a:xfrm>
              <a:custGeom>
                <a:avLst/>
                <a:gdLst/>
                <a:ahLst/>
                <a:cxnLst/>
                <a:rect l="l" t="t" r="r" b="b"/>
                <a:pathLst>
                  <a:path w="1705737" h="1497711">
                    <a:moveTo>
                      <a:pt x="0" y="0"/>
                    </a:moveTo>
                    <a:lnTo>
                      <a:pt x="1705737" y="0"/>
                    </a:lnTo>
                    <a:lnTo>
                      <a:pt x="1705737" y="1497711"/>
                    </a:lnTo>
                    <a:lnTo>
                      <a:pt x="0" y="1497711"/>
                    </a:lnTo>
                    <a:lnTo>
                      <a:pt x="0" y="0"/>
                    </a:lnTo>
                    <a:close/>
                  </a:path>
                </a:pathLst>
              </a:custGeom>
              <a:blipFill>
                <a:blip r:embed="rId5">
                  <a:alphaModFix amt="12000"/>
                </a:blip>
                <a:stretch>
                  <a:fillRect l="-656" r="-658" b="-1"/>
                </a:stretch>
              </a:blipFill>
            </p:spPr>
            <p:txBody>
              <a:bodyPr/>
              <a:lstStyle/>
              <a:p>
                <a:endParaRPr lang="en-GB"/>
              </a:p>
            </p:txBody>
          </p:sp>
        </p:grpSp>
        <p:sp>
          <p:nvSpPr>
            <p:cNvPr id="20" name="Freeform 20"/>
            <p:cNvSpPr/>
            <p:nvPr/>
          </p:nvSpPr>
          <p:spPr>
            <a:xfrm>
              <a:off x="16584701" y="2426602"/>
              <a:ext cx="1297013" cy="1440726"/>
            </a:xfrm>
            <a:custGeom>
              <a:avLst/>
              <a:gdLst/>
              <a:ahLst/>
              <a:cxnLst/>
              <a:rect l="l" t="t" r="r" b="b"/>
              <a:pathLst>
                <a:path w="1297013" h="1440726">
                  <a:moveTo>
                    <a:pt x="0" y="0"/>
                  </a:moveTo>
                  <a:lnTo>
                    <a:pt x="1297013" y="0"/>
                  </a:lnTo>
                  <a:lnTo>
                    <a:pt x="1297013" y="1440726"/>
                  </a:lnTo>
                  <a:lnTo>
                    <a:pt x="0" y="144072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1" name="Freeform 21"/>
            <p:cNvSpPr/>
            <p:nvPr/>
          </p:nvSpPr>
          <p:spPr>
            <a:xfrm>
              <a:off x="16735425" y="2584856"/>
              <a:ext cx="995566" cy="1124217"/>
            </a:xfrm>
            <a:custGeom>
              <a:avLst/>
              <a:gdLst/>
              <a:ahLst/>
              <a:cxnLst/>
              <a:rect l="l" t="t" r="r" b="b"/>
              <a:pathLst>
                <a:path w="995566" h="1124217">
                  <a:moveTo>
                    <a:pt x="0" y="0"/>
                  </a:moveTo>
                  <a:lnTo>
                    <a:pt x="995566" y="0"/>
                  </a:lnTo>
                  <a:lnTo>
                    <a:pt x="995566" y="1124217"/>
                  </a:lnTo>
                  <a:lnTo>
                    <a:pt x="0" y="1124217"/>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grpSp>
          <p:nvGrpSpPr>
            <p:cNvPr id="22" name="Group 22"/>
            <p:cNvGrpSpPr/>
            <p:nvPr/>
          </p:nvGrpSpPr>
          <p:grpSpPr>
            <a:xfrm rot="5400000">
              <a:off x="10446969" y="2496363"/>
              <a:ext cx="1705762" cy="1497736"/>
              <a:chOff x="0" y="0"/>
              <a:chExt cx="1705762" cy="1497736"/>
            </a:xfrm>
          </p:grpSpPr>
          <p:sp>
            <p:nvSpPr>
              <p:cNvPr id="23" name="Freeform 23"/>
              <p:cNvSpPr/>
              <p:nvPr/>
            </p:nvSpPr>
            <p:spPr>
              <a:xfrm>
                <a:off x="0" y="0"/>
                <a:ext cx="1705737" cy="1497711"/>
              </a:xfrm>
              <a:custGeom>
                <a:avLst/>
                <a:gdLst/>
                <a:ahLst/>
                <a:cxnLst/>
                <a:rect l="l" t="t" r="r" b="b"/>
                <a:pathLst>
                  <a:path w="1705737" h="1497711">
                    <a:moveTo>
                      <a:pt x="0" y="0"/>
                    </a:moveTo>
                    <a:lnTo>
                      <a:pt x="1705737" y="0"/>
                    </a:lnTo>
                    <a:lnTo>
                      <a:pt x="1705737" y="1497711"/>
                    </a:lnTo>
                    <a:lnTo>
                      <a:pt x="0" y="1497711"/>
                    </a:lnTo>
                    <a:lnTo>
                      <a:pt x="0" y="0"/>
                    </a:lnTo>
                    <a:close/>
                  </a:path>
                </a:pathLst>
              </a:custGeom>
              <a:blipFill>
                <a:blip r:embed="rId5">
                  <a:alphaModFix amt="12000"/>
                </a:blip>
                <a:stretch>
                  <a:fillRect l="-656" r="-658" b="-1"/>
                </a:stretch>
              </a:blipFill>
            </p:spPr>
            <p:txBody>
              <a:bodyPr/>
              <a:lstStyle/>
              <a:p>
                <a:endParaRPr lang="en-GB"/>
              </a:p>
            </p:txBody>
          </p:sp>
        </p:grpSp>
        <p:sp>
          <p:nvSpPr>
            <p:cNvPr id="24" name="Freeform 24"/>
            <p:cNvSpPr/>
            <p:nvPr/>
          </p:nvSpPr>
          <p:spPr>
            <a:xfrm>
              <a:off x="10651338" y="2426602"/>
              <a:ext cx="1297013" cy="1440726"/>
            </a:xfrm>
            <a:custGeom>
              <a:avLst/>
              <a:gdLst/>
              <a:ahLst/>
              <a:cxnLst/>
              <a:rect l="l" t="t" r="r" b="b"/>
              <a:pathLst>
                <a:path w="1297013" h="1440726">
                  <a:moveTo>
                    <a:pt x="0" y="0"/>
                  </a:moveTo>
                  <a:lnTo>
                    <a:pt x="1297012" y="0"/>
                  </a:lnTo>
                  <a:lnTo>
                    <a:pt x="1297012" y="1440726"/>
                  </a:lnTo>
                  <a:lnTo>
                    <a:pt x="0" y="144072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5" name="Freeform 25"/>
            <p:cNvSpPr/>
            <p:nvPr/>
          </p:nvSpPr>
          <p:spPr>
            <a:xfrm>
              <a:off x="10802061" y="2584856"/>
              <a:ext cx="995566" cy="1124217"/>
            </a:xfrm>
            <a:custGeom>
              <a:avLst/>
              <a:gdLst/>
              <a:ahLst/>
              <a:cxnLst/>
              <a:rect l="l" t="t" r="r" b="b"/>
              <a:pathLst>
                <a:path w="995566" h="1124217">
                  <a:moveTo>
                    <a:pt x="0" y="0"/>
                  </a:moveTo>
                  <a:lnTo>
                    <a:pt x="995566" y="0"/>
                  </a:lnTo>
                  <a:lnTo>
                    <a:pt x="995566" y="1124217"/>
                  </a:lnTo>
                  <a:lnTo>
                    <a:pt x="0" y="112421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6" name="Freeform 26"/>
            <p:cNvSpPr/>
            <p:nvPr/>
          </p:nvSpPr>
          <p:spPr>
            <a:xfrm>
              <a:off x="4883823" y="5990133"/>
              <a:ext cx="1437703" cy="2065160"/>
            </a:xfrm>
            <a:custGeom>
              <a:avLst/>
              <a:gdLst/>
              <a:ahLst/>
              <a:cxnLst/>
              <a:rect l="l" t="t" r="r" b="b"/>
              <a:pathLst>
                <a:path w="1437703" h="2065160">
                  <a:moveTo>
                    <a:pt x="0" y="0"/>
                  </a:moveTo>
                  <a:lnTo>
                    <a:pt x="1437704" y="0"/>
                  </a:lnTo>
                  <a:lnTo>
                    <a:pt x="1437704" y="2065160"/>
                  </a:lnTo>
                  <a:lnTo>
                    <a:pt x="0" y="2065160"/>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27" name="Freeform 27"/>
            <p:cNvSpPr/>
            <p:nvPr/>
          </p:nvSpPr>
          <p:spPr>
            <a:xfrm>
              <a:off x="2735961" y="6737985"/>
              <a:ext cx="462750" cy="584835"/>
            </a:xfrm>
            <a:custGeom>
              <a:avLst/>
              <a:gdLst/>
              <a:ahLst/>
              <a:cxnLst/>
              <a:rect l="l" t="t" r="r" b="b"/>
              <a:pathLst>
                <a:path w="462750" h="584835">
                  <a:moveTo>
                    <a:pt x="0" y="0"/>
                  </a:moveTo>
                  <a:lnTo>
                    <a:pt x="462750" y="0"/>
                  </a:lnTo>
                  <a:lnTo>
                    <a:pt x="462750" y="584835"/>
                  </a:lnTo>
                  <a:lnTo>
                    <a:pt x="0" y="584835"/>
                  </a:lnTo>
                  <a:lnTo>
                    <a:pt x="0" y="0"/>
                  </a:lnTo>
                  <a:close/>
                </a:path>
              </a:pathLst>
            </a:custGeom>
            <a:blipFill>
              <a:blip>
                <a:extLst>
                  <a:ext uri="{96DAC541-7B7A-43D3-8B79-37D633B846F1}">
                    <asvg:svgBlip xmlns:asvg="http://schemas.microsoft.com/office/drawing/2016/SVG/main" r:embed="rId12"/>
                  </a:ext>
                </a:extLst>
              </a:blip>
              <a:stretch>
                <a:fillRect l="-2434" r="-2434"/>
              </a:stretch>
            </a:blipFill>
          </p:spPr>
          <p:txBody>
            <a:bodyPr/>
            <a:lstStyle/>
            <a:p>
              <a:endParaRPr lang="en-GB"/>
            </a:p>
          </p:txBody>
        </p:sp>
        <p:sp>
          <p:nvSpPr>
            <p:cNvPr id="28" name="Freeform 28"/>
            <p:cNvSpPr/>
            <p:nvPr/>
          </p:nvSpPr>
          <p:spPr>
            <a:xfrm>
              <a:off x="16940721" y="2878976"/>
              <a:ext cx="584975" cy="535978"/>
            </a:xfrm>
            <a:custGeom>
              <a:avLst/>
              <a:gdLst/>
              <a:ahLst/>
              <a:cxnLst/>
              <a:rect l="l" t="t" r="r" b="b"/>
              <a:pathLst>
                <a:path w="584975" h="535978">
                  <a:moveTo>
                    <a:pt x="0" y="0"/>
                  </a:moveTo>
                  <a:lnTo>
                    <a:pt x="584974" y="0"/>
                  </a:lnTo>
                  <a:lnTo>
                    <a:pt x="584974" y="535978"/>
                  </a:lnTo>
                  <a:lnTo>
                    <a:pt x="0" y="535978"/>
                  </a:lnTo>
                  <a:lnTo>
                    <a:pt x="0" y="0"/>
                  </a:lnTo>
                  <a:close/>
                </a:path>
              </a:pathLst>
            </a:custGeom>
            <a:blipFill>
              <a:blip>
                <a:extLst>
                  <a:ext uri="{96DAC541-7B7A-43D3-8B79-37D633B846F1}">
                    <asvg:svgBlip xmlns:asvg="http://schemas.microsoft.com/office/drawing/2016/SVG/main" r:embed="rId13"/>
                  </a:ext>
                </a:extLst>
              </a:blip>
              <a:stretch>
                <a:fillRect l="-73" r="-73"/>
              </a:stretch>
            </a:blipFill>
          </p:spPr>
          <p:txBody>
            <a:bodyPr/>
            <a:lstStyle/>
            <a:p>
              <a:endParaRPr lang="en-GB"/>
            </a:p>
          </p:txBody>
        </p:sp>
        <p:sp>
          <p:nvSpPr>
            <p:cNvPr id="29" name="Freeform 29"/>
            <p:cNvSpPr/>
            <p:nvPr/>
          </p:nvSpPr>
          <p:spPr>
            <a:xfrm>
              <a:off x="11007433" y="2854554"/>
              <a:ext cx="584835" cy="584835"/>
            </a:xfrm>
            <a:custGeom>
              <a:avLst/>
              <a:gdLst/>
              <a:ahLst/>
              <a:cxnLst/>
              <a:rect l="l" t="t" r="r" b="b"/>
              <a:pathLst>
                <a:path w="584835" h="584835">
                  <a:moveTo>
                    <a:pt x="0" y="0"/>
                  </a:moveTo>
                  <a:lnTo>
                    <a:pt x="584835" y="0"/>
                  </a:lnTo>
                  <a:lnTo>
                    <a:pt x="584835" y="584835"/>
                  </a:lnTo>
                  <a:lnTo>
                    <a:pt x="0" y="584835"/>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GB"/>
            </a:p>
          </p:txBody>
        </p:sp>
        <p:sp>
          <p:nvSpPr>
            <p:cNvPr id="30" name="Freeform 30"/>
            <p:cNvSpPr/>
            <p:nvPr/>
          </p:nvSpPr>
          <p:spPr>
            <a:xfrm>
              <a:off x="19961619" y="6738303"/>
              <a:ext cx="584200" cy="584200"/>
            </a:xfrm>
            <a:custGeom>
              <a:avLst/>
              <a:gdLst/>
              <a:ahLst/>
              <a:cxnLst/>
              <a:rect l="l" t="t" r="r" b="b"/>
              <a:pathLst>
                <a:path w="584200" h="584200">
                  <a:moveTo>
                    <a:pt x="0" y="0"/>
                  </a:moveTo>
                  <a:lnTo>
                    <a:pt x="584200" y="0"/>
                  </a:lnTo>
                  <a:lnTo>
                    <a:pt x="584200" y="584200"/>
                  </a:lnTo>
                  <a:lnTo>
                    <a:pt x="0" y="584200"/>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GB"/>
            </a:p>
          </p:txBody>
        </p:sp>
        <p:sp>
          <p:nvSpPr>
            <p:cNvPr id="31" name="Freeform 31"/>
            <p:cNvSpPr/>
            <p:nvPr/>
          </p:nvSpPr>
          <p:spPr>
            <a:xfrm>
              <a:off x="7983512" y="6737985"/>
              <a:ext cx="584835" cy="584835"/>
            </a:xfrm>
            <a:custGeom>
              <a:avLst/>
              <a:gdLst/>
              <a:ahLst/>
              <a:cxnLst/>
              <a:rect l="l" t="t" r="r" b="b"/>
              <a:pathLst>
                <a:path w="584835" h="584835">
                  <a:moveTo>
                    <a:pt x="0" y="0"/>
                  </a:moveTo>
                  <a:lnTo>
                    <a:pt x="584835" y="0"/>
                  </a:lnTo>
                  <a:lnTo>
                    <a:pt x="584835" y="584835"/>
                  </a:lnTo>
                  <a:lnTo>
                    <a:pt x="0" y="584835"/>
                  </a:lnTo>
                  <a:lnTo>
                    <a:pt x="0" y="0"/>
                  </a:lnTo>
                  <a:close/>
                </a:path>
              </a:pathLst>
            </a:custGeom>
            <a:blipFill>
              <a:blip>
                <a:extLst>
                  <a:ext uri="{96DAC541-7B7A-43D3-8B79-37D633B846F1}">
                    <asvg:svgBlip xmlns:asvg="http://schemas.microsoft.com/office/drawing/2016/SVG/main" r:embed="rId16"/>
                  </a:ext>
                </a:extLst>
              </a:blip>
              <a:stretch>
                <a:fillRect/>
              </a:stretch>
            </a:blipFill>
          </p:spPr>
          <p:txBody>
            <a:bodyPr/>
            <a:lstStyle/>
            <a:p>
              <a:endParaRPr lang="en-GB"/>
            </a:p>
          </p:txBody>
        </p:sp>
        <p:sp>
          <p:nvSpPr>
            <p:cNvPr id="32" name="Freeform 32"/>
            <p:cNvSpPr/>
            <p:nvPr/>
          </p:nvSpPr>
          <p:spPr>
            <a:xfrm rot="1572120">
              <a:off x="11927992" y="5483924"/>
              <a:ext cx="1023798" cy="2007451"/>
            </a:xfrm>
            <a:custGeom>
              <a:avLst/>
              <a:gdLst/>
              <a:ahLst/>
              <a:cxnLst/>
              <a:rect l="l" t="t" r="r" b="b"/>
              <a:pathLst>
                <a:path w="1023798" h="2007451">
                  <a:moveTo>
                    <a:pt x="0" y="0"/>
                  </a:moveTo>
                  <a:lnTo>
                    <a:pt x="1023798" y="0"/>
                  </a:lnTo>
                  <a:lnTo>
                    <a:pt x="1023798" y="2007450"/>
                  </a:lnTo>
                  <a:lnTo>
                    <a:pt x="0" y="2007450"/>
                  </a:lnTo>
                  <a:lnTo>
                    <a:pt x="0" y="0"/>
                  </a:lnTo>
                  <a:close/>
                </a:path>
              </a:pathLst>
            </a:custGeom>
            <a:blipFill>
              <a:blip>
                <a:extLst>
                  <a:ext uri="{96DAC541-7B7A-43D3-8B79-37D633B846F1}">
                    <asvg:svgBlip xmlns:asvg="http://schemas.microsoft.com/office/drawing/2016/SVG/main" r:embed="rId17"/>
                  </a:ext>
                </a:extLst>
              </a:blip>
              <a:stretch>
                <a:fillRect l="-2411" r="-2410"/>
              </a:stretch>
            </a:blipFill>
          </p:spPr>
          <p:txBody>
            <a:bodyPr/>
            <a:lstStyle/>
            <a:p>
              <a:endParaRPr lang="en-GB"/>
            </a:p>
          </p:txBody>
        </p:sp>
        <p:sp>
          <p:nvSpPr>
            <p:cNvPr id="33" name="Freeform 33"/>
            <p:cNvSpPr/>
            <p:nvPr/>
          </p:nvSpPr>
          <p:spPr>
            <a:xfrm rot="-3198840">
              <a:off x="16353485" y="4437291"/>
              <a:ext cx="1023798" cy="2007451"/>
            </a:xfrm>
            <a:custGeom>
              <a:avLst/>
              <a:gdLst/>
              <a:ahLst/>
              <a:cxnLst/>
              <a:rect l="l" t="t" r="r" b="b"/>
              <a:pathLst>
                <a:path w="1023798" h="2007451">
                  <a:moveTo>
                    <a:pt x="0" y="0"/>
                  </a:moveTo>
                  <a:lnTo>
                    <a:pt x="1023798" y="0"/>
                  </a:lnTo>
                  <a:lnTo>
                    <a:pt x="1023798" y="2007451"/>
                  </a:lnTo>
                  <a:lnTo>
                    <a:pt x="0" y="2007451"/>
                  </a:lnTo>
                  <a:lnTo>
                    <a:pt x="0" y="0"/>
                  </a:lnTo>
                  <a:close/>
                </a:path>
              </a:pathLst>
            </a:custGeom>
            <a:blipFill>
              <a:blip>
                <a:extLst>
                  <a:ext uri="{96DAC541-7B7A-43D3-8B79-37D633B846F1}">
                    <asvg:svgBlip xmlns:asvg="http://schemas.microsoft.com/office/drawing/2016/SVG/main" r:embed="rId17"/>
                  </a:ext>
                </a:extLst>
              </a:blip>
              <a:stretch>
                <a:fillRect l="-2411" r="-2410"/>
              </a:stretch>
            </a:blipFill>
          </p:spPr>
          <p:txBody>
            <a:bodyPr/>
            <a:lstStyle/>
            <a:p>
              <a:endParaRPr lang="en-GB"/>
            </a:p>
          </p:txBody>
        </p:sp>
        <p:sp>
          <p:nvSpPr>
            <p:cNvPr id="34" name="Freeform 34"/>
            <p:cNvSpPr/>
            <p:nvPr/>
          </p:nvSpPr>
          <p:spPr>
            <a:xfrm>
              <a:off x="5178191" y="3399494"/>
              <a:ext cx="6041720" cy="2925200"/>
            </a:xfrm>
            <a:custGeom>
              <a:avLst/>
              <a:gdLst/>
              <a:ahLst/>
              <a:cxnLst/>
              <a:rect l="l" t="t" r="r" b="b"/>
              <a:pathLst>
                <a:path w="6041720" h="2925200">
                  <a:moveTo>
                    <a:pt x="0" y="0"/>
                  </a:moveTo>
                  <a:lnTo>
                    <a:pt x="6041721" y="0"/>
                  </a:lnTo>
                  <a:lnTo>
                    <a:pt x="6041721" y="2925199"/>
                  </a:lnTo>
                  <a:lnTo>
                    <a:pt x="0" y="2925199"/>
                  </a:lnTo>
                  <a:lnTo>
                    <a:pt x="0" y="0"/>
                  </a:lnTo>
                  <a:close/>
                </a:path>
              </a:pathLst>
            </a:custGeom>
            <a:blipFill>
              <a:blip>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35" name="TextBox 35"/>
            <p:cNvSpPr txBox="1"/>
            <p:nvPr/>
          </p:nvSpPr>
          <p:spPr>
            <a:xfrm>
              <a:off x="6253951" y="4263198"/>
              <a:ext cx="4043947" cy="567164"/>
            </a:xfrm>
            <a:prstGeom prst="rect">
              <a:avLst/>
            </a:prstGeom>
          </p:spPr>
          <p:txBody>
            <a:bodyPr lIns="0" tIns="0" rIns="0" bIns="0" rtlCol="0" anchor="t">
              <a:spAutoFit/>
            </a:bodyPr>
            <a:lstStyle/>
            <a:p>
              <a:pPr algn="ctr">
                <a:lnSpc>
                  <a:spcPts val="3499"/>
                </a:lnSpc>
              </a:pPr>
              <a:r>
                <a:rPr lang="en-US" sz="2499" b="1" dirty="0">
                  <a:solidFill>
                    <a:srgbClr val="000000"/>
                  </a:solidFill>
                  <a:latin typeface="Aptos Bold"/>
                  <a:ea typeface="Aptos Bold"/>
                  <a:cs typeface="Aptos Bold"/>
                  <a:sym typeface="Aptos Bold"/>
                </a:rPr>
                <a:t>Design stage</a:t>
              </a:r>
            </a:p>
          </p:txBody>
        </p:sp>
        <p:sp>
          <p:nvSpPr>
            <p:cNvPr id="36" name="TextBox 36"/>
            <p:cNvSpPr txBox="1"/>
            <p:nvPr/>
          </p:nvSpPr>
          <p:spPr>
            <a:xfrm>
              <a:off x="6253950" y="5017732"/>
              <a:ext cx="4043947" cy="392913"/>
            </a:xfrm>
            <a:prstGeom prst="rect">
              <a:avLst/>
            </a:prstGeom>
          </p:spPr>
          <p:txBody>
            <a:bodyPr lIns="0" tIns="0" rIns="0" bIns="0" rtlCol="0" anchor="t">
              <a:spAutoFit/>
            </a:bodyPr>
            <a:lstStyle/>
            <a:p>
              <a:pPr algn="ctr">
                <a:lnSpc>
                  <a:spcPts val="2239"/>
                </a:lnSpc>
              </a:pPr>
              <a:r>
                <a:rPr lang="en-US" sz="1600">
                  <a:solidFill>
                    <a:srgbClr val="000000"/>
                  </a:solidFill>
                  <a:latin typeface="Aptos"/>
                  <a:ea typeface="Aptos"/>
                  <a:cs typeface="Aptos"/>
                  <a:sym typeface="Aptos"/>
                </a:rPr>
                <a:t>Draft lessons designed</a:t>
              </a:r>
            </a:p>
          </p:txBody>
        </p:sp>
        <p:sp>
          <p:nvSpPr>
            <p:cNvPr id="37" name="TextBox 37"/>
            <p:cNvSpPr txBox="1"/>
            <p:nvPr/>
          </p:nvSpPr>
          <p:spPr>
            <a:xfrm>
              <a:off x="19062167" y="3971100"/>
              <a:ext cx="4043947" cy="1188796"/>
            </a:xfrm>
            <a:prstGeom prst="rect">
              <a:avLst/>
            </a:prstGeom>
          </p:spPr>
          <p:txBody>
            <a:bodyPr lIns="0" tIns="0" rIns="0" bIns="0" rtlCol="0" anchor="t">
              <a:spAutoFit/>
            </a:bodyPr>
            <a:lstStyle/>
            <a:p>
              <a:pPr algn="ctr">
                <a:lnSpc>
                  <a:spcPts val="3499"/>
                </a:lnSpc>
              </a:pPr>
              <a:r>
                <a:rPr lang="en-US" sz="2499" b="1">
                  <a:solidFill>
                    <a:srgbClr val="000000"/>
                  </a:solidFill>
                  <a:latin typeface="Aptos Bold"/>
                  <a:ea typeface="Aptos Bold"/>
                  <a:cs typeface="Aptos Bold"/>
                  <a:sym typeface="Aptos Bold"/>
                </a:rPr>
                <a:t>Final content review/finalisation</a:t>
              </a:r>
            </a:p>
          </p:txBody>
        </p:sp>
        <p:sp>
          <p:nvSpPr>
            <p:cNvPr id="38" name="TextBox 38"/>
            <p:cNvSpPr txBox="1"/>
            <p:nvPr/>
          </p:nvSpPr>
          <p:spPr>
            <a:xfrm>
              <a:off x="19062167" y="5174793"/>
              <a:ext cx="4043947" cy="777621"/>
            </a:xfrm>
            <a:prstGeom prst="rect">
              <a:avLst/>
            </a:prstGeom>
          </p:spPr>
          <p:txBody>
            <a:bodyPr lIns="0" tIns="0" rIns="0" bIns="0" rtlCol="0" anchor="t">
              <a:spAutoFit/>
            </a:bodyPr>
            <a:lstStyle/>
            <a:p>
              <a:pPr algn="ctr">
                <a:lnSpc>
                  <a:spcPts val="2239"/>
                </a:lnSpc>
              </a:pPr>
              <a:r>
                <a:rPr lang="en-US" sz="1600">
                  <a:solidFill>
                    <a:srgbClr val="000000"/>
                  </a:solidFill>
                  <a:latin typeface="Aptos"/>
                  <a:ea typeface="Aptos"/>
                  <a:cs typeface="Aptos"/>
                  <a:sym typeface="Aptos"/>
                </a:rPr>
                <a:t>Review by organisation requesting training</a:t>
              </a:r>
            </a:p>
          </p:txBody>
        </p:sp>
        <p:sp>
          <p:nvSpPr>
            <p:cNvPr id="39" name="TextBox 39"/>
            <p:cNvSpPr txBox="1"/>
            <p:nvPr/>
          </p:nvSpPr>
          <p:spPr>
            <a:xfrm>
              <a:off x="7651598" y="580301"/>
              <a:ext cx="4019029" cy="598894"/>
            </a:xfrm>
            <a:prstGeom prst="rect">
              <a:avLst/>
            </a:prstGeom>
          </p:spPr>
          <p:txBody>
            <a:bodyPr lIns="0" tIns="0" rIns="0" bIns="0" rtlCol="0" anchor="t">
              <a:spAutoFit/>
            </a:bodyPr>
            <a:lstStyle/>
            <a:p>
              <a:pPr algn="ctr">
                <a:lnSpc>
                  <a:spcPts val="3499"/>
                </a:lnSpc>
              </a:pPr>
              <a:r>
                <a:rPr lang="en-US" sz="2499" b="1">
                  <a:solidFill>
                    <a:srgbClr val="000000"/>
                  </a:solidFill>
                  <a:latin typeface="Aptos Bold"/>
                  <a:ea typeface="Aptos Bold"/>
                  <a:cs typeface="Aptos Bold"/>
                  <a:sym typeface="Aptos Bold"/>
                </a:rPr>
                <a:t>Adjustments</a:t>
              </a:r>
            </a:p>
          </p:txBody>
        </p:sp>
        <p:sp>
          <p:nvSpPr>
            <p:cNvPr id="40" name="TextBox 40"/>
            <p:cNvSpPr txBox="1"/>
            <p:nvPr/>
          </p:nvSpPr>
          <p:spPr>
            <a:xfrm>
              <a:off x="16865384" y="580301"/>
              <a:ext cx="4684916" cy="598894"/>
            </a:xfrm>
            <a:prstGeom prst="rect">
              <a:avLst/>
            </a:prstGeom>
          </p:spPr>
          <p:txBody>
            <a:bodyPr lIns="0" tIns="0" rIns="0" bIns="0" rtlCol="0" anchor="t">
              <a:spAutoFit/>
            </a:bodyPr>
            <a:lstStyle/>
            <a:p>
              <a:pPr algn="ctr">
                <a:lnSpc>
                  <a:spcPts val="3499"/>
                </a:lnSpc>
              </a:pPr>
              <a:r>
                <a:rPr lang="en-US" sz="2499" b="1">
                  <a:solidFill>
                    <a:srgbClr val="000000"/>
                  </a:solidFill>
                  <a:latin typeface="Aptos Bold"/>
                  <a:ea typeface="Aptos Bold"/>
                  <a:cs typeface="Aptos Bold"/>
                  <a:sym typeface="Aptos Bold"/>
                </a:rPr>
                <a:t>Subject expert review</a:t>
              </a:r>
            </a:p>
          </p:txBody>
        </p:sp>
        <p:sp>
          <p:nvSpPr>
            <p:cNvPr id="41" name="TextBox 41"/>
            <p:cNvSpPr txBox="1"/>
            <p:nvPr/>
          </p:nvSpPr>
          <p:spPr>
            <a:xfrm>
              <a:off x="7651598" y="1252766"/>
              <a:ext cx="4019029" cy="1079475"/>
            </a:xfrm>
            <a:prstGeom prst="rect">
              <a:avLst/>
            </a:prstGeom>
          </p:spPr>
          <p:txBody>
            <a:bodyPr lIns="0" tIns="0" rIns="0" bIns="0" rtlCol="0" anchor="t">
              <a:spAutoFit/>
            </a:bodyPr>
            <a:lstStyle/>
            <a:p>
              <a:pPr algn="ctr">
                <a:lnSpc>
                  <a:spcPts val="2239"/>
                </a:lnSpc>
              </a:pPr>
              <a:r>
                <a:rPr lang="en-US" sz="1600">
                  <a:solidFill>
                    <a:srgbClr val="000000"/>
                  </a:solidFill>
                  <a:latin typeface="Aptos"/>
                  <a:ea typeface="Aptos"/>
                  <a:cs typeface="Aptos"/>
                  <a:sym typeface="Aptos"/>
                </a:rPr>
                <a:t>Adjust lessons through a number of drafts and consultation with expert reviewer</a:t>
              </a:r>
            </a:p>
          </p:txBody>
        </p:sp>
        <p:sp>
          <p:nvSpPr>
            <p:cNvPr id="42" name="TextBox 42"/>
            <p:cNvSpPr txBox="1"/>
            <p:nvPr/>
          </p:nvSpPr>
          <p:spPr>
            <a:xfrm>
              <a:off x="17201286" y="1252766"/>
              <a:ext cx="4013111" cy="392913"/>
            </a:xfrm>
            <a:prstGeom prst="rect">
              <a:avLst/>
            </a:prstGeom>
          </p:spPr>
          <p:txBody>
            <a:bodyPr lIns="0" tIns="0" rIns="0" bIns="0" rtlCol="0" anchor="t">
              <a:spAutoFit/>
            </a:bodyPr>
            <a:lstStyle/>
            <a:p>
              <a:pPr algn="ctr">
                <a:lnSpc>
                  <a:spcPts val="2239"/>
                </a:lnSpc>
              </a:pPr>
              <a:r>
                <a:rPr lang="en-US" sz="1600">
                  <a:solidFill>
                    <a:srgbClr val="000000"/>
                  </a:solidFill>
                  <a:latin typeface="Aptos"/>
                  <a:ea typeface="Aptos"/>
                  <a:cs typeface="Aptos"/>
                  <a:sym typeface="Aptos"/>
                </a:rPr>
                <a:t>Expert review of content</a:t>
              </a:r>
            </a:p>
          </p:txBody>
        </p:sp>
        <p:sp>
          <p:nvSpPr>
            <p:cNvPr id="43" name="TextBox 43"/>
            <p:cNvSpPr txBox="1"/>
            <p:nvPr/>
          </p:nvSpPr>
          <p:spPr>
            <a:xfrm>
              <a:off x="954939" y="4263199"/>
              <a:ext cx="4024771" cy="567164"/>
            </a:xfrm>
            <a:prstGeom prst="rect">
              <a:avLst/>
            </a:prstGeom>
          </p:spPr>
          <p:txBody>
            <a:bodyPr lIns="0" tIns="0" rIns="0" bIns="0" rtlCol="0" anchor="t">
              <a:spAutoFit/>
            </a:bodyPr>
            <a:lstStyle/>
            <a:p>
              <a:pPr algn="ctr">
                <a:lnSpc>
                  <a:spcPts val="3499"/>
                </a:lnSpc>
              </a:pPr>
              <a:r>
                <a:rPr lang="en-US" sz="2499" b="1" dirty="0">
                  <a:solidFill>
                    <a:srgbClr val="000000"/>
                  </a:solidFill>
                  <a:latin typeface="Aptos Bold"/>
                  <a:ea typeface="Aptos Bold"/>
                  <a:cs typeface="Aptos Bold"/>
                  <a:sym typeface="Aptos Bold"/>
                </a:rPr>
                <a:t>Planning phase</a:t>
              </a:r>
            </a:p>
          </p:txBody>
        </p:sp>
        <p:sp>
          <p:nvSpPr>
            <p:cNvPr id="44" name="TextBox 44"/>
            <p:cNvSpPr txBox="1"/>
            <p:nvPr/>
          </p:nvSpPr>
          <p:spPr>
            <a:xfrm>
              <a:off x="993229" y="5077066"/>
              <a:ext cx="4024770" cy="777621"/>
            </a:xfrm>
            <a:prstGeom prst="rect">
              <a:avLst/>
            </a:prstGeom>
          </p:spPr>
          <p:txBody>
            <a:bodyPr lIns="0" tIns="0" rIns="0" bIns="0" rtlCol="0" anchor="t">
              <a:spAutoFit/>
            </a:bodyPr>
            <a:lstStyle/>
            <a:p>
              <a:pPr algn="ctr">
                <a:lnSpc>
                  <a:spcPts val="2239"/>
                </a:lnSpc>
              </a:pPr>
              <a:r>
                <a:rPr lang="en-US" sz="1600">
                  <a:solidFill>
                    <a:srgbClr val="000000"/>
                  </a:solidFill>
                  <a:latin typeface="Aptos"/>
                  <a:ea typeface="Aptos"/>
                  <a:cs typeface="Aptos"/>
                  <a:sym typeface="Aptos"/>
                </a:rPr>
                <a:t>Review guidelines and establish learning points required</a:t>
              </a:r>
            </a:p>
          </p:txBody>
        </p:sp>
        <p:sp>
          <p:nvSpPr>
            <p:cNvPr id="45" name="TextBox 45"/>
            <p:cNvSpPr txBox="1"/>
            <p:nvPr/>
          </p:nvSpPr>
          <p:spPr>
            <a:xfrm>
              <a:off x="12259970" y="3722802"/>
              <a:ext cx="4013111" cy="598894"/>
            </a:xfrm>
            <a:prstGeom prst="rect">
              <a:avLst/>
            </a:prstGeom>
          </p:spPr>
          <p:txBody>
            <a:bodyPr lIns="0" tIns="0" rIns="0" bIns="0" rtlCol="0" anchor="t">
              <a:spAutoFit/>
            </a:bodyPr>
            <a:lstStyle/>
            <a:p>
              <a:pPr algn="ctr">
                <a:lnSpc>
                  <a:spcPts val="3499"/>
                </a:lnSpc>
              </a:pPr>
              <a:r>
                <a:rPr lang="en-US" sz="2499" b="1">
                  <a:solidFill>
                    <a:srgbClr val="000000"/>
                  </a:solidFill>
                  <a:latin typeface="Aptos Bold"/>
                  <a:ea typeface="Aptos Bold"/>
                  <a:cs typeface="Aptos Bold"/>
                  <a:sym typeface="Aptos Bold"/>
                </a:rPr>
                <a:t>Review cycle</a:t>
              </a:r>
            </a:p>
          </p:txBody>
        </p:sp>
      </p:grpSp>
      <p:sp>
        <p:nvSpPr>
          <p:cNvPr id="46" name="TextBox 46"/>
          <p:cNvSpPr txBox="1"/>
          <p:nvPr/>
        </p:nvSpPr>
        <p:spPr>
          <a:xfrm>
            <a:off x="2888882" y="1922850"/>
            <a:ext cx="12486233" cy="388620"/>
          </a:xfrm>
          <a:prstGeom prst="rect">
            <a:avLst/>
          </a:prstGeom>
        </p:spPr>
        <p:txBody>
          <a:bodyPr lIns="0" tIns="0" rIns="0" bIns="0" rtlCol="0" anchor="t">
            <a:spAutoFit/>
          </a:bodyPr>
          <a:lstStyle/>
          <a:p>
            <a:pPr algn="ctr">
              <a:lnSpc>
                <a:spcPts val="2940"/>
              </a:lnSpc>
            </a:pPr>
            <a:r>
              <a:rPr lang="en-US" sz="3000">
                <a:solidFill>
                  <a:srgbClr val="000000"/>
                </a:solidFill>
                <a:latin typeface="Aptos"/>
                <a:ea typeface="Aptos"/>
                <a:cs typeface="Aptos"/>
                <a:sym typeface="Aptos"/>
              </a:rPr>
              <a:t>Lesson design: clear steps for adaptive and iterative development of lessons</a:t>
            </a:r>
          </a:p>
        </p:txBody>
      </p:sp>
      <p:sp>
        <p:nvSpPr>
          <p:cNvPr id="47" name="TextBox 47"/>
          <p:cNvSpPr txBox="1"/>
          <p:nvPr/>
        </p:nvSpPr>
        <p:spPr>
          <a:xfrm>
            <a:off x="-12002" y="1185301"/>
            <a:ext cx="18300002" cy="477098"/>
          </a:xfrm>
          <a:prstGeom prst="rect">
            <a:avLst/>
          </a:prstGeom>
        </p:spPr>
        <p:txBody>
          <a:bodyPr lIns="0" tIns="0" rIns="0" bIns="0" rtlCol="0" anchor="t">
            <a:spAutoFit/>
          </a:bodyPr>
          <a:lstStyle/>
          <a:p>
            <a:pPr algn="ctr">
              <a:lnSpc>
                <a:spcPts val="4715"/>
              </a:lnSpc>
            </a:pPr>
            <a:r>
              <a:rPr lang="en-US" sz="5400" spc="106">
                <a:solidFill>
                  <a:srgbClr val="191919"/>
                </a:solidFill>
                <a:latin typeface="Aptos"/>
                <a:ea typeface="Aptos"/>
                <a:cs typeface="Aptos"/>
                <a:sym typeface="Aptos"/>
              </a:rPr>
              <a:t>Components of creating microlearning sessions</a:t>
            </a:r>
          </a:p>
        </p:txBody>
      </p:sp>
      <p:sp>
        <p:nvSpPr>
          <p:cNvPr id="48" name="TextBox 48"/>
          <p:cNvSpPr txBox="1"/>
          <p:nvPr/>
        </p:nvSpPr>
        <p:spPr>
          <a:xfrm>
            <a:off x="16995815" y="8943229"/>
            <a:ext cx="152400" cy="219075"/>
          </a:xfrm>
          <a:prstGeom prst="rect">
            <a:avLst/>
          </a:prstGeom>
        </p:spPr>
        <p:txBody>
          <a:bodyPr wrap="none" lIns="0" tIns="0" rIns="0" bIns="0" rtlCol="0" anchor="t">
            <a:spAutoFit/>
          </a:bodyPr>
          <a:lstStyle/>
          <a:p>
            <a:pPr algn="ctr">
              <a:lnSpc>
                <a:spcPts val="4642"/>
              </a:lnSpc>
              <a:spcBef>
                <a:spcPct val="0"/>
              </a:spcBef>
            </a:pPr>
            <a:r>
              <a:rPr lang="en-US" sz="3316">
                <a:solidFill>
                  <a:srgbClr val="000000"/>
                </a:solidFill>
                <a:latin typeface="Canva Sans"/>
                <a:ea typeface="Canva Sans"/>
                <a:cs typeface="Canva Sans"/>
                <a:sym typeface="Canva Sans"/>
              </a:rPr>
              <a:t>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8FC"/>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1193803"/>
          </a:xfrm>
          <a:prstGeom prst="rect">
            <a:avLst/>
          </a:prstGeom>
        </p:spPr>
        <p:txBody>
          <a:bodyPr lIns="0" tIns="0" rIns="0" bIns="0" rtlCol="0" anchor="t">
            <a:spAutoFit/>
          </a:bodyPr>
          <a:lstStyle/>
          <a:p>
            <a:pPr algn="ctr">
              <a:lnSpc>
                <a:spcPts val="9799"/>
              </a:lnSpc>
              <a:spcBef>
                <a:spcPct val="0"/>
              </a:spcBef>
            </a:pPr>
            <a:r>
              <a:rPr lang="en-US" sz="6999" b="1">
                <a:solidFill>
                  <a:srgbClr val="000000"/>
                </a:solidFill>
                <a:latin typeface="Canva Sans Bold"/>
                <a:ea typeface="Canva Sans Bold"/>
                <a:cs typeface="Canva Sans Bold"/>
                <a:sym typeface="Canva Sans Bold"/>
              </a:rPr>
              <a:t>In this section</a:t>
            </a:r>
          </a:p>
        </p:txBody>
      </p:sp>
      <p:sp>
        <p:nvSpPr>
          <p:cNvPr id="3" name="TextBox 3"/>
          <p:cNvSpPr txBox="1"/>
          <p:nvPr/>
        </p:nvSpPr>
        <p:spPr>
          <a:xfrm>
            <a:off x="3089264" y="2209055"/>
            <a:ext cx="11893278" cy="6800849"/>
          </a:xfrm>
          <a:prstGeom prst="rect">
            <a:avLst/>
          </a:prstGeom>
        </p:spPr>
        <p:txBody>
          <a:bodyPr lIns="0" tIns="0" rIns="0" bIns="0" rtlCol="0" anchor="t">
            <a:spAutoFit/>
          </a:bodyPr>
          <a:lstStyle/>
          <a:p>
            <a:pPr marL="647703" lvl="1" indent="-323852" algn="l">
              <a:lnSpc>
                <a:spcPts val="5400"/>
              </a:lnSpc>
              <a:buFont typeface="Arial"/>
              <a:buChar char="•"/>
            </a:pPr>
            <a:r>
              <a:rPr lang="en-US" sz="3000" b="1">
                <a:solidFill>
                  <a:srgbClr val="000000"/>
                </a:solidFill>
                <a:latin typeface="Canva Sans Bold"/>
                <a:ea typeface="Canva Sans Bold"/>
                <a:cs typeface="Canva Sans Bold"/>
                <a:sym typeface="Canva Sans Bold"/>
              </a:rPr>
              <a:t>Step 1:</a:t>
            </a:r>
            <a:r>
              <a:rPr lang="en-US" sz="3000">
                <a:solidFill>
                  <a:srgbClr val="000000"/>
                </a:solidFill>
                <a:latin typeface="Canva Sans"/>
                <a:ea typeface="Canva Sans"/>
                <a:cs typeface="Canva Sans"/>
                <a:sym typeface="Canva Sans"/>
              </a:rPr>
              <a:t> Time planning</a:t>
            </a:r>
          </a:p>
          <a:p>
            <a:pPr marL="647703" lvl="1" indent="-323852" algn="l">
              <a:lnSpc>
                <a:spcPts val="5400"/>
              </a:lnSpc>
              <a:buFont typeface="Arial"/>
              <a:buChar char="•"/>
            </a:pPr>
            <a:r>
              <a:rPr lang="en-US" sz="3000" b="1">
                <a:solidFill>
                  <a:srgbClr val="000000"/>
                </a:solidFill>
                <a:latin typeface="Canva Sans Bold"/>
                <a:ea typeface="Canva Sans Bold"/>
                <a:cs typeface="Canva Sans Bold"/>
                <a:sym typeface="Canva Sans Bold"/>
              </a:rPr>
              <a:t>Step 2:</a:t>
            </a:r>
            <a:r>
              <a:rPr lang="en-US" sz="3000">
                <a:solidFill>
                  <a:srgbClr val="000000"/>
                </a:solidFill>
                <a:latin typeface="Canva Sans"/>
                <a:ea typeface="Canva Sans"/>
                <a:cs typeface="Canva Sans"/>
                <a:sym typeface="Canva Sans"/>
              </a:rPr>
              <a:t> Housekeeping</a:t>
            </a:r>
          </a:p>
          <a:p>
            <a:pPr marL="647703" lvl="1" indent="-323852" algn="l">
              <a:lnSpc>
                <a:spcPts val="5400"/>
              </a:lnSpc>
              <a:buFont typeface="Arial"/>
              <a:buChar char="•"/>
            </a:pPr>
            <a:r>
              <a:rPr lang="en-US" sz="3000" b="1">
                <a:solidFill>
                  <a:srgbClr val="000000"/>
                </a:solidFill>
                <a:latin typeface="Canva Sans Bold"/>
                <a:ea typeface="Canva Sans Bold"/>
                <a:cs typeface="Canva Sans Bold"/>
                <a:sym typeface="Canva Sans Bold"/>
              </a:rPr>
              <a:t>Step 3:</a:t>
            </a:r>
            <a:r>
              <a:rPr lang="en-US" sz="3000">
                <a:solidFill>
                  <a:srgbClr val="000000"/>
                </a:solidFill>
                <a:latin typeface="Canva Sans"/>
                <a:ea typeface="Canva Sans"/>
                <a:cs typeface="Canva Sans"/>
                <a:sym typeface="Canva Sans"/>
              </a:rPr>
              <a:t> Introduction (1st lesson)</a:t>
            </a:r>
          </a:p>
          <a:p>
            <a:pPr marL="647703" lvl="1" indent="-323852" algn="l">
              <a:lnSpc>
                <a:spcPts val="5400"/>
              </a:lnSpc>
              <a:buFont typeface="Arial"/>
              <a:buChar char="•"/>
            </a:pPr>
            <a:r>
              <a:rPr lang="en-US" sz="3000" b="1">
                <a:solidFill>
                  <a:srgbClr val="000000"/>
                </a:solidFill>
                <a:latin typeface="Canva Sans Bold"/>
                <a:ea typeface="Canva Sans Bold"/>
                <a:cs typeface="Canva Sans Bold"/>
                <a:sym typeface="Canva Sans Bold"/>
              </a:rPr>
              <a:t>Step 4:</a:t>
            </a:r>
            <a:r>
              <a:rPr lang="en-US" sz="3000">
                <a:solidFill>
                  <a:srgbClr val="000000"/>
                </a:solidFill>
                <a:latin typeface="Canva Sans"/>
                <a:ea typeface="Canva Sans"/>
                <a:cs typeface="Canva Sans"/>
                <a:sym typeface="Canva Sans"/>
              </a:rPr>
              <a:t> Lesson structure </a:t>
            </a:r>
          </a:p>
          <a:p>
            <a:pPr marL="1295406" lvl="2" indent="-431802" algn="l">
              <a:lnSpc>
                <a:spcPts val="5400"/>
              </a:lnSpc>
              <a:buFont typeface="Arial"/>
              <a:buChar char="⚬"/>
            </a:pPr>
            <a:r>
              <a:rPr lang="en-US" sz="3000">
                <a:solidFill>
                  <a:srgbClr val="000000"/>
                </a:solidFill>
                <a:latin typeface="Canva Sans"/>
                <a:ea typeface="Canva Sans"/>
                <a:cs typeface="Canva Sans"/>
                <a:sym typeface="Canva Sans"/>
              </a:rPr>
              <a:t>Introduction</a:t>
            </a:r>
          </a:p>
          <a:p>
            <a:pPr marL="1295406" lvl="2" indent="-431802" algn="l">
              <a:lnSpc>
                <a:spcPts val="5400"/>
              </a:lnSpc>
              <a:buFont typeface="Arial"/>
              <a:buChar char="⚬"/>
            </a:pPr>
            <a:r>
              <a:rPr lang="en-US" sz="3000">
                <a:solidFill>
                  <a:srgbClr val="000000"/>
                </a:solidFill>
                <a:latin typeface="Canva Sans"/>
                <a:ea typeface="Canva Sans"/>
                <a:cs typeface="Canva Sans"/>
                <a:sym typeface="Canva Sans"/>
              </a:rPr>
              <a:t>Information messages and case studies</a:t>
            </a:r>
          </a:p>
          <a:p>
            <a:pPr marL="1295406" lvl="2" indent="-431802" algn="l">
              <a:lnSpc>
                <a:spcPts val="5400"/>
              </a:lnSpc>
              <a:buFont typeface="Arial"/>
              <a:buChar char="⚬"/>
            </a:pPr>
            <a:r>
              <a:rPr lang="en-US" sz="3000">
                <a:solidFill>
                  <a:srgbClr val="000000"/>
                </a:solidFill>
                <a:latin typeface="Canva Sans"/>
                <a:ea typeface="Canva Sans"/>
                <a:cs typeface="Canva Sans"/>
                <a:sym typeface="Canva Sans"/>
              </a:rPr>
              <a:t>Polls</a:t>
            </a:r>
          </a:p>
          <a:p>
            <a:pPr marL="1295406" lvl="2" indent="-431802" algn="l">
              <a:lnSpc>
                <a:spcPts val="5400"/>
              </a:lnSpc>
              <a:buFont typeface="Arial"/>
              <a:buChar char="⚬"/>
            </a:pPr>
            <a:r>
              <a:rPr lang="en-US" sz="3000">
                <a:solidFill>
                  <a:srgbClr val="000000"/>
                </a:solidFill>
                <a:latin typeface="Canva Sans"/>
                <a:ea typeface="Canva Sans"/>
                <a:cs typeface="Canva Sans"/>
                <a:sym typeface="Canva Sans"/>
              </a:rPr>
              <a:t>Summary text message; voice note; images</a:t>
            </a:r>
          </a:p>
          <a:p>
            <a:pPr marL="647703" lvl="1" indent="-323852" algn="l">
              <a:lnSpc>
                <a:spcPts val="5400"/>
              </a:lnSpc>
              <a:buFont typeface="Arial"/>
              <a:buChar char="•"/>
            </a:pPr>
            <a:r>
              <a:rPr lang="en-US" sz="3000" b="1">
                <a:solidFill>
                  <a:srgbClr val="000000"/>
                </a:solidFill>
                <a:latin typeface="Canva Sans Bold"/>
                <a:ea typeface="Canva Sans Bold"/>
                <a:cs typeface="Canva Sans Bold"/>
                <a:sym typeface="Canva Sans Bold"/>
              </a:rPr>
              <a:t>Step 5:</a:t>
            </a:r>
            <a:r>
              <a:rPr lang="en-US" sz="3000">
                <a:solidFill>
                  <a:srgbClr val="000000"/>
                </a:solidFill>
                <a:latin typeface="Canva Sans"/>
                <a:ea typeface="Canva Sans"/>
                <a:cs typeface="Canva Sans"/>
                <a:sym typeface="Canva Sans"/>
              </a:rPr>
              <a:t> Review and finalisation</a:t>
            </a:r>
          </a:p>
          <a:p>
            <a:pPr marL="647703" lvl="1" indent="-323852" algn="l">
              <a:lnSpc>
                <a:spcPts val="5400"/>
              </a:lnSpc>
              <a:buFont typeface="Arial"/>
              <a:buChar char="•"/>
            </a:pPr>
            <a:r>
              <a:rPr lang="en-US" sz="3000" b="1">
                <a:solidFill>
                  <a:srgbClr val="000000"/>
                </a:solidFill>
                <a:latin typeface="Canva Sans Bold"/>
                <a:ea typeface="Canva Sans Bold"/>
                <a:cs typeface="Canva Sans Bold"/>
                <a:sym typeface="Canva Sans Bold"/>
              </a:rPr>
              <a:t>Step 6: </a:t>
            </a:r>
            <a:r>
              <a:rPr lang="en-US" sz="3000">
                <a:solidFill>
                  <a:srgbClr val="000000"/>
                </a:solidFill>
                <a:latin typeface="Canva Sans"/>
                <a:ea typeface="Canva Sans"/>
                <a:cs typeface="Canva Sans"/>
                <a:sym typeface="Canva Sans"/>
              </a:rPr>
              <a:t>Run a pilot session</a:t>
            </a:r>
          </a:p>
        </p:txBody>
      </p:sp>
      <p:sp>
        <p:nvSpPr>
          <p:cNvPr id="4" name="TextBox 4"/>
          <p:cNvSpPr txBox="1"/>
          <p:nvPr/>
        </p:nvSpPr>
        <p:spPr>
          <a:xfrm>
            <a:off x="16995815" y="8943229"/>
            <a:ext cx="152400" cy="219075"/>
          </a:xfrm>
          <a:prstGeom prst="rect">
            <a:avLst/>
          </a:prstGeom>
        </p:spPr>
        <p:txBody>
          <a:bodyPr wrap="none" lIns="0" tIns="0" rIns="0" bIns="0" rtlCol="0" anchor="t">
            <a:spAutoFit/>
          </a:bodyPr>
          <a:lstStyle/>
          <a:p>
            <a:pPr algn="ctr">
              <a:lnSpc>
                <a:spcPts val="4642"/>
              </a:lnSpc>
              <a:spcBef>
                <a:spcPct val="0"/>
              </a:spcBef>
            </a:pPr>
            <a:r>
              <a:rPr lang="en-US" sz="3316">
                <a:solidFill>
                  <a:srgbClr val="000000"/>
                </a:solidFill>
                <a:latin typeface="Canva Sans"/>
                <a:ea typeface="Canva Sans"/>
                <a:cs typeface="Canva Sans"/>
                <a:sym typeface="Canva Sans"/>
              </a:rPr>
              <a:t>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8FC"/>
        </a:solidFill>
        <a:effectLst/>
      </p:bgPr>
    </p:bg>
    <p:spTree>
      <p:nvGrpSpPr>
        <p:cNvPr id="1" name=""/>
        <p:cNvGrpSpPr/>
        <p:nvPr/>
      </p:nvGrpSpPr>
      <p:grpSpPr>
        <a:xfrm>
          <a:off x="0" y="0"/>
          <a:ext cx="0" cy="0"/>
          <a:chOff x="0" y="0"/>
          <a:chExt cx="0" cy="0"/>
        </a:xfrm>
      </p:grpSpPr>
      <p:sp>
        <p:nvSpPr>
          <p:cNvPr id="2" name="Freeform 2"/>
          <p:cNvSpPr/>
          <p:nvPr/>
        </p:nvSpPr>
        <p:spPr>
          <a:xfrm>
            <a:off x="2672991" y="5808938"/>
            <a:ext cx="2115094" cy="2711659"/>
          </a:xfrm>
          <a:custGeom>
            <a:avLst/>
            <a:gdLst/>
            <a:ahLst/>
            <a:cxnLst/>
            <a:rect l="l" t="t" r="r" b="b"/>
            <a:pathLst>
              <a:path w="2115094" h="2711659">
                <a:moveTo>
                  <a:pt x="0" y="0"/>
                </a:moveTo>
                <a:lnTo>
                  <a:pt x="2115093" y="0"/>
                </a:lnTo>
                <a:lnTo>
                  <a:pt x="2115093" y="2711659"/>
                </a:lnTo>
                <a:lnTo>
                  <a:pt x="0" y="271165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a:off x="13503959" y="5808938"/>
            <a:ext cx="2721866" cy="2711659"/>
          </a:xfrm>
          <a:custGeom>
            <a:avLst/>
            <a:gdLst/>
            <a:ahLst/>
            <a:cxnLst/>
            <a:rect l="l" t="t" r="r" b="b"/>
            <a:pathLst>
              <a:path w="2721866" h="2711659">
                <a:moveTo>
                  <a:pt x="0" y="0"/>
                </a:moveTo>
                <a:lnTo>
                  <a:pt x="2721866" y="0"/>
                </a:lnTo>
                <a:lnTo>
                  <a:pt x="2721866" y="2711659"/>
                </a:lnTo>
                <a:lnTo>
                  <a:pt x="0" y="271165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TextBox 4"/>
          <p:cNvSpPr txBox="1"/>
          <p:nvPr/>
        </p:nvSpPr>
        <p:spPr>
          <a:xfrm>
            <a:off x="16995815" y="8943229"/>
            <a:ext cx="152400" cy="219075"/>
          </a:xfrm>
          <a:prstGeom prst="rect">
            <a:avLst/>
          </a:prstGeom>
        </p:spPr>
        <p:txBody>
          <a:bodyPr wrap="none" lIns="0" tIns="0" rIns="0" bIns="0" rtlCol="0" anchor="t">
            <a:spAutoFit/>
          </a:bodyPr>
          <a:lstStyle/>
          <a:p>
            <a:pPr algn="ctr">
              <a:lnSpc>
                <a:spcPts val="4642"/>
              </a:lnSpc>
              <a:spcBef>
                <a:spcPct val="0"/>
              </a:spcBef>
            </a:pPr>
            <a:r>
              <a:rPr lang="en-US" sz="3316">
                <a:solidFill>
                  <a:srgbClr val="000000"/>
                </a:solidFill>
                <a:latin typeface="Canva Sans"/>
                <a:ea typeface="Canva Sans"/>
                <a:cs typeface="Canva Sans"/>
                <a:sym typeface="Canva Sans"/>
              </a:rPr>
              <a:t>4</a:t>
            </a:r>
          </a:p>
        </p:txBody>
      </p:sp>
      <p:sp>
        <p:nvSpPr>
          <p:cNvPr id="5" name="TextBox 5"/>
          <p:cNvSpPr txBox="1"/>
          <p:nvPr/>
        </p:nvSpPr>
        <p:spPr>
          <a:xfrm>
            <a:off x="2321367" y="1860722"/>
            <a:ext cx="13645265" cy="2948563"/>
          </a:xfrm>
          <a:prstGeom prst="rect">
            <a:avLst/>
          </a:prstGeom>
        </p:spPr>
        <p:txBody>
          <a:bodyPr lIns="0" tIns="0" rIns="0" bIns="0" rtlCol="0" anchor="t">
            <a:spAutoFit/>
          </a:bodyPr>
          <a:lstStyle/>
          <a:p>
            <a:pPr algn="ctr">
              <a:lnSpc>
                <a:spcPts val="5683"/>
              </a:lnSpc>
            </a:pPr>
            <a:r>
              <a:rPr lang="en-US" sz="2899">
                <a:solidFill>
                  <a:srgbClr val="000000"/>
                </a:solidFill>
                <a:latin typeface="Canva Sans"/>
                <a:ea typeface="Canva Sans"/>
                <a:cs typeface="Canva Sans"/>
                <a:sym typeface="Canva Sans"/>
              </a:rPr>
              <a:t>Before we start thinking about designing the lessons, remember that</a:t>
            </a:r>
          </a:p>
          <a:p>
            <a:pPr algn="ctr">
              <a:lnSpc>
                <a:spcPts val="5683"/>
              </a:lnSpc>
            </a:pPr>
            <a:r>
              <a:rPr lang="en-US" sz="2899">
                <a:solidFill>
                  <a:srgbClr val="000000"/>
                </a:solidFill>
                <a:latin typeface="Canva Sans"/>
                <a:ea typeface="Canva Sans"/>
                <a:cs typeface="Canva Sans"/>
                <a:sym typeface="Canva Sans"/>
              </a:rPr>
              <a:t>we’re doing </a:t>
            </a:r>
            <a:r>
              <a:rPr lang="en-US" sz="2899" b="1">
                <a:solidFill>
                  <a:srgbClr val="000000"/>
                </a:solidFill>
                <a:latin typeface="Canva Sans Bold"/>
                <a:ea typeface="Canva Sans Bold"/>
                <a:cs typeface="Canva Sans Bold"/>
                <a:sym typeface="Canva Sans Bold"/>
              </a:rPr>
              <a:t>microlearning</a:t>
            </a:r>
            <a:r>
              <a:rPr lang="en-US" sz="2899">
                <a:solidFill>
                  <a:srgbClr val="000000"/>
                </a:solidFill>
                <a:latin typeface="Canva Sans"/>
                <a:ea typeface="Canva Sans"/>
                <a:cs typeface="Canva Sans"/>
                <a:sym typeface="Canva Sans"/>
              </a:rPr>
              <a:t>:</a:t>
            </a:r>
          </a:p>
          <a:p>
            <a:pPr algn="ctr">
              <a:lnSpc>
                <a:spcPts val="5683"/>
              </a:lnSpc>
            </a:pPr>
            <a:r>
              <a:rPr lang="en-US" sz="2899">
                <a:solidFill>
                  <a:srgbClr val="000000"/>
                </a:solidFill>
                <a:latin typeface="Canva Sans"/>
                <a:ea typeface="Canva Sans"/>
                <a:cs typeface="Canva Sans"/>
                <a:sym typeface="Canva Sans"/>
              </a:rPr>
              <a:t>we’re aiming for</a:t>
            </a:r>
          </a:p>
          <a:p>
            <a:pPr algn="ctr">
              <a:lnSpc>
                <a:spcPts val="7251"/>
              </a:lnSpc>
            </a:pPr>
            <a:r>
              <a:rPr lang="en-US" sz="3699" b="1">
                <a:solidFill>
                  <a:srgbClr val="000000"/>
                </a:solidFill>
                <a:latin typeface="Canva Sans Bold"/>
                <a:ea typeface="Canva Sans Bold"/>
                <a:cs typeface="Canva Sans Bold"/>
                <a:sym typeface="Canva Sans Bold"/>
              </a:rPr>
              <a:t> short, easily digestible learning points</a:t>
            </a:r>
          </a:p>
        </p:txBody>
      </p:sp>
      <p:sp>
        <p:nvSpPr>
          <p:cNvPr id="6" name="TextBox 6"/>
          <p:cNvSpPr txBox="1"/>
          <p:nvPr/>
        </p:nvSpPr>
        <p:spPr>
          <a:xfrm>
            <a:off x="5435784" y="6216503"/>
            <a:ext cx="7416432" cy="1358395"/>
          </a:xfrm>
          <a:prstGeom prst="rect">
            <a:avLst/>
          </a:prstGeom>
        </p:spPr>
        <p:txBody>
          <a:bodyPr lIns="0" tIns="0" rIns="0" bIns="0" rtlCol="0" anchor="t">
            <a:spAutoFit/>
          </a:bodyPr>
          <a:lstStyle/>
          <a:p>
            <a:pPr algn="ctr">
              <a:lnSpc>
                <a:spcPts val="5683"/>
              </a:lnSpc>
            </a:pPr>
            <a:r>
              <a:rPr lang="en-US" sz="2899">
                <a:solidFill>
                  <a:srgbClr val="000000"/>
                </a:solidFill>
                <a:latin typeface="Canva Sans"/>
                <a:ea typeface="Canva Sans"/>
                <a:cs typeface="Canva Sans"/>
                <a:sym typeface="Canva Sans"/>
              </a:rPr>
              <a:t>Think of them as the learning equivalent of a snack, rather than a 3-course meal!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64801" y="1194023"/>
            <a:ext cx="3436988" cy="1946195"/>
          </a:xfrm>
          <a:custGeom>
            <a:avLst/>
            <a:gdLst/>
            <a:ahLst/>
            <a:cxnLst/>
            <a:rect l="l" t="t" r="r" b="b"/>
            <a:pathLst>
              <a:path w="3436988" h="1946195">
                <a:moveTo>
                  <a:pt x="0" y="0"/>
                </a:moveTo>
                <a:lnTo>
                  <a:pt x="3436988" y="0"/>
                </a:lnTo>
                <a:lnTo>
                  <a:pt x="3436988" y="1946195"/>
                </a:lnTo>
                <a:lnTo>
                  <a:pt x="0" y="19461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a:off x="9345502" y="714841"/>
            <a:ext cx="2904557" cy="2904557"/>
          </a:xfrm>
          <a:custGeom>
            <a:avLst/>
            <a:gdLst/>
            <a:ahLst/>
            <a:cxnLst/>
            <a:rect l="l" t="t" r="r" b="b"/>
            <a:pathLst>
              <a:path w="2904557" h="2904557">
                <a:moveTo>
                  <a:pt x="0" y="0"/>
                </a:moveTo>
                <a:lnTo>
                  <a:pt x="2904558" y="0"/>
                </a:lnTo>
                <a:lnTo>
                  <a:pt x="2904558" y="2904558"/>
                </a:lnTo>
                <a:lnTo>
                  <a:pt x="0" y="290455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849461" y="5373005"/>
            <a:ext cx="4282411" cy="3334928"/>
          </a:xfrm>
          <a:custGeom>
            <a:avLst/>
            <a:gdLst/>
            <a:ahLst/>
            <a:cxnLst/>
            <a:rect l="l" t="t" r="r" b="b"/>
            <a:pathLst>
              <a:path w="4282411" h="3334928">
                <a:moveTo>
                  <a:pt x="0" y="0"/>
                </a:moveTo>
                <a:lnTo>
                  <a:pt x="4282411" y="0"/>
                </a:lnTo>
                <a:lnTo>
                  <a:pt x="4282411" y="3334927"/>
                </a:lnTo>
                <a:lnTo>
                  <a:pt x="0" y="333492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5" name="TextBox 5"/>
          <p:cNvSpPr txBox="1"/>
          <p:nvPr/>
        </p:nvSpPr>
        <p:spPr>
          <a:xfrm>
            <a:off x="16995815" y="8943229"/>
            <a:ext cx="152400" cy="219075"/>
          </a:xfrm>
          <a:prstGeom prst="rect">
            <a:avLst/>
          </a:prstGeom>
        </p:spPr>
        <p:txBody>
          <a:bodyPr wrap="none" lIns="0" tIns="0" rIns="0" bIns="0" rtlCol="0" anchor="t">
            <a:spAutoFit/>
          </a:bodyPr>
          <a:lstStyle/>
          <a:p>
            <a:pPr algn="ctr">
              <a:lnSpc>
                <a:spcPts val="4642"/>
              </a:lnSpc>
              <a:spcBef>
                <a:spcPct val="0"/>
              </a:spcBef>
            </a:pPr>
            <a:r>
              <a:rPr lang="en-US" sz="3316">
                <a:solidFill>
                  <a:srgbClr val="000000"/>
                </a:solidFill>
                <a:latin typeface="Canva Sans"/>
                <a:ea typeface="Canva Sans"/>
                <a:cs typeface="Canva Sans"/>
                <a:sym typeface="Canva Sans"/>
              </a:rPr>
              <a:t>5</a:t>
            </a:r>
          </a:p>
        </p:txBody>
      </p:sp>
      <p:sp>
        <p:nvSpPr>
          <p:cNvPr id="6" name="TextBox 6"/>
          <p:cNvSpPr txBox="1"/>
          <p:nvPr/>
        </p:nvSpPr>
        <p:spPr>
          <a:xfrm>
            <a:off x="730816" y="4025899"/>
            <a:ext cx="16826368" cy="1117601"/>
          </a:xfrm>
          <a:prstGeom prst="rect">
            <a:avLst/>
          </a:prstGeom>
        </p:spPr>
        <p:txBody>
          <a:bodyPr lIns="0" tIns="0" rIns="0" bIns="0" rtlCol="0" anchor="t">
            <a:spAutoFit/>
          </a:bodyPr>
          <a:lstStyle/>
          <a:p>
            <a:pPr algn="ctr">
              <a:lnSpc>
                <a:spcPts val="3779"/>
              </a:lnSpc>
            </a:pPr>
            <a:r>
              <a:rPr lang="en-US" sz="2699">
                <a:solidFill>
                  <a:srgbClr val="000000"/>
                </a:solidFill>
                <a:latin typeface="Canva Sans"/>
                <a:ea typeface="Canva Sans"/>
                <a:cs typeface="Canva Sans"/>
                <a:sym typeface="Canva Sans"/>
              </a:rPr>
              <a:t>While the lessons themselves are the learning time equivalent of a snack, the designing of the lessons</a:t>
            </a:r>
          </a:p>
          <a:p>
            <a:pPr algn="ctr">
              <a:lnSpc>
                <a:spcPts val="5319"/>
              </a:lnSpc>
            </a:pPr>
            <a:r>
              <a:rPr lang="en-US" sz="3799" b="1">
                <a:solidFill>
                  <a:srgbClr val="000000"/>
                </a:solidFill>
                <a:latin typeface="Canva Sans Bold"/>
                <a:ea typeface="Canva Sans Bold"/>
                <a:cs typeface="Canva Sans Bold"/>
                <a:sym typeface="Canva Sans Bold"/>
              </a:rPr>
              <a:t>takes time</a:t>
            </a:r>
          </a:p>
        </p:txBody>
      </p:sp>
      <p:sp>
        <p:nvSpPr>
          <p:cNvPr id="7" name="TextBox 7"/>
          <p:cNvSpPr txBox="1"/>
          <p:nvPr/>
        </p:nvSpPr>
        <p:spPr>
          <a:xfrm>
            <a:off x="5155251" y="5732621"/>
            <a:ext cx="11856561" cy="2787145"/>
          </a:xfrm>
          <a:prstGeom prst="rect">
            <a:avLst/>
          </a:prstGeom>
        </p:spPr>
        <p:txBody>
          <a:bodyPr lIns="0" tIns="0" rIns="0" bIns="0" rtlCol="0" anchor="t">
            <a:spAutoFit/>
          </a:bodyPr>
          <a:lstStyle/>
          <a:p>
            <a:pPr algn="ctr">
              <a:lnSpc>
                <a:spcPts val="5683"/>
              </a:lnSpc>
            </a:pPr>
            <a:r>
              <a:rPr lang="en-US" sz="2899">
                <a:solidFill>
                  <a:srgbClr val="000000"/>
                </a:solidFill>
                <a:latin typeface="Canva Sans"/>
                <a:ea typeface="Canva Sans"/>
                <a:cs typeface="Canva Sans"/>
                <a:sym typeface="Canva Sans"/>
              </a:rPr>
              <a:t>Make sure that you set aside </a:t>
            </a:r>
            <a:r>
              <a:rPr lang="en-US" sz="2899" b="1">
                <a:solidFill>
                  <a:srgbClr val="000000"/>
                </a:solidFill>
                <a:latin typeface="Canva Sans Bold"/>
                <a:ea typeface="Canva Sans Bold"/>
                <a:cs typeface="Canva Sans Bold"/>
                <a:sym typeface="Canva Sans Bold"/>
              </a:rPr>
              <a:t>enough time to design</a:t>
            </a:r>
            <a:r>
              <a:rPr lang="en-US" sz="2899">
                <a:solidFill>
                  <a:srgbClr val="000000"/>
                </a:solidFill>
                <a:latin typeface="Canva Sans"/>
                <a:ea typeface="Canva Sans"/>
                <a:cs typeface="Canva Sans"/>
                <a:sym typeface="Canva Sans"/>
              </a:rPr>
              <a:t> - and check (and check, again) - the lessons before your proposed training time</a:t>
            </a:r>
          </a:p>
          <a:p>
            <a:pPr algn="ctr">
              <a:lnSpc>
                <a:spcPts val="5683"/>
              </a:lnSpc>
            </a:pPr>
            <a:r>
              <a:rPr lang="en-US" sz="2899">
                <a:solidFill>
                  <a:srgbClr val="000000"/>
                </a:solidFill>
                <a:latin typeface="Canva Sans"/>
                <a:ea typeface="Canva Sans"/>
                <a:cs typeface="Canva Sans"/>
                <a:sym typeface="Canva Sans"/>
              </a:rPr>
              <a:t>We generally start </a:t>
            </a:r>
            <a:r>
              <a:rPr lang="en-US" sz="2899" b="1">
                <a:solidFill>
                  <a:srgbClr val="000000"/>
                </a:solidFill>
                <a:latin typeface="Canva Sans Bold"/>
                <a:ea typeface="Canva Sans Bold"/>
                <a:cs typeface="Canva Sans Bold"/>
                <a:sym typeface="Canva Sans Bold"/>
              </a:rPr>
              <a:t>at least 6 weeks before </a:t>
            </a:r>
            <a:r>
              <a:rPr lang="en-US" sz="2899">
                <a:solidFill>
                  <a:srgbClr val="000000"/>
                </a:solidFill>
                <a:latin typeface="Canva Sans"/>
                <a:ea typeface="Canva Sans"/>
                <a:cs typeface="Canva Sans"/>
                <a:sym typeface="Canva Sans"/>
              </a:rPr>
              <a:t>the</a:t>
            </a:r>
          </a:p>
          <a:p>
            <a:pPr algn="ctr">
              <a:lnSpc>
                <a:spcPts val="5683"/>
              </a:lnSpc>
            </a:pPr>
            <a:r>
              <a:rPr lang="en-US" sz="2899">
                <a:solidFill>
                  <a:srgbClr val="000000"/>
                </a:solidFill>
                <a:latin typeface="Canva Sans"/>
                <a:ea typeface="Canva Sans"/>
                <a:cs typeface="Canva Sans"/>
                <a:sym typeface="Canva Sans"/>
              </a:rPr>
              <a:t>training sessions are starting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79033" y="2182272"/>
            <a:ext cx="11590794" cy="4832987"/>
          </a:xfrm>
          <a:prstGeom prst="rect">
            <a:avLst/>
          </a:prstGeom>
        </p:spPr>
        <p:txBody>
          <a:bodyPr lIns="0" tIns="0" rIns="0" bIns="0" rtlCol="0" anchor="t">
            <a:spAutoFit/>
          </a:bodyPr>
          <a:lstStyle/>
          <a:p>
            <a:pPr marL="582925" lvl="1" indent="-291463" algn="l">
              <a:lnSpc>
                <a:spcPts val="4859"/>
              </a:lnSpc>
              <a:buFont typeface="Arial"/>
              <a:buChar char="•"/>
            </a:pPr>
            <a:r>
              <a:rPr lang="en-US" sz="2699" dirty="0">
                <a:solidFill>
                  <a:srgbClr val="000000"/>
                </a:solidFill>
                <a:latin typeface="Canva Sans"/>
                <a:ea typeface="Canva Sans"/>
                <a:cs typeface="Canva Sans"/>
                <a:sym typeface="Canva Sans"/>
              </a:rPr>
              <a:t>First draft design: 1-1.5 days/lesson x 8 sessions = 8-12 days </a:t>
            </a:r>
          </a:p>
          <a:p>
            <a:pPr marL="582925" lvl="1" indent="-291463" algn="l">
              <a:lnSpc>
                <a:spcPts val="4859"/>
              </a:lnSpc>
              <a:buFont typeface="Arial"/>
              <a:buChar char="•"/>
            </a:pPr>
            <a:r>
              <a:rPr lang="en-US" sz="2699" dirty="0">
                <a:solidFill>
                  <a:srgbClr val="000000"/>
                </a:solidFill>
                <a:latin typeface="Canva Sans"/>
                <a:ea typeface="Canva Sans"/>
                <a:cs typeface="Canva Sans"/>
                <a:sym typeface="Canva Sans"/>
              </a:rPr>
              <a:t>Technical review: 0.25 days/lesson x 8 sessions = 2 days</a:t>
            </a:r>
          </a:p>
          <a:p>
            <a:pPr marL="582925" lvl="1" indent="-291463" algn="l">
              <a:lnSpc>
                <a:spcPts val="4859"/>
              </a:lnSpc>
              <a:buFont typeface="Arial"/>
              <a:buChar char="•"/>
            </a:pPr>
            <a:r>
              <a:rPr lang="en-US" sz="2699" dirty="0">
                <a:solidFill>
                  <a:srgbClr val="000000"/>
                </a:solidFill>
                <a:latin typeface="Canva Sans"/>
                <a:ea typeface="Canva Sans"/>
                <a:cs typeface="Canva Sans"/>
                <a:sym typeface="Canva Sans"/>
              </a:rPr>
              <a:t>Clinical review: 0.25 days/lesson x 8 sessions = 2 days</a:t>
            </a:r>
          </a:p>
          <a:p>
            <a:pPr marL="582925" lvl="1" indent="-291463" algn="l">
              <a:lnSpc>
                <a:spcPts val="4859"/>
              </a:lnSpc>
              <a:buFont typeface="Arial"/>
              <a:buChar char="•"/>
            </a:pPr>
            <a:r>
              <a:rPr lang="en-US" sz="2699" dirty="0">
                <a:solidFill>
                  <a:srgbClr val="000000"/>
                </a:solidFill>
                <a:latin typeface="Canva Sans"/>
                <a:ea typeface="Canva Sans"/>
                <a:cs typeface="Canva Sans"/>
                <a:sym typeface="Canva Sans"/>
              </a:rPr>
              <a:t>Second draft: 0.5 days/lesson x 8 sessions = 4 days</a:t>
            </a:r>
          </a:p>
          <a:p>
            <a:pPr marL="582925" lvl="1" indent="-291463" algn="l">
              <a:lnSpc>
                <a:spcPts val="4859"/>
              </a:lnSpc>
              <a:buFont typeface="Arial"/>
              <a:buChar char="•"/>
            </a:pPr>
            <a:r>
              <a:rPr lang="en-US" sz="2699" dirty="0">
                <a:solidFill>
                  <a:srgbClr val="000000"/>
                </a:solidFill>
                <a:latin typeface="Canva Sans"/>
                <a:ea typeface="Canva Sans"/>
                <a:cs typeface="Canva Sans"/>
                <a:sym typeface="Canva Sans"/>
              </a:rPr>
              <a:t>Technical review: 0.25 days/lesson x 8 sessions = 2 days</a:t>
            </a:r>
          </a:p>
          <a:p>
            <a:pPr marL="582925" lvl="1" indent="-291463" algn="l">
              <a:lnSpc>
                <a:spcPts val="4859"/>
              </a:lnSpc>
              <a:buFont typeface="Arial"/>
              <a:buChar char="•"/>
            </a:pPr>
            <a:r>
              <a:rPr lang="en-US" sz="2699" dirty="0">
                <a:solidFill>
                  <a:srgbClr val="000000"/>
                </a:solidFill>
                <a:latin typeface="Canva Sans"/>
                <a:ea typeface="Canva Sans"/>
                <a:cs typeface="Canva Sans"/>
                <a:sym typeface="Canva Sans"/>
              </a:rPr>
              <a:t>Clinical review: 0.25 days/lesson x 8 sessions = 2 days</a:t>
            </a:r>
          </a:p>
          <a:p>
            <a:pPr marL="582925" lvl="1" indent="-291463" algn="l">
              <a:lnSpc>
                <a:spcPts val="4859"/>
              </a:lnSpc>
              <a:buFont typeface="Arial"/>
              <a:buChar char="•"/>
            </a:pPr>
            <a:r>
              <a:rPr lang="en-US" sz="2699" dirty="0">
                <a:solidFill>
                  <a:srgbClr val="000000"/>
                </a:solidFill>
                <a:latin typeface="Canva Sans"/>
                <a:ea typeface="Canva Sans"/>
                <a:cs typeface="Canva Sans"/>
                <a:sym typeface="Canva Sans"/>
              </a:rPr>
              <a:t>Final draft: 0.5 days/lesson x 8 sessions = 4 days</a:t>
            </a:r>
          </a:p>
          <a:p>
            <a:pPr marL="582925" lvl="1" indent="-291463" algn="l">
              <a:lnSpc>
                <a:spcPts val="4859"/>
              </a:lnSpc>
              <a:buFont typeface="Arial"/>
              <a:buChar char="•"/>
            </a:pPr>
            <a:r>
              <a:rPr lang="en-US" sz="2699" dirty="0">
                <a:solidFill>
                  <a:srgbClr val="000000"/>
                </a:solidFill>
                <a:latin typeface="Canva Sans"/>
                <a:ea typeface="Canva Sans"/>
                <a:cs typeface="Canva Sans"/>
                <a:sym typeface="Canva Sans"/>
              </a:rPr>
              <a:t>Final review by independent reviewer: 2 days</a:t>
            </a:r>
          </a:p>
        </p:txBody>
      </p:sp>
      <p:grpSp>
        <p:nvGrpSpPr>
          <p:cNvPr id="3" name="Group 3"/>
          <p:cNvGrpSpPr/>
          <p:nvPr/>
        </p:nvGrpSpPr>
        <p:grpSpPr>
          <a:xfrm>
            <a:off x="11642376" y="2337329"/>
            <a:ext cx="5739559" cy="4526264"/>
            <a:chOff x="0" y="0"/>
            <a:chExt cx="7652745" cy="6035018"/>
          </a:xfrm>
        </p:grpSpPr>
        <p:grpSp>
          <p:nvGrpSpPr>
            <p:cNvPr id="4" name="Group 4"/>
            <p:cNvGrpSpPr/>
            <p:nvPr/>
          </p:nvGrpSpPr>
          <p:grpSpPr>
            <a:xfrm>
              <a:off x="1477644" y="2244733"/>
              <a:ext cx="5919548" cy="1545551"/>
              <a:chOff x="0" y="0"/>
              <a:chExt cx="1169293" cy="305294"/>
            </a:xfrm>
          </p:grpSpPr>
          <p:sp>
            <p:nvSpPr>
              <p:cNvPr id="5" name="Freeform 5"/>
              <p:cNvSpPr/>
              <p:nvPr/>
            </p:nvSpPr>
            <p:spPr>
              <a:xfrm>
                <a:off x="0" y="0"/>
                <a:ext cx="1169293" cy="305294"/>
              </a:xfrm>
              <a:custGeom>
                <a:avLst/>
                <a:gdLst/>
                <a:ahLst/>
                <a:cxnLst/>
                <a:rect l="l" t="t" r="r" b="b"/>
                <a:pathLst>
                  <a:path w="1169293" h="305294">
                    <a:moveTo>
                      <a:pt x="0" y="0"/>
                    </a:moveTo>
                    <a:lnTo>
                      <a:pt x="1169293" y="0"/>
                    </a:lnTo>
                    <a:lnTo>
                      <a:pt x="1169293" y="305294"/>
                    </a:lnTo>
                    <a:lnTo>
                      <a:pt x="0" y="305294"/>
                    </a:lnTo>
                    <a:close/>
                  </a:path>
                </a:pathLst>
              </a:custGeom>
              <a:solidFill>
                <a:srgbClr val="00BF63"/>
              </a:solidFill>
            </p:spPr>
            <p:txBody>
              <a:bodyPr/>
              <a:lstStyle/>
              <a:p>
                <a:endParaRPr lang="en-GB"/>
              </a:p>
            </p:txBody>
          </p:sp>
          <p:sp>
            <p:nvSpPr>
              <p:cNvPr id="6" name="TextBox 6"/>
              <p:cNvSpPr txBox="1"/>
              <p:nvPr/>
            </p:nvSpPr>
            <p:spPr>
              <a:xfrm>
                <a:off x="0" y="-57150"/>
                <a:ext cx="1169293" cy="362444"/>
              </a:xfrm>
              <a:prstGeom prst="rect">
                <a:avLst/>
              </a:prstGeom>
            </p:spPr>
            <p:txBody>
              <a:bodyPr lIns="50800" tIns="50800" rIns="50800" bIns="50800" rtlCol="0" anchor="ctr"/>
              <a:lstStyle/>
              <a:p>
                <a:pPr algn="ctr">
                  <a:lnSpc>
                    <a:spcPts val="3644"/>
                  </a:lnSpc>
                </a:pPr>
                <a:endParaRPr/>
              </a:p>
            </p:txBody>
          </p:sp>
        </p:grpSp>
        <p:sp>
          <p:nvSpPr>
            <p:cNvPr id="7" name="TextBox 7"/>
            <p:cNvSpPr txBox="1"/>
            <p:nvPr/>
          </p:nvSpPr>
          <p:spPr>
            <a:xfrm>
              <a:off x="1222091" y="2454262"/>
              <a:ext cx="6430654" cy="926470"/>
            </a:xfrm>
            <a:prstGeom prst="rect">
              <a:avLst/>
            </a:prstGeom>
          </p:spPr>
          <p:txBody>
            <a:bodyPr lIns="0" tIns="0" rIns="0" bIns="0" rtlCol="0" anchor="t">
              <a:spAutoFit/>
            </a:bodyPr>
            <a:lstStyle/>
            <a:p>
              <a:pPr algn="ctr">
                <a:lnSpc>
                  <a:spcPts val="6479"/>
                </a:lnSpc>
                <a:spcBef>
                  <a:spcPct val="0"/>
                </a:spcBef>
              </a:pPr>
              <a:r>
                <a:rPr lang="en-US" sz="3599">
                  <a:solidFill>
                    <a:srgbClr val="000000"/>
                  </a:solidFill>
                  <a:latin typeface="Canva Sans"/>
                  <a:ea typeface="Canva Sans"/>
                  <a:cs typeface="Canva Sans"/>
                  <a:sym typeface="Canva Sans"/>
                </a:rPr>
                <a:t>28 days/6 weeks</a:t>
              </a:r>
            </a:p>
          </p:txBody>
        </p:sp>
        <p:sp>
          <p:nvSpPr>
            <p:cNvPr id="8" name="Freeform 8"/>
            <p:cNvSpPr/>
            <p:nvPr/>
          </p:nvSpPr>
          <p:spPr>
            <a:xfrm flipH="1">
              <a:off x="0" y="0"/>
              <a:ext cx="1222091" cy="6035018"/>
            </a:xfrm>
            <a:custGeom>
              <a:avLst/>
              <a:gdLst/>
              <a:ahLst/>
              <a:cxnLst/>
              <a:rect l="l" t="t" r="r" b="b"/>
              <a:pathLst>
                <a:path w="1222091" h="6035018">
                  <a:moveTo>
                    <a:pt x="1222091" y="0"/>
                  </a:moveTo>
                  <a:lnTo>
                    <a:pt x="0" y="0"/>
                  </a:lnTo>
                  <a:lnTo>
                    <a:pt x="0" y="6035018"/>
                  </a:lnTo>
                  <a:lnTo>
                    <a:pt x="1222091" y="6035018"/>
                  </a:lnTo>
                  <a:lnTo>
                    <a:pt x="1222091"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grpSp>
      <p:sp>
        <p:nvSpPr>
          <p:cNvPr id="9" name="Freeform 9"/>
          <p:cNvSpPr/>
          <p:nvPr/>
        </p:nvSpPr>
        <p:spPr>
          <a:xfrm>
            <a:off x="1166757" y="7476958"/>
            <a:ext cx="1552656" cy="1727572"/>
          </a:xfrm>
          <a:custGeom>
            <a:avLst/>
            <a:gdLst/>
            <a:ahLst/>
            <a:cxnLst/>
            <a:rect l="l" t="t" r="r" b="b"/>
            <a:pathLst>
              <a:path w="1552656" h="1727572">
                <a:moveTo>
                  <a:pt x="0" y="0"/>
                </a:moveTo>
                <a:lnTo>
                  <a:pt x="1552656" y="0"/>
                </a:lnTo>
                <a:lnTo>
                  <a:pt x="1552656" y="1727573"/>
                </a:lnTo>
                <a:lnTo>
                  <a:pt x="0" y="172757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0" name="Freeform 10"/>
          <p:cNvSpPr/>
          <p:nvPr/>
        </p:nvSpPr>
        <p:spPr>
          <a:xfrm>
            <a:off x="14294756" y="529762"/>
            <a:ext cx="2529767" cy="2368782"/>
          </a:xfrm>
          <a:custGeom>
            <a:avLst/>
            <a:gdLst/>
            <a:ahLst/>
            <a:cxnLst/>
            <a:rect l="l" t="t" r="r" b="b"/>
            <a:pathLst>
              <a:path w="2529767" h="2368782">
                <a:moveTo>
                  <a:pt x="0" y="0"/>
                </a:moveTo>
                <a:lnTo>
                  <a:pt x="2529767" y="0"/>
                </a:lnTo>
                <a:lnTo>
                  <a:pt x="2529767" y="2368782"/>
                </a:lnTo>
                <a:lnTo>
                  <a:pt x="0" y="236878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1" name="TextBox 11"/>
          <p:cNvSpPr txBox="1"/>
          <p:nvPr/>
        </p:nvSpPr>
        <p:spPr>
          <a:xfrm>
            <a:off x="16995815" y="8943229"/>
            <a:ext cx="152400" cy="219075"/>
          </a:xfrm>
          <a:prstGeom prst="rect">
            <a:avLst/>
          </a:prstGeom>
        </p:spPr>
        <p:txBody>
          <a:bodyPr wrap="none" lIns="0" tIns="0" rIns="0" bIns="0" rtlCol="0" anchor="t">
            <a:spAutoFit/>
          </a:bodyPr>
          <a:lstStyle/>
          <a:p>
            <a:pPr algn="ctr">
              <a:lnSpc>
                <a:spcPts val="4642"/>
              </a:lnSpc>
              <a:spcBef>
                <a:spcPct val="0"/>
              </a:spcBef>
            </a:pPr>
            <a:r>
              <a:rPr lang="en-US" sz="3316">
                <a:solidFill>
                  <a:srgbClr val="000000"/>
                </a:solidFill>
                <a:latin typeface="Canva Sans"/>
                <a:ea typeface="Canva Sans"/>
                <a:cs typeface="Canva Sans"/>
                <a:sym typeface="Canva Sans"/>
              </a:rPr>
              <a:t>6</a:t>
            </a:r>
          </a:p>
        </p:txBody>
      </p:sp>
      <p:sp>
        <p:nvSpPr>
          <p:cNvPr id="12" name="TextBox 12"/>
          <p:cNvSpPr txBox="1"/>
          <p:nvPr/>
        </p:nvSpPr>
        <p:spPr>
          <a:xfrm>
            <a:off x="1007953" y="405937"/>
            <a:ext cx="16230600" cy="1538606"/>
          </a:xfrm>
          <a:prstGeom prst="rect">
            <a:avLst/>
          </a:prstGeom>
        </p:spPr>
        <p:txBody>
          <a:bodyPr lIns="0" tIns="0" rIns="0" bIns="0" rtlCol="0" anchor="t">
            <a:spAutoFit/>
          </a:bodyPr>
          <a:lstStyle/>
          <a:p>
            <a:pPr algn="ctr">
              <a:lnSpc>
                <a:spcPts val="8119"/>
              </a:lnSpc>
            </a:pPr>
            <a:r>
              <a:rPr lang="en-US" sz="5799" b="1">
                <a:solidFill>
                  <a:srgbClr val="000000"/>
                </a:solidFill>
                <a:latin typeface="Canva Sans Bold"/>
                <a:ea typeface="Canva Sans Bold"/>
                <a:cs typeface="Canva Sans Bold"/>
                <a:sym typeface="Canva Sans Bold"/>
              </a:rPr>
              <a:t>Step 1: Time estimates</a:t>
            </a:r>
          </a:p>
          <a:p>
            <a:pPr algn="ctr">
              <a:lnSpc>
                <a:spcPts val="3919"/>
              </a:lnSpc>
              <a:spcBef>
                <a:spcPct val="0"/>
              </a:spcBef>
            </a:pPr>
            <a:r>
              <a:rPr lang="en-US" sz="2799">
                <a:solidFill>
                  <a:srgbClr val="000000"/>
                </a:solidFill>
                <a:latin typeface="Canva Sans"/>
                <a:ea typeface="Canva Sans"/>
                <a:cs typeface="Canva Sans"/>
                <a:sym typeface="Canva Sans"/>
              </a:rPr>
              <a:t>for an 8-session module</a:t>
            </a:r>
          </a:p>
        </p:txBody>
      </p:sp>
      <p:sp>
        <p:nvSpPr>
          <p:cNvPr id="13" name="TextBox 13"/>
          <p:cNvSpPr txBox="1"/>
          <p:nvPr/>
        </p:nvSpPr>
        <p:spPr>
          <a:xfrm>
            <a:off x="2719413" y="7230764"/>
            <a:ext cx="13692795" cy="2214645"/>
          </a:xfrm>
          <a:prstGeom prst="rect">
            <a:avLst/>
          </a:prstGeom>
        </p:spPr>
        <p:txBody>
          <a:bodyPr lIns="0" tIns="0" rIns="0" bIns="0" rtlCol="0" anchor="t">
            <a:spAutoFit/>
          </a:bodyPr>
          <a:lstStyle/>
          <a:p>
            <a:pPr algn="ctr">
              <a:lnSpc>
                <a:spcPts val="3919"/>
              </a:lnSpc>
            </a:pPr>
            <a:r>
              <a:rPr lang="en-US" sz="2799" b="1" dirty="0">
                <a:solidFill>
                  <a:srgbClr val="000000"/>
                </a:solidFill>
                <a:latin typeface="Canva Sans Bold"/>
                <a:ea typeface="Canva Sans Bold"/>
                <a:cs typeface="Canva Sans Bold"/>
                <a:sym typeface="Canva Sans Bold"/>
              </a:rPr>
              <a:t>Important things to remember</a:t>
            </a:r>
          </a:p>
          <a:p>
            <a:pPr marL="518162" lvl="1" indent="-259081" algn="l">
              <a:lnSpc>
                <a:spcPts val="3360"/>
              </a:lnSpc>
              <a:buFont typeface="Arial"/>
              <a:buChar char="•"/>
            </a:pPr>
            <a:r>
              <a:rPr lang="en-US" sz="2400" dirty="0">
                <a:solidFill>
                  <a:srgbClr val="000000"/>
                </a:solidFill>
                <a:latin typeface="Canva Sans"/>
                <a:ea typeface="Canva Sans"/>
                <a:cs typeface="Canva Sans"/>
                <a:sym typeface="Canva Sans"/>
              </a:rPr>
              <a:t>Some modules may need more review rounds, others fewer: </a:t>
            </a:r>
            <a:r>
              <a:rPr lang="en-US" sz="2400" b="1" dirty="0">
                <a:solidFill>
                  <a:srgbClr val="000000"/>
                </a:solidFill>
                <a:latin typeface="Canva Sans Bold"/>
                <a:ea typeface="Canva Sans Bold"/>
                <a:cs typeface="Canva Sans Bold"/>
                <a:sym typeface="Canva Sans Bold"/>
              </a:rPr>
              <a:t>plan</a:t>
            </a:r>
            <a:r>
              <a:rPr lang="en-US" sz="2400" dirty="0">
                <a:solidFill>
                  <a:srgbClr val="000000"/>
                </a:solidFill>
                <a:latin typeface="Canva Sans"/>
                <a:ea typeface="Canva Sans"/>
                <a:cs typeface="Canva Sans"/>
                <a:sym typeface="Canva Sans"/>
              </a:rPr>
              <a:t> for this</a:t>
            </a:r>
          </a:p>
          <a:p>
            <a:pPr marL="518162" lvl="1" indent="-259081" algn="l">
              <a:lnSpc>
                <a:spcPts val="3360"/>
              </a:lnSpc>
              <a:buFont typeface="Arial"/>
              <a:buChar char="•"/>
            </a:pPr>
            <a:r>
              <a:rPr lang="en-US" sz="2400" dirty="0">
                <a:solidFill>
                  <a:srgbClr val="000000"/>
                </a:solidFill>
                <a:latin typeface="Canva Sans"/>
                <a:ea typeface="Canva Sans"/>
                <a:cs typeface="Canva Sans"/>
                <a:sym typeface="Canva Sans"/>
              </a:rPr>
              <a:t>Take everyone’s work/travel </a:t>
            </a:r>
            <a:r>
              <a:rPr lang="en-US" sz="2400" b="1" dirty="0">
                <a:solidFill>
                  <a:srgbClr val="000000"/>
                </a:solidFill>
                <a:latin typeface="Canva Sans"/>
                <a:ea typeface="Canva Sans"/>
                <a:cs typeface="Canva Sans"/>
                <a:sym typeface="Canva Sans"/>
              </a:rPr>
              <a:t>commitments</a:t>
            </a:r>
            <a:r>
              <a:rPr lang="en-US" sz="2400" dirty="0">
                <a:solidFill>
                  <a:srgbClr val="000000"/>
                </a:solidFill>
                <a:latin typeface="Canva Sans"/>
                <a:ea typeface="Canva Sans"/>
                <a:cs typeface="Canva Sans"/>
                <a:sym typeface="Canva Sans"/>
              </a:rPr>
              <a:t> into consideration, at the beginning:           these reviews may not be able to be done consecutively/immediately</a:t>
            </a:r>
          </a:p>
          <a:p>
            <a:pPr marL="518162" lvl="1" indent="-259081" algn="l">
              <a:lnSpc>
                <a:spcPts val="3360"/>
              </a:lnSpc>
              <a:buFont typeface="Arial"/>
              <a:buChar char="•"/>
            </a:pPr>
            <a:r>
              <a:rPr lang="en-US" sz="2400" dirty="0">
                <a:solidFill>
                  <a:srgbClr val="000000"/>
                </a:solidFill>
                <a:latin typeface="Canva Sans"/>
                <a:ea typeface="Canva Sans"/>
                <a:cs typeface="Canva Sans"/>
                <a:sym typeface="Canva Sans"/>
              </a:rPr>
              <a:t>Share an </a:t>
            </a:r>
            <a:r>
              <a:rPr lang="en-US" sz="2400" b="1" dirty="0">
                <a:solidFill>
                  <a:srgbClr val="000000"/>
                </a:solidFill>
                <a:latin typeface="Canva Sans Bold"/>
                <a:ea typeface="Canva Sans Bold"/>
                <a:cs typeface="Canva Sans Bold"/>
                <a:sym typeface="Canva Sans Bold"/>
              </a:rPr>
              <a:t>agreed timeline</a:t>
            </a:r>
            <a:r>
              <a:rPr lang="en-US" sz="2400" dirty="0">
                <a:solidFill>
                  <a:srgbClr val="000000"/>
                </a:solidFill>
                <a:latin typeface="Canva Sans"/>
                <a:ea typeface="Canva Sans"/>
                <a:cs typeface="Canva Sans"/>
                <a:sym typeface="Canva Sans"/>
              </a:rPr>
              <a:t> for each round of reviews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38054" y="2108619"/>
            <a:ext cx="7708242" cy="6901286"/>
          </a:xfrm>
          <a:custGeom>
            <a:avLst/>
            <a:gdLst/>
            <a:ahLst/>
            <a:cxnLst/>
            <a:rect l="l" t="t" r="r" b="b"/>
            <a:pathLst>
              <a:path w="7708242" h="6901286">
                <a:moveTo>
                  <a:pt x="0" y="0"/>
                </a:moveTo>
                <a:lnTo>
                  <a:pt x="7708242" y="0"/>
                </a:lnTo>
                <a:lnTo>
                  <a:pt x="7708242" y="6901285"/>
                </a:lnTo>
                <a:lnTo>
                  <a:pt x="0" y="6901285"/>
                </a:lnTo>
                <a:lnTo>
                  <a:pt x="0" y="0"/>
                </a:lnTo>
                <a:close/>
              </a:path>
            </a:pathLst>
          </a:custGeom>
          <a:blipFill>
            <a:blip r:embed="rId2"/>
            <a:stretch>
              <a:fillRect/>
            </a:stretch>
          </a:blipFill>
        </p:spPr>
        <p:txBody>
          <a:bodyPr/>
          <a:lstStyle/>
          <a:p>
            <a:endParaRPr lang="en-GB"/>
          </a:p>
        </p:txBody>
      </p:sp>
      <p:sp>
        <p:nvSpPr>
          <p:cNvPr id="3" name="TextBox 3"/>
          <p:cNvSpPr txBox="1"/>
          <p:nvPr/>
        </p:nvSpPr>
        <p:spPr>
          <a:xfrm>
            <a:off x="16995815" y="8943229"/>
            <a:ext cx="152400" cy="219075"/>
          </a:xfrm>
          <a:prstGeom prst="rect">
            <a:avLst/>
          </a:prstGeom>
        </p:spPr>
        <p:txBody>
          <a:bodyPr wrap="none" lIns="0" tIns="0" rIns="0" bIns="0" rtlCol="0" anchor="t">
            <a:spAutoFit/>
          </a:bodyPr>
          <a:lstStyle/>
          <a:p>
            <a:pPr algn="ctr">
              <a:lnSpc>
                <a:spcPts val="4642"/>
              </a:lnSpc>
              <a:spcBef>
                <a:spcPct val="0"/>
              </a:spcBef>
            </a:pPr>
            <a:r>
              <a:rPr lang="en-US" sz="3316">
                <a:solidFill>
                  <a:srgbClr val="000000"/>
                </a:solidFill>
                <a:latin typeface="Canva Sans"/>
                <a:ea typeface="Canva Sans"/>
                <a:cs typeface="Canva Sans"/>
                <a:sym typeface="Canva Sans"/>
              </a:rPr>
              <a:t>7</a:t>
            </a:r>
          </a:p>
        </p:txBody>
      </p:sp>
      <p:sp>
        <p:nvSpPr>
          <p:cNvPr id="4" name="TextBox 4"/>
          <p:cNvSpPr txBox="1"/>
          <p:nvPr/>
        </p:nvSpPr>
        <p:spPr>
          <a:xfrm>
            <a:off x="1028700" y="280556"/>
            <a:ext cx="16230600" cy="1739902"/>
          </a:xfrm>
          <a:prstGeom prst="rect">
            <a:avLst/>
          </a:prstGeom>
        </p:spPr>
        <p:txBody>
          <a:bodyPr lIns="0" tIns="0" rIns="0" bIns="0" rtlCol="0" anchor="t">
            <a:spAutoFit/>
          </a:bodyPr>
          <a:lstStyle/>
          <a:p>
            <a:pPr algn="ctr">
              <a:lnSpc>
                <a:spcPts val="6999"/>
              </a:lnSpc>
            </a:pPr>
            <a:r>
              <a:rPr lang="en-US" sz="4999" b="1">
                <a:solidFill>
                  <a:srgbClr val="000000"/>
                </a:solidFill>
                <a:latin typeface="Canva Sans Bold"/>
                <a:ea typeface="Canva Sans Bold"/>
                <a:cs typeface="Canva Sans Bold"/>
                <a:sym typeface="Canva Sans Bold"/>
              </a:rPr>
              <a:t>Step 2: Housekeeping</a:t>
            </a:r>
          </a:p>
          <a:p>
            <a:pPr algn="ctr">
              <a:lnSpc>
                <a:spcPts val="6999"/>
              </a:lnSpc>
              <a:spcBef>
                <a:spcPct val="0"/>
              </a:spcBef>
            </a:pPr>
            <a:r>
              <a:rPr lang="en-US" sz="4999" b="1">
                <a:solidFill>
                  <a:srgbClr val="000000"/>
                </a:solidFill>
                <a:latin typeface="Canva Sans Bold"/>
                <a:ea typeface="Canva Sans Bold"/>
                <a:cs typeface="Canva Sans Bold"/>
                <a:sym typeface="Canva Sans Bold"/>
              </a:rPr>
              <a:t>Rules of conduct</a:t>
            </a:r>
          </a:p>
        </p:txBody>
      </p:sp>
      <p:sp>
        <p:nvSpPr>
          <p:cNvPr id="5" name="TextBox 5"/>
          <p:cNvSpPr txBox="1"/>
          <p:nvPr/>
        </p:nvSpPr>
        <p:spPr>
          <a:xfrm>
            <a:off x="9085751" y="2271295"/>
            <a:ext cx="8160988" cy="6356857"/>
          </a:xfrm>
          <a:prstGeom prst="rect">
            <a:avLst/>
          </a:prstGeom>
        </p:spPr>
        <p:txBody>
          <a:bodyPr lIns="0" tIns="0" rIns="0" bIns="0" rtlCol="0" anchor="t">
            <a:spAutoFit/>
          </a:bodyPr>
          <a:lstStyle/>
          <a:p>
            <a:pPr marL="604521" lvl="1" indent="-302261" algn="l">
              <a:lnSpc>
                <a:spcPts val="5656"/>
              </a:lnSpc>
              <a:buFont typeface="Arial"/>
              <a:buChar char="•"/>
            </a:pPr>
            <a:r>
              <a:rPr lang="en-US" sz="2800">
                <a:solidFill>
                  <a:srgbClr val="000000"/>
                </a:solidFill>
                <a:latin typeface="Canva Sans"/>
                <a:ea typeface="Canva Sans"/>
                <a:cs typeface="Canva Sans"/>
                <a:sym typeface="Canva Sans"/>
              </a:rPr>
              <a:t>Before </a:t>
            </a:r>
            <a:r>
              <a:rPr lang="en-US" sz="2800" b="1">
                <a:solidFill>
                  <a:srgbClr val="000000"/>
                </a:solidFill>
                <a:latin typeface="Canva Sans Bold"/>
                <a:ea typeface="Canva Sans Bold"/>
                <a:cs typeface="Canva Sans Bold"/>
                <a:sym typeface="Canva Sans Bold"/>
              </a:rPr>
              <a:t>each</a:t>
            </a:r>
            <a:r>
              <a:rPr lang="en-US" sz="2800">
                <a:solidFill>
                  <a:srgbClr val="000000"/>
                </a:solidFill>
                <a:latin typeface="Canva Sans"/>
                <a:ea typeface="Canva Sans"/>
                <a:cs typeface="Canva Sans"/>
                <a:sym typeface="Canva Sans"/>
              </a:rPr>
              <a:t> session, housekeeping rules must be sent: they can be sent </a:t>
            </a:r>
            <a:r>
              <a:rPr lang="en-US" sz="2800" b="1">
                <a:solidFill>
                  <a:srgbClr val="000000"/>
                </a:solidFill>
                <a:latin typeface="Canva Sans Bold"/>
                <a:ea typeface="Canva Sans Bold"/>
                <a:cs typeface="Canva Sans Bold"/>
                <a:sym typeface="Canva Sans Bold"/>
              </a:rPr>
              <a:t>15 minutes before the lesson starts</a:t>
            </a:r>
            <a:r>
              <a:rPr lang="en-US" sz="2800">
                <a:solidFill>
                  <a:srgbClr val="000000"/>
                </a:solidFill>
                <a:latin typeface="Canva Sans"/>
                <a:ea typeface="Canva Sans"/>
                <a:cs typeface="Canva Sans"/>
                <a:sym typeface="Canva Sans"/>
              </a:rPr>
              <a:t>, as a reminder of the session</a:t>
            </a:r>
          </a:p>
          <a:p>
            <a:pPr marL="604521" lvl="1" indent="-302261" algn="l">
              <a:lnSpc>
                <a:spcPts val="5656"/>
              </a:lnSpc>
              <a:buFont typeface="Arial"/>
              <a:buChar char="•"/>
            </a:pPr>
            <a:r>
              <a:rPr lang="en-US" sz="2800">
                <a:solidFill>
                  <a:srgbClr val="000000"/>
                </a:solidFill>
                <a:latin typeface="Canva Sans"/>
                <a:ea typeface="Canva Sans"/>
                <a:cs typeface="Canva Sans"/>
                <a:sym typeface="Canva Sans"/>
              </a:rPr>
              <a:t>Text or image</a:t>
            </a:r>
          </a:p>
          <a:p>
            <a:pPr marL="604521" lvl="1" indent="-302261" algn="l">
              <a:lnSpc>
                <a:spcPts val="5656"/>
              </a:lnSpc>
              <a:buFont typeface="Arial"/>
              <a:buChar char="•"/>
            </a:pPr>
            <a:r>
              <a:rPr lang="en-US" sz="2800">
                <a:solidFill>
                  <a:srgbClr val="000000"/>
                </a:solidFill>
                <a:latin typeface="Canva Sans"/>
                <a:ea typeface="Canva Sans"/>
                <a:cs typeface="Canva Sans"/>
                <a:sym typeface="Canva Sans"/>
              </a:rPr>
              <a:t>When writing housekeeping rules, be sure to include </a:t>
            </a:r>
            <a:r>
              <a:rPr lang="en-US" sz="2800" b="1">
                <a:solidFill>
                  <a:srgbClr val="000000"/>
                </a:solidFill>
                <a:latin typeface="Canva Sans Bold"/>
                <a:ea typeface="Canva Sans Bold"/>
                <a:cs typeface="Canva Sans Bold"/>
                <a:sym typeface="Canva Sans Bold"/>
              </a:rPr>
              <a:t>patient confidentiality</a:t>
            </a:r>
            <a:r>
              <a:rPr lang="en-US" sz="2800">
                <a:solidFill>
                  <a:srgbClr val="000000"/>
                </a:solidFill>
                <a:latin typeface="Canva Sans"/>
                <a:ea typeface="Canva Sans"/>
                <a:cs typeface="Canva Sans"/>
                <a:sym typeface="Canva Sans"/>
              </a:rPr>
              <a:t> and any other privacy rules applicable in the country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52212" y="5893711"/>
            <a:ext cx="1358975" cy="1058302"/>
          </a:xfrm>
          <a:custGeom>
            <a:avLst/>
            <a:gdLst/>
            <a:ahLst/>
            <a:cxnLst/>
            <a:rect l="l" t="t" r="r" b="b"/>
            <a:pathLst>
              <a:path w="1358975" h="1058302">
                <a:moveTo>
                  <a:pt x="0" y="0"/>
                </a:moveTo>
                <a:lnTo>
                  <a:pt x="1358975" y="0"/>
                </a:lnTo>
                <a:lnTo>
                  <a:pt x="1358975" y="1058302"/>
                </a:lnTo>
                <a:lnTo>
                  <a:pt x="0" y="105830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a:off x="1903150" y="4429157"/>
            <a:ext cx="1057098" cy="1054950"/>
          </a:xfrm>
          <a:custGeom>
            <a:avLst/>
            <a:gdLst/>
            <a:ahLst/>
            <a:cxnLst/>
            <a:rect l="l" t="t" r="r" b="b"/>
            <a:pathLst>
              <a:path w="1057098" h="1054950">
                <a:moveTo>
                  <a:pt x="0" y="0"/>
                </a:moveTo>
                <a:lnTo>
                  <a:pt x="1057098" y="0"/>
                </a:lnTo>
                <a:lnTo>
                  <a:pt x="1057098" y="1054949"/>
                </a:lnTo>
                <a:lnTo>
                  <a:pt x="0" y="1054949"/>
                </a:lnTo>
                <a:lnTo>
                  <a:pt x="0" y="0"/>
                </a:lnTo>
                <a:close/>
              </a:path>
            </a:pathLst>
          </a:custGeom>
          <a:blipFill>
            <a:blip r:embed="rId3"/>
            <a:stretch>
              <a:fillRect/>
            </a:stretch>
          </a:blipFill>
        </p:spPr>
        <p:txBody>
          <a:bodyPr/>
          <a:lstStyle/>
          <a:p>
            <a:endParaRPr lang="en-GB"/>
          </a:p>
        </p:txBody>
      </p:sp>
      <p:sp>
        <p:nvSpPr>
          <p:cNvPr id="4" name="Freeform 4"/>
          <p:cNvSpPr/>
          <p:nvPr/>
        </p:nvSpPr>
        <p:spPr>
          <a:xfrm>
            <a:off x="1903150" y="7361588"/>
            <a:ext cx="1113080" cy="1113080"/>
          </a:xfrm>
          <a:custGeom>
            <a:avLst/>
            <a:gdLst/>
            <a:ahLst/>
            <a:cxnLst/>
            <a:rect l="l" t="t" r="r" b="b"/>
            <a:pathLst>
              <a:path w="1113080" h="1113080">
                <a:moveTo>
                  <a:pt x="0" y="0"/>
                </a:moveTo>
                <a:lnTo>
                  <a:pt x="1113080" y="0"/>
                </a:lnTo>
                <a:lnTo>
                  <a:pt x="1113080" y="1113080"/>
                </a:lnTo>
                <a:lnTo>
                  <a:pt x="0" y="111308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5" name="TextBox 5"/>
          <p:cNvSpPr txBox="1"/>
          <p:nvPr/>
        </p:nvSpPr>
        <p:spPr>
          <a:xfrm>
            <a:off x="3588444" y="3098965"/>
            <a:ext cx="14439911" cy="5127244"/>
          </a:xfrm>
          <a:prstGeom prst="rect">
            <a:avLst/>
          </a:prstGeom>
        </p:spPr>
        <p:txBody>
          <a:bodyPr lIns="0" tIns="0" rIns="0" bIns="0" rtlCol="0" anchor="t">
            <a:spAutoFit/>
          </a:bodyPr>
          <a:lstStyle/>
          <a:p>
            <a:pPr algn="l">
              <a:lnSpc>
                <a:spcPts val="5858"/>
              </a:lnSpc>
            </a:pPr>
            <a:r>
              <a:rPr lang="en-US" sz="2900">
                <a:solidFill>
                  <a:srgbClr val="000000"/>
                </a:solidFill>
                <a:latin typeface="Canva Sans"/>
                <a:ea typeface="Canva Sans"/>
                <a:cs typeface="Canva Sans"/>
                <a:sym typeface="Canva Sans"/>
              </a:rPr>
              <a:t>Briefly introduce yourself and any co-facilitator(s)</a:t>
            </a:r>
          </a:p>
          <a:p>
            <a:pPr algn="l">
              <a:lnSpc>
                <a:spcPts val="5858"/>
              </a:lnSpc>
            </a:pPr>
            <a:endParaRPr lang="en-US" sz="2900">
              <a:solidFill>
                <a:srgbClr val="000000"/>
              </a:solidFill>
              <a:latin typeface="Canva Sans"/>
              <a:ea typeface="Canva Sans"/>
              <a:cs typeface="Canva Sans"/>
              <a:sym typeface="Canva Sans"/>
            </a:endParaRPr>
          </a:p>
          <a:p>
            <a:pPr algn="l">
              <a:lnSpc>
                <a:spcPts val="5858"/>
              </a:lnSpc>
            </a:pPr>
            <a:r>
              <a:rPr lang="en-US" sz="2900">
                <a:solidFill>
                  <a:srgbClr val="000000"/>
                </a:solidFill>
                <a:latin typeface="Canva Sans"/>
                <a:ea typeface="Canva Sans"/>
                <a:cs typeface="Canva Sans"/>
                <a:sym typeface="Canva Sans"/>
              </a:rPr>
              <a:t>Introduce the format of the training</a:t>
            </a:r>
          </a:p>
          <a:p>
            <a:pPr algn="l">
              <a:lnSpc>
                <a:spcPts val="5858"/>
              </a:lnSpc>
            </a:pPr>
            <a:endParaRPr lang="en-US" sz="2900">
              <a:solidFill>
                <a:srgbClr val="000000"/>
              </a:solidFill>
              <a:latin typeface="Canva Sans"/>
              <a:ea typeface="Canva Sans"/>
              <a:cs typeface="Canva Sans"/>
              <a:sym typeface="Canva Sans"/>
            </a:endParaRPr>
          </a:p>
          <a:p>
            <a:pPr algn="l">
              <a:lnSpc>
                <a:spcPts val="5858"/>
              </a:lnSpc>
            </a:pPr>
            <a:r>
              <a:rPr lang="en-US" sz="2900">
                <a:solidFill>
                  <a:srgbClr val="000000"/>
                </a:solidFill>
                <a:latin typeface="Canva Sans"/>
                <a:ea typeface="Canva Sans"/>
                <a:cs typeface="Canva Sans"/>
                <a:sym typeface="Canva Sans"/>
              </a:rPr>
              <a:t>Give the dates/times that training will happen</a:t>
            </a:r>
          </a:p>
          <a:p>
            <a:pPr algn="l">
              <a:lnSpc>
                <a:spcPts val="5858"/>
              </a:lnSpc>
            </a:pPr>
            <a:endParaRPr lang="en-US" sz="2900">
              <a:solidFill>
                <a:srgbClr val="000000"/>
              </a:solidFill>
              <a:latin typeface="Canva Sans"/>
              <a:ea typeface="Canva Sans"/>
              <a:cs typeface="Canva Sans"/>
              <a:sym typeface="Canva Sans"/>
            </a:endParaRPr>
          </a:p>
          <a:p>
            <a:pPr algn="l">
              <a:lnSpc>
                <a:spcPts val="5858"/>
              </a:lnSpc>
            </a:pPr>
            <a:r>
              <a:rPr lang="en-US" sz="2900">
                <a:solidFill>
                  <a:srgbClr val="000000"/>
                </a:solidFill>
                <a:latin typeface="Canva Sans"/>
                <a:ea typeface="Canva Sans"/>
                <a:cs typeface="Canva Sans"/>
                <a:sym typeface="Canva Sans"/>
              </a:rPr>
              <a:t>Briefly introduce the subject and how it will be divided over the X sessions</a:t>
            </a:r>
          </a:p>
        </p:txBody>
      </p:sp>
      <p:sp>
        <p:nvSpPr>
          <p:cNvPr id="6" name="Freeform 6"/>
          <p:cNvSpPr/>
          <p:nvPr/>
        </p:nvSpPr>
        <p:spPr>
          <a:xfrm>
            <a:off x="1718737" y="2784822"/>
            <a:ext cx="1425925" cy="1085485"/>
          </a:xfrm>
          <a:custGeom>
            <a:avLst/>
            <a:gdLst/>
            <a:ahLst/>
            <a:cxnLst/>
            <a:rect l="l" t="t" r="r" b="b"/>
            <a:pathLst>
              <a:path w="1425925" h="1085485">
                <a:moveTo>
                  <a:pt x="0" y="0"/>
                </a:moveTo>
                <a:lnTo>
                  <a:pt x="1425925" y="0"/>
                </a:lnTo>
                <a:lnTo>
                  <a:pt x="1425925" y="1085485"/>
                </a:lnTo>
                <a:lnTo>
                  <a:pt x="0" y="108548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7" name="TextBox 7"/>
          <p:cNvSpPr txBox="1"/>
          <p:nvPr/>
        </p:nvSpPr>
        <p:spPr>
          <a:xfrm>
            <a:off x="16995815" y="8943229"/>
            <a:ext cx="152400" cy="219075"/>
          </a:xfrm>
          <a:prstGeom prst="rect">
            <a:avLst/>
          </a:prstGeom>
        </p:spPr>
        <p:txBody>
          <a:bodyPr wrap="none" lIns="0" tIns="0" rIns="0" bIns="0" rtlCol="0" anchor="t">
            <a:spAutoFit/>
          </a:bodyPr>
          <a:lstStyle/>
          <a:p>
            <a:pPr algn="ctr">
              <a:lnSpc>
                <a:spcPts val="4642"/>
              </a:lnSpc>
              <a:spcBef>
                <a:spcPct val="0"/>
              </a:spcBef>
            </a:pPr>
            <a:r>
              <a:rPr lang="en-US" sz="3316">
                <a:solidFill>
                  <a:srgbClr val="000000"/>
                </a:solidFill>
                <a:latin typeface="Canva Sans"/>
                <a:ea typeface="Canva Sans"/>
                <a:cs typeface="Canva Sans"/>
                <a:sym typeface="Canva Sans"/>
              </a:rPr>
              <a:t>8</a:t>
            </a:r>
          </a:p>
        </p:txBody>
      </p:sp>
      <p:sp>
        <p:nvSpPr>
          <p:cNvPr id="8" name="TextBox 8"/>
          <p:cNvSpPr txBox="1"/>
          <p:nvPr/>
        </p:nvSpPr>
        <p:spPr>
          <a:xfrm>
            <a:off x="1028700" y="490845"/>
            <a:ext cx="16230600" cy="2033908"/>
          </a:xfrm>
          <a:prstGeom prst="rect">
            <a:avLst/>
          </a:prstGeom>
        </p:spPr>
        <p:txBody>
          <a:bodyPr lIns="0" tIns="0" rIns="0" bIns="0" rtlCol="0" anchor="t">
            <a:spAutoFit/>
          </a:bodyPr>
          <a:lstStyle/>
          <a:p>
            <a:pPr algn="ctr">
              <a:lnSpc>
                <a:spcPts val="8119"/>
              </a:lnSpc>
            </a:pPr>
            <a:r>
              <a:rPr lang="en-US" sz="5799" b="1">
                <a:solidFill>
                  <a:srgbClr val="000000"/>
                </a:solidFill>
                <a:latin typeface="Canva Sans Bold"/>
                <a:ea typeface="Canva Sans Bold"/>
                <a:cs typeface="Canva Sans Bold"/>
                <a:sym typeface="Canva Sans Bold"/>
              </a:rPr>
              <a:t>Step 3: Introduction/welcome</a:t>
            </a:r>
          </a:p>
          <a:p>
            <a:pPr algn="ctr">
              <a:lnSpc>
                <a:spcPts val="8119"/>
              </a:lnSpc>
              <a:spcBef>
                <a:spcPct val="0"/>
              </a:spcBef>
            </a:pPr>
            <a:r>
              <a:rPr lang="en-US" sz="5799" b="1">
                <a:solidFill>
                  <a:srgbClr val="000000"/>
                </a:solidFill>
                <a:latin typeface="Canva Sans Bold"/>
                <a:ea typeface="Canva Sans Bold"/>
                <a:cs typeface="Canva Sans Bold"/>
                <a:sym typeface="Canva Sans Bold"/>
              </a:rPr>
              <a:t>in the first session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486400" y="2469517"/>
            <a:ext cx="7315200" cy="1405128"/>
          </a:xfrm>
          <a:custGeom>
            <a:avLst/>
            <a:gdLst/>
            <a:ahLst/>
            <a:cxnLst/>
            <a:rect l="l" t="t" r="r" b="b"/>
            <a:pathLst>
              <a:path w="7315200" h="1405128">
                <a:moveTo>
                  <a:pt x="0" y="0"/>
                </a:moveTo>
                <a:lnTo>
                  <a:pt x="7315200" y="0"/>
                </a:lnTo>
                <a:lnTo>
                  <a:pt x="7315200" y="1405128"/>
                </a:lnTo>
                <a:lnTo>
                  <a:pt x="0" y="140512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p:cNvGrpSpPr/>
          <p:nvPr/>
        </p:nvGrpSpPr>
        <p:grpSpPr>
          <a:xfrm>
            <a:off x="1687325" y="4169063"/>
            <a:ext cx="14913351" cy="4281781"/>
            <a:chOff x="0" y="0"/>
            <a:chExt cx="3927796" cy="1127712"/>
          </a:xfrm>
        </p:grpSpPr>
        <p:sp>
          <p:nvSpPr>
            <p:cNvPr id="4" name="Freeform 4"/>
            <p:cNvSpPr/>
            <p:nvPr/>
          </p:nvSpPr>
          <p:spPr>
            <a:xfrm>
              <a:off x="0" y="0"/>
              <a:ext cx="3927796" cy="1127712"/>
            </a:xfrm>
            <a:custGeom>
              <a:avLst/>
              <a:gdLst/>
              <a:ahLst/>
              <a:cxnLst/>
              <a:rect l="l" t="t" r="r" b="b"/>
              <a:pathLst>
                <a:path w="3927796" h="1127712">
                  <a:moveTo>
                    <a:pt x="0" y="0"/>
                  </a:moveTo>
                  <a:lnTo>
                    <a:pt x="3927796" y="0"/>
                  </a:lnTo>
                  <a:lnTo>
                    <a:pt x="3927796" y="1127712"/>
                  </a:lnTo>
                  <a:lnTo>
                    <a:pt x="0" y="1127712"/>
                  </a:lnTo>
                  <a:close/>
                </a:path>
              </a:pathLst>
            </a:custGeom>
            <a:ln w="38100" cap="sq">
              <a:solidFill>
                <a:srgbClr val="000000"/>
              </a:solidFill>
              <a:prstDash val="solid"/>
              <a:miter/>
            </a:ln>
          </p:spPr>
          <p:txBody>
            <a:bodyPr/>
            <a:lstStyle/>
            <a:p>
              <a:endParaRPr lang="en-GB"/>
            </a:p>
          </p:txBody>
        </p:sp>
        <p:sp>
          <p:nvSpPr>
            <p:cNvPr id="5" name="TextBox 5"/>
            <p:cNvSpPr txBox="1"/>
            <p:nvPr/>
          </p:nvSpPr>
          <p:spPr>
            <a:xfrm>
              <a:off x="0" y="-38100"/>
              <a:ext cx="3927796" cy="1165812"/>
            </a:xfrm>
            <a:prstGeom prst="rect">
              <a:avLst/>
            </a:prstGeom>
          </p:spPr>
          <p:txBody>
            <a:bodyPr lIns="50800" tIns="50800" rIns="50800" bIns="50800" rtlCol="0" anchor="ctr"/>
            <a:lstStyle/>
            <a:p>
              <a:pPr algn="l">
                <a:lnSpc>
                  <a:spcPts val="3079"/>
                </a:lnSpc>
              </a:pPr>
              <a:r>
                <a:rPr lang="en-US" sz="2199">
                  <a:solidFill>
                    <a:srgbClr val="000000"/>
                  </a:solidFill>
                  <a:latin typeface="Canva Sans"/>
                  <a:ea typeface="Canva Sans"/>
                  <a:cs typeface="Canva Sans"/>
                  <a:sym typeface="Canva Sans"/>
                </a:rPr>
                <a:t>Hello, welcome, and thank you for joining us for this short introductory session. 👋</a:t>
              </a:r>
            </a:p>
            <a:p>
              <a:pPr algn="l">
                <a:lnSpc>
                  <a:spcPts val="3079"/>
                </a:lnSpc>
              </a:pPr>
              <a:endParaRPr lang="en-US" sz="2199">
                <a:solidFill>
                  <a:srgbClr val="000000"/>
                </a:solidFill>
                <a:latin typeface="Canva Sans"/>
                <a:ea typeface="Canva Sans"/>
                <a:cs typeface="Canva Sans"/>
                <a:sym typeface="Canva Sans"/>
              </a:endParaRPr>
            </a:p>
            <a:p>
              <a:pPr algn="l">
                <a:lnSpc>
                  <a:spcPts val="3079"/>
                </a:lnSpc>
              </a:pPr>
              <a:r>
                <a:rPr lang="en-US" sz="2199">
                  <a:solidFill>
                    <a:srgbClr val="000000"/>
                  </a:solidFill>
                  <a:latin typeface="Canva Sans"/>
                  <a:ea typeface="Canva Sans"/>
                  <a:cs typeface="Canva Sans"/>
                  <a:sym typeface="Canva Sans"/>
                </a:rPr>
                <a:t>This is a text-only session. *</a:t>
              </a:r>
              <a:r>
                <a:rPr lang="en-US" sz="2199" b="1">
                  <a:solidFill>
                    <a:srgbClr val="000000"/>
                  </a:solidFill>
                  <a:latin typeface="Canva Sans Bold"/>
                  <a:ea typeface="Canva Sans Bold"/>
                  <a:cs typeface="Canva Sans Bold"/>
                  <a:sym typeface="Canva Sans Bold"/>
                </a:rPr>
                <a:t>Please do not start a group call.</a:t>
              </a:r>
              <a:r>
                <a:rPr lang="en-US" sz="2199">
                  <a:solidFill>
                    <a:srgbClr val="000000"/>
                  </a:solidFill>
                  <a:latin typeface="Canva Sans"/>
                  <a:ea typeface="Canva Sans"/>
                  <a:cs typeface="Canva Sans"/>
                  <a:sym typeface="Canva Sans"/>
                </a:rPr>
                <a:t>*</a:t>
              </a:r>
            </a:p>
            <a:p>
              <a:pPr algn="l">
                <a:lnSpc>
                  <a:spcPts val="3079"/>
                </a:lnSpc>
              </a:pPr>
              <a:endParaRPr lang="en-US" sz="2199">
                <a:solidFill>
                  <a:srgbClr val="000000"/>
                </a:solidFill>
                <a:latin typeface="Canva Sans"/>
                <a:ea typeface="Canva Sans"/>
                <a:cs typeface="Canva Sans"/>
                <a:sym typeface="Canva Sans"/>
              </a:endParaRPr>
            </a:p>
            <a:p>
              <a:pPr algn="l">
                <a:lnSpc>
                  <a:spcPts val="3079"/>
                </a:lnSpc>
              </a:pPr>
              <a:r>
                <a:rPr lang="en-US" sz="2199">
                  <a:solidFill>
                    <a:srgbClr val="000000"/>
                  </a:solidFill>
                  <a:latin typeface="Canva Sans"/>
                  <a:ea typeface="Canva Sans"/>
                  <a:cs typeface="Canva Sans"/>
                  <a:sym typeface="Canva Sans"/>
                </a:rPr>
                <a:t>A quick introduction. This training was developed by </a:t>
              </a:r>
              <a:r>
                <a:rPr lang="en-US" sz="2199" i="1">
                  <a:solidFill>
                    <a:srgbClr val="000000"/>
                  </a:solidFill>
                  <a:latin typeface="Canva Sans Italics"/>
                  <a:ea typeface="Canva Sans Italics"/>
                  <a:cs typeface="Canva Sans Italics"/>
                  <a:sym typeface="Canva Sans Italics"/>
                </a:rPr>
                <a:t>[insert name(s)]</a:t>
              </a:r>
              <a:r>
                <a:rPr lang="en-US" sz="2199">
                  <a:solidFill>
                    <a:srgbClr val="000000"/>
                  </a:solidFill>
                  <a:latin typeface="Canva Sans"/>
                  <a:ea typeface="Canva Sans"/>
                  <a:cs typeface="Canva Sans"/>
                  <a:sym typeface="Canva Sans"/>
                </a:rPr>
                <a:t>, a </a:t>
              </a:r>
              <a:r>
                <a:rPr lang="en-US" sz="2199" i="1">
                  <a:solidFill>
                    <a:srgbClr val="000000"/>
                  </a:solidFill>
                  <a:latin typeface="Canva Sans Italics"/>
                  <a:ea typeface="Canva Sans Italics"/>
                  <a:cs typeface="Canva Sans Italics"/>
                  <a:sym typeface="Canva Sans Italics"/>
                </a:rPr>
                <a:t>[insert brief bio/affiliation(s)]</a:t>
              </a:r>
              <a:r>
                <a:rPr lang="en-US" sz="2199">
                  <a:solidFill>
                    <a:srgbClr val="000000"/>
                  </a:solidFill>
                  <a:latin typeface="Canva Sans"/>
                  <a:ea typeface="Canva Sans"/>
                  <a:cs typeface="Canva Sans"/>
                  <a:sym typeface="Canva Sans"/>
                </a:rPr>
                <a:t>. </a:t>
              </a:r>
            </a:p>
            <a:p>
              <a:pPr algn="l">
                <a:lnSpc>
                  <a:spcPts val="3079"/>
                </a:lnSpc>
              </a:pPr>
              <a:endParaRPr lang="en-US" sz="2199">
                <a:solidFill>
                  <a:srgbClr val="000000"/>
                </a:solidFill>
                <a:latin typeface="Canva Sans"/>
                <a:ea typeface="Canva Sans"/>
                <a:cs typeface="Canva Sans"/>
                <a:sym typeface="Canva Sans"/>
              </a:endParaRPr>
            </a:p>
            <a:p>
              <a:pPr algn="l">
                <a:lnSpc>
                  <a:spcPts val="3079"/>
                </a:lnSpc>
              </a:pPr>
              <a:r>
                <a:rPr lang="en-US" sz="2199">
                  <a:solidFill>
                    <a:srgbClr val="000000"/>
                  </a:solidFill>
                  <a:latin typeface="Canva Sans"/>
                  <a:ea typeface="Canva Sans"/>
                  <a:cs typeface="Canva Sans"/>
                  <a:sym typeface="Canva Sans"/>
                </a:rPr>
                <a:t>In the group are our moderators </a:t>
              </a:r>
              <a:r>
                <a:rPr lang="en-US" sz="2199" i="1">
                  <a:solidFill>
                    <a:srgbClr val="000000"/>
                  </a:solidFill>
                  <a:latin typeface="Canva Sans Italics"/>
                  <a:ea typeface="Canva Sans Italics"/>
                  <a:cs typeface="Canva Sans Italics"/>
                  <a:sym typeface="Canva Sans Italics"/>
                </a:rPr>
                <a:t>[insert name(s)]</a:t>
              </a:r>
              <a:r>
                <a:rPr lang="en-US" sz="2199">
                  <a:solidFill>
                    <a:srgbClr val="000000"/>
                  </a:solidFill>
                  <a:latin typeface="Canva Sans"/>
                  <a:ea typeface="Canva Sans"/>
                  <a:cs typeface="Canva Sans"/>
                  <a:sym typeface="Canva Sans"/>
                </a:rPr>
                <a:t>.</a:t>
              </a:r>
            </a:p>
            <a:p>
              <a:pPr algn="l">
                <a:lnSpc>
                  <a:spcPts val="3079"/>
                </a:lnSpc>
              </a:pPr>
              <a:endParaRPr lang="en-US" sz="2199">
                <a:solidFill>
                  <a:srgbClr val="000000"/>
                </a:solidFill>
                <a:latin typeface="Canva Sans"/>
                <a:ea typeface="Canva Sans"/>
                <a:cs typeface="Canva Sans"/>
                <a:sym typeface="Canva Sans"/>
              </a:endParaRPr>
            </a:p>
            <a:p>
              <a:pPr algn="l">
                <a:lnSpc>
                  <a:spcPts val="3079"/>
                </a:lnSpc>
              </a:pPr>
              <a:r>
                <a:rPr lang="en-US" sz="2199">
                  <a:solidFill>
                    <a:srgbClr val="000000"/>
                  </a:solidFill>
                  <a:latin typeface="Canva Sans"/>
                  <a:ea typeface="Canva Sans"/>
                  <a:cs typeface="Canva Sans"/>
                  <a:sym typeface="Canva Sans"/>
                </a:rPr>
                <a:t>❓If you have any questions, comments, suggestions or criticisms during the training, you are welcome to ask the training facilitators by messaging them directly or putting them in the chat at the end of the session.</a:t>
              </a:r>
            </a:p>
          </p:txBody>
        </p:sp>
      </p:grpSp>
      <p:sp>
        <p:nvSpPr>
          <p:cNvPr id="6" name="Freeform 6"/>
          <p:cNvSpPr/>
          <p:nvPr/>
        </p:nvSpPr>
        <p:spPr>
          <a:xfrm>
            <a:off x="9635276" y="4965301"/>
            <a:ext cx="568499" cy="586585"/>
          </a:xfrm>
          <a:custGeom>
            <a:avLst/>
            <a:gdLst/>
            <a:ahLst/>
            <a:cxnLst/>
            <a:rect l="l" t="t" r="r" b="b"/>
            <a:pathLst>
              <a:path w="568499" h="586585">
                <a:moveTo>
                  <a:pt x="0" y="0"/>
                </a:moveTo>
                <a:lnTo>
                  <a:pt x="568498" y="0"/>
                </a:lnTo>
                <a:lnTo>
                  <a:pt x="568498" y="586585"/>
                </a:lnTo>
                <a:lnTo>
                  <a:pt x="0" y="58658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Freeform 7"/>
          <p:cNvSpPr/>
          <p:nvPr/>
        </p:nvSpPr>
        <p:spPr>
          <a:xfrm rot="-3237269" flipH="1" flipV="1">
            <a:off x="10600763" y="3876487"/>
            <a:ext cx="2348901" cy="2177627"/>
          </a:xfrm>
          <a:custGeom>
            <a:avLst/>
            <a:gdLst/>
            <a:ahLst/>
            <a:cxnLst/>
            <a:rect l="l" t="t" r="r" b="b"/>
            <a:pathLst>
              <a:path w="2348901" h="2177627">
                <a:moveTo>
                  <a:pt x="2348902" y="2177628"/>
                </a:moveTo>
                <a:lnTo>
                  <a:pt x="0" y="2177628"/>
                </a:lnTo>
                <a:lnTo>
                  <a:pt x="0" y="0"/>
                </a:lnTo>
                <a:lnTo>
                  <a:pt x="2348902" y="0"/>
                </a:lnTo>
                <a:lnTo>
                  <a:pt x="2348902" y="2177628"/>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8" name="Group 8"/>
          <p:cNvGrpSpPr/>
          <p:nvPr/>
        </p:nvGrpSpPr>
        <p:grpSpPr>
          <a:xfrm>
            <a:off x="12833252" y="2921174"/>
            <a:ext cx="5000412" cy="1593407"/>
            <a:chOff x="0" y="-24710"/>
            <a:chExt cx="1316981" cy="419663"/>
          </a:xfrm>
        </p:grpSpPr>
        <p:sp>
          <p:nvSpPr>
            <p:cNvPr id="9" name="Freeform 9"/>
            <p:cNvSpPr/>
            <p:nvPr/>
          </p:nvSpPr>
          <p:spPr>
            <a:xfrm>
              <a:off x="0" y="0"/>
              <a:ext cx="1284735" cy="381563"/>
            </a:xfrm>
            <a:custGeom>
              <a:avLst/>
              <a:gdLst/>
              <a:ahLst/>
              <a:cxnLst/>
              <a:rect l="l" t="t" r="r" b="b"/>
              <a:pathLst>
                <a:path w="1284735" h="381563">
                  <a:moveTo>
                    <a:pt x="46026" y="0"/>
                  </a:moveTo>
                  <a:lnTo>
                    <a:pt x="1238708" y="0"/>
                  </a:lnTo>
                  <a:cubicBezTo>
                    <a:pt x="1264128" y="0"/>
                    <a:pt x="1284735" y="20607"/>
                    <a:pt x="1284735" y="46026"/>
                  </a:cubicBezTo>
                  <a:lnTo>
                    <a:pt x="1284735" y="335536"/>
                  </a:lnTo>
                  <a:cubicBezTo>
                    <a:pt x="1284735" y="360956"/>
                    <a:pt x="1264128" y="381563"/>
                    <a:pt x="1238708" y="381563"/>
                  </a:cubicBezTo>
                  <a:lnTo>
                    <a:pt x="46026" y="381563"/>
                  </a:lnTo>
                  <a:cubicBezTo>
                    <a:pt x="20607" y="381563"/>
                    <a:pt x="0" y="360956"/>
                    <a:pt x="0" y="335536"/>
                  </a:cubicBezTo>
                  <a:lnTo>
                    <a:pt x="0" y="46026"/>
                  </a:lnTo>
                  <a:cubicBezTo>
                    <a:pt x="0" y="20607"/>
                    <a:pt x="20607" y="0"/>
                    <a:pt x="46026" y="0"/>
                  </a:cubicBezTo>
                  <a:close/>
                </a:path>
              </a:pathLst>
            </a:custGeom>
            <a:solidFill>
              <a:srgbClr val="00BF63"/>
            </a:solidFill>
          </p:spPr>
          <p:txBody>
            <a:bodyPr/>
            <a:lstStyle/>
            <a:p>
              <a:endParaRPr lang="en-GB"/>
            </a:p>
          </p:txBody>
        </p:sp>
        <p:sp>
          <p:nvSpPr>
            <p:cNvPr id="10" name="TextBox 10"/>
            <p:cNvSpPr txBox="1"/>
            <p:nvPr/>
          </p:nvSpPr>
          <p:spPr>
            <a:xfrm>
              <a:off x="32246" y="-24710"/>
              <a:ext cx="1284735" cy="419663"/>
            </a:xfrm>
            <a:prstGeom prst="rect">
              <a:avLst/>
            </a:prstGeom>
          </p:spPr>
          <p:txBody>
            <a:bodyPr lIns="50800" tIns="50800" rIns="50800" bIns="50800" rtlCol="0" anchor="ctr"/>
            <a:lstStyle/>
            <a:p>
              <a:pPr algn="ctr">
                <a:lnSpc>
                  <a:spcPts val="2799"/>
                </a:lnSpc>
              </a:pPr>
              <a:r>
                <a:rPr lang="en-US" sz="1999" b="1" dirty="0">
                  <a:solidFill>
                    <a:srgbClr val="000000"/>
                  </a:solidFill>
                  <a:latin typeface="Canva Sans Bold"/>
                  <a:ea typeface="Canva Sans Bold"/>
                  <a:cs typeface="Canva Sans Bold"/>
                  <a:sym typeface="Canva Sans Bold"/>
                </a:rPr>
                <a:t>WhatsApp formatting</a:t>
              </a:r>
            </a:p>
            <a:p>
              <a:pPr algn="l">
                <a:lnSpc>
                  <a:spcPts val="2659"/>
                </a:lnSpc>
              </a:pPr>
              <a:r>
                <a:rPr lang="en-US" sz="1899" dirty="0">
                  <a:solidFill>
                    <a:srgbClr val="000000"/>
                  </a:solidFill>
                  <a:latin typeface="Canva Sans"/>
                  <a:ea typeface="Canva Sans"/>
                  <a:cs typeface="Canva Sans"/>
                  <a:sym typeface="Canva Sans"/>
                </a:rPr>
                <a:t>*   * </a:t>
              </a:r>
              <a:r>
                <a:rPr lang="en-US" sz="1899" b="1" dirty="0">
                  <a:solidFill>
                    <a:srgbClr val="000000"/>
                  </a:solidFill>
                  <a:latin typeface="Canva Sans Bold"/>
                  <a:ea typeface="Canva Sans Bold"/>
                  <a:cs typeface="Canva Sans Bold"/>
                  <a:sym typeface="Canva Sans Bold"/>
                </a:rPr>
                <a:t>bolds</a:t>
              </a:r>
              <a:r>
                <a:rPr lang="en-US" sz="1899" dirty="0">
                  <a:solidFill>
                    <a:srgbClr val="000000"/>
                  </a:solidFill>
                  <a:latin typeface="Canva Sans"/>
                  <a:ea typeface="Canva Sans"/>
                  <a:cs typeface="Canva Sans"/>
                  <a:sym typeface="Canva Sans"/>
                </a:rPr>
                <a:t> text between asterisks</a:t>
              </a:r>
            </a:p>
            <a:p>
              <a:pPr algn="l">
                <a:lnSpc>
                  <a:spcPts val="2659"/>
                </a:lnSpc>
                <a:spcBef>
                  <a:spcPct val="0"/>
                </a:spcBef>
              </a:pPr>
              <a:r>
                <a:rPr lang="en-US" sz="1899" dirty="0">
                  <a:solidFill>
                    <a:srgbClr val="000000"/>
                  </a:solidFill>
                  <a:latin typeface="Canva Sans"/>
                  <a:ea typeface="Canva Sans"/>
                  <a:cs typeface="Canva Sans"/>
                  <a:sym typeface="Canva Sans"/>
                </a:rPr>
                <a:t>_   _ </a:t>
              </a:r>
              <a:r>
                <a:rPr lang="en-US" sz="1899" i="1" dirty="0">
                  <a:solidFill>
                    <a:srgbClr val="000000"/>
                  </a:solidFill>
                  <a:latin typeface="Canva Sans Italics"/>
                  <a:ea typeface="Canva Sans Italics"/>
                  <a:cs typeface="Canva Sans Italics"/>
                  <a:sym typeface="Canva Sans Italics"/>
                </a:rPr>
                <a:t> </a:t>
              </a:r>
              <a:r>
                <a:rPr lang="en-US" sz="1899" i="1" dirty="0" err="1">
                  <a:solidFill>
                    <a:srgbClr val="000000"/>
                  </a:solidFill>
                  <a:latin typeface="Canva Sans Italics"/>
                  <a:ea typeface="Canva Sans Italics"/>
                  <a:cs typeface="Canva Sans Italics"/>
                  <a:sym typeface="Canva Sans Italics"/>
                </a:rPr>
                <a:t>italicises</a:t>
              </a:r>
              <a:r>
                <a:rPr lang="en-US" sz="1899" i="1" dirty="0">
                  <a:solidFill>
                    <a:srgbClr val="000000"/>
                  </a:solidFill>
                  <a:latin typeface="Canva Sans Italics"/>
                  <a:ea typeface="Canva Sans Italics"/>
                  <a:cs typeface="Canva Sans Italics"/>
                  <a:sym typeface="Canva Sans Italics"/>
                </a:rPr>
                <a:t> </a:t>
              </a:r>
              <a:r>
                <a:rPr lang="en-US" sz="1899" dirty="0">
                  <a:solidFill>
                    <a:srgbClr val="000000"/>
                  </a:solidFill>
                  <a:latin typeface="Canva Sans"/>
                  <a:ea typeface="Canva Sans"/>
                  <a:cs typeface="Canva Sans"/>
                  <a:sym typeface="Canva Sans"/>
                </a:rPr>
                <a:t>text between underscores</a:t>
              </a:r>
            </a:p>
          </p:txBody>
        </p:sp>
      </p:grpSp>
      <p:sp>
        <p:nvSpPr>
          <p:cNvPr id="11" name="TextBox 11"/>
          <p:cNvSpPr txBox="1"/>
          <p:nvPr/>
        </p:nvSpPr>
        <p:spPr>
          <a:xfrm>
            <a:off x="16995815" y="8943229"/>
            <a:ext cx="152400" cy="219075"/>
          </a:xfrm>
          <a:prstGeom prst="rect">
            <a:avLst/>
          </a:prstGeom>
        </p:spPr>
        <p:txBody>
          <a:bodyPr wrap="none" lIns="0" tIns="0" rIns="0" bIns="0" rtlCol="0" anchor="t">
            <a:spAutoFit/>
          </a:bodyPr>
          <a:lstStyle/>
          <a:p>
            <a:pPr algn="ctr">
              <a:lnSpc>
                <a:spcPts val="4642"/>
              </a:lnSpc>
              <a:spcBef>
                <a:spcPct val="0"/>
              </a:spcBef>
            </a:pPr>
            <a:r>
              <a:rPr lang="en-US" sz="3316">
                <a:solidFill>
                  <a:srgbClr val="000000"/>
                </a:solidFill>
                <a:latin typeface="Canva Sans"/>
                <a:ea typeface="Canva Sans"/>
                <a:cs typeface="Canva Sans"/>
                <a:sym typeface="Canva Sans"/>
              </a:rPr>
              <a:t>9</a:t>
            </a:r>
          </a:p>
        </p:txBody>
      </p:sp>
      <p:sp>
        <p:nvSpPr>
          <p:cNvPr id="12" name="TextBox 12"/>
          <p:cNvSpPr txBox="1"/>
          <p:nvPr/>
        </p:nvSpPr>
        <p:spPr>
          <a:xfrm>
            <a:off x="1028700" y="819150"/>
            <a:ext cx="16230600" cy="1564642"/>
          </a:xfrm>
          <a:prstGeom prst="rect">
            <a:avLst/>
          </a:prstGeom>
        </p:spPr>
        <p:txBody>
          <a:bodyPr lIns="0" tIns="0" rIns="0" bIns="0" rtlCol="0" anchor="t">
            <a:spAutoFit/>
          </a:bodyPr>
          <a:lstStyle/>
          <a:p>
            <a:pPr algn="ctr">
              <a:lnSpc>
                <a:spcPts val="8119"/>
              </a:lnSpc>
            </a:pPr>
            <a:r>
              <a:rPr lang="en-US" sz="5799" b="1">
                <a:solidFill>
                  <a:srgbClr val="000000"/>
                </a:solidFill>
                <a:latin typeface="Canva Sans Bold"/>
                <a:ea typeface="Canva Sans Bold"/>
                <a:cs typeface="Canva Sans Bold"/>
                <a:sym typeface="Canva Sans Bold"/>
              </a:rPr>
              <a:t>Introduction example</a:t>
            </a:r>
          </a:p>
          <a:p>
            <a:pPr algn="ctr">
              <a:lnSpc>
                <a:spcPts val="4199"/>
              </a:lnSpc>
              <a:spcBef>
                <a:spcPct val="0"/>
              </a:spcBef>
            </a:pPr>
            <a:r>
              <a:rPr lang="en-US" sz="2999" b="1">
                <a:solidFill>
                  <a:srgbClr val="000000"/>
                </a:solidFill>
                <a:latin typeface="Canva Sans Bold"/>
                <a:ea typeface="Canva Sans Bold"/>
                <a:cs typeface="Canva Sans Bold"/>
                <a:sym typeface="Canva Sans Bold"/>
              </a:rPr>
              <a:t> Briefly introduce yourself and any co-facilitator(s)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71096" y="2882018"/>
            <a:ext cx="14345809" cy="5926427"/>
            <a:chOff x="0" y="-85725"/>
            <a:chExt cx="3778320" cy="1560870"/>
          </a:xfrm>
        </p:grpSpPr>
        <p:sp>
          <p:nvSpPr>
            <p:cNvPr id="3" name="Freeform 3"/>
            <p:cNvSpPr/>
            <p:nvPr/>
          </p:nvSpPr>
          <p:spPr>
            <a:xfrm>
              <a:off x="0" y="0"/>
              <a:ext cx="3778320" cy="1389420"/>
            </a:xfrm>
            <a:custGeom>
              <a:avLst/>
              <a:gdLst/>
              <a:ahLst/>
              <a:cxnLst/>
              <a:rect l="l" t="t" r="r" b="b"/>
              <a:pathLst>
                <a:path w="3778320" h="1389420">
                  <a:moveTo>
                    <a:pt x="0" y="0"/>
                  </a:moveTo>
                  <a:lnTo>
                    <a:pt x="3778320" y="0"/>
                  </a:lnTo>
                  <a:lnTo>
                    <a:pt x="3778320" y="1389420"/>
                  </a:lnTo>
                  <a:lnTo>
                    <a:pt x="0" y="1389420"/>
                  </a:lnTo>
                  <a:close/>
                </a:path>
              </a:pathLst>
            </a:custGeom>
            <a:ln w="38100" cap="sq">
              <a:solidFill>
                <a:srgbClr val="000000"/>
              </a:solidFill>
              <a:prstDash val="solid"/>
              <a:miter/>
            </a:ln>
          </p:spPr>
          <p:txBody>
            <a:bodyPr/>
            <a:lstStyle/>
            <a:p>
              <a:endParaRPr lang="en-GB"/>
            </a:p>
          </p:txBody>
        </p:sp>
        <p:sp>
          <p:nvSpPr>
            <p:cNvPr id="4" name="TextBox 4"/>
            <p:cNvSpPr txBox="1"/>
            <p:nvPr/>
          </p:nvSpPr>
          <p:spPr>
            <a:xfrm>
              <a:off x="0" y="-85725"/>
              <a:ext cx="3778320" cy="1560870"/>
            </a:xfrm>
            <a:prstGeom prst="rect">
              <a:avLst/>
            </a:prstGeom>
          </p:spPr>
          <p:txBody>
            <a:bodyPr lIns="50800" tIns="50800" rIns="50800" bIns="50800" rtlCol="0" anchor="ctr"/>
            <a:lstStyle/>
            <a:p>
              <a:pPr algn="l">
                <a:lnSpc>
                  <a:spcPts val="4421"/>
                </a:lnSpc>
              </a:pPr>
              <a:r>
                <a:rPr lang="en-US" sz="2199" dirty="0">
                  <a:solidFill>
                    <a:srgbClr val="000000"/>
                  </a:solidFill>
                  <a:latin typeface="Canva Sans"/>
                  <a:ea typeface="Canva Sans"/>
                  <a:cs typeface="Canva Sans"/>
                  <a:sym typeface="Canva Sans"/>
                </a:rPr>
                <a:t>In this training format, we'll have </a:t>
              </a:r>
              <a:r>
                <a:rPr lang="en-US" sz="2199" i="1" dirty="0">
                  <a:solidFill>
                    <a:srgbClr val="000000"/>
                  </a:solidFill>
                  <a:latin typeface="Canva Sans Italics"/>
                  <a:ea typeface="Canva Sans Italics"/>
                  <a:cs typeface="Canva Sans Italics"/>
                  <a:sym typeface="Canva Sans Italics"/>
                </a:rPr>
                <a:t>[insert number of sessions</a:t>
              </a:r>
              <a:r>
                <a:rPr lang="en-US" sz="2199" dirty="0">
                  <a:solidFill>
                    <a:srgbClr val="000000"/>
                  </a:solidFill>
                  <a:latin typeface="Canva Sans"/>
                  <a:ea typeface="Canva Sans"/>
                  <a:cs typeface="Canva Sans"/>
                  <a:sym typeface="Canva Sans"/>
                </a:rPr>
                <a:t>] sessions over </a:t>
              </a:r>
              <a:r>
                <a:rPr lang="en-US" sz="2199" i="1" dirty="0">
                  <a:solidFill>
                    <a:srgbClr val="000000"/>
                  </a:solidFill>
                  <a:latin typeface="Canva Sans Italics"/>
                  <a:ea typeface="Canva Sans Italics"/>
                  <a:cs typeface="Canva Sans Italics"/>
                  <a:sym typeface="Canva Sans Italics"/>
                </a:rPr>
                <a:t>[insert number of weeks]</a:t>
              </a:r>
              <a:r>
                <a:rPr lang="en-US" sz="2199" dirty="0">
                  <a:solidFill>
                    <a:srgbClr val="000000"/>
                  </a:solidFill>
                  <a:latin typeface="Canva Sans"/>
                  <a:ea typeface="Canva Sans"/>
                  <a:cs typeface="Canva Sans"/>
                  <a:sym typeface="Canva Sans"/>
                </a:rPr>
                <a:t>, held 'live' in this WhatsApp group:</a:t>
              </a:r>
            </a:p>
            <a:p>
              <a:pPr marL="474979" lvl="1" indent="-237490" algn="l">
                <a:lnSpc>
                  <a:spcPts val="4421"/>
                </a:lnSpc>
                <a:buFont typeface="Arial"/>
                <a:buChar char="•"/>
              </a:pPr>
              <a:r>
                <a:rPr lang="en-US" sz="2199" i="1" dirty="0">
                  <a:solidFill>
                    <a:srgbClr val="000000"/>
                  </a:solidFill>
                  <a:latin typeface="Canva Sans Italics"/>
                  <a:ea typeface="Canva Sans Italics"/>
                  <a:cs typeface="Canva Sans Italics"/>
                  <a:sym typeface="Canva Sans Italics"/>
                </a:rPr>
                <a:t>[Insert frequency]</a:t>
              </a:r>
              <a:r>
                <a:rPr lang="en-US" sz="2199" dirty="0">
                  <a:solidFill>
                    <a:srgbClr val="000000"/>
                  </a:solidFill>
                  <a:latin typeface="Canva Sans"/>
                  <a:ea typeface="Canva Sans"/>
                  <a:cs typeface="Canva Sans"/>
                  <a:sym typeface="Canva Sans"/>
                </a:rPr>
                <a:t> a week on *</a:t>
              </a:r>
              <a:r>
                <a:rPr lang="en-US" sz="2199" b="1" i="1" dirty="0">
                  <a:solidFill>
                    <a:srgbClr val="000000"/>
                  </a:solidFill>
                  <a:latin typeface="Canva Sans Bold Italics"/>
                  <a:ea typeface="Canva Sans Bold Italics"/>
                  <a:cs typeface="Canva Sans Bold Italics"/>
                  <a:sym typeface="Canva Sans Bold Italics"/>
                </a:rPr>
                <a:t>[insert days and time]</a:t>
              </a:r>
              <a:r>
                <a:rPr lang="en-US" sz="2199" dirty="0">
                  <a:solidFill>
                    <a:srgbClr val="000000"/>
                  </a:solidFill>
                  <a:latin typeface="Canva Sans"/>
                  <a:ea typeface="Canva Sans"/>
                  <a:cs typeface="Canva Sans"/>
                  <a:sym typeface="Canva Sans"/>
                </a:rPr>
                <a:t>*</a:t>
              </a:r>
            </a:p>
            <a:p>
              <a:pPr marL="474979" lvl="1" indent="-237490" algn="l">
                <a:lnSpc>
                  <a:spcPts val="4421"/>
                </a:lnSpc>
                <a:buFont typeface="Arial"/>
                <a:buChar char="•"/>
              </a:pPr>
              <a:r>
                <a:rPr lang="en-US" sz="2199" dirty="0">
                  <a:solidFill>
                    <a:srgbClr val="000000"/>
                  </a:solidFill>
                  <a:latin typeface="Canva Sans"/>
                  <a:ea typeface="Canva Sans"/>
                  <a:cs typeface="Canva Sans"/>
                  <a:sym typeface="Canva Sans"/>
                </a:rPr>
                <a:t>10-15 minutes, 'live'</a:t>
              </a:r>
            </a:p>
            <a:p>
              <a:pPr marL="474979" lvl="1" indent="-237490" algn="l">
                <a:lnSpc>
                  <a:spcPts val="4421"/>
                </a:lnSpc>
                <a:buFont typeface="Arial"/>
                <a:buChar char="•"/>
              </a:pPr>
              <a:r>
                <a:rPr lang="en-US" sz="2199" dirty="0">
                  <a:solidFill>
                    <a:srgbClr val="000000"/>
                  </a:solidFill>
                  <a:latin typeface="Canva Sans"/>
                  <a:ea typeface="Canva Sans"/>
                  <a:cs typeface="Canva Sans"/>
                  <a:sym typeface="Canva Sans"/>
                </a:rPr>
                <a:t>Sessions will consist of info, case studies, polls and a short open session for questions/interaction</a:t>
              </a:r>
            </a:p>
            <a:p>
              <a:pPr marL="474979" lvl="1" indent="-237490" algn="l">
                <a:lnSpc>
                  <a:spcPts val="4421"/>
                </a:lnSpc>
                <a:buFont typeface="Arial"/>
                <a:buChar char="•"/>
              </a:pPr>
              <a:r>
                <a:rPr lang="en-US" sz="2199" dirty="0">
                  <a:solidFill>
                    <a:srgbClr val="000000"/>
                  </a:solidFill>
                  <a:latin typeface="Canva Sans"/>
                  <a:ea typeface="Canva Sans"/>
                  <a:cs typeface="Canva Sans"/>
                  <a:sym typeface="Canva Sans"/>
                </a:rPr>
                <a:t>If you're unable to attend 'live', you will be able to read through the sessions and answer polls when you have time</a:t>
              </a:r>
            </a:p>
            <a:p>
              <a:pPr algn="l">
                <a:lnSpc>
                  <a:spcPts val="2211"/>
                </a:lnSpc>
              </a:pPr>
              <a:endParaRPr lang="en-US" sz="2199" dirty="0">
                <a:solidFill>
                  <a:srgbClr val="000000"/>
                </a:solidFill>
                <a:latin typeface="Canva Sans"/>
                <a:ea typeface="Canva Sans"/>
                <a:cs typeface="Canva Sans"/>
                <a:sym typeface="Canva Sans"/>
              </a:endParaRPr>
            </a:p>
            <a:p>
              <a:pPr algn="l">
                <a:lnSpc>
                  <a:spcPts val="4421"/>
                </a:lnSpc>
              </a:pPr>
              <a:r>
                <a:rPr lang="en-US" sz="2199" dirty="0">
                  <a:solidFill>
                    <a:srgbClr val="000000"/>
                  </a:solidFill>
                  <a:latin typeface="Canva Sans"/>
                  <a:ea typeface="Canva Sans"/>
                  <a:cs typeface="Canva Sans"/>
                  <a:sym typeface="Canva Sans"/>
                </a:rPr>
                <a:t>*</a:t>
              </a:r>
              <a:r>
                <a:rPr lang="en-US" sz="2199" b="1" dirty="0">
                  <a:solidFill>
                    <a:srgbClr val="000000"/>
                  </a:solidFill>
                  <a:latin typeface="Canva Sans Bold"/>
                  <a:ea typeface="Canva Sans Bold"/>
                  <a:cs typeface="Canva Sans Bold"/>
                  <a:sym typeface="Canva Sans Bold"/>
                </a:rPr>
                <a:t>Please feel free to interact and ask questions: the more we interact, the more we’ll learn from</a:t>
              </a:r>
            </a:p>
            <a:p>
              <a:pPr algn="l">
                <a:lnSpc>
                  <a:spcPts val="4421"/>
                </a:lnSpc>
              </a:pPr>
              <a:r>
                <a:rPr lang="en-US" sz="2199" b="1" dirty="0">
                  <a:solidFill>
                    <a:srgbClr val="000000"/>
                  </a:solidFill>
                  <a:latin typeface="Canva Sans Bold"/>
                  <a:ea typeface="Canva Sans Bold"/>
                  <a:cs typeface="Canva Sans Bold"/>
                  <a:sym typeface="Canva Sans Bold"/>
                </a:rPr>
                <a:t>  each other.</a:t>
              </a:r>
              <a:r>
                <a:rPr lang="en-US" sz="2199" dirty="0">
                  <a:solidFill>
                    <a:srgbClr val="000000"/>
                  </a:solidFill>
                  <a:latin typeface="Canva Sans"/>
                  <a:ea typeface="Canva Sans"/>
                  <a:cs typeface="Canva Sans"/>
                  <a:sym typeface="Canva Sans"/>
                </a:rPr>
                <a:t>*</a:t>
              </a:r>
            </a:p>
          </p:txBody>
        </p:sp>
      </p:grpSp>
      <p:sp>
        <p:nvSpPr>
          <p:cNvPr id="5" name="TextBox 5"/>
          <p:cNvSpPr txBox="1"/>
          <p:nvPr/>
        </p:nvSpPr>
        <p:spPr>
          <a:xfrm>
            <a:off x="16995815" y="8943229"/>
            <a:ext cx="152400" cy="219075"/>
          </a:xfrm>
          <a:prstGeom prst="rect">
            <a:avLst/>
          </a:prstGeom>
        </p:spPr>
        <p:txBody>
          <a:bodyPr wrap="none" lIns="0" tIns="0" rIns="0" bIns="0" rtlCol="0" anchor="t">
            <a:spAutoFit/>
          </a:bodyPr>
          <a:lstStyle/>
          <a:p>
            <a:pPr algn="ctr">
              <a:lnSpc>
                <a:spcPts val="4642"/>
              </a:lnSpc>
              <a:spcBef>
                <a:spcPct val="0"/>
              </a:spcBef>
            </a:pPr>
            <a:r>
              <a:rPr lang="en-US" sz="3316">
                <a:solidFill>
                  <a:srgbClr val="000000"/>
                </a:solidFill>
                <a:latin typeface="Canva Sans"/>
                <a:ea typeface="Canva Sans"/>
                <a:cs typeface="Canva Sans"/>
                <a:sym typeface="Canva Sans"/>
              </a:rPr>
              <a:t>10</a:t>
            </a:r>
          </a:p>
        </p:txBody>
      </p:sp>
      <p:sp>
        <p:nvSpPr>
          <p:cNvPr id="6" name="TextBox 6"/>
          <p:cNvSpPr txBox="1"/>
          <p:nvPr/>
        </p:nvSpPr>
        <p:spPr>
          <a:xfrm>
            <a:off x="1028700" y="735084"/>
            <a:ext cx="16230600" cy="1588772"/>
          </a:xfrm>
          <a:prstGeom prst="rect">
            <a:avLst/>
          </a:prstGeom>
        </p:spPr>
        <p:txBody>
          <a:bodyPr lIns="0" tIns="0" rIns="0" bIns="0" rtlCol="0" anchor="t">
            <a:spAutoFit/>
          </a:bodyPr>
          <a:lstStyle/>
          <a:p>
            <a:pPr algn="ctr">
              <a:lnSpc>
                <a:spcPts val="8119"/>
              </a:lnSpc>
            </a:pPr>
            <a:r>
              <a:rPr lang="en-US" sz="5799" b="1">
                <a:solidFill>
                  <a:srgbClr val="000000"/>
                </a:solidFill>
                <a:latin typeface="Canva Sans Bold"/>
                <a:ea typeface="Canva Sans Bold"/>
                <a:cs typeface="Canva Sans Bold"/>
                <a:sym typeface="Canva Sans Bold"/>
              </a:rPr>
              <a:t>Introduction example</a:t>
            </a:r>
          </a:p>
          <a:p>
            <a:pPr algn="ctr">
              <a:lnSpc>
                <a:spcPts val="700"/>
              </a:lnSpc>
            </a:pPr>
            <a:endParaRPr lang="en-US" sz="5799" b="1">
              <a:solidFill>
                <a:srgbClr val="000000"/>
              </a:solidFill>
              <a:latin typeface="Canva Sans Bold"/>
              <a:ea typeface="Canva Sans Bold"/>
              <a:cs typeface="Canva Sans Bold"/>
              <a:sym typeface="Canva Sans Bold"/>
            </a:endParaRPr>
          </a:p>
          <a:p>
            <a:pPr algn="ctr">
              <a:lnSpc>
                <a:spcPts val="3639"/>
              </a:lnSpc>
              <a:spcBef>
                <a:spcPct val="0"/>
              </a:spcBef>
            </a:pPr>
            <a:r>
              <a:rPr lang="en-US" sz="2599" b="1">
                <a:solidFill>
                  <a:srgbClr val="000000"/>
                </a:solidFill>
                <a:latin typeface="Canva Sans Bold"/>
                <a:ea typeface="Canva Sans Bold"/>
                <a:cs typeface="Canva Sans Bold"/>
                <a:sym typeface="Canva Sans Bold"/>
              </a:rPr>
              <a:t>Introduce the format of the training and dates/times that training will happen</a:t>
            </a:r>
          </a:p>
        </p:txBody>
      </p:sp>
      <p:sp>
        <p:nvSpPr>
          <p:cNvPr id="7" name="Freeform 7"/>
          <p:cNvSpPr/>
          <p:nvPr/>
        </p:nvSpPr>
        <p:spPr>
          <a:xfrm>
            <a:off x="1971096" y="1979429"/>
            <a:ext cx="690257" cy="688855"/>
          </a:xfrm>
          <a:custGeom>
            <a:avLst/>
            <a:gdLst/>
            <a:ahLst/>
            <a:cxnLst/>
            <a:rect l="l" t="t" r="r" b="b"/>
            <a:pathLst>
              <a:path w="690257" h="688855">
                <a:moveTo>
                  <a:pt x="0" y="0"/>
                </a:moveTo>
                <a:lnTo>
                  <a:pt x="690257" y="0"/>
                </a:lnTo>
                <a:lnTo>
                  <a:pt x="690257" y="688855"/>
                </a:lnTo>
                <a:lnTo>
                  <a:pt x="0" y="688855"/>
                </a:lnTo>
                <a:lnTo>
                  <a:pt x="0" y="0"/>
                </a:lnTo>
                <a:close/>
              </a:path>
            </a:pathLst>
          </a:custGeom>
          <a:blipFill>
            <a:blip r:embed="rId2"/>
            <a:stretch>
              <a:fillRect/>
            </a:stretch>
          </a:blipFill>
        </p:spPr>
        <p:txBody>
          <a:bodyPr/>
          <a:lstStyle/>
          <a:p>
            <a:endParaRPr lang="en-GB"/>
          </a:p>
        </p:txBody>
      </p:sp>
      <p:sp>
        <p:nvSpPr>
          <p:cNvPr id="8" name="Freeform 8"/>
          <p:cNvSpPr/>
          <p:nvPr/>
        </p:nvSpPr>
        <p:spPr>
          <a:xfrm>
            <a:off x="15523117" y="1979429"/>
            <a:ext cx="793788" cy="618162"/>
          </a:xfrm>
          <a:custGeom>
            <a:avLst/>
            <a:gdLst/>
            <a:ahLst/>
            <a:cxnLst/>
            <a:rect l="l" t="t" r="r" b="b"/>
            <a:pathLst>
              <a:path w="793788" h="618162">
                <a:moveTo>
                  <a:pt x="0" y="0"/>
                </a:moveTo>
                <a:lnTo>
                  <a:pt x="793787" y="0"/>
                </a:lnTo>
                <a:lnTo>
                  <a:pt x="793787" y="618162"/>
                </a:lnTo>
                <a:lnTo>
                  <a:pt x="0" y="61816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71095" y="3088826"/>
            <a:ext cx="14345809" cy="5097752"/>
            <a:chOff x="0" y="-112252"/>
            <a:chExt cx="3778320" cy="1342618"/>
          </a:xfrm>
        </p:grpSpPr>
        <p:sp>
          <p:nvSpPr>
            <p:cNvPr id="3" name="Freeform 3"/>
            <p:cNvSpPr/>
            <p:nvPr/>
          </p:nvSpPr>
          <p:spPr>
            <a:xfrm>
              <a:off x="0" y="0"/>
              <a:ext cx="3778320" cy="1171168"/>
            </a:xfrm>
            <a:custGeom>
              <a:avLst/>
              <a:gdLst/>
              <a:ahLst/>
              <a:cxnLst/>
              <a:rect l="l" t="t" r="r" b="b"/>
              <a:pathLst>
                <a:path w="3778320" h="1171168">
                  <a:moveTo>
                    <a:pt x="0" y="0"/>
                  </a:moveTo>
                  <a:lnTo>
                    <a:pt x="3778320" y="0"/>
                  </a:lnTo>
                  <a:lnTo>
                    <a:pt x="3778320" y="1171168"/>
                  </a:lnTo>
                  <a:lnTo>
                    <a:pt x="0" y="1171168"/>
                  </a:lnTo>
                  <a:close/>
                </a:path>
              </a:pathLst>
            </a:custGeom>
            <a:ln w="38100" cap="sq">
              <a:solidFill>
                <a:srgbClr val="000000"/>
              </a:solidFill>
              <a:prstDash val="solid"/>
              <a:miter/>
            </a:ln>
          </p:spPr>
          <p:txBody>
            <a:bodyPr/>
            <a:lstStyle/>
            <a:p>
              <a:endParaRPr lang="en-GB"/>
            </a:p>
          </p:txBody>
        </p:sp>
        <p:sp>
          <p:nvSpPr>
            <p:cNvPr id="4" name="TextBox 4"/>
            <p:cNvSpPr txBox="1"/>
            <p:nvPr/>
          </p:nvSpPr>
          <p:spPr>
            <a:xfrm>
              <a:off x="0" y="-112252"/>
              <a:ext cx="3778320" cy="1342618"/>
            </a:xfrm>
            <a:prstGeom prst="rect">
              <a:avLst/>
            </a:prstGeom>
          </p:spPr>
          <p:txBody>
            <a:bodyPr lIns="50800" tIns="50800" rIns="50800" bIns="50800" rtlCol="0" anchor="ctr"/>
            <a:lstStyle/>
            <a:p>
              <a:pPr algn="l">
                <a:lnSpc>
                  <a:spcPts val="4421"/>
                </a:lnSpc>
              </a:pPr>
              <a:r>
                <a:rPr lang="en-US" sz="2199" dirty="0">
                  <a:solidFill>
                    <a:srgbClr val="000000"/>
                  </a:solidFill>
                  <a:latin typeface="Canva Sans"/>
                  <a:ea typeface="Canva Sans"/>
                  <a:cs typeface="Canva Sans"/>
                  <a:sym typeface="Canva Sans"/>
                </a:rPr>
                <a:t>This module will teach *</a:t>
              </a:r>
              <a:r>
                <a:rPr lang="en-US" sz="2199" b="1" i="1" dirty="0">
                  <a:solidFill>
                    <a:srgbClr val="000000"/>
                  </a:solidFill>
                  <a:latin typeface="Canva Sans Bold Italics"/>
                  <a:ea typeface="Canva Sans Bold Italics"/>
                  <a:cs typeface="Canva Sans Bold Italics"/>
                  <a:sym typeface="Canva Sans Bold Italics"/>
                </a:rPr>
                <a:t>[Insert name of module, e.g. Viral load monitoring during pregnancy and breastfeeding]</a:t>
              </a:r>
              <a:r>
                <a:rPr lang="en-US" sz="2199" dirty="0">
                  <a:solidFill>
                    <a:srgbClr val="000000"/>
                  </a:solidFill>
                  <a:latin typeface="Canva Sans"/>
                  <a:ea typeface="Canva Sans"/>
                  <a:cs typeface="Canva Sans"/>
                  <a:sym typeface="Canva Sans"/>
                </a:rPr>
                <a:t>* from the </a:t>
              </a:r>
              <a:r>
                <a:rPr lang="en-US" sz="2199" i="1" dirty="0">
                  <a:solidFill>
                    <a:srgbClr val="000000"/>
                  </a:solidFill>
                  <a:latin typeface="Canva Sans Italics"/>
                  <a:ea typeface="Canva Sans Italics"/>
                  <a:cs typeface="Canva Sans Italics"/>
                  <a:sym typeface="Canva Sans Italics"/>
                </a:rPr>
                <a:t>[Insert main reference used, e.g. the 2021 WHO Consolidated Guidelines]</a:t>
              </a:r>
              <a:r>
                <a:rPr lang="en-US" sz="2199" dirty="0">
                  <a:solidFill>
                    <a:srgbClr val="000000"/>
                  </a:solidFill>
                  <a:latin typeface="Canva Sans"/>
                  <a:ea typeface="Canva Sans"/>
                  <a:cs typeface="Canva Sans"/>
                  <a:sym typeface="Canva Sans"/>
                </a:rPr>
                <a:t>. </a:t>
              </a:r>
            </a:p>
            <a:p>
              <a:pPr algn="l">
                <a:lnSpc>
                  <a:spcPts val="4421"/>
                </a:lnSpc>
              </a:pPr>
              <a:endParaRPr lang="en-US" sz="2199" dirty="0">
                <a:solidFill>
                  <a:srgbClr val="000000"/>
                </a:solidFill>
                <a:latin typeface="Canva Sans"/>
                <a:ea typeface="Canva Sans"/>
                <a:cs typeface="Canva Sans"/>
                <a:sym typeface="Canva Sans"/>
              </a:endParaRPr>
            </a:p>
            <a:p>
              <a:pPr algn="l">
                <a:lnSpc>
                  <a:spcPts val="4421"/>
                </a:lnSpc>
              </a:pPr>
              <a:r>
                <a:rPr lang="en-US" sz="2199" dirty="0">
                  <a:solidFill>
                    <a:srgbClr val="000000"/>
                  </a:solidFill>
                  <a:latin typeface="Canva Sans"/>
                  <a:ea typeface="Canva Sans"/>
                  <a:cs typeface="Canva Sans"/>
                  <a:sym typeface="Canva Sans"/>
                </a:rPr>
                <a:t>The module will be divided into </a:t>
              </a:r>
              <a:r>
                <a:rPr lang="en-US" sz="2199" i="1" dirty="0">
                  <a:solidFill>
                    <a:srgbClr val="000000"/>
                  </a:solidFill>
                  <a:latin typeface="Canva Sans Italics"/>
                  <a:ea typeface="Canva Sans Italics"/>
                  <a:cs typeface="Canva Sans Italics"/>
                  <a:sym typeface="Canva Sans Italics"/>
                </a:rPr>
                <a:t>[insert number of sessions] as follows:</a:t>
              </a:r>
            </a:p>
            <a:p>
              <a:pPr marL="474979" lvl="1" indent="-237490" algn="l">
                <a:lnSpc>
                  <a:spcPts val="4421"/>
                </a:lnSpc>
                <a:buFont typeface="Arial"/>
                <a:buChar char="•"/>
              </a:pPr>
              <a:r>
                <a:rPr lang="en-US" sz="2199" dirty="0">
                  <a:solidFill>
                    <a:srgbClr val="000000"/>
                  </a:solidFill>
                  <a:latin typeface="Canva Sans"/>
                  <a:ea typeface="Canva Sans"/>
                  <a:cs typeface="Canva Sans"/>
                  <a:sym typeface="Canva Sans"/>
                </a:rPr>
                <a:t>Session 1:</a:t>
              </a:r>
              <a:r>
                <a:rPr lang="en-US" sz="2199" i="1" dirty="0">
                  <a:solidFill>
                    <a:srgbClr val="000000"/>
                  </a:solidFill>
                  <a:latin typeface="Canva Sans Italics"/>
                  <a:ea typeface="Canva Sans Italics"/>
                  <a:cs typeface="Canva Sans Italics"/>
                  <a:sym typeface="Canva Sans Italics"/>
                </a:rPr>
                <a:t> [Insert topic, e.g. VL monitoring during pregnancy]</a:t>
              </a:r>
            </a:p>
            <a:p>
              <a:pPr marL="474979" lvl="1" indent="-237490" algn="l">
                <a:lnSpc>
                  <a:spcPts val="4421"/>
                </a:lnSpc>
                <a:buFont typeface="Arial"/>
                <a:buChar char="•"/>
              </a:pPr>
              <a:r>
                <a:rPr lang="en-US" sz="2199" dirty="0">
                  <a:solidFill>
                    <a:srgbClr val="000000"/>
                  </a:solidFill>
                  <a:latin typeface="Canva Sans"/>
                  <a:ea typeface="Canva Sans"/>
                  <a:cs typeface="Canva Sans"/>
                  <a:sym typeface="Canva Sans"/>
                </a:rPr>
                <a:t>Session 2:</a:t>
              </a:r>
              <a:r>
                <a:rPr lang="en-US" sz="2199" i="1" dirty="0">
                  <a:solidFill>
                    <a:srgbClr val="000000"/>
                  </a:solidFill>
                  <a:latin typeface="Canva Sans Italics"/>
                  <a:ea typeface="Canva Sans Italics"/>
                  <a:cs typeface="Canva Sans Italics"/>
                  <a:sym typeface="Canva Sans Italics"/>
                </a:rPr>
                <a:t> [Insert topic, e.g. VL monitoring during breastfeeding], etc.</a:t>
              </a:r>
            </a:p>
            <a:p>
              <a:pPr algn="l">
                <a:lnSpc>
                  <a:spcPts val="4421"/>
                </a:lnSpc>
              </a:pPr>
              <a:endParaRPr lang="en-US" sz="2199" i="1" dirty="0">
                <a:solidFill>
                  <a:srgbClr val="000000"/>
                </a:solidFill>
                <a:latin typeface="Canva Sans Italics"/>
                <a:ea typeface="Canva Sans Italics"/>
                <a:cs typeface="Canva Sans Italics"/>
                <a:sym typeface="Canva Sans Italics"/>
              </a:endParaRPr>
            </a:p>
            <a:p>
              <a:pPr algn="l">
                <a:lnSpc>
                  <a:spcPts val="4421"/>
                </a:lnSpc>
              </a:pPr>
              <a:r>
                <a:rPr lang="en-US" sz="2199" dirty="0">
                  <a:solidFill>
                    <a:srgbClr val="000000"/>
                  </a:solidFill>
                  <a:latin typeface="Canva Sans"/>
                  <a:ea typeface="Canva Sans"/>
                  <a:cs typeface="Canva Sans"/>
                  <a:sym typeface="Canva Sans"/>
                </a:rPr>
                <a:t>🙌🏾With the admin done, let's start!</a:t>
              </a:r>
            </a:p>
          </p:txBody>
        </p:sp>
      </p:grpSp>
      <p:sp>
        <p:nvSpPr>
          <p:cNvPr id="5" name="TextBox 5"/>
          <p:cNvSpPr txBox="1"/>
          <p:nvPr/>
        </p:nvSpPr>
        <p:spPr>
          <a:xfrm>
            <a:off x="16995815" y="8943229"/>
            <a:ext cx="152400" cy="219075"/>
          </a:xfrm>
          <a:prstGeom prst="rect">
            <a:avLst/>
          </a:prstGeom>
        </p:spPr>
        <p:txBody>
          <a:bodyPr wrap="none" lIns="0" tIns="0" rIns="0" bIns="0" rtlCol="0" anchor="t">
            <a:spAutoFit/>
          </a:bodyPr>
          <a:lstStyle/>
          <a:p>
            <a:pPr algn="ctr">
              <a:lnSpc>
                <a:spcPts val="4642"/>
              </a:lnSpc>
              <a:spcBef>
                <a:spcPct val="0"/>
              </a:spcBef>
            </a:pPr>
            <a:r>
              <a:rPr lang="en-US" sz="3316">
                <a:solidFill>
                  <a:srgbClr val="000000"/>
                </a:solidFill>
                <a:latin typeface="Canva Sans"/>
                <a:ea typeface="Canva Sans"/>
                <a:cs typeface="Canva Sans"/>
                <a:sym typeface="Canva Sans"/>
              </a:rPr>
              <a:t>11</a:t>
            </a:r>
          </a:p>
        </p:txBody>
      </p:sp>
      <p:sp>
        <p:nvSpPr>
          <p:cNvPr id="6" name="TextBox 6"/>
          <p:cNvSpPr txBox="1"/>
          <p:nvPr/>
        </p:nvSpPr>
        <p:spPr>
          <a:xfrm>
            <a:off x="1028700" y="904875"/>
            <a:ext cx="16230600" cy="1652484"/>
          </a:xfrm>
          <a:prstGeom prst="rect">
            <a:avLst/>
          </a:prstGeom>
        </p:spPr>
        <p:txBody>
          <a:bodyPr lIns="0" tIns="0" rIns="0" bIns="0" rtlCol="0" anchor="t">
            <a:spAutoFit/>
          </a:bodyPr>
          <a:lstStyle/>
          <a:p>
            <a:pPr algn="ctr">
              <a:lnSpc>
                <a:spcPts val="8119"/>
              </a:lnSpc>
            </a:pPr>
            <a:r>
              <a:rPr lang="en-US" sz="5799" b="1">
                <a:solidFill>
                  <a:srgbClr val="000000"/>
                </a:solidFill>
                <a:latin typeface="Canva Sans Bold"/>
                <a:ea typeface="Canva Sans Bold"/>
                <a:cs typeface="Canva Sans Bold"/>
                <a:sym typeface="Canva Sans Bold"/>
              </a:rPr>
              <a:t>Introduction example</a:t>
            </a:r>
          </a:p>
          <a:p>
            <a:pPr algn="ctr">
              <a:lnSpc>
                <a:spcPts val="700"/>
              </a:lnSpc>
            </a:pPr>
            <a:endParaRPr lang="en-US" sz="5799" b="1">
              <a:solidFill>
                <a:srgbClr val="000000"/>
              </a:solidFill>
              <a:latin typeface="Canva Sans Bold"/>
              <a:ea typeface="Canva Sans Bold"/>
              <a:cs typeface="Canva Sans Bold"/>
              <a:sym typeface="Canva Sans Bold"/>
            </a:endParaRPr>
          </a:p>
          <a:p>
            <a:pPr algn="ctr">
              <a:lnSpc>
                <a:spcPts val="4199"/>
              </a:lnSpc>
              <a:spcBef>
                <a:spcPct val="0"/>
              </a:spcBef>
            </a:pPr>
            <a:r>
              <a:rPr lang="en-US" sz="2999" b="1">
                <a:solidFill>
                  <a:srgbClr val="000000"/>
                </a:solidFill>
                <a:latin typeface="Canva Sans Bold"/>
                <a:ea typeface="Canva Sans Bold"/>
                <a:cs typeface="Canva Sans Bold"/>
                <a:sym typeface="Canva Sans Bold"/>
              </a:rPr>
              <a:t>Briefly introduce the subject and how it will be divided</a:t>
            </a:r>
          </a:p>
        </p:txBody>
      </p:sp>
      <p:sp>
        <p:nvSpPr>
          <p:cNvPr id="7" name="Freeform 7"/>
          <p:cNvSpPr/>
          <p:nvPr/>
        </p:nvSpPr>
        <p:spPr>
          <a:xfrm>
            <a:off x="3240159" y="2011042"/>
            <a:ext cx="699049" cy="699049"/>
          </a:xfrm>
          <a:custGeom>
            <a:avLst/>
            <a:gdLst/>
            <a:ahLst/>
            <a:cxnLst/>
            <a:rect l="l" t="t" r="r" b="b"/>
            <a:pathLst>
              <a:path w="699049" h="699049">
                <a:moveTo>
                  <a:pt x="0" y="0"/>
                </a:moveTo>
                <a:lnTo>
                  <a:pt x="699049" y="0"/>
                </a:lnTo>
                <a:lnTo>
                  <a:pt x="699049" y="699050"/>
                </a:lnTo>
                <a:lnTo>
                  <a:pt x="0" y="69905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42899" y="2836504"/>
            <a:ext cx="5003660" cy="5003660"/>
          </a:xfrm>
          <a:custGeom>
            <a:avLst/>
            <a:gdLst/>
            <a:ahLst/>
            <a:cxnLst/>
            <a:rect l="l" t="t" r="r" b="b"/>
            <a:pathLst>
              <a:path w="5003660" h="5003660">
                <a:moveTo>
                  <a:pt x="0" y="0"/>
                </a:moveTo>
                <a:lnTo>
                  <a:pt x="5003660" y="0"/>
                </a:lnTo>
                <a:lnTo>
                  <a:pt x="5003660" y="5003660"/>
                </a:lnTo>
                <a:lnTo>
                  <a:pt x="0" y="50036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TextBox 3"/>
          <p:cNvSpPr txBox="1"/>
          <p:nvPr/>
        </p:nvSpPr>
        <p:spPr>
          <a:xfrm>
            <a:off x="7063533" y="2353962"/>
            <a:ext cx="6162310" cy="5711570"/>
          </a:xfrm>
          <a:prstGeom prst="rect">
            <a:avLst/>
          </a:prstGeom>
        </p:spPr>
        <p:txBody>
          <a:bodyPr lIns="0" tIns="0" rIns="0" bIns="0" rtlCol="0" anchor="t">
            <a:spAutoFit/>
          </a:bodyPr>
          <a:lstStyle/>
          <a:p>
            <a:pPr algn="l">
              <a:lnSpc>
                <a:spcPts val="5772"/>
              </a:lnSpc>
            </a:pPr>
            <a:r>
              <a:rPr lang="en-US" sz="2600" b="1">
                <a:solidFill>
                  <a:srgbClr val="000000"/>
                </a:solidFill>
                <a:latin typeface="Canva Sans Bold"/>
                <a:ea typeface="Canva Sans Bold"/>
                <a:cs typeface="Canva Sans Bold"/>
                <a:sym typeface="Canva Sans Bold"/>
              </a:rPr>
              <a:t>Each session contains:</a:t>
            </a:r>
          </a:p>
          <a:p>
            <a:pPr marL="561342" lvl="1" indent="-280671" algn="l">
              <a:lnSpc>
                <a:spcPts val="5772"/>
              </a:lnSpc>
              <a:buFont typeface="Arial"/>
              <a:buChar char="•"/>
            </a:pPr>
            <a:r>
              <a:rPr lang="en-US" sz="2600">
                <a:solidFill>
                  <a:srgbClr val="000000"/>
                </a:solidFill>
                <a:latin typeface="Canva Sans"/>
                <a:ea typeface="Canva Sans"/>
                <a:cs typeface="Canva Sans"/>
                <a:sym typeface="Canva Sans"/>
              </a:rPr>
              <a:t>Introduction/welcome</a:t>
            </a:r>
          </a:p>
          <a:p>
            <a:pPr marL="561342" lvl="1" indent="-280671" algn="l">
              <a:lnSpc>
                <a:spcPts val="5772"/>
              </a:lnSpc>
              <a:buFont typeface="Arial"/>
              <a:buChar char="•"/>
            </a:pPr>
            <a:r>
              <a:rPr lang="en-US" sz="2600">
                <a:solidFill>
                  <a:srgbClr val="000000"/>
                </a:solidFill>
                <a:latin typeface="Canva Sans"/>
                <a:ea typeface="Canva Sans"/>
                <a:cs typeface="Canva Sans"/>
                <a:sym typeface="Canva Sans"/>
              </a:rPr>
              <a:t>1-4 case studies</a:t>
            </a:r>
          </a:p>
          <a:p>
            <a:pPr marL="561342" lvl="1" indent="-280671" algn="l">
              <a:lnSpc>
                <a:spcPts val="5772"/>
              </a:lnSpc>
              <a:buFont typeface="Arial"/>
              <a:buChar char="•"/>
            </a:pPr>
            <a:r>
              <a:rPr lang="en-US" sz="2600">
                <a:solidFill>
                  <a:srgbClr val="000000"/>
                </a:solidFill>
                <a:latin typeface="Canva Sans"/>
                <a:ea typeface="Canva Sans"/>
                <a:cs typeface="Canva Sans"/>
                <a:sym typeface="Canva Sans"/>
              </a:rPr>
              <a:t>4-6 polls with answers</a:t>
            </a:r>
          </a:p>
          <a:p>
            <a:pPr marL="561342" lvl="1" indent="-280671" algn="l">
              <a:lnSpc>
                <a:spcPts val="5772"/>
              </a:lnSpc>
              <a:buFont typeface="Arial"/>
              <a:buChar char="•"/>
            </a:pPr>
            <a:r>
              <a:rPr lang="en-US" sz="2600">
                <a:solidFill>
                  <a:srgbClr val="000000"/>
                </a:solidFill>
                <a:latin typeface="Canva Sans"/>
                <a:ea typeface="Canva Sans"/>
                <a:cs typeface="Canva Sans"/>
                <a:sym typeface="Canva Sans"/>
              </a:rPr>
              <a:t>Information messages</a:t>
            </a:r>
          </a:p>
          <a:p>
            <a:pPr marL="561342" lvl="1" indent="-280671" algn="l">
              <a:lnSpc>
                <a:spcPts val="5772"/>
              </a:lnSpc>
              <a:buFont typeface="Arial"/>
              <a:buChar char="•"/>
            </a:pPr>
            <a:r>
              <a:rPr lang="en-US" sz="2600">
                <a:solidFill>
                  <a:srgbClr val="000000"/>
                </a:solidFill>
                <a:latin typeface="Canva Sans"/>
                <a:ea typeface="Canva Sans"/>
                <a:cs typeface="Canva Sans"/>
                <a:sym typeface="Canva Sans"/>
              </a:rPr>
              <a:t>Summary text message</a:t>
            </a:r>
          </a:p>
          <a:p>
            <a:pPr marL="561342" lvl="1" indent="-280671" algn="l">
              <a:lnSpc>
                <a:spcPts val="5772"/>
              </a:lnSpc>
              <a:buFont typeface="Arial"/>
              <a:buChar char="•"/>
            </a:pPr>
            <a:r>
              <a:rPr lang="en-US" sz="2600">
                <a:solidFill>
                  <a:srgbClr val="000000"/>
                </a:solidFill>
                <a:latin typeface="Canva Sans"/>
                <a:ea typeface="Canva Sans"/>
                <a:cs typeface="Canva Sans"/>
                <a:sym typeface="Canva Sans"/>
              </a:rPr>
              <a:t>Summary voice-note</a:t>
            </a:r>
          </a:p>
          <a:p>
            <a:pPr marL="561342" lvl="1" indent="-280671" algn="l">
              <a:lnSpc>
                <a:spcPts val="5772"/>
              </a:lnSpc>
              <a:buFont typeface="Arial"/>
              <a:buChar char="•"/>
            </a:pPr>
            <a:r>
              <a:rPr lang="en-US" sz="2600">
                <a:solidFill>
                  <a:srgbClr val="000000"/>
                </a:solidFill>
                <a:latin typeface="Canva Sans"/>
                <a:ea typeface="Canva Sans"/>
                <a:cs typeface="Canva Sans"/>
                <a:sym typeface="Canva Sans"/>
              </a:rPr>
              <a:t>Summary image (PNG)</a:t>
            </a:r>
          </a:p>
        </p:txBody>
      </p:sp>
      <p:sp>
        <p:nvSpPr>
          <p:cNvPr id="4" name="TextBox 4"/>
          <p:cNvSpPr txBox="1"/>
          <p:nvPr/>
        </p:nvSpPr>
        <p:spPr>
          <a:xfrm>
            <a:off x="16995815" y="8943229"/>
            <a:ext cx="152400" cy="219075"/>
          </a:xfrm>
          <a:prstGeom prst="rect">
            <a:avLst/>
          </a:prstGeom>
        </p:spPr>
        <p:txBody>
          <a:bodyPr wrap="none" lIns="0" tIns="0" rIns="0" bIns="0" rtlCol="0" anchor="t">
            <a:spAutoFit/>
          </a:bodyPr>
          <a:lstStyle/>
          <a:p>
            <a:pPr algn="ctr">
              <a:lnSpc>
                <a:spcPts val="4642"/>
              </a:lnSpc>
              <a:spcBef>
                <a:spcPct val="0"/>
              </a:spcBef>
            </a:pPr>
            <a:r>
              <a:rPr lang="en-US" sz="3316">
                <a:solidFill>
                  <a:srgbClr val="000000"/>
                </a:solidFill>
                <a:latin typeface="Canva Sans"/>
                <a:ea typeface="Canva Sans"/>
                <a:cs typeface="Canva Sans"/>
                <a:sym typeface="Canva Sans"/>
              </a:rPr>
              <a:t>12</a:t>
            </a:r>
          </a:p>
        </p:txBody>
      </p:sp>
      <p:sp>
        <p:nvSpPr>
          <p:cNvPr id="5" name="TextBox 5"/>
          <p:cNvSpPr txBox="1"/>
          <p:nvPr/>
        </p:nvSpPr>
        <p:spPr>
          <a:xfrm>
            <a:off x="1028700" y="904875"/>
            <a:ext cx="16230600" cy="1449706"/>
          </a:xfrm>
          <a:prstGeom prst="rect">
            <a:avLst/>
          </a:prstGeom>
        </p:spPr>
        <p:txBody>
          <a:bodyPr lIns="0" tIns="0" rIns="0" bIns="0" rtlCol="0" anchor="t">
            <a:spAutoFit/>
          </a:bodyPr>
          <a:lstStyle/>
          <a:p>
            <a:pPr algn="ctr">
              <a:lnSpc>
                <a:spcPts val="8119"/>
              </a:lnSpc>
            </a:pPr>
            <a:r>
              <a:rPr lang="en-US" sz="5799" b="1">
                <a:solidFill>
                  <a:srgbClr val="000000"/>
                </a:solidFill>
                <a:latin typeface="Canva Sans Bold"/>
                <a:ea typeface="Canva Sans Bold"/>
                <a:cs typeface="Canva Sans Bold"/>
                <a:sym typeface="Canva Sans Bold"/>
              </a:rPr>
              <a:t>Step 4: General lesson structure</a:t>
            </a:r>
          </a:p>
          <a:p>
            <a:pPr algn="ctr">
              <a:lnSpc>
                <a:spcPts val="3219"/>
              </a:lnSpc>
              <a:spcBef>
                <a:spcPct val="0"/>
              </a:spcBef>
            </a:pPr>
            <a:endParaRPr lang="en-US" sz="5799" b="1">
              <a:solidFill>
                <a:srgbClr val="000000"/>
              </a:solidFill>
              <a:latin typeface="Canva Sans Bold"/>
              <a:ea typeface="Canva Sans Bold"/>
              <a:cs typeface="Canva Sans Bold"/>
              <a:sym typeface="Canva Sans Bold"/>
            </a:endParaRPr>
          </a:p>
        </p:txBody>
      </p:sp>
      <p:grpSp>
        <p:nvGrpSpPr>
          <p:cNvPr id="6" name="Group 6"/>
          <p:cNvGrpSpPr/>
          <p:nvPr/>
        </p:nvGrpSpPr>
        <p:grpSpPr>
          <a:xfrm>
            <a:off x="12014517" y="3254894"/>
            <a:ext cx="5139064" cy="3777212"/>
            <a:chOff x="0" y="0"/>
            <a:chExt cx="6852085" cy="5036283"/>
          </a:xfrm>
        </p:grpSpPr>
        <p:sp>
          <p:nvSpPr>
            <p:cNvPr id="7" name="Freeform 7"/>
            <p:cNvSpPr/>
            <p:nvPr/>
          </p:nvSpPr>
          <p:spPr>
            <a:xfrm>
              <a:off x="0" y="0"/>
              <a:ext cx="6852085" cy="5036283"/>
            </a:xfrm>
            <a:custGeom>
              <a:avLst/>
              <a:gdLst/>
              <a:ahLst/>
              <a:cxnLst/>
              <a:rect l="l" t="t" r="r" b="b"/>
              <a:pathLst>
                <a:path w="6852085" h="5036283">
                  <a:moveTo>
                    <a:pt x="0" y="0"/>
                  </a:moveTo>
                  <a:lnTo>
                    <a:pt x="6852085" y="0"/>
                  </a:lnTo>
                  <a:lnTo>
                    <a:pt x="6852085" y="5036283"/>
                  </a:lnTo>
                  <a:lnTo>
                    <a:pt x="0" y="5036283"/>
                  </a:lnTo>
                  <a:lnTo>
                    <a:pt x="0" y="0"/>
                  </a:lnTo>
                  <a:close/>
                </a:path>
              </a:pathLst>
            </a:custGeom>
            <a:blipFill>
              <a:blip r:embed="rId3"/>
              <a:stretch>
                <a:fillRect/>
              </a:stretch>
            </a:blipFill>
          </p:spPr>
          <p:txBody>
            <a:bodyPr/>
            <a:lstStyle/>
            <a:p>
              <a:endParaRPr lang="en-GB"/>
            </a:p>
          </p:txBody>
        </p:sp>
        <p:sp>
          <p:nvSpPr>
            <p:cNvPr id="8" name="TextBox 8"/>
            <p:cNvSpPr txBox="1"/>
            <p:nvPr/>
          </p:nvSpPr>
          <p:spPr>
            <a:xfrm>
              <a:off x="351314" y="1159020"/>
              <a:ext cx="6132154" cy="3066417"/>
            </a:xfrm>
            <a:prstGeom prst="rect">
              <a:avLst/>
            </a:prstGeom>
          </p:spPr>
          <p:txBody>
            <a:bodyPr lIns="0" tIns="0" rIns="0" bIns="0" rtlCol="0" anchor="t">
              <a:spAutoFit/>
            </a:bodyPr>
            <a:lstStyle/>
            <a:p>
              <a:pPr algn="ctr">
                <a:lnSpc>
                  <a:spcPts val="4679"/>
                </a:lnSpc>
                <a:spcBef>
                  <a:spcPct val="0"/>
                </a:spcBef>
              </a:pPr>
              <a:r>
                <a:rPr lang="en-US" sz="2599">
                  <a:solidFill>
                    <a:srgbClr val="000000"/>
                  </a:solidFill>
                  <a:latin typeface="The Seasons"/>
                  <a:ea typeface="The Seasons"/>
                  <a:cs typeface="The Seasons"/>
                  <a:sym typeface="The Seasons"/>
                </a:rPr>
                <a:t>In some instances, one case may be used through multiple sessions, e.g., following an AHD treatment algorithm</a:t>
              </a: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430044" y="2618510"/>
            <a:ext cx="13230291" cy="2338959"/>
          </a:xfrm>
          <a:prstGeom prst="rect">
            <a:avLst/>
          </a:prstGeom>
        </p:spPr>
        <p:txBody>
          <a:bodyPr lIns="0" tIns="0" rIns="0" bIns="0" rtlCol="0" anchor="t">
            <a:spAutoFit/>
          </a:bodyPr>
          <a:lstStyle/>
          <a:p>
            <a:pPr marL="626111" lvl="1" indent="-313055" algn="l">
              <a:lnSpc>
                <a:spcPts val="6438"/>
              </a:lnSpc>
              <a:buFont typeface="Arial"/>
              <a:buChar char="•"/>
            </a:pPr>
            <a:r>
              <a:rPr lang="en-US" sz="2900">
                <a:solidFill>
                  <a:srgbClr val="000000"/>
                </a:solidFill>
                <a:latin typeface="Canva Sans"/>
                <a:ea typeface="Canva Sans"/>
                <a:cs typeface="Canva Sans"/>
                <a:sym typeface="Canva Sans"/>
              </a:rPr>
              <a:t>Aim for a </a:t>
            </a:r>
            <a:r>
              <a:rPr lang="en-US" sz="2900" b="1">
                <a:solidFill>
                  <a:srgbClr val="000000"/>
                </a:solidFill>
                <a:latin typeface="Canva Sans Bold"/>
                <a:ea typeface="Canva Sans Bold"/>
                <a:cs typeface="Canva Sans Bold"/>
                <a:sym typeface="Canva Sans Bold"/>
              </a:rPr>
              <a:t>maximum of 30 to 40 </a:t>
            </a:r>
            <a:r>
              <a:rPr lang="en-US" sz="2900">
                <a:solidFill>
                  <a:srgbClr val="000000"/>
                </a:solidFill>
                <a:latin typeface="Canva Sans"/>
                <a:ea typeface="Canva Sans"/>
                <a:cs typeface="Canva Sans"/>
                <a:sym typeface="Canva Sans"/>
              </a:rPr>
              <a:t>- short - messages which will be sent over the 10-15 minutes of each session (including intro, closing, images and voice note)</a:t>
            </a:r>
          </a:p>
        </p:txBody>
      </p:sp>
      <p:sp>
        <p:nvSpPr>
          <p:cNvPr id="3" name="Freeform 3"/>
          <p:cNvSpPr/>
          <p:nvPr/>
        </p:nvSpPr>
        <p:spPr>
          <a:xfrm>
            <a:off x="1406119" y="2761994"/>
            <a:ext cx="1882764" cy="2094869"/>
          </a:xfrm>
          <a:custGeom>
            <a:avLst/>
            <a:gdLst/>
            <a:ahLst/>
            <a:cxnLst/>
            <a:rect l="l" t="t" r="r" b="b"/>
            <a:pathLst>
              <a:path w="1882764" h="2094869">
                <a:moveTo>
                  <a:pt x="0" y="0"/>
                </a:moveTo>
                <a:lnTo>
                  <a:pt x="1882763" y="0"/>
                </a:lnTo>
                <a:lnTo>
                  <a:pt x="1882763" y="2094870"/>
                </a:lnTo>
                <a:lnTo>
                  <a:pt x="0" y="209487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4"/>
          <p:cNvSpPr/>
          <p:nvPr/>
        </p:nvSpPr>
        <p:spPr>
          <a:xfrm>
            <a:off x="12731396" y="5128012"/>
            <a:ext cx="3928939" cy="1785881"/>
          </a:xfrm>
          <a:custGeom>
            <a:avLst/>
            <a:gdLst/>
            <a:ahLst/>
            <a:cxnLst/>
            <a:rect l="l" t="t" r="r" b="b"/>
            <a:pathLst>
              <a:path w="3928939" h="1785881">
                <a:moveTo>
                  <a:pt x="0" y="0"/>
                </a:moveTo>
                <a:lnTo>
                  <a:pt x="3928939" y="0"/>
                </a:lnTo>
                <a:lnTo>
                  <a:pt x="3928939" y="1785882"/>
                </a:lnTo>
                <a:lnTo>
                  <a:pt x="0" y="1785882"/>
                </a:lnTo>
                <a:lnTo>
                  <a:pt x="0" y="0"/>
                </a:lnTo>
                <a:close/>
              </a:path>
            </a:pathLst>
          </a:custGeom>
          <a:blipFill>
            <a:blip r:embed="rId3"/>
            <a:stretch>
              <a:fillRect/>
            </a:stretch>
          </a:blipFill>
          <a:ln w="38100" cap="sq">
            <a:solidFill>
              <a:srgbClr val="000000"/>
            </a:solidFill>
            <a:prstDash val="solid"/>
            <a:miter/>
          </a:ln>
        </p:spPr>
        <p:txBody>
          <a:bodyPr/>
          <a:lstStyle/>
          <a:p>
            <a:endParaRPr lang="en-GB"/>
          </a:p>
        </p:txBody>
      </p:sp>
      <p:sp>
        <p:nvSpPr>
          <p:cNvPr id="5" name="Freeform 5"/>
          <p:cNvSpPr/>
          <p:nvPr/>
        </p:nvSpPr>
        <p:spPr>
          <a:xfrm>
            <a:off x="9594855" y="2761994"/>
            <a:ext cx="1507998" cy="730122"/>
          </a:xfrm>
          <a:custGeom>
            <a:avLst/>
            <a:gdLst/>
            <a:ahLst/>
            <a:cxnLst/>
            <a:rect l="l" t="t" r="r" b="b"/>
            <a:pathLst>
              <a:path w="1507998" h="730122">
                <a:moveTo>
                  <a:pt x="0" y="0"/>
                </a:moveTo>
                <a:lnTo>
                  <a:pt x="1507998" y="0"/>
                </a:lnTo>
                <a:lnTo>
                  <a:pt x="1507998" y="730123"/>
                </a:lnTo>
                <a:lnTo>
                  <a:pt x="0" y="73012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 name="Freeform 6"/>
          <p:cNvSpPr/>
          <p:nvPr/>
        </p:nvSpPr>
        <p:spPr>
          <a:xfrm>
            <a:off x="15138012" y="5399161"/>
            <a:ext cx="1850421" cy="1857490"/>
          </a:xfrm>
          <a:custGeom>
            <a:avLst/>
            <a:gdLst/>
            <a:ahLst/>
            <a:cxnLst/>
            <a:rect l="l" t="t" r="r" b="b"/>
            <a:pathLst>
              <a:path w="1850421" h="1857490">
                <a:moveTo>
                  <a:pt x="0" y="0"/>
                </a:moveTo>
                <a:lnTo>
                  <a:pt x="1850421" y="0"/>
                </a:lnTo>
                <a:lnTo>
                  <a:pt x="1850421" y="1857490"/>
                </a:lnTo>
                <a:lnTo>
                  <a:pt x="0" y="185749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7" name="TextBox 7"/>
          <p:cNvSpPr txBox="1"/>
          <p:nvPr/>
        </p:nvSpPr>
        <p:spPr>
          <a:xfrm>
            <a:off x="992088" y="904875"/>
            <a:ext cx="16230600" cy="1003091"/>
          </a:xfrm>
          <a:prstGeom prst="rect">
            <a:avLst/>
          </a:prstGeom>
        </p:spPr>
        <p:txBody>
          <a:bodyPr lIns="0" tIns="0" rIns="0" bIns="0" rtlCol="0" anchor="t">
            <a:spAutoFit/>
          </a:bodyPr>
          <a:lstStyle/>
          <a:p>
            <a:pPr algn="ctr">
              <a:lnSpc>
                <a:spcPts val="8119"/>
              </a:lnSpc>
              <a:spcBef>
                <a:spcPct val="0"/>
              </a:spcBef>
            </a:pPr>
            <a:r>
              <a:rPr lang="en-US" sz="5799" b="1">
                <a:solidFill>
                  <a:srgbClr val="000000"/>
                </a:solidFill>
                <a:latin typeface="Canva Sans Bold"/>
                <a:ea typeface="Canva Sans Bold"/>
                <a:cs typeface="Canva Sans Bold"/>
                <a:sym typeface="Canva Sans Bold"/>
              </a:rPr>
              <a:t>Body of each lesson</a:t>
            </a:r>
          </a:p>
        </p:txBody>
      </p:sp>
      <p:sp>
        <p:nvSpPr>
          <p:cNvPr id="8" name="TextBox 8"/>
          <p:cNvSpPr txBox="1"/>
          <p:nvPr/>
        </p:nvSpPr>
        <p:spPr>
          <a:xfrm>
            <a:off x="16995815" y="8943229"/>
            <a:ext cx="152400" cy="219075"/>
          </a:xfrm>
          <a:prstGeom prst="rect">
            <a:avLst/>
          </a:prstGeom>
        </p:spPr>
        <p:txBody>
          <a:bodyPr wrap="none" lIns="0" tIns="0" rIns="0" bIns="0" rtlCol="0" anchor="t">
            <a:spAutoFit/>
          </a:bodyPr>
          <a:lstStyle/>
          <a:p>
            <a:pPr algn="ctr">
              <a:lnSpc>
                <a:spcPts val="4642"/>
              </a:lnSpc>
              <a:spcBef>
                <a:spcPct val="0"/>
              </a:spcBef>
            </a:pPr>
            <a:r>
              <a:rPr lang="en-US" sz="3316">
                <a:solidFill>
                  <a:srgbClr val="000000"/>
                </a:solidFill>
                <a:latin typeface="Canva Sans"/>
                <a:ea typeface="Canva Sans"/>
                <a:cs typeface="Canva Sans"/>
                <a:sym typeface="Canva Sans"/>
              </a:rPr>
              <a:t>13</a:t>
            </a:r>
          </a:p>
        </p:txBody>
      </p:sp>
      <p:sp>
        <p:nvSpPr>
          <p:cNvPr id="9" name="TextBox 9"/>
          <p:cNvSpPr txBox="1"/>
          <p:nvPr/>
        </p:nvSpPr>
        <p:spPr>
          <a:xfrm>
            <a:off x="1721883" y="5113411"/>
            <a:ext cx="11009513" cy="1529334"/>
          </a:xfrm>
          <a:prstGeom prst="rect">
            <a:avLst/>
          </a:prstGeom>
        </p:spPr>
        <p:txBody>
          <a:bodyPr lIns="0" tIns="0" rIns="0" bIns="0" rtlCol="0" anchor="t">
            <a:spAutoFit/>
          </a:bodyPr>
          <a:lstStyle/>
          <a:p>
            <a:pPr marL="626111" lvl="1" indent="-313055" algn="l">
              <a:lnSpc>
                <a:spcPts val="6438"/>
              </a:lnSpc>
              <a:buFont typeface="Arial"/>
              <a:buChar char="•"/>
            </a:pPr>
            <a:r>
              <a:rPr lang="en-US" sz="2900" b="1">
                <a:solidFill>
                  <a:srgbClr val="000000"/>
                </a:solidFill>
                <a:latin typeface="Canva Sans Bold"/>
                <a:ea typeface="Canva Sans Bold"/>
                <a:cs typeface="Canva Sans Bold"/>
                <a:sym typeface="Canva Sans Bold"/>
              </a:rPr>
              <a:t>Test each message</a:t>
            </a:r>
            <a:r>
              <a:rPr lang="en-US" sz="2900">
                <a:solidFill>
                  <a:srgbClr val="000000"/>
                </a:solidFill>
                <a:latin typeface="Canva Sans"/>
                <a:ea typeface="Canva Sans"/>
                <a:cs typeface="Canva Sans"/>
                <a:sym typeface="Canva Sans"/>
              </a:rPr>
              <a:t> on WhatsApp to make sure the whole message shows: avoid the ‘... Read more’</a:t>
            </a:r>
          </a:p>
        </p:txBody>
      </p:sp>
      <p:sp>
        <p:nvSpPr>
          <p:cNvPr id="10" name="TextBox 10"/>
          <p:cNvSpPr txBox="1"/>
          <p:nvPr/>
        </p:nvSpPr>
        <p:spPr>
          <a:xfrm>
            <a:off x="559673" y="6737995"/>
            <a:ext cx="4712099" cy="2214269"/>
          </a:xfrm>
          <a:prstGeom prst="rect">
            <a:avLst/>
          </a:prstGeom>
        </p:spPr>
        <p:txBody>
          <a:bodyPr lIns="0" tIns="0" rIns="0" bIns="0" rtlCol="0" anchor="t">
            <a:spAutoFit/>
          </a:bodyPr>
          <a:lstStyle/>
          <a:p>
            <a:pPr algn="ctr">
              <a:lnSpc>
                <a:spcPts val="18379"/>
              </a:lnSpc>
              <a:spcBef>
                <a:spcPct val="0"/>
              </a:spcBef>
            </a:pPr>
            <a:r>
              <a:rPr lang="en-US" sz="13127">
                <a:solidFill>
                  <a:srgbClr val="000000"/>
                </a:solidFill>
                <a:latin typeface="Canva Sans"/>
                <a:ea typeface="Canva Sans"/>
                <a:cs typeface="Canva Sans"/>
                <a:sym typeface="Canva Sans"/>
              </a:rPr>
              <a:t>🛑</a:t>
            </a:r>
          </a:p>
        </p:txBody>
      </p:sp>
      <p:sp>
        <p:nvSpPr>
          <p:cNvPr id="11" name="TextBox 11"/>
          <p:cNvSpPr txBox="1"/>
          <p:nvPr/>
        </p:nvSpPr>
        <p:spPr>
          <a:xfrm>
            <a:off x="3762168" y="7484842"/>
            <a:ext cx="11009513" cy="719709"/>
          </a:xfrm>
          <a:prstGeom prst="rect">
            <a:avLst/>
          </a:prstGeom>
        </p:spPr>
        <p:txBody>
          <a:bodyPr lIns="0" tIns="0" rIns="0" bIns="0" rtlCol="0" anchor="t">
            <a:spAutoFit/>
          </a:bodyPr>
          <a:lstStyle/>
          <a:p>
            <a:pPr marL="626111" lvl="1" indent="-313055" algn="l">
              <a:lnSpc>
                <a:spcPts val="6438"/>
              </a:lnSpc>
              <a:buFont typeface="Arial"/>
              <a:buChar char="•"/>
            </a:pPr>
            <a:r>
              <a:rPr lang="en-US" sz="2900">
                <a:solidFill>
                  <a:srgbClr val="000000"/>
                </a:solidFill>
                <a:latin typeface="Canva Sans"/>
                <a:ea typeface="Canva Sans"/>
                <a:cs typeface="Canva Sans"/>
                <a:sym typeface="Canva Sans"/>
              </a:rPr>
              <a:t>Use ‘</a:t>
            </a:r>
            <a:r>
              <a:rPr lang="en-US" sz="2900" b="1">
                <a:solidFill>
                  <a:srgbClr val="000000"/>
                </a:solidFill>
                <a:latin typeface="Canva Sans Bold"/>
                <a:ea typeface="Canva Sans Bold"/>
                <a:cs typeface="Canva Sans Bold"/>
                <a:sym typeface="Canva Sans Bold"/>
              </a:rPr>
              <a:t>roadblocks</a:t>
            </a:r>
            <a:r>
              <a:rPr lang="en-US" sz="2900">
                <a:solidFill>
                  <a:srgbClr val="000000"/>
                </a:solidFill>
                <a:latin typeface="Canva Sans"/>
                <a:ea typeface="Canva Sans"/>
                <a:cs typeface="Canva Sans"/>
                <a:sym typeface="Canva Sans"/>
              </a:rPr>
              <a:t>’ to illustrate different scenarios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528855" y="2586662"/>
            <a:ext cx="13230291" cy="1529334"/>
          </a:xfrm>
          <a:prstGeom prst="rect">
            <a:avLst/>
          </a:prstGeom>
        </p:spPr>
        <p:txBody>
          <a:bodyPr lIns="0" tIns="0" rIns="0" bIns="0" rtlCol="0" anchor="t">
            <a:spAutoFit/>
          </a:bodyPr>
          <a:lstStyle/>
          <a:p>
            <a:pPr marL="626111" lvl="1" indent="-313055" algn="l">
              <a:lnSpc>
                <a:spcPts val="6438"/>
              </a:lnSpc>
              <a:buFont typeface="Arial"/>
              <a:buChar char="•"/>
            </a:pPr>
            <a:r>
              <a:rPr lang="en-US" sz="2900">
                <a:solidFill>
                  <a:srgbClr val="000000"/>
                </a:solidFill>
                <a:latin typeface="Canva Sans"/>
                <a:ea typeface="Canva Sans"/>
                <a:cs typeface="Canva Sans"/>
                <a:sym typeface="Canva Sans"/>
              </a:rPr>
              <a:t>Single message to highlight what was learnt in the last session and introduce what will be taught in this session</a:t>
            </a:r>
          </a:p>
        </p:txBody>
      </p:sp>
      <p:sp>
        <p:nvSpPr>
          <p:cNvPr id="3" name="TextBox 3"/>
          <p:cNvSpPr txBox="1"/>
          <p:nvPr/>
        </p:nvSpPr>
        <p:spPr>
          <a:xfrm>
            <a:off x="992088" y="904875"/>
            <a:ext cx="16230600" cy="1003091"/>
          </a:xfrm>
          <a:prstGeom prst="rect">
            <a:avLst/>
          </a:prstGeom>
        </p:spPr>
        <p:txBody>
          <a:bodyPr lIns="0" tIns="0" rIns="0" bIns="0" rtlCol="0" anchor="t">
            <a:spAutoFit/>
          </a:bodyPr>
          <a:lstStyle/>
          <a:p>
            <a:pPr algn="ctr">
              <a:lnSpc>
                <a:spcPts val="8119"/>
              </a:lnSpc>
              <a:spcBef>
                <a:spcPct val="0"/>
              </a:spcBef>
            </a:pPr>
            <a:r>
              <a:rPr lang="en-US" sz="5799" b="1">
                <a:solidFill>
                  <a:srgbClr val="000000"/>
                </a:solidFill>
                <a:latin typeface="Canva Sans Bold"/>
                <a:ea typeface="Canva Sans Bold"/>
                <a:cs typeface="Canva Sans Bold"/>
                <a:sym typeface="Canva Sans Bold"/>
              </a:rPr>
              <a:t>Short introduction to each lesson</a:t>
            </a:r>
          </a:p>
        </p:txBody>
      </p:sp>
      <p:sp>
        <p:nvSpPr>
          <p:cNvPr id="4" name="TextBox 4"/>
          <p:cNvSpPr txBox="1"/>
          <p:nvPr/>
        </p:nvSpPr>
        <p:spPr>
          <a:xfrm>
            <a:off x="16995815" y="8943229"/>
            <a:ext cx="152400" cy="219075"/>
          </a:xfrm>
          <a:prstGeom prst="rect">
            <a:avLst/>
          </a:prstGeom>
        </p:spPr>
        <p:txBody>
          <a:bodyPr wrap="none" lIns="0" tIns="0" rIns="0" bIns="0" rtlCol="0" anchor="t">
            <a:spAutoFit/>
          </a:bodyPr>
          <a:lstStyle/>
          <a:p>
            <a:pPr algn="ctr">
              <a:lnSpc>
                <a:spcPts val="4642"/>
              </a:lnSpc>
              <a:spcBef>
                <a:spcPct val="0"/>
              </a:spcBef>
            </a:pPr>
            <a:r>
              <a:rPr lang="en-US" sz="3316">
                <a:solidFill>
                  <a:srgbClr val="000000"/>
                </a:solidFill>
                <a:latin typeface="Canva Sans"/>
                <a:ea typeface="Canva Sans"/>
                <a:cs typeface="Canva Sans"/>
                <a:sym typeface="Canva Sans"/>
              </a:rPr>
              <a:t>14</a:t>
            </a:r>
          </a:p>
        </p:txBody>
      </p:sp>
      <p:grpSp>
        <p:nvGrpSpPr>
          <p:cNvPr id="5" name="Group 5"/>
          <p:cNvGrpSpPr/>
          <p:nvPr/>
        </p:nvGrpSpPr>
        <p:grpSpPr>
          <a:xfrm>
            <a:off x="2528854" y="4304112"/>
            <a:ext cx="13230293" cy="4545302"/>
            <a:chOff x="0" y="-85725"/>
            <a:chExt cx="3484522" cy="1197117"/>
          </a:xfrm>
        </p:grpSpPr>
        <p:sp>
          <p:nvSpPr>
            <p:cNvPr id="6" name="Freeform 6"/>
            <p:cNvSpPr/>
            <p:nvPr/>
          </p:nvSpPr>
          <p:spPr>
            <a:xfrm>
              <a:off x="0" y="0"/>
              <a:ext cx="3456093" cy="1025667"/>
            </a:xfrm>
            <a:custGeom>
              <a:avLst/>
              <a:gdLst/>
              <a:ahLst/>
              <a:cxnLst/>
              <a:rect l="l" t="t" r="r" b="b"/>
              <a:pathLst>
                <a:path w="3456093" h="1025667">
                  <a:moveTo>
                    <a:pt x="0" y="0"/>
                  </a:moveTo>
                  <a:lnTo>
                    <a:pt x="3456093" y="0"/>
                  </a:lnTo>
                  <a:lnTo>
                    <a:pt x="3456093" y="1025667"/>
                  </a:lnTo>
                  <a:lnTo>
                    <a:pt x="0" y="1025667"/>
                  </a:lnTo>
                  <a:close/>
                </a:path>
              </a:pathLst>
            </a:custGeom>
            <a:ln w="38100" cap="sq">
              <a:solidFill>
                <a:srgbClr val="000000"/>
              </a:solidFill>
              <a:prstDash val="solid"/>
              <a:miter/>
            </a:ln>
          </p:spPr>
          <p:txBody>
            <a:bodyPr/>
            <a:lstStyle/>
            <a:p>
              <a:endParaRPr lang="en-GB"/>
            </a:p>
          </p:txBody>
        </p:sp>
        <p:sp>
          <p:nvSpPr>
            <p:cNvPr id="7" name="TextBox 7"/>
            <p:cNvSpPr txBox="1"/>
            <p:nvPr/>
          </p:nvSpPr>
          <p:spPr>
            <a:xfrm>
              <a:off x="28429" y="-85725"/>
              <a:ext cx="3456093" cy="1197117"/>
            </a:xfrm>
            <a:prstGeom prst="rect">
              <a:avLst/>
            </a:prstGeom>
          </p:spPr>
          <p:txBody>
            <a:bodyPr lIns="50800" tIns="50800" rIns="50800" bIns="50800" rtlCol="0" anchor="ctr"/>
            <a:lstStyle/>
            <a:p>
              <a:pPr algn="l">
                <a:lnSpc>
                  <a:spcPts val="4421"/>
                </a:lnSpc>
              </a:pPr>
              <a:r>
                <a:rPr lang="en-US" sz="2199" dirty="0">
                  <a:solidFill>
                    <a:srgbClr val="000000"/>
                  </a:solidFill>
                  <a:latin typeface="Canva Sans"/>
                  <a:ea typeface="Canva Sans"/>
                  <a:cs typeface="Canva Sans"/>
                  <a:sym typeface="Canva Sans"/>
                </a:rPr>
                <a:t>In our last session, we discussed family planning and pre-conception care for our women living with HIV.</a:t>
              </a:r>
            </a:p>
            <a:p>
              <a:pPr algn="l">
                <a:lnSpc>
                  <a:spcPts val="4421"/>
                </a:lnSpc>
              </a:pPr>
              <a:endParaRPr lang="en-US" sz="2199" dirty="0">
                <a:solidFill>
                  <a:srgbClr val="000000"/>
                </a:solidFill>
                <a:latin typeface="Canva Sans"/>
                <a:ea typeface="Canva Sans"/>
                <a:cs typeface="Canva Sans"/>
                <a:sym typeface="Canva Sans"/>
              </a:endParaRPr>
            </a:p>
            <a:p>
              <a:pPr algn="l">
                <a:lnSpc>
                  <a:spcPts val="4421"/>
                </a:lnSpc>
              </a:pPr>
              <a:r>
                <a:rPr lang="en-US" sz="2199" dirty="0">
                  <a:solidFill>
                    <a:srgbClr val="000000"/>
                  </a:solidFill>
                  <a:latin typeface="Canva Sans"/>
                  <a:ea typeface="Canva Sans"/>
                  <a:cs typeface="Canva Sans"/>
                  <a:sym typeface="Canva Sans"/>
                </a:rPr>
                <a:t>Today, we’re going to look at the *</a:t>
              </a:r>
              <a:r>
                <a:rPr lang="en-US" sz="2199" b="1" dirty="0">
                  <a:solidFill>
                    <a:srgbClr val="000000"/>
                  </a:solidFill>
                  <a:latin typeface="Canva Sans Bold"/>
                  <a:ea typeface="Canva Sans Bold"/>
                  <a:cs typeface="Canva Sans Bold"/>
                  <a:sym typeface="Canva Sans Bold"/>
                </a:rPr>
                <a:t>recommended monitoring during the perinatal period for women living with HIV</a:t>
              </a:r>
              <a:r>
                <a:rPr lang="en-US" sz="2199" dirty="0">
                  <a:solidFill>
                    <a:srgbClr val="000000"/>
                  </a:solidFill>
                  <a:latin typeface="Canva Sans"/>
                  <a:ea typeface="Canva Sans"/>
                  <a:cs typeface="Canva Sans"/>
                  <a:sym typeface="Canva Sans"/>
                </a:rPr>
                <a:t>*.</a:t>
              </a:r>
            </a:p>
            <a:p>
              <a:pPr algn="l">
                <a:lnSpc>
                  <a:spcPts val="4421"/>
                </a:lnSpc>
              </a:pPr>
              <a:endParaRPr lang="en-US" sz="2199" dirty="0">
                <a:solidFill>
                  <a:srgbClr val="000000"/>
                </a:solidFill>
                <a:latin typeface="Canva Sans"/>
                <a:ea typeface="Canva Sans"/>
                <a:cs typeface="Canva Sans"/>
                <a:sym typeface="Canva Sans"/>
              </a:endParaRPr>
            </a:p>
            <a:p>
              <a:pPr algn="l">
                <a:lnSpc>
                  <a:spcPts val="4421"/>
                </a:lnSpc>
              </a:pPr>
              <a:r>
                <a:rPr lang="en-US" sz="2199" dirty="0">
                  <a:solidFill>
                    <a:srgbClr val="000000"/>
                  </a:solidFill>
                  <a:latin typeface="Canva Sans"/>
                  <a:ea typeface="Canva Sans"/>
                  <a:cs typeface="Canva Sans"/>
                  <a:sym typeface="Canva Sans"/>
                </a:rPr>
                <a:t>Let’s jump in with a case.</a:t>
              </a: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74281" y="367609"/>
            <a:ext cx="15539439" cy="2065446"/>
          </a:xfrm>
          <a:prstGeom prst="rect">
            <a:avLst/>
          </a:prstGeom>
        </p:spPr>
        <p:txBody>
          <a:bodyPr lIns="0" tIns="0" rIns="0" bIns="0" rtlCol="0" anchor="t">
            <a:spAutoFit/>
          </a:bodyPr>
          <a:lstStyle/>
          <a:p>
            <a:pPr algn="ctr">
              <a:lnSpc>
                <a:spcPts val="7774"/>
              </a:lnSpc>
            </a:pPr>
            <a:r>
              <a:rPr lang="en-US" sz="5552" b="1">
                <a:solidFill>
                  <a:srgbClr val="000000"/>
                </a:solidFill>
                <a:latin typeface="Canva Sans Bold"/>
                <a:ea typeface="Canva Sans Bold"/>
                <a:cs typeface="Canva Sans Bold"/>
                <a:sym typeface="Canva Sans Bold"/>
              </a:rPr>
              <a:t>Lesson structure: Body of the lesson</a:t>
            </a:r>
          </a:p>
          <a:p>
            <a:pPr algn="ctr">
              <a:lnSpc>
                <a:spcPts val="670"/>
              </a:lnSpc>
            </a:pPr>
            <a:endParaRPr lang="en-US" sz="5552" b="1">
              <a:solidFill>
                <a:srgbClr val="000000"/>
              </a:solidFill>
              <a:latin typeface="Canva Sans Bold"/>
              <a:ea typeface="Canva Sans Bold"/>
              <a:cs typeface="Canva Sans Bold"/>
              <a:sym typeface="Canva Sans Bold"/>
            </a:endParaRPr>
          </a:p>
          <a:p>
            <a:pPr algn="ctr">
              <a:lnSpc>
                <a:spcPts val="4021"/>
              </a:lnSpc>
            </a:pPr>
            <a:r>
              <a:rPr lang="en-US" sz="2872" b="1">
                <a:solidFill>
                  <a:srgbClr val="000000"/>
                </a:solidFill>
                <a:latin typeface="Canva Sans Bold"/>
                <a:ea typeface="Canva Sans Bold"/>
                <a:cs typeface="Canva Sans Bold"/>
                <a:sym typeface="Canva Sans Bold"/>
              </a:rPr>
              <a:t>Example: VL testing during the perinatal period (I)</a:t>
            </a:r>
          </a:p>
          <a:p>
            <a:pPr algn="ctr">
              <a:lnSpc>
                <a:spcPts val="4021"/>
              </a:lnSpc>
              <a:spcBef>
                <a:spcPct val="0"/>
              </a:spcBef>
            </a:pPr>
            <a:endParaRPr lang="en-US" sz="2872" b="1">
              <a:solidFill>
                <a:srgbClr val="000000"/>
              </a:solidFill>
              <a:latin typeface="Canva Sans Bold"/>
              <a:ea typeface="Canva Sans Bold"/>
              <a:cs typeface="Canva Sans Bold"/>
              <a:sym typeface="Canva Sans Bold"/>
            </a:endParaRPr>
          </a:p>
        </p:txBody>
      </p:sp>
      <p:sp>
        <p:nvSpPr>
          <p:cNvPr id="3" name="TextBox 3"/>
          <p:cNvSpPr txBox="1"/>
          <p:nvPr/>
        </p:nvSpPr>
        <p:spPr>
          <a:xfrm>
            <a:off x="3483020" y="2027674"/>
            <a:ext cx="15716325" cy="6678929"/>
          </a:xfrm>
          <a:prstGeom prst="rect">
            <a:avLst/>
          </a:prstGeom>
        </p:spPr>
        <p:txBody>
          <a:bodyPr lIns="0" tIns="0" rIns="0" bIns="0" rtlCol="0" anchor="t">
            <a:spAutoFit/>
          </a:bodyPr>
          <a:lstStyle/>
          <a:p>
            <a:pPr algn="l">
              <a:lnSpc>
                <a:spcPts val="6720"/>
              </a:lnSpc>
            </a:pPr>
            <a:r>
              <a:rPr lang="en-US" sz="2800" b="1">
                <a:solidFill>
                  <a:srgbClr val="000000"/>
                </a:solidFill>
                <a:latin typeface="Canva Sans Bold"/>
                <a:ea typeface="Canva Sans Bold"/>
                <a:cs typeface="Canva Sans Bold"/>
                <a:sym typeface="Canva Sans Bold"/>
              </a:rPr>
              <a:t>Case: </a:t>
            </a:r>
            <a:r>
              <a:rPr lang="en-US" sz="2800">
                <a:solidFill>
                  <a:srgbClr val="000000"/>
                </a:solidFill>
                <a:latin typeface="Canva Sans"/>
                <a:ea typeface="Canva Sans"/>
                <a:cs typeface="Canva Sans"/>
                <a:sym typeface="Canva Sans"/>
              </a:rPr>
              <a:t>Woman booking pregnancy</a:t>
            </a:r>
          </a:p>
          <a:p>
            <a:pPr algn="l">
              <a:lnSpc>
                <a:spcPts val="6720"/>
              </a:lnSpc>
            </a:pPr>
            <a:r>
              <a:rPr lang="en-US" sz="2800" b="1">
                <a:solidFill>
                  <a:srgbClr val="000000"/>
                </a:solidFill>
                <a:latin typeface="Canva Sans Bold"/>
                <a:ea typeface="Canva Sans Bold"/>
                <a:cs typeface="Canva Sans Bold"/>
                <a:sym typeface="Canva Sans Bold"/>
              </a:rPr>
              <a:t>Poll: </a:t>
            </a:r>
            <a:r>
              <a:rPr lang="en-US" sz="2800">
                <a:solidFill>
                  <a:srgbClr val="000000"/>
                </a:solidFill>
                <a:latin typeface="Canva Sans"/>
                <a:ea typeface="Canva Sans"/>
                <a:cs typeface="Canva Sans"/>
                <a:sym typeface="Canva Sans"/>
              </a:rPr>
              <a:t>What screening/labs are required at ANC booking?</a:t>
            </a:r>
          </a:p>
          <a:p>
            <a:pPr algn="l">
              <a:lnSpc>
                <a:spcPts val="6720"/>
              </a:lnSpc>
            </a:pPr>
            <a:r>
              <a:rPr lang="en-US" sz="2800" b="1">
                <a:solidFill>
                  <a:srgbClr val="000000"/>
                </a:solidFill>
                <a:latin typeface="Canva Sans Bold"/>
                <a:ea typeface="Canva Sans Bold"/>
                <a:cs typeface="Canva Sans Bold"/>
                <a:sym typeface="Canva Sans Bold"/>
              </a:rPr>
              <a:t>Learning point (reply to poll):</a:t>
            </a:r>
            <a:r>
              <a:rPr lang="en-US" sz="2800">
                <a:solidFill>
                  <a:srgbClr val="000000"/>
                </a:solidFill>
                <a:latin typeface="Canva Sans"/>
                <a:ea typeface="Canva Sans"/>
                <a:cs typeface="Canva Sans"/>
                <a:sym typeface="Canva Sans"/>
              </a:rPr>
              <a:t> Screening at ANC booking</a:t>
            </a:r>
          </a:p>
          <a:p>
            <a:pPr algn="l">
              <a:lnSpc>
                <a:spcPts val="6720"/>
              </a:lnSpc>
            </a:pPr>
            <a:r>
              <a:rPr lang="en-US" sz="2800" b="1">
                <a:solidFill>
                  <a:srgbClr val="000000"/>
                </a:solidFill>
                <a:latin typeface="Canva Sans Bold"/>
                <a:ea typeface="Canva Sans Bold"/>
                <a:cs typeface="Canva Sans Bold"/>
                <a:sym typeface="Canva Sans Bold"/>
              </a:rPr>
              <a:t>Information message: </a:t>
            </a:r>
            <a:r>
              <a:rPr lang="en-US" sz="2800">
                <a:solidFill>
                  <a:srgbClr val="000000"/>
                </a:solidFill>
                <a:latin typeface="Canva Sans"/>
                <a:ea typeface="Canva Sans"/>
                <a:cs typeface="Canva Sans"/>
                <a:sym typeface="Canva Sans"/>
              </a:rPr>
              <a:t>TB-NAAT for all at booking</a:t>
            </a:r>
          </a:p>
          <a:p>
            <a:pPr algn="l">
              <a:lnSpc>
                <a:spcPts val="6720"/>
              </a:lnSpc>
            </a:pPr>
            <a:r>
              <a:rPr lang="en-US" sz="2800" b="1">
                <a:solidFill>
                  <a:srgbClr val="000000"/>
                </a:solidFill>
                <a:latin typeface="Canva Sans Bold"/>
                <a:ea typeface="Canva Sans Bold"/>
                <a:cs typeface="Canva Sans Bold"/>
                <a:sym typeface="Canva Sans Bold"/>
              </a:rPr>
              <a:t>Poll:</a:t>
            </a:r>
            <a:r>
              <a:rPr lang="en-US" sz="2800">
                <a:solidFill>
                  <a:srgbClr val="000000"/>
                </a:solidFill>
                <a:latin typeface="Canva Sans"/>
                <a:ea typeface="Canva Sans"/>
                <a:cs typeface="Canva Sans"/>
                <a:sym typeface="Canva Sans"/>
              </a:rPr>
              <a:t> How often to do VL during pregnancy?</a:t>
            </a:r>
          </a:p>
          <a:p>
            <a:pPr algn="l">
              <a:lnSpc>
                <a:spcPts val="6720"/>
              </a:lnSpc>
            </a:pPr>
            <a:r>
              <a:rPr lang="en-US" sz="2800" b="1">
                <a:solidFill>
                  <a:srgbClr val="000000"/>
                </a:solidFill>
                <a:latin typeface="Canva Sans Bold"/>
                <a:ea typeface="Canva Sans Bold"/>
                <a:cs typeface="Canva Sans Bold"/>
                <a:sym typeface="Canva Sans Bold"/>
              </a:rPr>
              <a:t>Learning point (reply to poll): </a:t>
            </a:r>
            <a:r>
              <a:rPr lang="en-US" sz="2800">
                <a:solidFill>
                  <a:srgbClr val="000000"/>
                </a:solidFill>
                <a:latin typeface="Canva Sans"/>
                <a:ea typeface="Canva Sans"/>
                <a:cs typeface="Canva Sans"/>
                <a:sym typeface="Canva Sans"/>
              </a:rPr>
              <a:t>VL monitoring during pregnancy</a:t>
            </a:r>
          </a:p>
          <a:p>
            <a:pPr algn="l">
              <a:lnSpc>
                <a:spcPts val="6720"/>
              </a:lnSpc>
            </a:pPr>
            <a:r>
              <a:rPr lang="en-US" sz="2800" b="1">
                <a:solidFill>
                  <a:srgbClr val="000000"/>
                </a:solidFill>
                <a:latin typeface="Canva Sans Bold"/>
                <a:ea typeface="Canva Sans Bold"/>
                <a:cs typeface="Canva Sans Bold"/>
                <a:sym typeface="Canva Sans Bold"/>
              </a:rPr>
              <a:t>Follow-on to case: </a:t>
            </a:r>
            <a:r>
              <a:rPr lang="en-US" sz="2800">
                <a:solidFill>
                  <a:srgbClr val="000000"/>
                </a:solidFill>
                <a:latin typeface="Canva Sans"/>
                <a:ea typeface="Canva Sans"/>
                <a:cs typeface="Canva Sans"/>
                <a:sym typeface="Canva Sans"/>
              </a:rPr>
              <a:t>Has the baby</a:t>
            </a:r>
          </a:p>
          <a:p>
            <a:pPr algn="l">
              <a:lnSpc>
                <a:spcPts val="6720"/>
              </a:lnSpc>
            </a:pPr>
            <a:r>
              <a:rPr lang="en-US" sz="2800" b="1">
                <a:solidFill>
                  <a:srgbClr val="000000"/>
                </a:solidFill>
                <a:latin typeface="Canva Sans Bold"/>
                <a:ea typeface="Canva Sans Bold"/>
                <a:cs typeface="Canva Sans Bold"/>
                <a:sym typeface="Canva Sans Bold"/>
              </a:rPr>
              <a:t>Information message: </a:t>
            </a:r>
            <a:r>
              <a:rPr lang="en-US" sz="2800">
                <a:solidFill>
                  <a:srgbClr val="000000"/>
                </a:solidFill>
                <a:latin typeface="Canva Sans"/>
                <a:ea typeface="Canva Sans"/>
                <a:cs typeface="Canva Sans"/>
                <a:sym typeface="Canva Sans"/>
              </a:rPr>
              <a:t>Aligning mother-baby visits</a:t>
            </a:r>
          </a:p>
        </p:txBody>
      </p:sp>
      <p:sp>
        <p:nvSpPr>
          <p:cNvPr id="4" name="Freeform 4"/>
          <p:cNvSpPr/>
          <p:nvPr/>
        </p:nvSpPr>
        <p:spPr>
          <a:xfrm>
            <a:off x="1821956" y="3087642"/>
            <a:ext cx="1482472" cy="628198"/>
          </a:xfrm>
          <a:custGeom>
            <a:avLst/>
            <a:gdLst/>
            <a:ahLst/>
            <a:cxnLst/>
            <a:rect l="l" t="t" r="r" b="b"/>
            <a:pathLst>
              <a:path w="1482472" h="628198">
                <a:moveTo>
                  <a:pt x="0" y="0"/>
                </a:moveTo>
                <a:lnTo>
                  <a:pt x="1482472" y="0"/>
                </a:lnTo>
                <a:lnTo>
                  <a:pt x="1482472" y="628197"/>
                </a:lnTo>
                <a:lnTo>
                  <a:pt x="0" y="628197"/>
                </a:lnTo>
                <a:lnTo>
                  <a:pt x="0" y="0"/>
                </a:lnTo>
                <a:close/>
              </a:path>
            </a:pathLst>
          </a:custGeom>
          <a:blipFill>
            <a:blip r:embed="rId2"/>
            <a:stretch>
              <a:fillRect/>
            </a:stretch>
          </a:blipFill>
        </p:spPr>
        <p:txBody>
          <a:bodyPr/>
          <a:lstStyle/>
          <a:p>
            <a:endParaRPr lang="en-GB"/>
          </a:p>
        </p:txBody>
      </p:sp>
      <p:sp>
        <p:nvSpPr>
          <p:cNvPr id="5" name="Freeform 5"/>
          <p:cNvSpPr/>
          <p:nvPr/>
        </p:nvSpPr>
        <p:spPr>
          <a:xfrm>
            <a:off x="1821956" y="5576688"/>
            <a:ext cx="1482472" cy="628198"/>
          </a:xfrm>
          <a:custGeom>
            <a:avLst/>
            <a:gdLst/>
            <a:ahLst/>
            <a:cxnLst/>
            <a:rect l="l" t="t" r="r" b="b"/>
            <a:pathLst>
              <a:path w="1482472" h="628198">
                <a:moveTo>
                  <a:pt x="0" y="0"/>
                </a:moveTo>
                <a:lnTo>
                  <a:pt x="1482472" y="0"/>
                </a:lnTo>
                <a:lnTo>
                  <a:pt x="1482472" y="628198"/>
                </a:lnTo>
                <a:lnTo>
                  <a:pt x="0" y="628198"/>
                </a:lnTo>
                <a:lnTo>
                  <a:pt x="0" y="0"/>
                </a:lnTo>
                <a:close/>
              </a:path>
            </a:pathLst>
          </a:custGeom>
          <a:blipFill>
            <a:blip r:embed="rId2"/>
            <a:stretch>
              <a:fillRect/>
            </a:stretch>
          </a:blipFill>
        </p:spPr>
        <p:txBody>
          <a:bodyPr/>
          <a:lstStyle/>
          <a:p>
            <a:endParaRPr lang="en-GB"/>
          </a:p>
        </p:txBody>
      </p:sp>
      <p:sp>
        <p:nvSpPr>
          <p:cNvPr id="6" name="Freeform 6"/>
          <p:cNvSpPr/>
          <p:nvPr/>
        </p:nvSpPr>
        <p:spPr>
          <a:xfrm>
            <a:off x="2228747" y="3906339"/>
            <a:ext cx="687940" cy="687940"/>
          </a:xfrm>
          <a:custGeom>
            <a:avLst/>
            <a:gdLst/>
            <a:ahLst/>
            <a:cxnLst/>
            <a:rect l="l" t="t" r="r" b="b"/>
            <a:pathLst>
              <a:path w="687940" h="687940">
                <a:moveTo>
                  <a:pt x="0" y="0"/>
                </a:moveTo>
                <a:lnTo>
                  <a:pt x="687939" y="0"/>
                </a:lnTo>
                <a:lnTo>
                  <a:pt x="687939" y="687940"/>
                </a:lnTo>
                <a:lnTo>
                  <a:pt x="0" y="68794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Freeform 7"/>
          <p:cNvSpPr/>
          <p:nvPr/>
        </p:nvSpPr>
        <p:spPr>
          <a:xfrm>
            <a:off x="2228747" y="6416223"/>
            <a:ext cx="687940" cy="687940"/>
          </a:xfrm>
          <a:custGeom>
            <a:avLst/>
            <a:gdLst/>
            <a:ahLst/>
            <a:cxnLst/>
            <a:rect l="l" t="t" r="r" b="b"/>
            <a:pathLst>
              <a:path w="687940" h="687940">
                <a:moveTo>
                  <a:pt x="0" y="0"/>
                </a:moveTo>
                <a:lnTo>
                  <a:pt x="687939" y="0"/>
                </a:lnTo>
                <a:lnTo>
                  <a:pt x="687939" y="687940"/>
                </a:lnTo>
                <a:lnTo>
                  <a:pt x="0" y="68794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8" name="Freeform 8"/>
          <p:cNvSpPr/>
          <p:nvPr/>
        </p:nvSpPr>
        <p:spPr>
          <a:xfrm>
            <a:off x="2219222" y="8159480"/>
            <a:ext cx="687940" cy="687940"/>
          </a:xfrm>
          <a:custGeom>
            <a:avLst/>
            <a:gdLst/>
            <a:ahLst/>
            <a:cxnLst/>
            <a:rect l="l" t="t" r="r" b="b"/>
            <a:pathLst>
              <a:path w="687940" h="687940">
                <a:moveTo>
                  <a:pt x="0" y="0"/>
                </a:moveTo>
                <a:lnTo>
                  <a:pt x="687939" y="0"/>
                </a:lnTo>
                <a:lnTo>
                  <a:pt x="687939" y="687940"/>
                </a:lnTo>
                <a:lnTo>
                  <a:pt x="0" y="68794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9" name="Freeform 9"/>
          <p:cNvSpPr/>
          <p:nvPr/>
        </p:nvSpPr>
        <p:spPr>
          <a:xfrm>
            <a:off x="2155614" y="2121895"/>
            <a:ext cx="853255" cy="756197"/>
          </a:xfrm>
          <a:custGeom>
            <a:avLst/>
            <a:gdLst/>
            <a:ahLst/>
            <a:cxnLst/>
            <a:rect l="l" t="t" r="r" b="b"/>
            <a:pathLst>
              <a:path w="853255" h="756197">
                <a:moveTo>
                  <a:pt x="0" y="0"/>
                </a:moveTo>
                <a:lnTo>
                  <a:pt x="853255" y="0"/>
                </a:lnTo>
                <a:lnTo>
                  <a:pt x="853255" y="756197"/>
                </a:lnTo>
                <a:lnTo>
                  <a:pt x="0" y="75619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0" name="Freeform 10"/>
          <p:cNvSpPr/>
          <p:nvPr/>
        </p:nvSpPr>
        <p:spPr>
          <a:xfrm>
            <a:off x="2136564" y="7241358"/>
            <a:ext cx="853255" cy="756197"/>
          </a:xfrm>
          <a:custGeom>
            <a:avLst/>
            <a:gdLst/>
            <a:ahLst/>
            <a:cxnLst/>
            <a:rect l="l" t="t" r="r" b="b"/>
            <a:pathLst>
              <a:path w="853255" h="756197">
                <a:moveTo>
                  <a:pt x="0" y="0"/>
                </a:moveTo>
                <a:lnTo>
                  <a:pt x="853255" y="0"/>
                </a:lnTo>
                <a:lnTo>
                  <a:pt x="853255" y="756197"/>
                </a:lnTo>
                <a:lnTo>
                  <a:pt x="0" y="75619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1" name="Freeform 11"/>
          <p:cNvSpPr/>
          <p:nvPr/>
        </p:nvSpPr>
        <p:spPr>
          <a:xfrm>
            <a:off x="2219222" y="4755399"/>
            <a:ext cx="687940" cy="687940"/>
          </a:xfrm>
          <a:custGeom>
            <a:avLst/>
            <a:gdLst/>
            <a:ahLst/>
            <a:cxnLst/>
            <a:rect l="l" t="t" r="r" b="b"/>
            <a:pathLst>
              <a:path w="687940" h="687940">
                <a:moveTo>
                  <a:pt x="0" y="0"/>
                </a:moveTo>
                <a:lnTo>
                  <a:pt x="687939" y="0"/>
                </a:lnTo>
                <a:lnTo>
                  <a:pt x="687939" y="687939"/>
                </a:lnTo>
                <a:lnTo>
                  <a:pt x="0" y="68793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2" name="Freeform 12"/>
          <p:cNvSpPr/>
          <p:nvPr/>
        </p:nvSpPr>
        <p:spPr>
          <a:xfrm>
            <a:off x="426627" y="604014"/>
            <a:ext cx="2136564" cy="843943"/>
          </a:xfrm>
          <a:custGeom>
            <a:avLst/>
            <a:gdLst/>
            <a:ahLst/>
            <a:cxnLst/>
            <a:rect l="l" t="t" r="r" b="b"/>
            <a:pathLst>
              <a:path w="2136564" h="843943">
                <a:moveTo>
                  <a:pt x="0" y="0"/>
                </a:moveTo>
                <a:lnTo>
                  <a:pt x="2136565" y="0"/>
                </a:lnTo>
                <a:lnTo>
                  <a:pt x="2136565" y="843943"/>
                </a:lnTo>
                <a:lnTo>
                  <a:pt x="0" y="84394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3" name="TextBox 13"/>
          <p:cNvSpPr txBox="1"/>
          <p:nvPr/>
        </p:nvSpPr>
        <p:spPr>
          <a:xfrm>
            <a:off x="16995815" y="8943229"/>
            <a:ext cx="152400" cy="219075"/>
          </a:xfrm>
          <a:prstGeom prst="rect">
            <a:avLst/>
          </a:prstGeom>
        </p:spPr>
        <p:txBody>
          <a:bodyPr wrap="none" lIns="0" tIns="0" rIns="0" bIns="0" rtlCol="0" anchor="t">
            <a:spAutoFit/>
          </a:bodyPr>
          <a:lstStyle/>
          <a:p>
            <a:pPr algn="ctr">
              <a:lnSpc>
                <a:spcPts val="4642"/>
              </a:lnSpc>
              <a:spcBef>
                <a:spcPct val="0"/>
              </a:spcBef>
            </a:pPr>
            <a:r>
              <a:rPr lang="en-US" sz="3316">
                <a:solidFill>
                  <a:srgbClr val="000000"/>
                </a:solidFill>
                <a:latin typeface="Canva Sans"/>
                <a:ea typeface="Canva Sans"/>
                <a:cs typeface="Canva Sans"/>
                <a:sym typeface="Canva Sans"/>
              </a:rPr>
              <a:t>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314509" y="2347349"/>
            <a:ext cx="12400222" cy="7046544"/>
          </a:xfrm>
          <a:prstGeom prst="rect">
            <a:avLst/>
          </a:prstGeom>
        </p:spPr>
        <p:txBody>
          <a:bodyPr lIns="0" tIns="0" rIns="0" bIns="0" rtlCol="0" anchor="t">
            <a:spAutoFit/>
          </a:bodyPr>
          <a:lstStyle/>
          <a:p>
            <a:pPr algn="l">
              <a:lnSpc>
                <a:spcPts val="6720"/>
              </a:lnSpc>
            </a:pPr>
            <a:r>
              <a:rPr lang="en-US" sz="2800" b="1" dirty="0">
                <a:solidFill>
                  <a:srgbClr val="000000"/>
                </a:solidFill>
                <a:latin typeface="Canva Sans Bold"/>
                <a:ea typeface="Canva Sans Bold"/>
                <a:cs typeface="Canva Sans Bold"/>
                <a:sym typeface="Canva Sans Bold"/>
              </a:rPr>
              <a:t>Poll: </a:t>
            </a:r>
            <a:r>
              <a:rPr lang="en-US" sz="2800" dirty="0">
                <a:solidFill>
                  <a:srgbClr val="000000"/>
                </a:solidFill>
                <a:latin typeface="Canva Sans"/>
                <a:ea typeface="Canva Sans"/>
                <a:cs typeface="Canva Sans"/>
                <a:sym typeface="Canva Sans"/>
              </a:rPr>
              <a:t>How often to do VL during breastfeeding?</a:t>
            </a:r>
          </a:p>
          <a:p>
            <a:pPr algn="l">
              <a:lnSpc>
                <a:spcPts val="6720"/>
              </a:lnSpc>
            </a:pPr>
            <a:r>
              <a:rPr lang="en-US" sz="2800" b="1" dirty="0">
                <a:solidFill>
                  <a:srgbClr val="000000"/>
                </a:solidFill>
                <a:latin typeface="Canva Sans Bold"/>
                <a:ea typeface="Canva Sans Bold"/>
                <a:cs typeface="Canva Sans Bold"/>
                <a:sym typeface="Canva Sans Bold"/>
              </a:rPr>
              <a:t>Learning point (reply to poll): </a:t>
            </a:r>
            <a:r>
              <a:rPr lang="en-US" sz="2800" dirty="0">
                <a:solidFill>
                  <a:srgbClr val="000000"/>
                </a:solidFill>
                <a:latin typeface="Canva Sans"/>
                <a:ea typeface="Canva Sans"/>
                <a:cs typeface="Canva Sans"/>
                <a:sym typeface="Canva Sans"/>
              </a:rPr>
              <a:t>VL monitoring during breastfeeding</a:t>
            </a:r>
          </a:p>
          <a:p>
            <a:pPr algn="l">
              <a:lnSpc>
                <a:spcPts val="6720"/>
              </a:lnSpc>
            </a:pPr>
            <a:r>
              <a:rPr lang="en-US" sz="2800" b="1" dirty="0">
                <a:solidFill>
                  <a:srgbClr val="000000"/>
                </a:solidFill>
                <a:latin typeface="Canva Sans Bold"/>
                <a:ea typeface="Canva Sans Bold"/>
                <a:cs typeface="Canva Sans Bold"/>
                <a:sym typeface="Canva Sans Bold"/>
              </a:rPr>
              <a:t>Information message: </a:t>
            </a:r>
            <a:r>
              <a:rPr lang="en-US" sz="2800" dirty="0">
                <a:solidFill>
                  <a:srgbClr val="000000"/>
                </a:solidFill>
                <a:latin typeface="Canva Sans"/>
                <a:ea typeface="Canva Sans"/>
                <a:cs typeface="Canva Sans"/>
                <a:sym typeface="Canva Sans"/>
              </a:rPr>
              <a:t>Exclusive breastfeeding until 6 months</a:t>
            </a:r>
          </a:p>
          <a:p>
            <a:pPr algn="l">
              <a:lnSpc>
                <a:spcPts val="6720"/>
              </a:lnSpc>
            </a:pPr>
            <a:r>
              <a:rPr lang="en-US" sz="2800" b="1" dirty="0">
                <a:solidFill>
                  <a:srgbClr val="000000"/>
                </a:solidFill>
                <a:latin typeface="Canva Sans Bold"/>
                <a:ea typeface="Canva Sans Bold"/>
                <a:cs typeface="Canva Sans Bold"/>
                <a:sym typeface="Canva Sans Bold"/>
              </a:rPr>
              <a:t>Roadblock: </a:t>
            </a:r>
            <a:r>
              <a:rPr lang="en-US" sz="2800" dirty="0">
                <a:solidFill>
                  <a:srgbClr val="000000"/>
                </a:solidFill>
                <a:latin typeface="Canva Sans"/>
                <a:ea typeface="Canva Sans"/>
                <a:cs typeface="Canva Sans"/>
                <a:sym typeface="Canva Sans"/>
              </a:rPr>
              <a:t>Her VL is &gt; 50 c/mL</a:t>
            </a:r>
          </a:p>
          <a:p>
            <a:pPr algn="l">
              <a:lnSpc>
                <a:spcPts val="6720"/>
              </a:lnSpc>
            </a:pPr>
            <a:r>
              <a:rPr lang="en-US" sz="2800" b="1" dirty="0">
                <a:solidFill>
                  <a:srgbClr val="000000"/>
                </a:solidFill>
                <a:latin typeface="Canva Sans Bold"/>
                <a:ea typeface="Canva Sans Bold"/>
                <a:cs typeface="Canva Sans Bold"/>
                <a:sym typeface="Canva Sans Bold"/>
              </a:rPr>
              <a:t>Learning point (reply to poll): </a:t>
            </a:r>
            <a:r>
              <a:rPr lang="en-US" sz="2800" dirty="0">
                <a:solidFill>
                  <a:srgbClr val="000000"/>
                </a:solidFill>
                <a:latin typeface="Canva Sans"/>
                <a:ea typeface="Canva Sans"/>
                <a:cs typeface="Canva Sans"/>
                <a:sym typeface="Canva Sans"/>
              </a:rPr>
              <a:t>Steps to follow if unsuppressed</a:t>
            </a:r>
          </a:p>
          <a:p>
            <a:pPr algn="l">
              <a:lnSpc>
                <a:spcPts val="6720"/>
              </a:lnSpc>
            </a:pPr>
            <a:r>
              <a:rPr lang="en-US" sz="2800" b="1" dirty="0">
                <a:solidFill>
                  <a:srgbClr val="000000"/>
                </a:solidFill>
                <a:latin typeface="Canva Sans Bold"/>
                <a:ea typeface="Canva Sans Bold"/>
                <a:cs typeface="Canva Sans Bold"/>
                <a:sym typeface="Canva Sans Bold"/>
              </a:rPr>
              <a:t>Poll: </a:t>
            </a:r>
            <a:r>
              <a:rPr lang="en-US" sz="2800" dirty="0">
                <a:solidFill>
                  <a:srgbClr val="000000"/>
                </a:solidFill>
                <a:latin typeface="Canva Sans"/>
                <a:ea typeface="Canva Sans"/>
                <a:cs typeface="Canva Sans"/>
                <a:sym typeface="Canva Sans"/>
              </a:rPr>
              <a:t>When do we repeat her VL?</a:t>
            </a:r>
          </a:p>
          <a:p>
            <a:pPr algn="l">
              <a:lnSpc>
                <a:spcPts val="4480"/>
              </a:lnSpc>
            </a:pPr>
            <a:r>
              <a:rPr lang="en-US" sz="2800" b="1" dirty="0">
                <a:solidFill>
                  <a:srgbClr val="000000"/>
                </a:solidFill>
                <a:latin typeface="Canva Sans Bold"/>
                <a:ea typeface="Canva Sans Bold"/>
                <a:cs typeface="Canva Sans Bold"/>
                <a:sym typeface="Canva Sans Bold"/>
              </a:rPr>
              <a:t>Learning point (reply to poll):</a:t>
            </a:r>
            <a:r>
              <a:rPr lang="en-US" sz="2800" dirty="0">
                <a:solidFill>
                  <a:srgbClr val="000000"/>
                </a:solidFill>
                <a:latin typeface="Canva Sans"/>
                <a:ea typeface="Canva Sans"/>
                <a:cs typeface="Canva Sans"/>
                <a:sym typeface="Canva Sans"/>
              </a:rPr>
              <a:t> VL monitoring during pregnancy,</a:t>
            </a:r>
          </a:p>
          <a:p>
            <a:pPr algn="l">
              <a:lnSpc>
                <a:spcPts val="4480"/>
              </a:lnSpc>
            </a:pPr>
            <a:r>
              <a:rPr lang="en-US" sz="2800" dirty="0">
                <a:solidFill>
                  <a:srgbClr val="000000"/>
                </a:solidFill>
                <a:latin typeface="Canva Sans"/>
                <a:ea typeface="Canva Sans"/>
                <a:cs typeface="Canva Sans"/>
                <a:sym typeface="Canva Sans"/>
              </a:rPr>
              <a:t>if unsuppressed</a:t>
            </a:r>
          </a:p>
          <a:p>
            <a:pPr algn="l">
              <a:lnSpc>
                <a:spcPts val="6720"/>
              </a:lnSpc>
            </a:pPr>
            <a:endParaRPr lang="en-US" sz="2800" dirty="0">
              <a:solidFill>
                <a:srgbClr val="000000"/>
              </a:solidFill>
              <a:latin typeface="Canva Sans"/>
              <a:ea typeface="Canva Sans"/>
              <a:cs typeface="Canva Sans"/>
              <a:sym typeface="Canva Sans"/>
            </a:endParaRPr>
          </a:p>
        </p:txBody>
      </p:sp>
      <p:sp>
        <p:nvSpPr>
          <p:cNvPr id="3" name="Freeform 3"/>
          <p:cNvSpPr/>
          <p:nvPr/>
        </p:nvSpPr>
        <p:spPr>
          <a:xfrm>
            <a:off x="1680409" y="6694520"/>
            <a:ext cx="1482472" cy="628198"/>
          </a:xfrm>
          <a:custGeom>
            <a:avLst/>
            <a:gdLst/>
            <a:ahLst/>
            <a:cxnLst/>
            <a:rect l="l" t="t" r="r" b="b"/>
            <a:pathLst>
              <a:path w="1482472" h="628198">
                <a:moveTo>
                  <a:pt x="0" y="0"/>
                </a:moveTo>
                <a:lnTo>
                  <a:pt x="1482472" y="0"/>
                </a:lnTo>
                <a:lnTo>
                  <a:pt x="1482472" y="628198"/>
                </a:lnTo>
                <a:lnTo>
                  <a:pt x="0" y="628198"/>
                </a:lnTo>
                <a:lnTo>
                  <a:pt x="0" y="0"/>
                </a:lnTo>
                <a:close/>
              </a:path>
            </a:pathLst>
          </a:custGeom>
          <a:blipFill>
            <a:blip r:embed="rId2"/>
            <a:stretch>
              <a:fillRect/>
            </a:stretch>
          </a:blipFill>
        </p:spPr>
        <p:txBody>
          <a:bodyPr/>
          <a:lstStyle/>
          <a:p>
            <a:endParaRPr lang="en-GB"/>
          </a:p>
        </p:txBody>
      </p:sp>
      <p:sp>
        <p:nvSpPr>
          <p:cNvPr id="4" name="Freeform 4"/>
          <p:cNvSpPr/>
          <p:nvPr/>
        </p:nvSpPr>
        <p:spPr>
          <a:xfrm>
            <a:off x="2077675" y="7557558"/>
            <a:ext cx="687940" cy="687940"/>
          </a:xfrm>
          <a:custGeom>
            <a:avLst/>
            <a:gdLst/>
            <a:ahLst/>
            <a:cxnLst/>
            <a:rect l="l" t="t" r="r" b="b"/>
            <a:pathLst>
              <a:path w="687940" h="687940">
                <a:moveTo>
                  <a:pt x="0" y="0"/>
                </a:moveTo>
                <a:lnTo>
                  <a:pt x="687940" y="0"/>
                </a:lnTo>
                <a:lnTo>
                  <a:pt x="687940" y="687939"/>
                </a:lnTo>
                <a:lnTo>
                  <a:pt x="0" y="68793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a:off x="2079286" y="5843291"/>
            <a:ext cx="687940" cy="687940"/>
          </a:xfrm>
          <a:custGeom>
            <a:avLst/>
            <a:gdLst/>
            <a:ahLst/>
            <a:cxnLst/>
            <a:rect l="l" t="t" r="r" b="b"/>
            <a:pathLst>
              <a:path w="687940" h="687940">
                <a:moveTo>
                  <a:pt x="0" y="0"/>
                </a:moveTo>
                <a:lnTo>
                  <a:pt x="687939" y="0"/>
                </a:lnTo>
                <a:lnTo>
                  <a:pt x="687939" y="687940"/>
                </a:lnTo>
                <a:lnTo>
                  <a:pt x="0" y="68794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a:off x="2079286" y="4202316"/>
            <a:ext cx="687940" cy="687940"/>
          </a:xfrm>
          <a:custGeom>
            <a:avLst/>
            <a:gdLst/>
            <a:ahLst/>
            <a:cxnLst/>
            <a:rect l="l" t="t" r="r" b="b"/>
            <a:pathLst>
              <a:path w="687940" h="687940">
                <a:moveTo>
                  <a:pt x="0" y="0"/>
                </a:moveTo>
                <a:lnTo>
                  <a:pt x="687939" y="0"/>
                </a:lnTo>
                <a:lnTo>
                  <a:pt x="687939" y="687940"/>
                </a:lnTo>
                <a:lnTo>
                  <a:pt x="0" y="68794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Freeform 7"/>
          <p:cNvSpPr/>
          <p:nvPr/>
        </p:nvSpPr>
        <p:spPr>
          <a:xfrm>
            <a:off x="1682020" y="2554944"/>
            <a:ext cx="1482472" cy="628198"/>
          </a:xfrm>
          <a:custGeom>
            <a:avLst/>
            <a:gdLst/>
            <a:ahLst/>
            <a:cxnLst/>
            <a:rect l="l" t="t" r="r" b="b"/>
            <a:pathLst>
              <a:path w="1482472" h="628198">
                <a:moveTo>
                  <a:pt x="0" y="0"/>
                </a:moveTo>
                <a:lnTo>
                  <a:pt x="1482472" y="0"/>
                </a:lnTo>
                <a:lnTo>
                  <a:pt x="1482472" y="628197"/>
                </a:lnTo>
                <a:lnTo>
                  <a:pt x="0" y="628197"/>
                </a:lnTo>
                <a:lnTo>
                  <a:pt x="0" y="0"/>
                </a:lnTo>
                <a:close/>
              </a:path>
            </a:pathLst>
          </a:custGeom>
          <a:blipFill>
            <a:blip r:embed="rId2"/>
            <a:stretch>
              <a:fillRect/>
            </a:stretch>
          </a:blipFill>
        </p:spPr>
        <p:txBody>
          <a:bodyPr/>
          <a:lstStyle/>
          <a:p>
            <a:endParaRPr lang="en-GB"/>
          </a:p>
        </p:txBody>
      </p:sp>
      <p:sp>
        <p:nvSpPr>
          <p:cNvPr id="8" name="Freeform 8"/>
          <p:cNvSpPr/>
          <p:nvPr/>
        </p:nvSpPr>
        <p:spPr>
          <a:xfrm>
            <a:off x="2079286" y="3342926"/>
            <a:ext cx="687940" cy="687940"/>
          </a:xfrm>
          <a:custGeom>
            <a:avLst/>
            <a:gdLst/>
            <a:ahLst/>
            <a:cxnLst/>
            <a:rect l="l" t="t" r="r" b="b"/>
            <a:pathLst>
              <a:path w="687940" h="687940">
                <a:moveTo>
                  <a:pt x="0" y="0"/>
                </a:moveTo>
                <a:lnTo>
                  <a:pt x="687939" y="0"/>
                </a:lnTo>
                <a:lnTo>
                  <a:pt x="687939" y="687940"/>
                </a:lnTo>
                <a:lnTo>
                  <a:pt x="0" y="68794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9" name="TextBox 9"/>
          <p:cNvSpPr txBox="1"/>
          <p:nvPr/>
        </p:nvSpPr>
        <p:spPr>
          <a:xfrm>
            <a:off x="16995815" y="8943229"/>
            <a:ext cx="152400" cy="219075"/>
          </a:xfrm>
          <a:prstGeom prst="rect">
            <a:avLst/>
          </a:prstGeom>
        </p:spPr>
        <p:txBody>
          <a:bodyPr wrap="none" lIns="0" tIns="0" rIns="0" bIns="0" rtlCol="0" anchor="t">
            <a:spAutoFit/>
          </a:bodyPr>
          <a:lstStyle/>
          <a:p>
            <a:pPr algn="ctr">
              <a:lnSpc>
                <a:spcPts val="4642"/>
              </a:lnSpc>
              <a:spcBef>
                <a:spcPct val="0"/>
              </a:spcBef>
            </a:pPr>
            <a:r>
              <a:rPr lang="en-US" sz="3316">
                <a:solidFill>
                  <a:srgbClr val="000000"/>
                </a:solidFill>
                <a:latin typeface="Canva Sans"/>
                <a:ea typeface="Canva Sans"/>
                <a:cs typeface="Canva Sans"/>
                <a:sym typeface="Canva Sans"/>
              </a:rPr>
              <a:t>16</a:t>
            </a:r>
          </a:p>
        </p:txBody>
      </p:sp>
      <p:sp>
        <p:nvSpPr>
          <p:cNvPr id="10" name="TextBox 10"/>
          <p:cNvSpPr txBox="1"/>
          <p:nvPr/>
        </p:nvSpPr>
        <p:spPr>
          <a:xfrm>
            <a:off x="1374281" y="396184"/>
            <a:ext cx="15539439" cy="2065446"/>
          </a:xfrm>
          <a:prstGeom prst="rect">
            <a:avLst/>
          </a:prstGeom>
        </p:spPr>
        <p:txBody>
          <a:bodyPr lIns="0" tIns="0" rIns="0" bIns="0" rtlCol="0" anchor="t">
            <a:spAutoFit/>
          </a:bodyPr>
          <a:lstStyle/>
          <a:p>
            <a:pPr algn="ctr">
              <a:lnSpc>
                <a:spcPts val="7774"/>
              </a:lnSpc>
            </a:pPr>
            <a:r>
              <a:rPr lang="en-US" sz="5552" b="1">
                <a:solidFill>
                  <a:srgbClr val="000000"/>
                </a:solidFill>
                <a:latin typeface="Canva Sans Bold"/>
                <a:ea typeface="Canva Sans Bold"/>
                <a:cs typeface="Canva Sans Bold"/>
                <a:sym typeface="Canva Sans Bold"/>
              </a:rPr>
              <a:t>Lesson structure: Body of the lesson</a:t>
            </a:r>
          </a:p>
          <a:p>
            <a:pPr algn="ctr">
              <a:lnSpc>
                <a:spcPts val="670"/>
              </a:lnSpc>
            </a:pPr>
            <a:endParaRPr lang="en-US" sz="5552" b="1">
              <a:solidFill>
                <a:srgbClr val="000000"/>
              </a:solidFill>
              <a:latin typeface="Canva Sans Bold"/>
              <a:ea typeface="Canva Sans Bold"/>
              <a:cs typeface="Canva Sans Bold"/>
              <a:sym typeface="Canva Sans Bold"/>
            </a:endParaRPr>
          </a:p>
          <a:p>
            <a:pPr algn="ctr">
              <a:lnSpc>
                <a:spcPts val="4021"/>
              </a:lnSpc>
            </a:pPr>
            <a:r>
              <a:rPr lang="en-US" sz="2872" b="1">
                <a:solidFill>
                  <a:srgbClr val="000000"/>
                </a:solidFill>
                <a:latin typeface="Canva Sans Bold"/>
                <a:ea typeface="Canva Sans Bold"/>
                <a:cs typeface="Canva Sans Bold"/>
                <a:sym typeface="Canva Sans Bold"/>
              </a:rPr>
              <a:t>Example: VL testing during the perinatal period (II)</a:t>
            </a:r>
          </a:p>
          <a:p>
            <a:pPr algn="ctr">
              <a:lnSpc>
                <a:spcPts val="4021"/>
              </a:lnSpc>
              <a:spcBef>
                <a:spcPct val="0"/>
              </a:spcBef>
            </a:pPr>
            <a:endParaRPr lang="en-US" sz="2872" b="1">
              <a:solidFill>
                <a:srgbClr val="000000"/>
              </a:solidFill>
              <a:latin typeface="Canva Sans Bold"/>
              <a:ea typeface="Canva Sans Bold"/>
              <a:cs typeface="Canva Sans Bold"/>
              <a:sym typeface="Canva Sans Bold"/>
            </a:endParaRPr>
          </a:p>
        </p:txBody>
      </p:sp>
      <p:sp>
        <p:nvSpPr>
          <p:cNvPr id="11" name="TextBox 11"/>
          <p:cNvSpPr txBox="1"/>
          <p:nvPr/>
        </p:nvSpPr>
        <p:spPr>
          <a:xfrm>
            <a:off x="1469531" y="4861681"/>
            <a:ext cx="1907450" cy="900859"/>
          </a:xfrm>
          <a:prstGeom prst="rect">
            <a:avLst/>
          </a:prstGeom>
        </p:spPr>
        <p:txBody>
          <a:bodyPr lIns="0" tIns="0" rIns="0" bIns="0" rtlCol="0" anchor="t">
            <a:spAutoFit/>
          </a:bodyPr>
          <a:lstStyle/>
          <a:p>
            <a:pPr algn="ctr">
              <a:lnSpc>
                <a:spcPts val="7439"/>
              </a:lnSpc>
              <a:spcBef>
                <a:spcPct val="0"/>
              </a:spcBef>
            </a:pPr>
            <a:r>
              <a:rPr lang="en-US" sz="5314">
                <a:solidFill>
                  <a:srgbClr val="000000"/>
                </a:solidFill>
                <a:latin typeface="Canva Sans"/>
                <a:ea typeface="Canva Sans"/>
                <a:cs typeface="Canva Sans"/>
                <a:sym typeface="Canva Sans"/>
              </a:rPr>
              <a:t>🛑</a:t>
            </a:r>
          </a:p>
        </p:txBody>
      </p:sp>
      <p:sp>
        <p:nvSpPr>
          <p:cNvPr id="12" name="Freeform 12"/>
          <p:cNvSpPr/>
          <p:nvPr/>
        </p:nvSpPr>
        <p:spPr>
          <a:xfrm>
            <a:off x="426627" y="604014"/>
            <a:ext cx="2136564" cy="843943"/>
          </a:xfrm>
          <a:custGeom>
            <a:avLst/>
            <a:gdLst/>
            <a:ahLst/>
            <a:cxnLst/>
            <a:rect l="l" t="t" r="r" b="b"/>
            <a:pathLst>
              <a:path w="2136564" h="843943">
                <a:moveTo>
                  <a:pt x="0" y="0"/>
                </a:moveTo>
                <a:lnTo>
                  <a:pt x="2136565" y="0"/>
                </a:lnTo>
                <a:lnTo>
                  <a:pt x="2136565" y="843943"/>
                </a:lnTo>
                <a:lnTo>
                  <a:pt x="0" y="8439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528855" y="1840075"/>
            <a:ext cx="13230291" cy="2256662"/>
          </a:xfrm>
          <a:prstGeom prst="rect">
            <a:avLst/>
          </a:prstGeom>
        </p:spPr>
        <p:txBody>
          <a:bodyPr lIns="0" tIns="0" rIns="0" bIns="0" rtlCol="0" anchor="t">
            <a:spAutoFit/>
          </a:bodyPr>
          <a:lstStyle/>
          <a:p>
            <a:pPr marL="604521" lvl="1" indent="-302261" algn="l">
              <a:lnSpc>
                <a:spcPts val="6216"/>
              </a:lnSpc>
              <a:buFont typeface="Arial"/>
              <a:buChar char="•"/>
            </a:pPr>
            <a:r>
              <a:rPr lang="en-US" sz="2800">
                <a:solidFill>
                  <a:srgbClr val="000000"/>
                </a:solidFill>
                <a:latin typeface="Canva Sans"/>
                <a:ea typeface="Canva Sans"/>
                <a:cs typeface="Canva Sans"/>
                <a:sym typeface="Canva Sans"/>
              </a:rPr>
              <a:t>Keep it simple and work through each learning point, one-by-one</a:t>
            </a:r>
          </a:p>
          <a:p>
            <a:pPr marL="604521" lvl="1" indent="-302261" algn="l">
              <a:lnSpc>
                <a:spcPts val="6216"/>
              </a:lnSpc>
              <a:buFont typeface="Arial"/>
              <a:buChar char="•"/>
            </a:pPr>
            <a:r>
              <a:rPr lang="en-US" sz="2800">
                <a:solidFill>
                  <a:srgbClr val="000000"/>
                </a:solidFill>
                <a:latin typeface="Canva Sans"/>
                <a:ea typeface="Canva Sans"/>
                <a:cs typeface="Canva Sans"/>
                <a:sym typeface="Canva Sans"/>
              </a:rPr>
              <a:t>Highlight important words by bolding or italicising</a:t>
            </a:r>
          </a:p>
          <a:p>
            <a:pPr marL="604521" lvl="1" indent="-302261" algn="l">
              <a:lnSpc>
                <a:spcPts val="6216"/>
              </a:lnSpc>
              <a:buFont typeface="Arial"/>
              <a:buChar char="•"/>
            </a:pPr>
            <a:r>
              <a:rPr lang="en-US" sz="2800">
                <a:solidFill>
                  <a:srgbClr val="000000"/>
                </a:solidFill>
                <a:latin typeface="Canva Sans"/>
                <a:ea typeface="Canva Sans"/>
                <a:cs typeface="Canva Sans"/>
                <a:sym typeface="Canva Sans"/>
              </a:rPr>
              <a:t>Use emojis to break up text (and make it fun) </a:t>
            </a:r>
          </a:p>
        </p:txBody>
      </p:sp>
      <p:grpSp>
        <p:nvGrpSpPr>
          <p:cNvPr id="3" name="Group 3"/>
          <p:cNvGrpSpPr/>
          <p:nvPr/>
        </p:nvGrpSpPr>
        <p:grpSpPr>
          <a:xfrm>
            <a:off x="1971096" y="4392440"/>
            <a:ext cx="15017337" cy="3837178"/>
            <a:chOff x="0" y="0"/>
            <a:chExt cx="3955183" cy="1010615"/>
          </a:xfrm>
        </p:grpSpPr>
        <p:sp>
          <p:nvSpPr>
            <p:cNvPr id="4" name="Freeform 4"/>
            <p:cNvSpPr/>
            <p:nvPr/>
          </p:nvSpPr>
          <p:spPr>
            <a:xfrm>
              <a:off x="0" y="0"/>
              <a:ext cx="3955183" cy="1010615"/>
            </a:xfrm>
            <a:custGeom>
              <a:avLst/>
              <a:gdLst/>
              <a:ahLst/>
              <a:cxnLst/>
              <a:rect l="l" t="t" r="r" b="b"/>
              <a:pathLst>
                <a:path w="3955183" h="1010615">
                  <a:moveTo>
                    <a:pt x="0" y="0"/>
                  </a:moveTo>
                  <a:lnTo>
                    <a:pt x="3955183" y="0"/>
                  </a:lnTo>
                  <a:lnTo>
                    <a:pt x="3955183" y="1010615"/>
                  </a:lnTo>
                  <a:lnTo>
                    <a:pt x="0" y="1010615"/>
                  </a:lnTo>
                  <a:close/>
                </a:path>
              </a:pathLst>
            </a:custGeom>
            <a:ln w="38100" cap="sq">
              <a:solidFill>
                <a:srgbClr val="000000"/>
              </a:solidFill>
              <a:prstDash val="solid"/>
              <a:miter/>
            </a:ln>
          </p:spPr>
          <p:txBody>
            <a:bodyPr/>
            <a:lstStyle/>
            <a:p>
              <a:endParaRPr lang="en-GB"/>
            </a:p>
          </p:txBody>
        </p:sp>
        <p:sp>
          <p:nvSpPr>
            <p:cNvPr id="5" name="TextBox 5"/>
            <p:cNvSpPr txBox="1"/>
            <p:nvPr/>
          </p:nvSpPr>
          <p:spPr>
            <a:xfrm>
              <a:off x="0" y="-171450"/>
              <a:ext cx="3955183" cy="1182065"/>
            </a:xfrm>
            <a:prstGeom prst="rect">
              <a:avLst/>
            </a:prstGeom>
          </p:spPr>
          <p:txBody>
            <a:bodyPr lIns="50800" tIns="50800" rIns="50800" bIns="50800" rtlCol="0" anchor="ctr"/>
            <a:lstStyle/>
            <a:p>
              <a:pPr algn="l">
                <a:lnSpc>
                  <a:spcPts val="4421"/>
                </a:lnSpc>
              </a:pPr>
              <a:r>
                <a:rPr lang="en-US" sz="2199" dirty="0">
                  <a:solidFill>
                    <a:srgbClr val="000000"/>
                  </a:solidFill>
                  <a:latin typeface="Canva Sans"/>
                  <a:ea typeface="Canva Sans"/>
                  <a:cs typeface="Canva Sans"/>
                  <a:sym typeface="Canva Sans"/>
                </a:rPr>
                <a:t>When a PLHIV has made the decision to come back after disengaging from care, they are *</a:t>
              </a:r>
              <a:r>
                <a:rPr lang="en-US" sz="2199" b="1" dirty="0">
                  <a:solidFill>
                    <a:srgbClr val="000000"/>
                  </a:solidFill>
                  <a:latin typeface="Canva Sans Bold"/>
                  <a:ea typeface="Canva Sans Bold"/>
                  <a:cs typeface="Canva Sans Bold"/>
                  <a:sym typeface="Canva Sans Bold"/>
                </a:rPr>
                <a:t>in our facility with their own feet</a:t>
              </a:r>
              <a:r>
                <a:rPr lang="en-US" sz="2199" dirty="0">
                  <a:solidFill>
                    <a:srgbClr val="000000"/>
                  </a:solidFill>
                  <a:latin typeface="Canva Sans"/>
                  <a:ea typeface="Canva Sans"/>
                  <a:cs typeface="Canva Sans"/>
                  <a:sym typeface="Canva Sans"/>
                </a:rPr>
                <a:t>* 😃 and *</a:t>
              </a:r>
              <a:r>
                <a:rPr lang="en-US" sz="2199" b="1" dirty="0">
                  <a:solidFill>
                    <a:srgbClr val="000000"/>
                  </a:solidFill>
                  <a:latin typeface="Canva Sans Bold"/>
                  <a:ea typeface="Canva Sans Bold"/>
                  <a:cs typeface="Canva Sans Bold"/>
                  <a:sym typeface="Canva Sans Bold"/>
                </a:rPr>
                <a:t>a commitment to try again</a:t>
              </a:r>
              <a:r>
                <a:rPr lang="en-US" sz="2199" dirty="0">
                  <a:solidFill>
                    <a:srgbClr val="000000"/>
                  </a:solidFill>
                  <a:latin typeface="Canva Sans"/>
                  <a:ea typeface="Canva Sans"/>
                  <a:cs typeface="Canva Sans"/>
                  <a:sym typeface="Canva Sans"/>
                </a:rPr>
                <a:t>*.  We don't need to use our scarce resources to trace and encourage re-engagement (expensive and only partially effective). </a:t>
              </a:r>
            </a:p>
            <a:p>
              <a:pPr algn="l">
                <a:lnSpc>
                  <a:spcPts val="2010"/>
                </a:lnSpc>
              </a:pPr>
              <a:endParaRPr lang="en-US" sz="2199" dirty="0">
                <a:solidFill>
                  <a:srgbClr val="000000"/>
                </a:solidFill>
                <a:latin typeface="Canva Sans"/>
                <a:ea typeface="Canva Sans"/>
                <a:cs typeface="Canva Sans"/>
                <a:sym typeface="Canva Sans"/>
              </a:endParaRPr>
            </a:p>
            <a:p>
              <a:pPr algn="l">
                <a:lnSpc>
                  <a:spcPts val="4421"/>
                </a:lnSpc>
              </a:pPr>
              <a:r>
                <a:rPr lang="en-US" sz="2199" dirty="0">
                  <a:solidFill>
                    <a:srgbClr val="000000"/>
                  </a:solidFill>
                  <a:latin typeface="Canva Sans"/>
                  <a:ea typeface="Canva Sans"/>
                  <a:cs typeface="Canva Sans"/>
                  <a:sym typeface="Canva Sans"/>
                </a:rPr>
                <a:t>_</a:t>
              </a:r>
              <a:r>
                <a:rPr lang="en-US" sz="2199" i="1" dirty="0">
                  <a:solidFill>
                    <a:srgbClr val="000000"/>
                  </a:solidFill>
                  <a:latin typeface="Canva Sans Italics"/>
                  <a:ea typeface="Canva Sans Italics"/>
                  <a:cs typeface="Canva Sans Italics"/>
                  <a:sym typeface="Canva Sans Italics"/>
                </a:rPr>
                <a:t>We have the perfect opportunity to affirm their decision to return and help prevent future disengagements.</a:t>
              </a:r>
              <a:r>
                <a:rPr lang="en-US" sz="2199" dirty="0">
                  <a:solidFill>
                    <a:srgbClr val="000000"/>
                  </a:solidFill>
                  <a:latin typeface="Canva Sans"/>
                  <a:ea typeface="Canva Sans"/>
                  <a:cs typeface="Canva Sans"/>
                  <a:sym typeface="Canva Sans"/>
                </a:rPr>
                <a:t>_</a:t>
              </a:r>
            </a:p>
            <a:p>
              <a:pPr algn="l">
                <a:lnSpc>
                  <a:spcPts val="2010"/>
                </a:lnSpc>
              </a:pPr>
              <a:endParaRPr lang="en-US" sz="2199" dirty="0">
                <a:solidFill>
                  <a:srgbClr val="000000"/>
                </a:solidFill>
                <a:latin typeface="Canva Sans"/>
                <a:ea typeface="Canva Sans"/>
                <a:cs typeface="Canva Sans"/>
                <a:sym typeface="Canva Sans"/>
              </a:endParaRPr>
            </a:p>
            <a:p>
              <a:pPr algn="l">
                <a:lnSpc>
                  <a:spcPts val="4421"/>
                </a:lnSpc>
              </a:pPr>
              <a:r>
                <a:rPr lang="en-US" sz="2199" dirty="0">
                  <a:solidFill>
                    <a:srgbClr val="000000"/>
                  </a:solidFill>
                  <a:latin typeface="Canva Sans"/>
                  <a:ea typeface="Canva Sans"/>
                  <a:cs typeface="Canva Sans"/>
                  <a:sym typeface="Canva Sans"/>
                </a:rPr>
                <a:t>So, who IS considered a re-engaging client? </a:t>
              </a:r>
            </a:p>
          </p:txBody>
        </p:sp>
      </p:grpSp>
      <p:grpSp>
        <p:nvGrpSpPr>
          <p:cNvPr id="6" name="Group 6"/>
          <p:cNvGrpSpPr/>
          <p:nvPr/>
        </p:nvGrpSpPr>
        <p:grpSpPr>
          <a:xfrm>
            <a:off x="12831265" y="3027560"/>
            <a:ext cx="4714927" cy="1448746"/>
            <a:chOff x="0" y="0"/>
            <a:chExt cx="1241792" cy="381563"/>
          </a:xfrm>
        </p:grpSpPr>
        <p:sp>
          <p:nvSpPr>
            <p:cNvPr id="7" name="Freeform 7"/>
            <p:cNvSpPr/>
            <p:nvPr/>
          </p:nvSpPr>
          <p:spPr>
            <a:xfrm>
              <a:off x="0" y="0"/>
              <a:ext cx="1241792" cy="381563"/>
            </a:xfrm>
            <a:custGeom>
              <a:avLst/>
              <a:gdLst/>
              <a:ahLst/>
              <a:cxnLst/>
              <a:rect l="l" t="t" r="r" b="b"/>
              <a:pathLst>
                <a:path w="1241792" h="381563">
                  <a:moveTo>
                    <a:pt x="47618" y="0"/>
                  </a:moveTo>
                  <a:lnTo>
                    <a:pt x="1194174" y="0"/>
                  </a:lnTo>
                  <a:cubicBezTo>
                    <a:pt x="1206803" y="0"/>
                    <a:pt x="1218915" y="5017"/>
                    <a:pt x="1227845" y="13947"/>
                  </a:cubicBezTo>
                  <a:cubicBezTo>
                    <a:pt x="1236775" y="22877"/>
                    <a:pt x="1241792" y="34989"/>
                    <a:pt x="1241792" y="47618"/>
                  </a:cubicBezTo>
                  <a:lnTo>
                    <a:pt x="1241792" y="333945"/>
                  </a:lnTo>
                  <a:cubicBezTo>
                    <a:pt x="1241792" y="346574"/>
                    <a:pt x="1236775" y="358686"/>
                    <a:pt x="1227845" y="367616"/>
                  </a:cubicBezTo>
                  <a:cubicBezTo>
                    <a:pt x="1218915" y="376546"/>
                    <a:pt x="1206803" y="381563"/>
                    <a:pt x="1194174" y="381563"/>
                  </a:cubicBezTo>
                  <a:lnTo>
                    <a:pt x="47618" y="381563"/>
                  </a:lnTo>
                  <a:cubicBezTo>
                    <a:pt x="34989" y="381563"/>
                    <a:pt x="22877" y="376546"/>
                    <a:pt x="13947" y="367616"/>
                  </a:cubicBezTo>
                  <a:cubicBezTo>
                    <a:pt x="5017" y="358686"/>
                    <a:pt x="0" y="346574"/>
                    <a:pt x="0" y="333945"/>
                  </a:cubicBezTo>
                  <a:lnTo>
                    <a:pt x="0" y="47618"/>
                  </a:lnTo>
                  <a:cubicBezTo>
                    <a:pt x="0" y="34989"/>
                    <a:pt x="5017" y="22877"/>
                    <a:pt x="13947" y="13947"/>
                  </a:cubicBezTo>
                  <a:cubicBezTo>
                    <a:pt x="22877" y="5017"/>
                    <a:pt x="34989" y="0"/>
                    <a:pt x="47618" y="0"/>
                  </a:cubicBezTo>
                  <a:close/>
                </a:path>
              </a:pathLst>
            </a:custGeom>
            <a:solidFill>
              <a:srgbClr val="00BF63"/>
            </a:solidFill>
          </p:spPr>
          <p:txBody>
            <a:bodyPr/>
            <a:lstStyle/>
            <a:p>
              <a:endParaRPr lang="en-GB"/>
            </a:p>
          </p:txBody>
        </p:sp>
        <p:sp>
          <p:nvSpPr>
            <p:cNvPr id="8" name="TextBox 8"/>
            <p:cNvSpPr txBox="1"/>
            <p:nvPr/>
          </p:nvSpPr>
          <p:spPr>
            <a:xfrm>
              <a:off x="0" y="-38100"/>
              <a:ext cx="1241792" cy="419663"/>
            </a:xfrm>
            <a:prstGeom prst="rect">
              <a:avLst/>
            </a:prstGeom>
          </p:spPr>
          <p:txBody>
            <a:bodyPr lIns="50800" tIns="50800" rIns="50800" bIns="50800" rtlCol="0" anchor="ctr"/>
            <a:lstStyle/>
            <a:p>
              <a:pPr algn="ctr">
                <a:lnSpc>
                  <a:spcPts val="2799"/>
                </a:lnSpc>
              </a:pPr>
              <a:r>
                <a:rPr lang="en-US" sz="1999" b="1">
                  <a:solidFill>
                    <a:srgbClr val="000000"/>
                  </a:solidFill>
                  <a:latin typeface="Canva Sans Bold"/>
                  <a:ea typeface="Canva Sans Bold"/>
                  <a:cs typeface="Canva Sans Bold"/>
                  <a:sym typeface="Canva Sans Bold"/>
                </a:rPr>
                <a:t>WhatsApp formatting</a:t>
              </a:r>
            </a:p>
            <a:p>
              <a:pPr algn="l">
                <a:lnSpc>
                  <a:spcPts val="2659"/>
                </a:lnSpc>
              </a:pPr>
              <a:r>
                <a:rPr lang="en-US" sz="1899">
                  <a:solidFill>
                    <a:srgbClr val="000000"/>
                  </a:solidFill>
                  <a:latin typeface="Canva Sans"/>
                  <a:ea typeface="Canva Sans"/>
                  <a:cs typeface="Canva Sans"/>
                  <a:sym typeface="Canva Sans"/>
                </a:rPr>
                <a:t>*   * </a:t>
              </a:r>
              <a:r>
                <a:rPr lang="en-US" sz="1899" b="1">
                  <a:solidFill>
                    <a:srgbClr val="000000"/>
                  </a:solidFill>
                  <a:latin typeface="Canva Sans Bold"/>
                  <a:ea typeface="Canva Sans Bold"/>
                  <a:cs typeface="Canva Sans Bold"/>
                  <a:sym typeface="Canva Sans Bold"/>
                </a:rPr>
                <a:t>bolds</a:t>
              </a:r>
              <a:r>
                <a:rPr lang="en-US" sz="1899">
                  <a:solidFill>
                    <a:srgbClr val="000000"/>
                  </a:solidFill>
                  <a:latin typeface="Canva Sans"/>
                  <a:ea typeface="Canva Sans"/>
                  <a:cs typeface="Canva Sans"/>
                  <a:sym typeface="Canva Sans"/>
                </a:rPr>
                <a:t> text between asterisks</a:t>
              </a:r>
            </a:p>
            <a:p>
              <a:pPr algn="l">
                <a:lnSpc>
                  <a:spcPts val="2659"/>
                </a:lnSpc>
                <a:spcBef>
                  <a:spcPct val="0"/>
                </a:spcBef>
              </a:pPr>
              <a:r>
                <a:rPr lang="en-US" sz="1899">
                  <a:solidFill>
                    <a:srgbClr val="000000"/>
                  </a:solidFill>
                  <a:latin typeface="Canva Sans"/>
                  <a:ea typeface="Canva Sans"/>
                  <a:cs typeface="Canva Sans"/>
                  <a:sym typeface="Canva Sans"/>
                </a:rPr>
                <a:t>_   _ </a:t>
              </a:r>
              <a:r>
                <a:rPr lang="en-US" sz="1899" i="1">
                  <a:solidFill>
                    <a:srgbClr val="000000"/>
                  </a:solidFill>
                  <a:latin typeface="Canva Sans Italics"/>
                  <a:ea typeface="Canva Sans Italics"/>
                  <a:cs typeface="Canva Sans Italics"/>
                  <a:sym typeface="Canva Sans Italics"/>
                </a:rPr>
                <a:t> italicises </a:t>
              </a:r>
              <a:r>
                <a:rPr lang="en-US" sz="1899">
                  <a:solidFill>
                    <a:srgbClr val="000000"/>
                  </a:solidFill>
                  <a:latin typeface="Canva Sans"/>
                  <a:ea typeface="Canva Sans"/>
                  <a:cs typeface="Canva Sans"/>
                  <a:sym typeface="Canva Sans"/>
                </a:rPr>
                <a:t>text between underscores</a:t>
              </a:r>
            </a:p>
          </p:txBody>
        </p:sp>
      </p:grpSp>
      <p:grpSp>
        <p:nvGrpSpPr>
          <p:cNvPr id="9" name="Group 9"/>
          <p:cNvGrpSpPr/>
          <p:nvPr/>
        </p:nvGrpSpPr>
        <p:grpSpPr>
          <a:xfrm>
            <a:off x="8924904" y="7510533"/>
            <a:ext cx="5359852" cy="1225807"/>
            <a:chOff x="0" y="0"/>
            <a:chExt cx="1411648" cy="322846"/>
          </a:xfrm>
        </p:grpSpPr>
        <p:sp>
          <p:nvSpPr>
            <p:cNvPr id="10" name="Freeform 10"/>
            <p:cNvSpPr/>
            <p:nvPr/>
          </p:nvSpPr>
          <p:spPr>
            <a:xfrm>
              <a:off x="0" y="0"/>
              <a:ext cx="1411648" cy="322846"/>
            </a:xfrm>
            <a:custGeom>
              <a:avLst/>
              <a:gdLst/>
              <a:ahLst/>
              <a:cxnLst/>
              <a:rect l="l" t="t" r="r" b="b"/>
              <a:pathLst>
                <a:path w="1411648" h="322846">
                  <a:moveTo>
                    <a:pt x="41888" y="0"/>
                  </a:moveTo>
                  <a:lnTo>
                    <a:pt x="1369760" y="0"/>
                  </a:lnTo>
                  <a:cubicBezTo>
                    <a:pt x="1380869" y="0"/>
                    <a:pt x="1391524" y="4413"/>
                    <a:pt x="1399379" y="12269"/>
                  </a:cubicBezTo>
                  <a:cubicBezTo>
                    <a:pt x="1407235" y="20124"/>
                    <a:pt x="1411648" y="30779"/>
                    <a:pt x="1411648" y="41888"/>
                  </a:cubicBezTo>
                  <a:lnTo>
                    <a:pt x="1411648" y="280958"/>
                  </a:lnTo>
                  <a:cubicBezTo>
                    <a:pt x="1411648" y="292067"/>
                    <a:pt x="1407235" y="302722"/>
                    <a:pt x="1399379" y="310577"/>
                  </a:cubicBezTo>
                  <a:cubicBezTo>
                    <a:pt x="1391524" y="318433"/>
                    <a:pt x="1380869" y="322846"/>
                    <a:pt x="1369760" y="322846"/>
                  </a:cubicBezTo>
                  <a:lnTo>
                    <a:pt x="41888" y="322846"/>
                  </a:lnTo>
                  <a:cubicBezTo>
                    <a:pt x="30779" y="322846"/>
                    <a:pt x="20124" y="318433"/>
                    <a:pt x="12269" y="310577"/>
                  </a:cubicBezTo>
                  <a:cubicBezTo>
                    <a:pt x="4413" y="302722"/>
                    <a:pt x="0" y="292067"/>
                    <a:pt x="0" y="280958"/>
                  </a:cubicBezTo>
                  <a:lnTo>
                    <a:pt x="0" y="41888"/>
                  </a:lnTo>
                  <a:cubicBezTo>
                    <a:pt x="0" y="30779"/>
                    <a:pt x="4413" y="20124"/>
                    <a:pt x="12269" y="12269"/>
                  </a:cubicBezTo>
                  <a:cubicBezTo>
                    <a:pt x="20124" y="4413"/>
                    <a:pt x="30779" y="0"/>
                    <a:pt x="41888" y="0"/>
                  </a:cubicBezTo>
                  <a:close/>
                </a:path>
              </a:pathLst>
            </a:custGeom>
            <a:solidFill>
              <a:srgbClr val="00BF63"/>
            </a:solidFill>
          </p:spPr>
          <p:txBody>
            <a:bodyPr/>
            <a:lstStyle/>
            <a:p>
              <a:endParaRPr lang="en-GB"/>
            </a:p>
          </p:txBody>
        </p:sp>
        <p:sp>
          <p:nvSpPr>
            <p:cNvPr id="11" name="TextBox 11"/>
            <p:cNvSpPr txBox="1"/>
            <p:nvPr/>
          </p:nvSpPr>
          <p:spPr>
            <a:xfrm>
              <a:off x="0" y="-38100"/>
              <a:ext cx="1411648" cy="360946"/>
            </a:xfrm>
            <a:prstGeom prst="rect">
              <a:avLst/>
            </a:prstGeom>
          </p:spPr>
          <p:txBody>
            <a:bodyPr lIns="50800" tIns="50800" rIns="50800" bIns="50800" rtlCol="0" anchor="ctr"/>
            <a:lstStyle/>
            <a:p>
              <a:pPr algn="ctr">
                <a:lnSpc>
                  <a:spcPts val="2799"/>
                </a:lnSpc>
                <a:spcBef>
                  <a:spcPct val="0"/>
                </a:spcBef>
              </a:pPr>
              <a:r>
                <a:rPr lang="en-US" sz="1999" b="1" dirty="0">
                  <a:solidFill>
                    <a:srgbClr val="000000"/>
                  </a:solidFill>
                  <a:latin typeface="Canva Sans Bold"/>
                  <a:ea typeface="Canva Sans Bold"/>
                  <a:cs typeface="Canva Sans Bold"/>
                  <a:sym typeface="Canva Sans Bold"/>
                </a:rPr>
                <a:t>Lead into a case study</a:t>
              </a:r>
            </a:p>
          </p:txBody>
        </p:sp>
      </p:grpSp>
      <p:sp>
        <p:nvSpPr>
          <p:cNvPr id="12" name="Freeform 12"/>
          <p:cNvSpPr/>
          <p:nvPr/>
        </p:nvSpPr>
        <p:spPr>
          <a:xfrm>
            <a:off x="13288359" y="7589951"/>
            <a:ext cx="1330807" cy="1330807"/>
          </a:xfrm>
          <a:custGeom>
            <a:avLst/>
            <a:gdLst/>
            <a:ahLst/>
            <a:cxnLst/>
            <a:rect l="l" t="t" r="r" b="b"/>
            <a:pathLst>
              <a:path w="1330807" h="1330807">
                <a:moveTo>
                  <a:pt x="0" y="0"/>
                </a:moveTo>
                <a:lnTo>
                  <a:pt x="1330807" y="0"/>
                </a:lnTo>
                <a:lnTo>
                  <a:pt x="1330807" y="1330807"/>
                </a:lnTo>
                <a:lnTo>
                  <a:pt x="0" y="133080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13" name="Freeform 13"/>
          <p:cNvSpPr/>
          <p:nvPr/>
        </p:nvSpPr>
        <p:spPr>
          <a:xfrm rot="-1942267">
            <a:off x="8159431" y="6940683"/>
            <a:ext cx="1763596" cy="1635000"/>
          </a:xfrm>
          <a:custGeom>
            <a:avLst/>
            <a:gdLst/>
            <a:ahLst/>
            <a:cxnLst/>
            <a:rect l="l" t="t" r="r" b="b"/>
            <a:pathLst>
              <a:path w="1763596" h="1635000">
                <a:moveTo>
                  <a:pt x="0" y="0"/>
                </a:moveTo>
                <a:lnTo>
                  <a:pt x="1763596" y="0"/>
                </a:lnTo>
                <a:lnTo>
                  <a:pt x="1763596" y="1635000"/>
                </a:lnTo>
                <a:lnTo>
                  <a:pt x="0" y="16350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4" name="TextBox 14"/>
          <p:cNvSpPr txBox="1"/>
          <p:nvPr/>
        </p:nvSpPr>
        <p:spPr>
          <a:xfrm>
            <a:off x="992088" y="904875"/>
            <a:ext cx="16230600" cy="1652484"/>
          </a:xfrm>
          <a:prstGeom prst="rect">
            <a:avLst/>
          </a:prstGeom>
        </p:spPr>
        <p:txBody>
          <a:bodyPr lIns="0" tIns="0" rIns="0" bIns="0" rtlCol="0" anchor="t">
            <a:spAutoFit/>
          </a:bodyPr>
          <a:lstStyle/>
          <a:p>
            <a:pPr algn="ctr">
              <a:lnSpc>
                <a:spcPts val="8119"/>
              </a:lnSpc>
            </a:pPr>
            <a:r>
              <a:rPr lang="en-US" sz="5799" b="1">
                <a:solidFill>
                  <a:srgbClr val="000000"/>
                </a:solidFill>
                <a:latin typeface="Canva Sans Bold"/>
                <a:ea typeface="Canva Sans Bold"/>
                <a:cs typeface="Canva Sans Bold"/>
                <a:sym typeface="Canva Sans Bold"/>
              </a:rPr>
              <a:t>Lesson structure: Information messages</a:t>
            </a:r>
          </a:p>
          <a:p>
            <a:pPr algn="ctr">
              <a:lnSpc>
                <a:spcPts val="700"/>
              </a:lnSpc>
            </a:pPr>
            <a:endParaRPr lang="en-US" sz="5799" b="1">
              <a:solidFill>
                <a:srgbClr val="000000"/>
              </a:solidFill>
              <a:latin typeface="Canva Sans Bold"/>
              <a:ea typeface="Canva Sans Bold"/>
              <a:cs typeface="Canva Sans Bold"/>
              <a:sym typeface="Canva Sans Bold"/>
            </a:endParaRPr>
          </a:p>
          <a:p>
            <a:pPr algn="ctr">
              <a:lnSpc>
                <a:spcPts val="4199"/>
              </a:lnSpc>
              <a:spcBef>
                <a:spcPct val="0"/>
              </a:spcBef>
            </a:pPr>
            <a:endParaRPr lang="en-US" sz="5799" b="1">
              <a:solidFill>
                <a:srgbClr val="000000"/>
              </a:solidFill>
              <a:latin typeface="Canva Sans Bold"/>
              <a:ea typeface="Canva Sans Bold"/>
              <a:cs typeface="Canva Sans Bold"/>
              <a:sym typeface="Canva Sans Bold"/>
            </a:endParaRPr>
          </a:p>
        </p:txBody>
      </p:sp>
      <p:sp>
        <p:nvSpPr>
          <p:cNvPr id="15" name="TextBox 15"/>
          <p:cNvSpPr txBox="1"/>
          <p:nvPr/>
        </p:nvSpPr>
        <p:spPr>
          <a:xfrm>
            <a:off x="16995815" y="8943229"/>
            <a:ext cx="152400" cy="219075"/>
          </a:xfrm>
          <a:prstGeom prst="rect">
            <a:avLst/>
          </a:prstGeom>
        </p:spPr>
        <p:txBody>
          <a:bodyPr wrap="none" lIns="0" tIns="0" rIns="0" bIns="0" rtlCol="0" anchor="t">
            <a:spAutoFit/>
          </a:bodyPr>
          <a:lstStyle/>
          <a:p>
            <a:pPr algn="ctr">
              <a:lnSpc>
                <a:spcPts val="4642"/>
              </a:lnSpc>
              <a:spcBef>
                <a:spcPct val="0"/>
              </a:spcBef>
            </a:pPr>
            <a:r>
              <a:rPr lang="en-US" sz="3316">
                <a:solidFill>
                  <a:srgbClr val="000000"/>
                </a:solidFill>
                <a:latin typeface="Canva Sans"/>
                <a:ea typeface="Canva Sans"/>
                <a:cs typeface="Canva Sans"/>
                <a:sym typeface="Canva Sans"/>
              </a:rPr>
              <a:t>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528855" y="1731159"/>
            <a:ext cx="13230291" cy="1471930"/>
          </a:xfrm>
          <a:prstGeom prst="rect">
            <a:avLst/>
          </a:prstGeom>
        </p:spPr>
        <p:txBody>
          <a:bodyPr lIns="0" tIns="0" rIns="0" bIns="0" rtlCol="0" anchor="t">
            <a:spAutoFit/>
          </a:bodyPr>
          <a:lstStyle/>
          <a:p>
            <a:pPr marL="604521" lvl="1" indent="-302261" algn="l">
              <a:lnSpc>
                <a:spcPts val="3920"/>
              </a:lnSpc>
              <a:buFont typeface="Arial"/>
              <a:buChar char="•"/>
            </a:pPr>
            <a:r>
              <a:rPr lang="en-US" sz="2800">
                <a:solidFill>
                  <a:srgbClr val="000000"/>
                </a:solidFill>
                <a:latin typeface="Canva Sans"/>
                <a:ea typeface="Canva Sans"/>
                <a:cs typeface="Canva Sans"/>
                <a:sym typeface="Canva Sans"/>
              </a:rPr>
              <a:t>Keep cases </a:t>
            </a:r>
            <a:r>
              <a:rPr lang="en-US" sz="2800" b="1">
                <a:solidFill>
                  <a:srgbClr val="000000"/>
                </a:solidFill>
                <a:latin typeface="Canva Sans Bold"/>
                <a:ea typeface="Canva Sans Bold"/>
                <a:cs typeface="Canva Sans Bold"/>
                <a:sym typeface="Canva Sans Bold"/>
              </a:rPr>
              <a:t>short and simple</a:t>
            </a:r>
            <a:r>
              <a:rPr lang="en-US" sz="2800">
                <a:solidFill>
                  <a:srgbClr val="000000"/>
                </a:solidFill>
                <a:latin typeface="Canva Sans"/>
                <a:ea typeface="Canva Sans"/>
                <a:cs typeface="Canva Sans"/>
                <a:sym typeface="Canva Sans"/>
              </a:rPr>
              <a:t>, but include all relevant details</a:t>
            </a:r>
          </a:p>
          <a:p>
            <a:pPr marL="604521" lvl="1" indent="-302261" algn="l">
              <a:lnSpc>
                <a:spcPts val="3920"/>
              </a:lnSpc>
              <a:buFont typeface="Arial"/>
              <a:buChar char="•"/>
            </a:pPr>
            <a:r>
              <a:rPr lang="en-US" sz="2800">
                <a:solidFill>
                  <a:srgbClr val="000000"/>
                </a:solidFill>
                <a:latin typeface="Canva Sans"/>
                <a:ea typeface="Canva Sans"/>
                <a:cs typeface="Canva Sans"/>
                <a:sym typeface="Canva Sans"/>
              </a:rPr>
              <a:t>Make sure they are </a:t>
            </a:r>
            <a:r>
              <a:rPr lang="en-US" sz="2800" b="1">
                <a:solidFill>
                  <a:srgbClr val="000000"/>
                </a:solidFill>
                <a:latin typeface="Canva Sans Bold"/>
                <a:ea typeface="Canva Sans Bold"/>
                <a:cs typeface="Canva Sans Bold"/>
                <a:sym typeface="Canva Sans Bold"/>
              </a:rPr>
              <a:t>clinically sound</a:t>
            </a:r>
          </a:p>
          <a:p>
            <a:pPr marL="604521" lvl="1" indent="-302261" algn="l">
              <a:lnSpc>
                <a:spcPts val="3920"/>
              </a:lnSpc>
              <a:buFont typeface="Arial"/>
              <a:buChar char="•"/>
            </a:pPr>
            <a:r>
              <a:rPr lang="en-US" sz="2800">
                <a:solidFill>
                  <a:srgbClr val="000000"/>
                </a:solidFill>
                <a:latin typeface="Canva Sans"/>
                <a:ea typeface="Canva Sans"/>
                <a:cs typeface="Canva Sans"/>
                <a:sym typeface="Canva Sans"/>
              </a:rPr>
              <a:t>Learning points can be included in cases</a:t>
            </a:r>
          </a:p>
        </p:txBody>
      </p:sp>
      <p:grpSp>
        <p:nvGrpSpPr>
          <p:cNvPr id="3" name="Group 3"/>
          <p:cNvGrpSpPr/>
          <p:nvPr/>
        </p:nvGrpSpPr>
        <p:grpSpPr>
          <a:xfrm>
            <a:off x="1971096" y="3150204"/>
            <a:ext cx="15024718" cy="2425735"/>
            <a:chOff x="0" y="-110606"/>
            <a:chExt cx="3957127" cy="638877"/>
          </a:xfrm>
        </p:grpSpPr>
        <p:sp>
          <p:nvSpPr>
            <p:cNvPr id="4" name="Freeform 4"/>
            <p:cNvSpPr/>
            <p:nvPr/>
          </p:nvSpPr>
          <p:spPr>
            <a:xfrm>
              <a:off x="0" y="0"/>
              <a:ext cx="3955183" cy="467427"/>
            </a:xfrm>
            <a:custGeom>
              <a:avLst/>
              <a:gdLst/>
              <a:ahLst/>
              <a:cxnLst/>
              <a:rect l="l" t="t" r="r" b="b"/>
              <a:pathLst>
                <a:path w="3955183" h="467427">
                  <a:moveTo>
                    <a:pt x="0" y="0"/>
                  </a:moveTo>
                  <a:lnTo>
                    <a:pt x="3955183" y="0"/>
                  </a:lnTo>
                  <a:lnTo>
                    <a:pt x="3955183" y="467427"/>
                  </a:lnTo>
                  <a:lnTo>
                    <a:pt x="0" y="467427"/>
                  </a:lnTo>
                  <a:close/>
                </a:path>
              </a:pathLst>
            </a:custGeom>
            <a:ln w="38100" cap="sq">
              <a:solidFill>
                <a:srgbClr val="000000"/>
              </a:solidFill>
              <a:prstDash val="solid"/>
              <a:miter/>
            </a:ln>
          </p:spPr>
          <p:txBody>
            <a:bodyPr/>
            <a:lstStyle/>
            <a:p>
              <a:endParaRPr lang="en-GB"/>
            </a:p>
          </p:txBody>
        </p:sp>
        <p:sp>
          <p:nvSpPr>
            <p:cNvPr id="5" name="TextBox 5"/>
            <p:cNvSpPr txBox="1"/>
            <p:nvPr/>
          </p:nvSpPr>
          <p:spPr>
            <a:xfrm>
              <a:off x="1944" y="-110606"/>
              <a:ext cx="3955183" cy="638877"/>
            </a:xfrm>
            <a:prstGeom prst="rect">
              <a:avLst/>
            </a:prstGeom>
          </p:spPr>
          <p:txBody>
            <a:bodyPr lIns="50800" tIns="50800" rIns="50800" bIns="50800" rtlCol="0" anchor="ctr"/>
            <a:lstStyle/>
            <a:p>
              <a:pPr algn="l">
                <a:lnSpc>
                  <a:spcPts val="4421"/>
                </a:lnSpc>
              </a:pPr>
              <a:r>
                <a:rPr lang="en-US" sz="2199" dirty="0">
                  <a:solidFill>
                    <a:srgbClr val="000000"/>
                  </a:solidFill>
                  <a:latin typeface="Canva Sans"/>
                  <a:ea typeface="Canva Sans"/>
                  <a:cs typeface="Canva Sans"/>
                  <a:sym typeface="Canva Sans"/>
                </a:rPr>
                <a:t>*</a:t>
              </a:r>
              <a:r>
                <a:rPr lang="en-US" sz="2199" b="1" dirty="0">
                  <a:solidFill>
                    <a:srgbClr val="000000"/>
                  </a:solidFill>
                  <a:latin typeface="Canva Sans Bold"/>
                  <a:ea typeface="Canva Sans Bold"/>
                  <a:cs typeface="Canva Sans Bold"/>
                  <a:sym typeface="Canva Sans Bold"/>
                </a:rPr>
                <a:t>Let’s look at a case:</a:t>
              </a:r>
              <a:r>
                <a:rPr lang="en-US" sz="2199" dirty="0">
                  <a:solidFill>
                    <a:srgbClr val="000000"/>
                  </a:solidFill>
                  <a:latin typeface="Canva Sans"/>
                  <a:ea typeface="Canva Sans"/>
                  <a:cs typeface="Canva Sans"/>
                  <a:sym typeface="Canva Sans"/>
                </a:rPr>
                <a:t>*</a:t>
              </a:r>
            </a:p>
            <a:p>
              <a:pPr algn="l">
                <a:lnSpc>
                  <a:spcPts val="4421"/>
                </a:lnSpc>
              </a:pPr>
              <a:r>
                <a:rPr lang="en-US" sz="2199" dirty="0">
                  <a:solidFill>
                    <a:srgbClr val="000000"/>
                  </a:solidFill>
                  <a:latin typeface="Canva Sans"/>
                  <a:ea typeface="Canva Sans"/>
                  <a:cs typeface="Canva Sans"/>
                  <a:sym typeface="Canva Sans"/>
                </a:rPr>
                <a:t>Sandy, 22, is booking her pregnancy at 12 weeks. She has been on TLD for 4 years and has done very well on it. Her last VL - 6 months ago - was &lt; 50 c/</a:t>
              </a:r>
              <a:r>
                <a:rPr lang="en-US" sz="2199" dirty="0" err="1">
                  <a:solidFill>
                    <a:srgbClr val="000000"/>
                  </a:solidFill>
                  <a:latin typeface="Canva Sans"/>
                  <a:ea typeface="Canva Sans"/>
                  <a:cs typeface="Canva Sans"/>
                  <a:sym typeface="Canva Sans"/>
                </a:rPr>
                <a:t>mL.</a:t>
              </a:r>
              <a:endParaRPr lang="en-US" sz="2199" dirty="0">
                <a:solidFill>
                  <a:srgbClr val="000000"/>
                </a:solidFill>
                <a:latin typeface="Canva Sans"/>
                <a:ea typeface="Canva Sans"/>
                <a:cs typeface="Canva Sans"/>
                <a:sym typeface="Canva Sans"/>
              </a:endParaRPr>
            </a:p>
          </p:txBody>
        </p:sp>
      </p:grpSp>
      <p:sp>
        <p:nvSpPr>
          <p:cNvPr id="6" name="Freeform 6"/>
          <p:cNvSpPr/>
          <p:nvPr/>
        </p:nvSpPr>
        <p:spPr>
          <a:xfrm>
            <a:off x="509115" y="3991884"/>
            <a:ext cx="1304598" cy="1304598"/>
          </a:xfrm>
          <a:custGeom>
            <a:avLst/>
            <a:gdLst/>
            <a:ahLst/>
            <a:cxnLst/>
            <a:rect l="l" t="t" r="r" b="b"/>
            <a:pathLst>
              <a:path w="1304598" h="1304598">
                <a:moveTo>
                  <a:pt x="0" y="0"/>
                </a:moveTo>
                <a:lnTo>
                  <a:pt x="1304599" y="0"/>
                </a:lnTo>
                <a:lnTo>
                  <a:pt x="1304599" y="1304598"/>
                </a:lnTo>
                <a:lnTo>
                  <a:pt x="0" y="130459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7" name="TextBox 7"/>
          <p:cNvSpPr txBox="1"/>
          <p:nvPr/>
        </p:nvSpPr>
        <p:spPr>
          <a:xfrm>
            <a:off x="1028700" y="535494"/>
            <a:ext cx="16230600" cy="1567817"/>
          </a:xfrm>
          <a:prstGeom prst="rect">
            <a:avLst/>
          </a:prstGeom>
        </p:spPr>
        <p:txBody>
          <a:bodyPr lIns="0" tIns="0" rIns="0" bIns="0" rtlCol="0" anchor="t">
            <a:spAutoFit/>
          </a:bodyPr>
          <a:lstStyle/>
          <a:p>
            <a:pPr algn="ctr">
              <a:lnSpc>
                <a:spcPts val="8119"/>
              </a:lnSpc>
            </a:pPr>
            <a:r>
              <a:rPr lang="en-US" sz="5799" b="1">
                <a:solidFill>
                  <a:srgbClr val="000000"/>
                </a:solidFill>
                <a:latin typeface="Canva Sans Bold"/>
                <a:ea typeface="Canva Sans Bold"/>
                <a:cs typeface="Canva Sans Bold"/>
                <a:sym typeface="Canva Sans Bold"/>
              </a:rPr>
              <a:t>Lesson structure: Case studies</a:t>
            </a:r>
          </a:p>
          <a:p>
            <a:pPr algn="ctr">
              <a:lnSpc>
                <a:spcPts val="4199"/>
              </a:lnSpc>
              <a:spcBef>
                <a:spcPct val="0"/>
              </a:spcBef>
            </a:pPr>
            <a:endParaRPr lang="en-US" sz="5799" b="1">
              <a:solidFill>
                <a:srgbClr val="000000"/>
              </a:solidFill>
              <a:latin typeface="Canva Sans Bold"/>
              <a:ea typeface="Canva Sans Bold"/>
              <a:cs typeface="Canva Sans Bold"/>
              <a:sym typeface="Canva Sans Bold"/>
            </a:endParaRPr>
          </a:p>
        </p:txBody>
      </p:sp>
      <p:sp>
        <p:nvSpPr>
          <p:cNvPr id="8" name="TextBox 8"/>
          <p:cNvSpPr txBox="1"/>
          <p:nvPr/>
        </p:nvSpPr>
        <p:spPr>
          <a:xfrm>
            <a:off x="17337173" y="9146460"/>
            <a:ext cx="152400" cy="219075"/>
          </a:xfrm>
          <a:prstGeom prst="rect">
            <a:avLst/>
          </a:prstGeom>
        </p:spPr>
        <p:txBody>
          <a:bodyPr wrap="none" lIns="0" tIns="0" rIns="0" bIns="0" rtlCol="0" anchor="t">
            <a:spAutoFit/>
          </a:bodyPr>
          <a:lstStyle/>
          <a:p>
            <a:pPr algn="ctr">
              <a:lnSpc>
                <a:spcPts val="4642"/>
              </a:lnSpc>
              <a:spcBef>
                <a:spcPct val="0"/>
              </a:spcBef>
            </a:pPr>
            <a:r>
              <a:rPr lang="en-US" sz="3316" dirty="0">
                <a:solidFill>
                  <a:srgbClr val="000000"/>
                </a:solidFill>
                <a:latin typeface="Canva Sans"/>
                <a:ea typeface="Canva Sans"/>
                <a:cs typeface="Canva Sans"/>
                <a:sym typeface="Canva Sans"/>
              </a:rPr>
              <a:t>18</a:t>
            </a:r>
          </a:p>
        </p:txBody>
      </p:sp>
      <p:grpSp>
        <p:nvGrpSpPr>
          <p:cNvPr id="9" name="Group 9"/>
          <p:cNvGrpSpPr/>
          <p:nvPr/>
        </p:nvGrpSpPr>
        <p:grpSpPr>
          <a:xfrm>
            <a:off x="1971096" y="5296482"/>
            <a:ext cx="15036788" cy="4069053"/>
            <a:chOff x="0" y="-115612"/>
            <a:chExt cx="3960306" cy="1071684"/>
          </a:xfrm>
        </p:grpSpPr>
        <p:sp>
          <p:nvSpPr>
            <p:cNvPr id="10" name="Freeform 10"/>
            <p:cNvSpPr/>
            <p:nvPr/>
          </p:nvSpPr>
          <p:spPr>
            <a:xfrm>
              <a:off x="0" y="0"/>
              <a:ext cx="3955183" cy="900234"/>
            </a:xfrm>
            <a:custGeom>
              <a:avLst/>
              <a:gdLst/>
              <a:ahLst/>
              <a:cxnLst/>
              <a:rect l="l" t="t" r="r" b="b"/>
              <a:pathLst>
                <a:path w="3955183" h="900234">
                  <a:moveTo>
                    <a:pt x="0" y="0"/>
                  </a:moveTo>
                  <a:lnTo>
                    <a:pt x="3955183" y="0"/>
                  </a:lnTo>
                  <a:lnTo>
                    <a:pt x="3955183" y="900234"/>
                  </a:lnTo>
                  <a:lnTo>
                    <a:pt x="0" y="900234"/>
                  </a:lnTo>
                  <a:close/>
                </a:path>
              </a:pathLst>
            </a:custGeom>
            <a:ln w="38100" cap="sq">
              <a:solidFill>
                <a:srgbClr val="000000"/>
              </a:solidFill>
              <a:prstDash val="solid"/>
              <a:miter/>
            </a:ln>
          </p:spPr>
          <p:txBody>
            <a:bodyPr/>
            <a:lstStyle/>
            <a:p>
              <a:endParaRPr lang="en-GB"/>
            </a:p>
          </p:txBody>
        </p:sp>
        <p:sp>
          <p:nvSpPr>
            <p:cNvPr id="11" name="TextBox 11"/>
            <p:cNvSpPr txBox="1"/>
            <p:nvPr/>
          </p:nvSpPr>
          <p:spPr>
            <a:xfrm>
              <a:off x="5123" y="-115612"/>
              <a:ext cx="3955183" cy="1071684"/>
            </a:xfrm>
            <a:prstGeom prst="rect">
              <a:avLst/>
            </a:prstGeom>
          </p:spPr>
          <p:txBody>
            <a:bodyPr lIns="50800" tIns="50800" rIns="50800" bIns="50800" rtlCol="0" anchor="ctr"/>
            <a:lstStyle/>
            <a:p>
              <a:pPr algn="l">
                <a:lnSpc>
                  <a:spcPts val="4421"/>
                </a:lnSpc>
              </a:pPr>
              <a:r>
                <a:rPr lang="en-US" sz="2199" b="1" dirty="0">
                  <a:solidFill>
                    <a:srgbClr val="000000"/>
                  </a:solidFill>
                  <a:latin typeface="Canva Sans Bold"/>
                  <a:ea typeface="Canva Sans Bold"/>
                  <a:cs typeface="Canva Sans Bold"/>
                  <a:sym typeface="Canva Sans Bold"/>
                </a:rPr>
                <a:t>*Let's look at a case that is a bit more complicated:</a:t>
              </a:r>
              <a:r>
                <a:rPr lang="en-US" sz="2199" dirty="0">
                  <a:solidFill>
                    <a:srgbClr val="000000"/>
                  </a:solidFill>
                  <a:latin typeface="Canva Sans"/>
                  <a:ea typeface="Canva Sans"/>
                  <a:cs typeface="Canva Sans"/>
                  <a:sym typeface="Canva Sans"/>
                </a:rPr>
                <a:t>*</a:t>
              </a:r>
            </a:p>
            <a:p>
              <a:pPr algn="l">
                <a:lnSpc>
                  <a:spcPts val="4421"/>
                </a:lnSpc>
              </a:pPr>
              <a:r>
                <a:rPr lang="en-US" sz="2199" dirty="0">
                  <a:solidFill>
                    <a:srgbClr val="000000"/>
                  </a:solidFill>
                  <a:latin typeface="Canva Sans"/>
                  <a:ea typeface="Canva Sans"/>
                  <a:cs typeface="Canva Sans"/>
                  <a:sym typeface="Canva Sans"/>
                </a:rPr>
                <a:t>Charmaine, 29, is booking her pregnancy at 13 weeks. She was started on ART in 2016 (TEE) and switched to TLD in 2020. In 2021, she disengaged from care. She has not been on treatment since and is clinically well.</a:t>
              </a:r>
            </a:p>
            <a:p>
              <a:pPr algn="l">
                <a:lnSpc>
                  <a:spcPts val="603"/>
                </a:lnSpc>
              </a:pPr>
              <a:endParaRPr lang="en-US" sz="2199" dirty="0">
                <a:solidFill>
                  <a:srgbClr val="000000"/>
                </a:solidFill>
                <a:latin typeface="Canva Sans"/>
                <a:ea typeface="Canva Sans"/>
                <a:cs typeface="Canva Sans"/>
                <a:sym typeface="Canva Sans"/>
              </a:endParaRPr>
            </a:p>
            <a:p>
              <a:pPr algn="l">
                <a:lnSpc>
                  <a:spcPts val="4421"/>
                </a:lnSpc>
              </a:pPr>
              <a:r>
                <a:rPr lang="en-US" sz="2199" dirty="0">
                  <a:solidFill>
                    <a:srgbClr val="000000"/>
                  </a:solidFill>
                  <a:latin typeface="Canva Sans"/>
                  <a:ea typeface="Canva Sans"/>
                  <a:cs typeface="Canva Sans"/>
                  <a:sym typeface="Canva Sans"/>
                </a:rPr>
                <a:t>Charmaine is restarted on ART today (TLD). </a:t>
              </a:r>
            </a:p>
            <a:p>
              <a:pPr algn="l">
                <a:lnSpc>
                  <a:spcPts val="4421"/>
                </a:lnSpc>
              </a:pPr>
              <a:r>
                <a:rPr lang="en-US" sz="2199" dirty="0">
                  <a:solidFill>
                    <a:srgbClr val="000000"/>
                  </a:solidFill>
                  <a:latin typeface="Canva Sans"/>
                  <a:ea typeface="Canva Sans"/>
                  <a:cs typeface="Canva Sans"/>
                  <a:sym typeface="Canva Sans"/>
                </a:rPr>
                <a:t>*</a:t>
              </a:r>
              <a:r>
                <a:rPr lang="en-US" sz="2199" b="1" dirty="0">
                  <a:solidFill>
                    <a:srgbClr val="000000"/>
                  </a:solidFill>
                  <a:latin typeface="Canva Sans Bold"/>
                  <a:ea typeface="Canva Sans Bold"/>
                  <a:cs typeface="Canva Sans Bold"/>
                  <a:sym typeface="Canva Sans Bold"/>
                </a:rPr>
                <a:t>Getting expectant mothers on ART and helping them stay on it to keep their VL suppressed is the best way to protect their babies.</a:t>
              </a:r>
              <a:r>
                <a:rPr lang="en-US" sz="2199" dirty="0">
                  <a:solidFill>
                    <a:srgbClr val="000000"/>
                  </a:solidFill>
                  <a:latin typeface="Canva Sans"/>
                  <a:ea typeface="Canva Sans"/>
                  <a:cs typeface="Canva Sans"/>
                  <a:sym typeface="Canva Sans"/>
                </a:rPr>
                <a:t>*</a:t>
              </a:r>
            </a:p>
          </p:txBody>
        </p:sp>
      </p:grpSp>
      <p:sp>
        <p:nvSpPr>
          <p:cNvPr id="12" name="Freeform 12"/>
          <p:cNvSpPr/>
          <p:nvPr/>
        </p:nvSpPr>
        <p:spPr>
          <a:xfrm>
            <a:off x="509115" y="6139888"/>
            <a:ext cx="1304598" cy="1304598"/>
          </a:xfrm>
          <a:custGeom>
            <a:avLst/>
            <a:gdLst/>
            <a:ahLst/>
            <a:cxnLst/>
            <a:rect l="l" t="t" r="r" b="b"/>
            <a:pathLst>
              <a:path w="1304598" h="1304598">
                <a:moveTo>
                  <a:pt x="0" y="0"/>
                </a:moveTo>
                <a:lnTo>
                  <a:pt x="1304599" y="0"/>
                </a:lnTo>
                <a:lnTo>
                  <a:pt x="1304599" y="1304598"/>
                </a:lnTo>
                <a:lnTo>
                  <a:pt x="0" y="130459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13" name="Freeform 13"/>
          <p:cNvSpPr/>
          <p:nvPr/>
        </p:nvSpPr>
        <p:spPr>
          <a:xfrm>
            <a:off x="435045" y="7966214"/>
            <a:ext cx="1187311" cy="1187311"/>
          </a:xfrm>
          <a:custGeom>
            <a:avLst/>
            <a:gdLst/>
            <a:ahLst/>
            <a:cxnLst/>
            <a:rect l="l" t="t" r="r" b="b"/>
            <a:pathLst>
              <a:path w="1187311" h="1187311">
                <a:moveTo>
                  <a:pt x="0" y="0"/>
                </a:moveTo>
                <a:lnTo>
                  <a:pt x="1187310" y="0"/>
                </a:lnTo>
                <a:lnTo>
                  <a:pt x="1187310" y="1187311"/>
                </a:lnTo>
                <a:lnTo>
                  <a:pt x="0" y="118731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92088" y="904875"/>
            <a:ext cx="16230600" cy="1003091"/>
          </a:xfrm>
          <a:prstGeom prst="rect">
            <a:avLst/>
          </a:prstGeom>
        </p:spPr>
        <p:txBody>
          <a:bodyPr lIns="0" tIns="0" rIns="0" bIns="0" rtlCol="0" anchor="t">
            <a:spAutoFit/>
          </a:bodyPr>
          <a:lstStyle/>
          <a:p>
            <a:pPr algn="ctr">
              <a:lnSpc>
                <a:spcPts val="8119"/>
              </a:lnSpc>
              <a:spcBef>
                <a:spcPct val="0"/>
              </a:spcBef>
            </a:pPr>
            <a:r>
              <a:rPr lang="en-US" sz="5799" b="1">
                <a:solidFill>
                  <a:srgbClr val="000000"/>
                </a:solidFill>
                <a:latin typeface="Canva Sans Bold"/>
                <a:ea typeface="Canva Sans Bold"/>
                <a:cs typeface="Canva Sans Bold"/>
                <a:sym typeface="Canva Sans Bold"/>
              </a:rPr>
              <a:t>Lesson structure: Polls</a:t>
            </a:r>
          </a:p>
        </p:txBody>
      </p:sp>
      <p:sp>
        <p:nvSpPr>
          <p:cNvPr id="3" name="TextBox 3"/>
          <p:cNvSpPr txBox="1"/>
          <p:nvPr/>
        </p:nvSpPr>
        <p:spPr>
          <a:xfrm>
            <a:off x="16995815" y="8943229"/>
            <a:ext cx="152400" cy="219075"/>
          </a:xfrm>
          <a:prstGeom prst="rect">
            <a:avLst/>
          </a:prstGeom>
        </p:spPr>
        <p:txBody>
          <a:bodyPr wrap="none" lIns="0" tIns="0" rIns="0" bIns="0" rtlCol="0" anchor="t">
            <a:spAutoFit/>
          </a:bodyPr>
          <a:lstStyle/>
          <a:p>
            <a:pPr algn="ctr">
              <a:lnSpc>
                <a:spcPts val="4642"/>
              </a:lnSpc>
              <a:spcBef>
                <a:spcPct val="0"/>
              </a:spcBef>
            </a:pPr>
            <a:r>
              <a:rPr lang="en-US" sz="3316">
                <a:solidFill>
                  <a:srgbClr val="000000"/>
                </a:solidFill>
                <a:latin typeface="Canva Sans"/>
                <a:ea typeface="Canva Sans"/>
                <a:cs typeface="Canva Sans"/>
                <a:sym typeface="Canva Sans"/>
              </a:rPr>
              <a:t>19</a:t>
            </a:r>
          </a:p>
        </p:txBody>
      </p:sp>
      <p:sp>
        <p:nvSpPr>
          <p:cNvPr id="4" name="TextBox 4"/>
          <p:cNvSpPr txBox="1"/>
          <p:nvPr/>
        </p:nvSpPr>
        <p:spPr>
          <a:xfrm>
            <a:off x="4922488" y="2185847"/>
            <a:ext cx="8443025" cy="5949696"/>
          </a:xfrm>
          <a:prstGeom prst="rect">
            <a:avLst/>
          </a:prstGeom>
        </p:spPr>
        <p:txBody>
          <a:bodyPr lIns="0" tIns="0" rIns="0" bIns="0" rtlCol="0" anchor="t">
            <a:spAutoFit/>
          </a:bodyPr>
          <a:lstStyle/>
          <a:p>
            <a:pPr marL="626111" lvl="1" indent="-313055" algn="l">
              <a:lnSpc>
                <a:spcPts val="5307"/>
              </a:lnSpc>
              <a:buFont typeface="Arial"/>
              <a:buChar char="•"/>
            </a:pPr>
            <a:r>
              <a:rPr lang="en-US" sz="2900">
                <a:solidFill>
                  <a:srgbClr val="000000"/>
                </a:solidFill>
                <a:latin typeface="Canva Sans"/>
                <a:ea typeface="Canva Sans"/>
                <a:cs typeface="Canva Sans"/>
                <a:sym typeface="Canva Sans"/>
              </a:rPr>
              <a:t>Only use learning points that are black and white, i.e., no grey areas or chance of ambiguity</a:t>
            </a:r>
          </a:p>
          <a:p>
            <a:pPr marL="626111" lvl="1" indent="-313055" algn="l">
              <a:lnSpc>
                <a:spcPts val="5307"/>
              </a:lnSpc>
              <a:buFont typeface="Arial"/>
              <a:buChar char="•"/>
            </a:pPr>
            <a:r>
              <a:rPr lang="en-US" sz="2900">
                <a:solidFill>
                  <a:srgbClr val="000000"/>
                </a:solidFill>
                <a:latin typeface="Canva Sans"/>
                <a:ea typeface="Canva Sans"/>
                <a:cs typeface="Canva Sans"/>
                <a:sym typeface="Canva Sans"/>
              </a:rPr>
              <a:t>Keep questions and answers short and to the point</a:t>
            </a:r>
          </a:p>
          <a:p>
            <a:pPr algn="l">
              <a:lnSpc>
                <a:spcPts val="5307"/>
              </a:lnSpc>
            </a:pPr>
            <a:endParaRPr lang="en-US" sz="2900">
              <a:solidFill>
                <a:srgbClr val="000000"/>
              </a:solidFill>
              <a:latin typeface="Canva Sans"/>
              <a:ea typeface="Canva Sans"/>
              <a:cs typeface="Canva Sans"/>
              <a:sym typeface="Canva Sans"/>
            </a:endParaRPr>
          </a:p>
          <a:p>
            <a:pPr algn="l">
              <a:lnSpc>
                <a:spcPts val="5307"/>
              </a:lnSpc>
            </a:pPr>
            <a:endParaRPr lang="en-US" sz="2900">
              <a:solidFill>
                <a:srgbClr val="000000"/>
              </a:solidFill>
              <a:latin typeface="Canva Sans"/>
              <a:ea typeface="Canva Sans"/>
              <a:cs typeface="Canva Sans"/>
              <a:sym typeface="Canva Sans"/>
            </a:endParaRPr>
          </a:p>
          <a:p>
            <a:pPr algn="l">
              <a:lnSpc>
                <a:spcPts val="5307"/>
              </a:lnSpc>
            </a:pPr>
            <a:endParaRPr lang="en-US" sz="2900">
              <a:solidFill>
                <a:srgbClr val="000000"/>
              </a:solidFill>
              <a:latin typeface="Canva Sans"/>
              <a:ea typeface="Canva Sans"/>
              <a:cs typeface="Canva Sans"/>
              <a:sym typeface="Canva Sans"/>
            </a:endParaRPr>
          </a:p>
          <a:p>
            <a:pPr marL="626111" lvl="1" indent="-313055" algn="l">
              <a:lnSpc>
                <a:spcPts val="5307"/>
              </a:lnSpc>
              <a:buFont typeface="Arial"/>
              <a:buChar char="•"/>
            </a:pPr>
            <a:r>
              <a:rPr lang="en-US" sz="2900">
                <a:solidFill>
                  <a:srgbClr val="000000"/>
                </a:solidFill>
                <a:latin typeface="Canva Sans"/>
                <a:ea typeface="Canva Sans"/>
                <a:cs typeface="Canva Sans"/>
                <a:sym typeface="Canva Sans"/>
              </a:rPr>
              <a:t>Test all polls after writing them</a:t>
            </a:r>
          </a:p>
        </p:txBody>
      </p:sp>
      <p:grpSp>
        <p:nvGrpSpPr>
          <p:cNvPr id="5" name="Group 5"/>
          <p:cNvGrpSpPr>
            <a:grpSpLocks noChangeAspect="1"/>
          </p:cNvGrpSpPr>
          <p:nvPr/>
        </p:nvGrpSpPr>
        <p:grpSpPr>
          <a:xfrm>
            <a:off x="1390199" y="2187156"/>
            <a:ext cx="3145192" cy="6223303"/>
            <a:chOff x="0" y="0"/>
            <a:chExt cx="2620010" cy="5184140"/>
          </a:xfrm>
        </p:grpSpPr>
        <p:sp>
          <p:nvSpPr>
            <p:cNvPr id="6" name="Freeform 6"/>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txBody>
            <a:bodyPr/>
            <a:lstStyle/>
            <a:p>
              <a:endParaRPr lang="en-GB"/>
            </a:p>
          </p:txBody>
        </p:sp>
        <p:sp>
          <p:nvSpPr>
            <p:cNvPr id="7" name="Freeform 7"/>
            <p:cNvSpPr/>
            <p:nvPr/>
          </p:nvSpPr>
          <p:spPr>
            <a:xfrm>
              <a:off x="185420" y="156210"/>
              <a:ext cx="2250453" cy="4876800"/>
            </a:xfrm>
            <a:custGeom>
              <a:avLst/>
              <a:gdLst/>
              <a:ahLst/>
              <a:cxnLst/>
              <a:rect l="l" t="t" r="r" b="b"/>
              <a:pathLst>
                <a:path w="2250453"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2"/>
              <a:stretch>
                <a:fillRect l="-44" r="-44"/>
              </a:stretch>
            </a:blipFill>
          </p:spPr>
          <p:txBody>
            <a:bodyPr/>
            <a:lstStyle/>
            <a:p>
              <a:endParaRPr lang="en-GB"/>
            </a:p>
          </p:txBody>
        </p:sp>
        <p:sp>
          <p:nvSpPr>
            <p:cNvPr id="8" name="Freeform 8"/>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606060"/>
            </a:solidFill>
          </p:spPr>
          <p:txBody>
            <a:bodyPr/>
            <a:lstStyle/>
            <a:p>
              <a:endParaRPr lang="en-GB"/>
            </a:p>
          </p:txBody>
        </p:sp>
        <p:sp>
          <p:nvSpPr>
            <p:cNvPr id="9" name="Freeform 9"/>
            <p:cNvSpPr/>
            <p:nvPr/>
          </p:nvSpPr>
          <p:spPr>
            <a:xfrm>
              <a:off x="1579738" y="187960"/>
              <a:ext cx="63785" cy="63501"/>
            </a:xfrm>
            <a:custGeom>
              <a:avLst/>
              <a:gdLst/>
              <a:ahLst/>
              <a:cxnLst/>
              <a:rect l="l" t="t" r="r" b="b"/>
              <a:pathLst>
                <a:path w="63785" h="63501">
                  <a:moveTo>
                    <a:pt x="31892" y="0"/>
                  </a:moveTo>
                  <a:cubicBezTo>
                    <a:pt x="20515" y="-51"/>
                    <a:pt x="9980" y="5989"/>
                    <a:pt x="4277" y="15834"/>
                  </a:cubicBezTo>
                  <a:cubicBezTo>
                    <a:pt x="-1426" y="25678"/>
                    <a:pt x="-1426" y="37822"/>
                    <a:pt x="4277" y="47666"/>
                  </a:cubicBezTo>
                  <a:cubicBezTo>
                    <a:pt x="9980" y="57511"/>
                    <a:pt x="20515" y="63551"/>
                    <a:pt x="31892" y="63500"/>
                  </a:cubicBezTo>
                  <a:cubicBezTo>
                    <a:pt x="43269" y="63551"/>
                    <a:pt x="53804" y="57511"/>
                    <a:pt x="59507" y="47666"/>
                  </a:cubicBezTo>
                  <a:cubicBezTo>
                    <a:pt x="65210" y="37822"/>
                    <a:pt x="65210" y="25678"/>
                    <a:pt x="59507" y="15834"/>
                  </a:cubicBezTo>
                  <a:cubicBezTo>
                    <a:pt x="53804" y="5989"/>
                    <a:pt x="43269" y="-51"/>
                    <a:pt x="31892" y="0"/>
                  </a:cubicBezTo>
                  <a:close/>
                </a:path>
              </a:pathLst>
            </a:custGeom>
            <a:solidFill>
              <a:srgbClr val="606060"/>
            </a:solidFill>
          </p:spPr>
          <p:txBody>
            <a:bodyPr/>
            <a:lstStyle/>
            <a:p>
              <a:endParaRPr lang="en-GB"/>
            </a:p>
          </p:txBody>
        </p:sp>
        <p:sp>
          <p:nvSpPr>
            <p:cNvPr id="10" name="Freeform 10"/>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B8B8B8"/>
            </a:solidFill>
          </p:spPr>
          <p:txBody>
            <a:bodyPr/>
            <a:lstStyle/>
            <a:p>
              <a:endParaRPr lang="en-GB"/>
            </a:p>
          </p:txBody>
        </p:sp>
        <p:sp>
          <p:nvSpPr>
            <p:cNvPr id="11" name="Freeform 11"/>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B8B8B8"/>
            </a:solidFill>
          </p:spPr>
          <p:txBody>
            <a:bodyPr/>
            <a:lstStyle/>
            <a:p>
              <a:endParaRPr lang="en-GB"/>
            </a:p>
          </p:txBody>
        </p:sp>
        <p:sp>
          <p:nvSpPr>
            <p:cNvPr id="12" name="Freeform 12"/>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B8B8B8"/>
            </a:solidFill>
          </p:spPr>
          <p:txBody>
            <a:bodyPr/>
            <a:lstStyle/>
            <a:p>
              <a:endParaRPr lang="en-GB"/>
            </a:p>
          </p:txBody>
        </p:sp>
        <p:sp>
          <p:nvSpPr>
            <p:cNvPr id="13" name="Freeform 13"/>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B8B8B8"/>
            </a:solidFill>
          </p:spPr>
          <p:txBody>
            <a:bodyPr/>
            <a:lstStyle/>
            <a:p>
              <a:endParaRPr lang="en-GB"/>
            </a:p>
          </p:txBody>
        </p:sp>
        <p:sp>
          <p:nvSpPr>
            <p:cNvPr id="14" name="Freeform 14"/>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E9E9E9"/>
            </a:solidFill>
          </p:spPr>
          <p:txBody>
            <a:bodyPr/>
            <a:lstStyle/>
            <a:p>
              <a:endParaRPr lang="en-GB"/>
            </a:p>
          </p:txBody>
        </p:sp>
      </p:grpSp>
      <p:grpSp>
        <p:nvGrpSpPr>
          <p:cNvPr id="15" name="Group 15"/>
          <p:cNvGrpSpPr/>
          <p:nvPr/>
        </p:nvGrpSpPr>
        <p:grpSpPr>
          <a:xfrm>
            <a:off x="1991508" y="2733045"/>
            <a:ext cx="2091237" cy="269124"/>
            <a:chOff x="0" y="0"/>
            <a:chExt cx="550778" cy="70880"/>
          </a:xfrm>
        </p:grpSpPr>
        <p:sp>
          <p:nvSpPr>
            <p:cNvPr id="16" name="Freeform 16"/>
            <p:cNvSpPr/>
            <p:nvPr/>
          </p:nvSpPr>
          <p:spPr>
            <a:xfrm>
              <a:off x="0" y="0"/>
              <a:ext cx="550778" cy="70880"/>
            </a:xfrm>
            <a:custGeom>
              <a:avLst/>
              <a:gdLst/>
              <a:ahLst/>
              <a:cxnLst/>
              <a:rect l="l" t="t" r="r" b="b"/>
              <a:pathLst>
                <a:path w="550778" h="70880">
                  <a:moveTo>
                    <a:pt x="0" y="0"/>
                  </a:moveTo>
                  <a:lnTo>
                    <a:pt x="550778" y="0"/>
                  </a:lnTo>
                  <a:lnTo>
                    <a:pt x="550778" y="70880"/>
                  </a:lnTo>
                  <a:lnTo>
                    <a:pt x="0" y="70880"/>
                  </a:lnTo>
                  <a:close/>
                </a:path>
              </a:pathLst>
            </a:custGeom>
            <a:solidFill>
              <a:srgbClr val="F2F0E9"/>
            </a:solidFill>
          </p:spPr>
          <p:txBody>
            <a:bodyPr/>
            <a:lstStyle/>
            <a:p>
              <a:endParaRPr lang="en-GB"/>
            </a:p>
          </p:txBody>
        </p:sp>
        <p:sp>
          <p:nvSpPr>
            <p:cNvPr id="17" name="TextBox 17"/>
            <p:cNvSpPr txBox="1"/>
            <p:nvPr/>
          </p:nvSpPr>
          <p:spPr>
            <a:xfrm>
              <a:off x="0" y="-38100"/>
              <a:ext cx="550778" cy="108980"/>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13727462" y="2864700"/>
            <a:ext cx="2091237" cy="269124"/>
            <a:chOff x="0" y="0"/>
            <a:chExt cx="550778" cy="70880"/>
          </a:xfrm>
        </p:grpSpPr>
        <p:sp>
          <p:nvSpPr>
            <p:cNvPr id="19" name="Freeform 19"/>
            <p:cNvSpPr/>
            <p:nvPr/>
          </p:nvSpPr>
          <p:spPr>
            <a:xfrm>
              <a:off x="0" y="0"/>
              <a:ext cx="550778" cy="70880"/>
            </a:xfrm>
            <a:custGeom>
              <a:avLst/>
              <a:gdLst/>
              <a:ahLst/>
              <a:cxnLst/>
              <a:rect l="l" t="t" r="r" b="b"/>
              <a:pathLst>
                <a:path w="550778" h="70880">
                  <a:moveTo>
                    <a:pt x="0" y="0"/>
                  </a:moveTo>
                  <a:lnTo>
                    <a:pt x="550778" y="0"/>
                  </a:lnTo>
                  <a:lnTo>
                    <a:pt x="550778" y="70880"/>
                  </a:lnTo>
                  <a:lnTo>
                    <a:pt x="0" y="70880"/>
                  </a:lnTo>
                  <a:close/>
                </a:path>
              </a:pathLst>
            </a:custGeom>
            <a:solidFill>
              <a:srgbClr val="F2F0E9"/>
            </a:solidFill>
          </p:spPr>
          <p:txBody>
            <a:bodyPr/>
            <a:lstStyle/>
            <a:p>
              <a:endParaRPr lang="en-GB"/>
            </a:p>
          </p:txBody>
        </p:sp>
        <p:sp>
          <p:nvSpPr>
            <p:cNvPr id="20" name="TextBox 20"/>
            <p:cNvSpPr txBox="1"/>
            <p:nvPr/>
          </p:nvSpPr>
          <p:spPr>
            <a:xfrm>
              <a:off x="0" y="-38100"/>
              <a:ext cx="550778" cy="108980"/>
            </a:xfrm>
            <a:prstGeom prst="rect">
              <a:avLst/>
            </a:prstGeom>
          </p:spPr>
          <p:txBody>
            <a:bodyPr lIns="50800" tIns="50800" rIns="50800" bIns="50800" rtlCol="0" anchor="ctr"/>
            <a:lstStyle/>
            <a:p>
              <a:pPr algn="ctr">
                <a:lnSpc>
                  <a:spcPts val="2659"/>
                </a:lnSpc>
              </a:pPr>
              <a:endParaRPr/>
            </a:p>
          </p:txBody>
        </p:sp>
      </p:grpSp>
      <p:grpSp>
        <p:nvGrpSpPr>
          <p:cNvPr id="21" name="Group 21"/>
          <p:cNvGrpSpPr>
            <a:grpSpLocks noChangeAspect="1"/>
          </p:cNvGrpSpPr>
          <p:nvPr/>
        </p:nvGrpSpPr>
        <p:grpSpPr>
          <a:xfrm>
            <a:off x="13768293" y="2187156"/>
            <a:ext cx="3145192" cy="6223303"/>
            <a:chOff x="0" y="0"/>
            <a:chExt cx="2620010" cy="5184140"/>
          </a:xfrm>
        </p:grpSpPr>
        <p:sp>
          <p:nvSpPr>
            <p:cNvPr id="22" name="Freeform 22"/>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txBody>
            <a:bodyPr/>
            <a:lstStyle/>
            <a:p>
              <a:endParaRPr lang="en-GB"/>
            </a:p>
          </p:txBody>
        </p:sp>
        <p:sp>
          <p:nvSpPr>
            <p:cNvPr id="23" name="Freeform 23"/>
            <p:cNvSpPr/>
            <p:nvPr/>
          </p:nvSpPr>
          <p:spPr>
            <a:xfrm>
              <a:off x="185420" y="156210"/>
              <a:ext cx="2250453" cy="4876800"/>
            </a:xfrm>
            <a:custGeom>
              <a:avLst/>
              <a:gdLst/>
              <a:ahLst/>
              <a:cxnLst/>
              <a:rect l="l" t="t" r="r" b="b"/>
              <a:pathLst>
                <a:path w="2250453"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3"/>
              <a:stretch>
                <a:fillRect l="-44" r="-44"/>
              </a:stretch>
            </a:blipFill>
          </p:spPr>
          <p:txBody>
            <a:bodyPr/>
            <a:lstStyle/>
            <a:p>
              <a:endParaRPr lang="en-GB"/>
            </a:p>
          </p:txBody>
        </p:sp>
        <p:sp>
          <p:nvSpPr>
            <p:cNvPr id="24" name="Freeform 24"/>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606060"/>
            </a:solidFill>
          </p:spPr>
          <p:txBody>
            <a:bodyPr/>
            <a:lstStyle/>
            <a:p>
              <a:endParaRPr lang="en-GB"/>
            </a:p>
          </p:txBody>
        </p:sp>
        <p:sp>
          <p:nvSpPr>
            <p:cNvPr id="25" name="Freeform 25"/>
            <p:cNvSpPr/>
            <p:nvPr/>
          </p:nvSpPr>
          <p:spPr>
            <a:xfrm>
              <a:off x="1579738" y="187960"/>
              <a:ext cx="63785" cy="63501"/>
            </a:xfrm>
            <a:custGeom>
              <a:avLst/>
              <a:gdLst/>
              <a:ahLst/>
              <a:cxnLst/>
              <a:rect l="l" t="t" r="r" b="b"/>
              <a:pathLst>
                <a:path w="63785" h="63501">
                  <a:moveTo>
                    <a:pt x="31892" y="0"/>
                  </a:moveTo>
                  <a:cubicBezTo>
                    <a:pt x="20515" y="-51"/>
                    <a:pt x="9980" y="5989"/>
                    <a:pt x="4277" y="15834"/>
                  </a:cubicBezTo>
                  <a:cubicBezTo>
                    <a:pt x="-1426" y="25678"/>
                    <a:pt x="-1426" y="37822"/>
                    <a:pt x="4277" y="47666"/>
                  </a:cubicBezTo>
                  <a:cubicBezTo>
                    <a:pt x="9980" y="57511"/>
                    <a:pt x="20515" y="63551"/>
                    <a:pt x="31892" y="63500"/>
                  </a:cubicBezTo>
                  <a:cubicBezTo>
                    <a:pt x="43269" y="63551"/>
                    <a:pt x="53804" y="57511"/>
                    <a:pt x="59507" y="47666"/>
                  </a:cubicBezTo>
                  <a:cubicBezTo>
                    <a:pt x="65210" y="37822"/>
                    <a:pt x="65210" y="25678"/>
                    <a:pt x="59507" y="15834"/>
                  </a:cubicBezTo>
                  <a:cubicBezTo>
                    <a:pt x="53804" y="5989"/>
                    <a:pt x="43269" y="-51"/>
                    <a:pt x="31892" y="0"/>
                  </a:cubicBezTo>
                  <a:close/>
                </a:path>
              </a:pathLst>
            </a:custGeom>
            <a:solidFill>
              <a:srgbClr val="606060"/>
            </a:solidFill>
          </p:spPr>
          <p:txBody>
            <a:bodyPr/>
            <a:lstStyle/>
            <a:p>
              <a:endParaRPr lang="en-GB"/>
            </a:p>
          </p:txBody>
        </p:sp>
        <p:sp>
          <p:nvSpPr>
            <p:cNvPr id="26" name="Freeform 26"/>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B8B8B8"/>
            </a:solidFill>
          </p:spPr>
          <p:txBody>
            <a:bodyPr/>
            <a:lstStyle/>
            <a:p>
              <a:endParaRPr lang="en-GB"/>
            </a:p>
          </p:txBody>
        </p:sp>
        <p:sp>
          <p:nvSpPr>
            <p:cNvPr id="27" name="Freeform 27"/>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B8B8B8"/>
            </a:solidFill>
          </p:spPr>
          <p:txBody>
            <a:bodyPr/>
            <a:lstStyle/>
            <a:p>
              <a:endParaRPr lang="en-GB"/>
            </a:p>
          </p:txBody>
        </p:sp>
        <p:sp>
          <p:nvSpPr>
            <p:cNvPr id="28" name="Freeform 28"/>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B8B8B8"/>
            </a:solidFill>
          </p:spPr>
          <p:txBody>
            <a:bodyPr/>
            <a:lstStyle/>
            <a:p>
              <a:endParaRPr lang="en-GB"/>
            </a:p>
          </p:txBody>
        </p:sp>
        <p:sp>
          <p:nvSpPr>
            <p:cNvPr id="29" name="Freeform 29"/>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B8B8B8"/>
            </a:solidFill>
          </p:spPr>
          <p:txBody>
            <a:bodyPr/>
            <a:lstStyle/>
            <a:p>
              <a:endParaRPr lang="en-GB"/>
            </a:p>
          </p:txBody>
        </p:sp>
        <p:sp>
          <p:nvSpPr>
            <p:cNvPr id="30" name="Freeform 30"/>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E9E9E9"/>
            </a:solidFill>
          </p:spPr>
          <p:txBody>
            <a:bodyPr/>
            <a:lstStyle/>
            <a:p>
              <a:endParaRPr lang="en-GB"/>
            </a:p>
          </p:txBody>
        </p:sp>
      </p:grpSp>
      <p:grpSp>
        <p:nvGrpSpPr>
          <p:cNvPr id="31" name="Group 31"/>
          <p:cNvGrpSpPr/>
          <p:nvPr/>
        </p:nvGrpSpPr>
        <p:grpSpPr>
          <a:xfrm>
            <a:off x="14427986" y="2681301"/>
            <a:ext cx="2091237" cy="269124"/>
            <a:chOff x="0" y="0"/>
            <a:chExt cx="550778" cy="70880"/>
          </a:xfrm>
        </p:grpSpPr>
        <p:sp>
          <p:nvSpPr>
            <p:cNvPr id="32" name="Freeform 32"/>
            <p:cNvSpPr/>
            <p:nvPr/>
          </p:nvSpPr>
          <p:spPr>
            <a:xfrm>
              <a:off x="0" y="0"/>
              <a:ext cx="550778" cy="70880"/>
            </a:xfrm>
            <a:custGeom>
              <a:avLst/>
              <a:gdLst/>
              <a:ahLst/>
              <a:cxnLst/>
              <a:rect l="l" t="t" r="r" b="b"/>
              <a:pathLst>
                <a:path w="550778" h="70880">
                  <a:moveTo>
                    <a:pt x="0" y="0"/>
                  </a:moveTo>
                  <a:lnTo>
                    <a:pt x="550778" y="0"/>
                  </a:lnTo>
                  <a:lnTo>
                    <a:pt x="550778" y="70880"/>
                  </a:lnTo>
                  <a:lnTo>
                    <a:pt x="0" y="70880"/>
                  </a:lnTo>
                  <a:close/>
                </a:path>
              </a:pathLst>
            </a:custGeom>
            <a:solidFill>
              <a:srgbClr val="F2F0E9"/>
            </a:solidFill>
          </p:spPr>
          <p:txBody>
            <a:bodyPr/>
            <a:lstStyle/>
            <a:p>
              <a:endParaRPr lang="en-GB"/>
            </a:p>
          </p:txBody>
        </p:sp>
        <p:sp>
          <p:nvSpPr>
            <p:cNvPr id="33" name="TextBox 33"/>
            <p:cNvSpPr txBox="1"/>
            <p:nvPr/>
          </p:nvSpPr>
          <p:spPr>
            <a:xfrm>
              <a:off x="0" y="-38100"/>
              <a:ext cx="550778" cy="108980"/>
            </a:xfrm>
            <a:prstGeom prst="rect">
              <a:avLst/>
            </a:prstGeom>
          </p:spPr>
          <p:txBody>
            <a:bodyPr lIns="50800" tIns="50800" rIns="50800" bIns="50800" rtlCol="0" anchor="ctr"/>
            <a:lstStyle/>
            <a:p>
              <a:pPr algn="ctr">
                <a:lnSpc>
                  <a:spcPts val="2659"/>
                </a:lnSpc>
              </a:pPr>
              <a:endParaRPr/>
            </a:p>
          </p:txBody>
        </p:sp>
      </p:grpSp>
      <p:sp>
        <p:nvSpPr>
          <p:cNvPr id="34" name="TextBox 34"/>
          <p:cNvSpPr txBox="1"/>
          <p:nvPr/>
        </p:nvSpPr>
        <p:spPr>
          <a:xfrm>
            <a:off x="6395562" y="5498832"/>
            <a:ext cx="5496876" cy="1949196"/>
          </a:xfrm>
          <a:prstGeom prst="rect">
            <a:avLst/>
          </a:prstGeom>
        </p:spPr>
        <p:txBody>
          <a:bodyPr lIns="0" tIns="0" rIns="0" bIns="0" rtlCol="0" anchor="t">
            <a:spAutoFit/>
          </a:bodyPr>
          <a:lstStyle/>
          <a:p>
            <a:pPr algn="l">
              <a:lnSpc>
                <a:spcPts val="5307"/>
              </a:lnSpc>
            </a:pPr>
            <a:r>
              <a:rPr lang="en-US" sz="2900" b="1" i="1">
                <a:solidFill>
                  <a:srgbClr val="000000"/>
                </a:solidFill>
                <a:latin typeface="Canva Sans Bold Italics"/>
                <a:ea typeface="Canva Sans Bold Italics"/>
                <a:cs typeface="Canva Sans Bold Italics"/>
                <a:sym typeface="Canva Sans Bold Italics"/>
              </a:rPr>
              <a:t>WhatsApp limits</a:t>
            </a:r>
          </a:p>
          <a:p>
            <a:pPr algn="l">
              <a:lnSpc>
                <a:spcPts val="5307"/>
              </a:lnSpc>
            </a:pPr>
            <a:r>
              <a:rPr lang="en-US" sz="2900" i="1">
                <a:solidFill>
                  <a:srgbClr val="000000"/>
                </a:solidFill>
                <a:latin typeface="Canva Sans Italics"/>
                <a:ea typeface="Canva Sans Italics"/>
                <a:cs typeface="Canva Sans Italics"/>
                <a:sym typeface="Canva Sans Italics"/>
              </a:rPr>
              <a:t>Question: 255 characters </a:t>
            </a:r>
          </a:p>
          <a:p>
            <a:pPr algn="l">
              <a:lnSpc>
                <a:spcPts val="5307"/>
              </a:lnSpc>
            </a:pPr>
            <a:r>
              <a:rPr lang="en-US" sz="2900" i="1">
                <a:solidFill>
                  <a:srgbClr val="000000"/>
                </a:solidFill>
                <a:latin typeface="Canva Sans Italics"/>
                <a:ea typeface="Canva Sans Italics"/>
                <a:cs typeface="Canva Sans Italics"/>
                <a:sym typeface="Canva Sans Italics"/>
              </a:rPr>
              <a:t>Answers: 100 characters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037351" y="2162104"/>
            <a:ext cx="13230291" cy="1344294"/>
          </a:xfrm>
          <a:prstGeom prst="rect">
            <a:avLst/>
          </a:prstGeom>
        </p:spPr>
        <p:txBody>
          <a:bodyPr lIns="0" tIns="0" rIns="0" bIns="0" rtlCol="0" anchor="t">
            <a:spAutoFit/>
          </a:bodyPr>
          <a:lstStyle/>
          <a:p>
            <a:pPr marL="604521" lvl="1" indent="-302261" algn="l">
              <a:lnSpc>
                <a:spcPts val="5600"/>
              </a:lnSpc>
              <a:buFont typeface="Arial"/>
              <a:buChar char="•"/>
            </a:pPr>
            <a:r>
              <a:rPr lang="en-US" sz="2800">
                <a:solidFill>
                  <a:srgbClr val="000000"/>
                </a:solidFill>
                <a:latin typeface="Canva Sans"/>
                <a:ea typeface="Canva Sans"/>
                <a:cs typeface="Canva Sans"/>
                <a:sym typeface="Canva Sans"/>
              </a:rPr>
              <a:t>Summary of learning points from the session</a:t>
            </a:r>
          </a:p>
          <a:p>
            <a:pPr marL="604521" lvl="1" indent="-302261" algn="l">
              <a:lnSpc>
                <a:spcPts val="5600"/>
              </a:lnSpc>
              <a:buFont typeface="Arial"/>
              <a:buChar char="•"/>
            </a:pPr>
            <a:r>
              <a:rPr lang="en-US" sz="2800">
                <a:solidFill>
                  <a:srgbClr val="000000"/>
                </a:solidFill>
                <a:latin typeface="Canva Sans"/>
                <a:ea typeface="Canva Sans"/>
                <a:cs typeface="Canva Sans"/>
                <a:sym typeface="Canva Sans"/>
              </a:rPr>
              <a:t>Use bullet points and bolding</a:t>
            </a:r>
          </a:p>
        </p:txBody>
      </p:sp>
      <p:grpSp>
        <p:nvGrpSpPr>
          <p:cNvPr id="3" name="Group 3"/>
          <p:cNvGrpSpPr/>
          <p:nvPr/>
        </p:nvGrpSpPr>
        <p:grpSpPr>
          <a:xfrm>
            <a:off x="12092359" y="2244747"/>
            <a:ext cx="5130330" cy="1448746"/>
            <a:chOff x="0" y="0"/>
            <a:chExt cx="1351198" cy="381563"/>
          </a:xfrm>
        </p:grpSpPr>
        <p:sp>
          <p:nvSpPr>
            <p:cNvPr id="4" name="Freeform 4"/>
            <p:cNvSpPr/>
            <p:nvPr/>
          </p:nvSpPr>
          <p:spPr>
            <a:xfrm>
              <a:off x="0" y="0"/>
              <a:ext cx="1351198" cy="381563"/>
            </a:xfrm>
            <a:custGeom>
              <a:avLst/>
              <a:gdLst/>
              <a:ahLst/>
              <a:cxnLst/>
              <a:rect l="l" t="t" r="r" b="b"/>
              <a:pathLst>
                <a:path w="1351198" h="381563">
                  <a:moveTo>
                    <a:pt x="43762" y="0"/>
                  </a:moveTo>
                  <a:lnTo>
                    <a:pt x="1307436" y="0"/>
                  </a:lnTo>
                  <a:cubicBezTo>
                    <a:pt x="1331605" y="0"/>
                    <a:pt x="1351198" y="19593"/>
                    <a:pt x="1351198" y="43762"/>
                  </a:cubicBezTo>
                  <a:lnTo>
                    <a:pt x="1351198" y="337800"/>
                  </a:lnTo>
                  <a:cubicBezTo>
                    <a:pt x="1351198" y="361970"/>
                    <a:pt x="1331605" y="381563"/>
                    <a:pt x="1307436" y="381563"/>
                  </a:cubicBezTo>
                  <a:lnTo>
                    <a:pt x="43762" y="381563"/>
                  </a:lnTo>
                  <a:cubicBezTo>
                    <a:pt x="19593" y="381563"/>
                    <a:pt x="0" y="361970"/>
                    <a:pt x="0" y="337800"/>
                  </a:cubicBezTo>
                  <a:lnTo>
                    <a:pt x="0" y="43762"/>
                  </a:lnTo>
                  <a:cubicBezTo>
                    <a:pt x="0" y="19593"/>
                    <a:pt x="19593" y="0"/>
                    <a:pt x="43762" y="0"/>
                  </a:cubicBezTo>
                  <a:close/>
                </a:path>
              </a:pathLst>
            </a:custGeom>
            <a:solidFill>
              <a:srgbClr val="00BF63"/>
            </a:solidFill>
          </p:spPr>
          <p:txBody>
            <a:bodyPr/>
            <a:lstStyle/>
            <a:p>
              <a:endParaRPr lang="en-GB"/>
            </a:p>
          </p:txBody>
        </p:sp>
        <p:sp>
          <p:nvSpPr>
            <p:cNvPr id="5" name="TextBox 5"/>
            <p:cNvSpPr txBox="1"/>
            <p:nvPr/>
          </p:nvSpPr>
          <p:spPr>
            <a:xfrm>
              <a:off x="0" y="-38100"/>
              <a:ext cx="1351198" cy="419663"/>
            </a:xfrm>
            <a:prstGeom prst="rect">
              <a:avLst/>
            </a:prstGeom>
          </p:spPr>
          <p:txBody>
            <a:bodyPr lIns="50800" tIns="50800" rIns="50800" bIns="50800" rtlCol="0" anchor="ctr"/>
            <a:lstStyle/>
            <a:p>
              <a:pPr algn="ctr">
                <a:lnSpc>
                  <a:spcPts val="2799"/>
                </a:lnSpc>
              </a:pPr>
              <a:r>
                <a:rPr lang="en-US" sz="1999" b="1">
                  <a:solidFill>
                    <a:srgbClr val="000000"/>
                  </a:solidFill>
                  <a:latin typeface="Canva Sans Bold"/>
                  <a:ea typeface="Canva Sans Bold"/>
                  <a:cs typeface="Canva Sans Bold"/>
                  <a:sym typeface="Canva Sans Bold"/>
                </a:rPr>
                <a:t>WhatsApp formatting</a:t>
              </a:r>
            </a:p>
            <a:p>
              <a:pPr algn="l">
                <a:lnSpc>
                  <a:spcPts val="2659"/>
                </a:lnSpc>
              </a:pPr>
              <a:r>
                <a:rPr lang="en-US" sz="1899">
                  <a:solidFill>
                    <a:srgbClr val="000000"/>
                  </a:solidFill>
                  <a:latin typeface="Canva Sans"/>
                  <a:ea typeface="Canva Sans"/>
                  <a:cs typeface="Canva Sans"/>
                  <a:sym typeface="Canva Sans"/>
                </a:rPr>
                <a:t>*   * </a:t>
              </a:r>
              <a:r>
                <a:rPr lang="en-US" sz="1899" b="1">
                  <a:solidFill>
                    <a:srgbClr val="000000"/>
                  </a:solidFill>
                  <a:latin typeface="Canva Sans Bold"/>
                  <a:ea typeface="Canva Sans Bold"/>
                  <a:cs typeface="Canva Sans Bold"/>
                  <a:sym typeface="Canva Sans Bold"/>
                </a:rPr>
                <a:t>bolds</a:t>
              </a:r>
              <a:r>
                <a:rPr lang="en-US" sz="1899">
                  <a:solidFill>
                    <a:srgbClr val="000000"/>
                  </a:solidFill>
                  <a:latin typeface="Canva Sans"/>
                  <a:ea typeface="Canva Sans"/>
                  <a:cs typeface="Canva Sans"/>
                  <a:sym typeface="Canva Sans"/>
                </a:rPr>
                <a:t> text between asterisks</a:t>
              </a:r>
            </a:p>
            <a:p>
              <a:pPr algn="l">
                <a:lnSpc>
                  <a:spcPts val="2659"/>
                </a:lnSpc>
                <a:spcBef>
                  <a:spcPct val="0"/>
                </a:spcBef>
              </a:pPr>
              <a:r>
                <a:rPr lang="en-US" sz="1899">
                  <a:solidFill>
                    <a:srgbClr val="000000"/>
                  </a:solidFill>
                  <a:latin typeface="Canva Sans"/>
                  <a:ea typeface="Canva Sans"/>
                  <a:cs typeface="Canva Sans"/>
                  <a:sym typeface="Canva Sans"/>
                </a:rPr>
                <a:t>_   _ </a:t>
              </a:r>
              <a:r>
                <a:rPr lang="en-US" sz="1899" i="1">
                  <a:solidFill>
                    <a:srgbClr val="000000"/>
                  </a:solidFill>
                  <a:latin typeface="Canva Sans Italics"/>
                  <a:ea typeface="Canva Sans Italics"/>
                  <a:cs typeface="Canva Sans Italics"/>
                  <a:sym typeface="Canva Sans Italics"/>
                </a:rPr>
                <a:t> italicises </a:t>
              </a:r>
              <a:r>
                <a:rPr lang="en-US" sz="1899">
                  <a:solidFill>
                    <a:srgbClr val="000000"/>
                  </a:solidFill>
                  <a:latin typeface="Canva Sans"/>
                  <a:ea typeface="Canva Sans"/>
                  <a:cs typeface="Canva Sans"/>
                  <a:sym typeface="Canva Sans"/>
                </a:rPr>
                <a:t>text between underscores</a:t>
              </a:r>
            </a:p>
          </p:txBody>
        </p:sp>
      </p:grpSp>
      <p:grpSp>
        <p:nvGrpSpPr>
          <p:cNvPr id="6" name="Group 6"/>
          <p:cNvGrpSpPr/>
          <p:nvPr/>
        </p:nvGrpSpPr>
        <p:grpSpPr>
          <a:xfrm>
            <a:off x="1978478" y="3592877"/>
            <a:ext cx="15017337" cy="4545302"/>
            <a:chOff x="0" y="-115199"/>
            <a:chExt cx="3955183" cy="1197117"/>
          </a:xfrm>
        </p:grpSpPr>
        <p:sp>
          <p:nvSpPr>
            <p:cNvPr id="7" name="Freeform 7"/>
            <p:cNvSpPr/>
            <p:nvPr/>
          </p:nvSpPr>
          <p:spPr>
            <a:xfrm>
              <a:off x="0" y="0"/>
              <a:ext cx="3955183" cy="1025667"/>
            </a:xfrm>
            <a:custGeom>
              <a:avLst/>
              <a:gdLst/>
              <a:ahLst/>
              <a:cxnLst/>
              <a:rect l="l" t="t" r="r" b="b"/>
              <a:pathLst>
                <a:path w="3955183" h="1025667">
                  <a:moveTo>
                    <a:pt x="0" y="0"/>
                  </a:moveTo>
                  <a:lnTo>
                    <a:pt x="3955183" y="0"/>
                  </a:lnTo>
                  <a:lnTo>
                    <a:pt x="3955183" y="1025667"/>
                  </a:lnTo>
                  <a:lnTo>
                    <a:pt x="0" y="1025667"/>
                  </a:lnTo>
                  <a:close/>
                </a:path>
              </a:pathLst>
            </a:custGeom>
            <a:ln w="38100" cap="sq">
              <a:solidFill>
                <a:srgbClr val="000000"/>
              </a:solidFill>
              <a:prstDash val="solid"/>
              <a:miter/>
            </a:ln>
          </p:spPr>
          <p:txBody>
            <a:bodyPr/>
            <a:lstStyle/>
            <a:p>
              <a:endParaRPr lang="en-GB"/>
            </a:p>
          </p:txBody>
        </p:sp>
        <p:sp>
          <p:nvSpPr>
            <p:cNvPr id="8" name="TextBox 8"/>
            <p:cNvSpPr txBox="1"/>
            <p:nvPr/>
          </p:nvSpPr>
          <p:spPr>
            <a:xfrm>
              <a:off x="0" y="-115199"/>
              <a:ext cx="3955183" cy="1197117"/>
            </a:xfrm>
            <a:prstGeom prst="rect">
              <a:avLst/>
            </a:prstGeom>
          </p:spPr>
          <p:txBody>
            <a:bodyPr lIns="50800" tIns="50800" rIns="50800" bIns="50800" rtlCol="0" anchor="ctr"/>
            <a:lstStyle/>
            <a:p>
              <a:pPr algn="l">
                <a:lnSpc>
                  <a:spcPts val="4421"/>
                </a:lnSpc>
              </a:pPr>
              <a:r>
                <a:rPr lang="en-US" sz="2199" dirty="0">
                  <a:solidFill>
                    <a:srgbClr val="000000"/>
                  </a:solidFill>
                  <a:latin typeface="Canva Sans"/>
                  <a:ea typeface="Canva Sans"/>
                  <a:cs typeface="Canva Sans"/>
                  <a:sym typeface="Canva Sans"/>
                </a:rPr>
                <a:t>*</a:t>
              </a:r>
              <a:r>
                <a:rPr lang="en-US" sz="2199" b="1" dirty="0">
                  <a:solidFill>
                    <a:srgbClr val="000000"/>
                  </a:solidFill>
                  <a:latin typeface="Canva Sans Bold"/>
                  <a:ea typeface="Canva Sans Bold"/>
                  <a:cs typeface="Canva Sans Bold"/>
                  <a:sym typeface="Canva Sans Bold"/>
                </a:rPr>
                <a:t>We’ll end there with a short summary :</a:t>
              </a:r>
              <a:r>
                <a:rPr lang="en-US" sz="2199" dirty="0">
                  <a:solidFill>
                    <a:srgbClr val="000000"/>
                  </a:solidFill>
                  <a:latin typeface="Canva Sans"/>
                  <a:ea typeface="Canva Sans"/>
                  <a:cs typeface="Canva Sans"/>
                  <a:sym typeface="Canva Sans"/>
                </a:rPr>
                <a:t>*</a:t>
              </a:r>
            </a:p>
            <a:p>
              <a:pPr marL="474979" lvl="1" indent="-237490" algn="l">
                <a:lnSpc>
                  <a:spcPts val="4421"/>
                </a:lnSpc>
                <a:buFont typeface="Arial"/>
                <a:buChar char="•"/>
              </a:pPr>
              <a:r>
                <a:rPr lang="en-US" sz="2199" dirty="0">
                  <a:solidFill>
                    <a:srgbClr val="000000"/>
                  </a:solidFill>
                  <a:latin typeface="Canva Sans"/>
                  <a:ea typeface="Canva Sans"/>
                  <a:cs typeface="Canva Sans"/>
                  <a:sym typeface="Canva Sans"/>
                </a:rPr>
                <a:t>Women who are currently on ART: VL is done on the *</a:t>
              </a:r>
              <a:r>
                <a:rPr lang="en-US" sz="2199" b="1" dirty="0">
                  <a:solidFill>
                    <a:srgbClr val="000000"/>
                  </a:solidFill>
                  <a:latin typeface="Canva Sans Bold"/>
                  <a:ea typeface="Canva Sans Bold"/>
                  <a:cs typeface="Canva Sans Bold"/>
                  <a:sym typeface="Canva Sans Bold"/>
                </a:rPr>
                <a:t>day of booking*</a:t>
              </a:r>
            </a:p>
            <a:p>
              <a:pPr marL="474979" lvl="1" indent="-237490" algn="l">
                <a:lnSpc>
                  <a:spcPts val="4421"/>
                </a:lnSpc>
                <a:buFont typeface="Arial"/>
                <a:buChar char="•"/>
              </a:pPr>
              <a:r>
                <a:rPr lang="en-US" sz="2199" dirty="0">
                  <a:solidFill>
                    <a:srgbClr val="000000"/>
                  </a:solidFill>
                  <a:latin typeface="Canva Sans"/>
                  <a:ea typeface="Canva Sans"/>
                  <a:cs typeface="Canva Sans"/>
                  <a:sym typeface="Canva Sans"/>
                </a:rPr>
                <a:t>In pregnant women established on ART whose VL on their *</a:t>
              </a:r>
              <a:r>
                <a:rPr lang="en-US" sz="2199" b="1" dirty="0">
                  <a:solidFill>
                    <a:srgbClr val="000000"/>
                  </a:solidFill>
                  <a:latin typeface="Canva Sans Bold"/>
                  <a:ea typeface="Canva Sans Bold"/>
                  <a:cs typeface="Canva Sans Bold"/>
                  <a:sym typeface="Canva Sans Bold"/>
                </a:rPr>
                <a:t>first ANC visit is &lt; 50 c/mL</a:t>
              </a:r>
              <a:r>
                <a:rPr lang="en-US" sz="2199" dirty="0">
                  <a:solidFill>
                    <a:srgbClr val="000000"/>
                  </a:solidFill>
                  <a:latin typeface="Canva Sans"/>
                  <a:ea typeface="Canva Sans"/>
                  <a:cs typeface="Canva Sans"/>
                  <a:sym typeface="Canva Sans"/>
                </a:rPr>
                <a:t>*: VL is *</a:t>
              </a:r>
              <a:r>
                <a:rPr lang="en-US" sz="2199" b="1" dirty="0">
                  <a:solidFill>
                    <a:srgbClr val="000000"/>
                  </a:solidFill>
                  <a:latin typeface="Canva Sans Bold"/>
                  <a:ea typeface="Canva Sans Bold"/>
                  <a:cs typeface="Canva Sans Bold"/>
                  <a:sym typeface="Canva Sans Bold"/>
                </a:rPr>
                <a:t>repeated at delivery</a:t>
              </a:r>
              <a:r>
                <a:rPr lang="en-US" sz="2199" dirty="0">
                  <a:solidFill>
                    <a:srgbClr val="000000"/>
                  </a:solidFill>
                  <a:latin typeface="Canva Sans"/>
                  <a:ea typeface="Canva Sans"/>
                  <a:cs typeface="Canva Sans"/>
                  <a:sym typeface="Canva Sans"/>
                </a:rPr>
                <a:t>*</a:t>
              </a:r>
            </a:p>
            <a:p>
              <a:pPr marL="474979" lvl="1" indent="-237490" algn="l">
                <a:lnSpc>
                  <a:spcPts val="4421"/>
                </a:lnSpc>
                <a:buFont typeface="Arial"/>
                <a:buChar char="•"/>
              </a:pPr>
              <a:r>
                <a:rPr lang="en-US" sz="2199" dirty="0">
                  <a:solidFill>
                    <a:srgbClr val="000000"/>
                  </a:solidFill>
                  <a:latin typeface="Canva Sans"/>
                  <a:ea typeface="Canva Sans"/>
                  <a:cs typeface="Canva Sans"/>
                  <a:sym typeface="Canva Sans"/>
                </a:rPr>
                <a:t>Pregnant women *</a:t>
              </a:r>
              <a:r>
                <a:rPr lang="en-US" sz="2199" b="1" dirty="0">
                  <a:solidFill>
                    <a:srgbClr val="000000"/>
                  </a:solidFill>
                  <a:latin typeface="Canva Sans Bold"/>
                  <a:ea typeface="Canva Sans Bold"/>
                  <a:cs typeface="Canva Sans Bold"/>
                  <a:sym typeface="Canva Sans Bold"/>
                </a:rPr>
                <a:t>restarting ART or newly initiated</a:t>
              </a:r>
              <a:r>
                <a:rPr lang="en-US" sz="2199" dirty="0">
                  <a:solidFill>
                    <a:srgbClr val="000000"/>
                  </a:solidFill>
                  <a:latin typeface="Canva Sans"/>
                  <a:ea typeface="Canva Sans"/>
                  <a:cs typeface="Canva Sans"/>
                  <a:sym typeface="Canva Sans"/>
                </a:rPr>
                <a:t>* on ART: VL is done at *</a:t>
              </a:r>
              <a:r>
                <a:rPr lang="en-US" sz="2199" b="1" dirty="0">
                  <a:solidFill>
                    <a:srgbClr val="000000"/>
                  </a:solidFill>
                  <a:latin typeface="Canva Sans Bold"/>
                  <a:ea typeface="Canva Sans Bold"/>
                  <a:cs typeface="Canva Sans Bold"/>
                  <a:sym typeface="Canva Sans Bold"/>
                </a:rPr>
                <a:t>3 months</a:t>
              </a:r>
              <a:r>
                <a:rPr lang="en-US" sz="2199" dirty="0">
                  <a:solidFill>
                    <a:srgbClr val="000000"/>
                  </a:solidFill>
                  <a:latin typeface="Canva Sans"/>
                  <a:ea typeface="Canva Sans"/>
                  <a:cs typeface="Canva Sans"/>
                  <a:sym typeface="Canva Sans"/>
                </a:rPr>
                <a:t>* on ART</a:t>
              </a:r>
            </a:p>
            <a:p>
              <a:pPr marL="474979" lvl="1" indent="-237490" algn="l">
                <a:lnSpc>
                  <a:spcPts val="4421"/>
                </a:lnSpc>
                <a:buFont typeface="Arial"/>
                <a:buChar char="•"/>
              </a:pPr>
              <a:r>
                <a:rPr lang="en-US" sz="2199" dirty="0">
                  <a:solidFill>
                    <a:srgbClr val="000000"/>
                  </a:solidFill>
                  <a:latin typeface="Canva Sans"/>
                  <a:ea typeface="Canva Sans"/>
                  <a:cs typeface="Canva Sans"/>
                  <a:sym typeface="Canva Sans"/>
                </a:rPr>
                <a:t>In pregnant women with a *</a:t>
              </a:r>
              <a:r>
                <a:rPr lang="en-US" sz="2199" b="1" dirty="0">
                  <a:solidFill>
                    <a:srgbClr val="000000"/>
                  </a:solidFill>
                  <a:latin typeface="Canva Sans Bold"/>
                  <a:ea typeface="Canva Sans Bold"/>
                  <a:cs typeface="Canva Sans Bold"/>
                  <a:sym typeface="Canva Sans Bold"/>
                </a:rPr>
                <a:t>VL &gt; 50 c/mL*</a:t>
              </a:r>
              <a:r>
                <a:rPr lang="en-US" sz="2199" dirty="0">
                  <a:solidFill>
                    <a:srgbClr val="000000"/>
                  </a:solidFill>
                  <a:latin typeface="Canva Sans"/>
                  <a:ea typeface="Canva Sans"/>
                  <a:cs typeface="Canva Sans"/>
                  <a:sym typeface="Canva Sans"/>
                </a:rPr>
                <a:t>: VL should be repeated after *</a:t>
              </a:r>
              <a:r>
                <a:rPr lang="en-US" sz="2199" b="1" dirty="0">
                  <a:solidFill>
                    <a:srgbClr val="000000"/>
                  </a:solidFill>
                  <a:latin typeface="Canva Sans Bold"/>
                  <a:ea typeface="Canva Sans Bold"/>
                  <a:cs typeface="Canva Sans Bold"/>
                  <a:sym typeface="Canva Sans Bold"/>
                </a:rPr>
                <a:t>4 weeks</a:t>
              </a:r>
              <a:r>
                <a:rPr lang="en-US" sz="2199" dirty="0">
                  <a:solidFill>
                    <a:srgbClr val="000000"/>
                  </a:solidFill>
                  <a:latin typeface="Canva Sans"/>
                  <a:ea typeface="Canva Sans"/>
                  <a:cs typeface="Canva Sans"/>
                  <a:sym typeface="Canva Sans"/>
                </a:rPr>
                <a:t>*</a:t>
              </a:r>
            </a:p>
            <a:p>
              <a:pPr marL="474979" lvl="1" indent="-237490" algn="l">
                <a:lnSpc>
                  <a:spcPts val="4421"/>
                </a:lnSpc>
                <a:buFont typeface="Arial"/>
                <a:buChar char="•"/>
              </a:pPr>
              <a:r>
                <a:rPr lang="en-US" sz="2199" dirty="0">
                  <a:solidFill>
                    <a:srgbClr val="000000"/>
                  </a:solidFill>
                  <a:latin typeface="Canva Sans"/>
                  <a:ea typeface="Canva Sans"/>
                  <a:cs typeface="Canva Sans"/>
                  <a:sym typeface="Canva Sans"/>
                </a:rPr>
                <a:t>A VL is done *</a:t>
              </a:r>
              <a:r>
                <a:rPr lang="en-US" sz="2199" b="1" dirty="0">
                  <a:solidFill>
                    <a:srgbClr val="000000"/>
                  </a:solidFill>
                  <a:latin typeface="Canva Sans Bold"/>
                  <a:ea typeface="Canva Sans Bold"/>
                  <a:cs typeface="Canva Sans Bold"/>
                  <a:sym typeface="Canva Sans Bold"/>
                </a:rPr>
                <a:t>at delivery in all women</a:t>
              </a:r>
              <a:r>
                <a:rPr lang="en-US" sz="2199" dirty="0">
                  <a:solidFill>
                    <a:srgbClr val="000000"/>
                  </a:solidFill>
                  <a:latin typeface="Canva Sans"/>
                  <a:ea typeface="Canva Sans"/>
                  <a:cs typeface="Canva Sans"/>
                  <a:sym typeface="Canva Sans"/>
                </a:rPr>
                <a:t>* on ART</a:t>
              </a:r>
            </a:p>
          </p:txBody>
        </p:sp>
      </p:grpSp>
      <p:sp>
        <p:nvSpPr>
          <p:cNvPr id="9" name="Freeform 9"/>
          <p:cNvSpPr/>
          <p:nvPr/>
        </p:nvSpPr>
        <p:spPr>
          <a:xfrm>
            <a:off x="4669386" y="8008854"/>
            <a:ext cx="1025803" cy="1545466"/>
          </a:xfrm>
          <a:custGeom>
            <a:avLst/>
            <a:gdLst/>
            <a:ahLst/>
            <a:cxnLst/>
            <a:rect l="l" t="t" r="r" b="b"/>
            <a:pathLst>
              <a:path w="1025803" h="1545466">
                <a:moveTo>
                  <a:pt x="0" y="0"/>
                </a:moveTo>
                <a:lnTo>
                  <a:pt x="1025804" y="0"/>
                </a:lnTo>
                <a:lnTo>
                  <a:pt x="1025804" y="1545467"/>
                </a:lnTo>
                <a:lnTo>
                  <a:pt x="0" y="1545467"/>
                </a:lnTo>
                <a:lnTo>
                  <a:pt x="0" y="0"/>
                </a:lnTo>
                <a:close/>
              </a:path>
            </a:pathLst>
          </a:custGeom>
          <a:blipFill>
            <a:blip r:embed="rId2"/>
            <a:stretch>
              <a:fillRect/>
            </a:stretch>
          </a:blipFill>
        </p:spPr>
        <p:txBody>
          <a:bodyPr/>
          <a:lstStyle/>
          <a:p>
            <a:endParaRPr lang="en-GB"/>
          </a:p>
        </p:txBody>
      </p:sp>
      <p:sp>
        <p:nvSpPr>
          <p:cNvPr id="10" name="TextBox 10"/>
          <p:cNvSpPr txBox="1"/>
          <p:nvPr/>
        </p:nvSpPr>
        <p:spPr>
          <a:xfrm>
            <a:off x="992088" y="904875"/>
            <a:ext cx="16230600" cy="1003091"/>
          </a:xfrm>
          <a:prstGeom prst="rect">
            <a:avLst/>
          </a:prstGeom>
        </p:spPr>
        <p:txBody>
          <a:bodyPr lIns="0" tIns="0" rIns="0" bIns="0" rtlCol="0" anchor="t">
            <a:spAutoFit/>
          </a:bodyPr>
          <a:lstStyle/>
          <a:p>
            <a:pPr algn="ctr">
              <a:lnSpc>
                <a:spcPts val="8119"/>
              </a:lnSpc>
              <a:spcBef>
                <a:spcPct val="0"/>
              </a:spcBef>
            </a:pPr>
            <a:r>
              <a:rPr lang="en-US" sz="5799" b="1">
                <a:solidFill>
                  <a:srgbClr val="000000"/>
                </a:solidFill>
                <a:latin typeface="Canva Sans Bold"/>
                <a:ea typeface="Canva Sans Bold"/>
                <a:cs typeface="Canva Sans Bold"/>
                <a:sym typeface="Canva Sans Bold"/>
              </a:rPr>
              <a:t>Lesson structure: Summary text message</a:t>
            </a:r>
          </a:p>
        </p:txBody>
      </p:sp>
      <p:sp>
        <p:nvSpPr>
          <p:cNvPr id="11" name="TextBox 11"/>
          <p:cNvSpPr txBox="1"/>
          <p:nvPr/>
        </p:nvSpPr>
        <p:spPr>
          <a:xfrm>
            <a:off x="16995815" y="8943229"/>
            <a:ext cx="152400" cy="219075"/>
          </a:xfrm>
          <a:prstGeom prst="rect">
            <a:avLst/>
          </a:prstGeom>
        </p:spPr>
        <p:txBody>
          <a:bodyPr wrap="none" lIns="0" tIns="0" rIns="0" bIns="0" rtlCol="0" anchor="t">
            <a:spAutoFit/>
          </a:bodyPr>
          <a:lstStyle/>
          <a:p>
            <a:pPr algn="ctr">
              <a:lnSpc>
                <a:spcPts val="4642"/>
              </a:lnSpc>
              <a:spcBef>
                <a:spcPct val="0"/>
              </a:spcBef>
            </a:pPr>
            <a:r>
              <a:rPr lang="en-US" sz="3316">
                <a:solidFill>
                  <a:srgbClr val="000000"/>
                </a:solidFill>
                <a:latin typeface="Canva Sans"/>
                <a:ea typeface="Canva Sans"/>
                <a:cs typeface="Canva Sans"/>
                <a:sym typeface="Canva Sans"/>
              </a:rPr>
              <a:t>20</a:t>
            </a:r>
          </a:p>
        </p:txBody>
      </p:sp>
      <p:sp>
        <p:nvSpPr>
          <p:cNvPr id="12" name="TextBox 12"/>
          <p:cNvSpPr txBox="1"/>
          <p:nvPr/>
        </p:nvSpPr>
        <p:spPr>
          <a:xfrm>
            <a:off x="4692333" y="8267501"/>
            <a:ext cx="8903334" cy="1193802"/>
          </a:xfrm>
          <a:prstGeom prst="rect">
            <a:avLst/>
          </a:prstGeom>
        </p:spPr>
        <p:txBody>
          <a:bodyPr lIns="0" tIns="0" rIns="0" bIns="0" rtlCol="0" anchor="t">
            <a:spAutoFit/>
          </a:bodyPr>
          <a:lstStyle/>
          <a:p>
            <a:pPr algn="ctr">
              <a:lnSpc>
                <a:spcPts val="9799"/>
              </a:lnSpc>
              <a:spcBef>
                <a:spcPct val="0"/>
              </a:spcBef>
            </a:pPr>
            <a:r>
              <a:rPr lang="en-US" sz="6999">
                <a:solidFill>
                  <a:srgbClr val="8C52FF"/>
                </a:solidFill>
                <a:latin typeface="Grand Hotel"/>
                <a:ea typeface="Grand Hotel"/>
                <a:cs typeface="Grand Hotel"/>
                <a:sym typeface="Grand Hotel"/>
              </a:rPr>
              <a:t>Keep it short and sweet!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83741" y="1700542"/>
            <a:ext cx="2245937" cy="2697086"/>
          </a:xfrm>
          <a:custGeom>
            <a:avLst/>
            <a:gdLst/>
            <a:ahLst/>
            <a:cxnLst/>
            <a:rect l="l" t="t" r="r" b="b"/>
            <a:pathLst>
              <a:path w="2245937" h="2697086">
                <a:moveTo>
                  <a:pt x="0" y="0"/>
                </a:moveTo>
                <a:lnTo>
                  <a:pt x="2245937" y="0"/>
                </a:lnTo>
                <a:lnTo>
                  <a:pt x="2245937" y="2697087"/>
                </a:lnTo>
                <a:lnTo>
                  <a:pt x="0" y="269708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TextBox 3"/>
          <p:cNvSpPr txBox="1"/>
          <p:nvPr/>
        </p:nvSpPr>
        <p:spPr>
          <a:xfrm>
            <a:off x="992088" y="904875"/>
            <a:ext cx="16230600" cy="1003091"/>
          </a:xfrm>
          <a:prstGeom prst="rect">
            <a:avLst/>
          </a:prstGeom>
        </p:spPr>
        <p:txBody>
          <a:bodyPr lIns="0" tIns="0" rIns="0" bIns="0" rtlCol="0" anchor="t">
            <a:spAutoFit/>
          </a:bodyPr>
          <a:lstStyle/>
          <a:p>
            <a:pPr algn="ctr">
              <a:lnSpc>
                <a:spcPts val="8119"/>
              </a:lnSpc>
              <a:spcBef>
                <a:spcPct val="0"/>
              </a:spcBef>
            </a:pPr>
            <a:r>
              <a:rPr lang="en-US" sz="5799" b="1" dirty="0">
                <a:solidFill>
                  <a:srgbClr val="000000"/>
                </a:solidFill>
                <a:latin typeface="Canva Sans Bold"/>
                <a:ea typeface="Canva Sans Bold"/>
                <a:cs typeface="Canva Sans Bold"/>
                <a:sym typeface="Canva Sans Bold"/>
              </a:rPr>
              <a:t>Lesson structure: Voice notes</a:t>
            </a:r>
          </a:p>
        </p:txBody>
      </p:sp>
      <p:sp>
        <p:nvSpPr>
          <p:cNvPr id="4" name="TextBox 4"/>
          <p:cNvSpPr txBox="1"/>
          <p:nvPr/>
        </p:nvSpPr>
        <p:spPr>
          <a:xfrm>
            <a:off x="16995815" y="8943229"/>
            <a:ext cx="152400" cy="219075"/>
          </a:xfrm>
          <a:prstGeom prst="rect">
            <a:avLst/>
          </a:prstGeom>
        </p:spPr>
        <p:txBody>
          <a:bodyPr wrap="none" lIns="0" tIns="0" rIns="0" bIns="0" rtlCol="0" anchor="t">
            <a:spAutoFit/>
          </a:bodyPr>
          <a:lstStyle/>
          <a:p>
            <a:pPr algn="ctr">
              <a:lnSpc>
                <a:spcPts val="4642"/>
              </a:lnSpc>
              <a:spcBef>
                <a:spcPct val="0"/>
              </a:spcBef>
            </a:pPr>
            <a:r>
              <a:rPr lang="en-US" sz="3316">
                <a:solidFill>
                  <a:srgbClr val="000000"/>
                </a:solidFill>
                <a:latin typeface="Canva Sans"/>
                <a:ea typeface="Canva Sans"/>
                <a:cs typeface="Canva Sans"/>
                <a:sym typeface="Canva Sans"/>
              </a:rPr>
              <a:t>21</a:t>
            </a:r>
          </a:p>
        </p:txBody>
      </p:sp>
      <p:sp>
        <p:nvSpPr>
          <p:cNvPr id="5" name="TextBox 5"/>
          <p:cNvSpPr txBox="1"/>
          <p:nvPr/>
        </p:nvSpPr>
        <p:spPr>
          <a:xfrm>
            <a:off x="3666917" y="2019072"/>
            <a:ext cx="13879443" cy="2579370"/>
          </a:xfrm>
          <a:prstGeom prst="rect">
            <a:avLst/>
          </a:prstGeom>
        </p:spPr>
        <p:txBody>
          <a:bodyPr lIns="0" tIns="0" rIns="0" bIns="0" rtlCol="0" anchor="t">
            <a:spAutoFit/>
          </a:bodyPr>
          <a:lstStyle/>
          <a:p>
            <a:pPr marL="626111" lvl="1" indent="-313055" algn="l">
              <a:lnSpc>
                <a:spcPts val="5220"/>
              </a:lnSpc>
              <a:buFont typeface="Arial"/>
              <a:buChar char="•"/>
            </a:pPr>
            <a:r>
              <a:rPr lang="en-US" sz="2900" dirty="0">
                <a:solidFill>
                  <a:srgbClr val="000000"/>
                </a:solidFill>
                <a:latin typeface="Canva Sans"/>
                <a:ea typeface="Canva Sans"/>
                <a:cs typeface="Canva Sans"/>
                <a:sym typeface="Canva Sans"/>
              </a:rPr>
              <a:t>Can be pre-recorded (MP3 or M4A file) or read live</a:t>
            </a:r>
          </a:p>
          <a:p>
            <a:pPr marL="626111" lvl="1" indent="-313055" algn="l">
              <a:lnSpc>
                <a:spcPts val="5220"/>
              </a:lnSpc>
              <a:buFont typeface="Arial"/>
              <a:buChar char="•"/>
            </a:pPr>
            <a:r>
              <a:rPr lang="en-US" sz="2900" dirty="0">
                <a:solidFill>
                  <a:srgbClr val="000000"/>
                </a:solidFill>
                <a:latin typeface="Canva Sans"/>
                <a:ea typeface="Canva Sans"/>
                <a:cs typeface="Canva Sans"/>
                <a:sym typeface="Canva Sans"/>
              </a:rPr>
              <a:t>Summary of learning points from the session</a:t>
            </a:r>
          </a:p>
          <a:p>
            <a:pPr marL="626111" lvl="1" indent="-313055" algn="l">
              <a:lnSpc>
                <a:spcPts val="5220"/>
              </a:lnSpc>
              <a:buFont typeface="Arial"/>
              <a:buChar char="•"/>
            </a:pPr>
            <a:r>
              <a:rPr lang="en-US" sz="2900" dirty="0">
                <a:solidFill>
                  <a:srgbClr val="000000"/>
                </a:solidFill>
                <a:latin typeface="Canva Sans"/>
                <a:ea typeface="Canva Sans"/>
                <a:cs typeface="Canva Sans"/>
                <a:sym typeface="Canva Sans"/>
              </a:rPr>
              <a:t>Try to keep the voice note short: 1 to 1 ½ minutes, max</a:t>
            </a:r>
          </a:p>
          <a:p>
            <a:pPr marL="626111" lvl="1" indent="-313055" algn="l">
              <a:lnSpc>
                <a:spcPts val="5220"/>
              </a:lnSpc>
              <a:buFont typeface="Arial"/>
              <a:buChar char="•"/>
            </a:pPr>
            <a:r>
              <a:rPr lang="en-US" sz="2900" dirty="0">
                <a:solidFill>
                  <a:srgbClr val="000000"/>
                </a:solidFill>
                <a:latin typeface="Canva Sans"/>
                <a:ea typeface="Canva Sans"/>
                <a:cs typeface="Canva Sans"/>
                <a:sym typeface="Canva Sans"/>
              </a:rPr>
              <a:t>Practice reading the message aloud - slowly and clearly</a:t>
            </a:r>
          </a:p>
        </p:txBody>
      </p:sp>
      <p:grpSp>
        <p:nvGrpSpPr>
          <p:cNvPr id="6" name="Group 6"/>
          <p:cNvGrpSpPr/>
          <p:nvPr/>
        </p:nvGrpSpPr>
        <p:grpSpPr>
          <a:xfrm>
            <a:off x="1641391" y="4397629"/>
            <a:ext cx="15581297" cy="4541472"/>
            <a:chOff x="-1853" y="-135781"/>
            <a:chExt cx="4103716" cy="1196108"/>
          </a:xfrm>
        </p:grpSpPr>
        <p:sp>
          <p:nvSpPr>
            <p:cNvPr id="7" name="Freeform 7"/>
            <p:cNvSpPr/>
            <p:nvPr/>
          </p:nvSpPr>
          <p:spPr>
            <a:xfrm>
              <a:off x="0" y="0"/>
              <a:ext cx="4101863" cy="996083"/>
            </a:xfrm>
            <a:custGeom>
              <a:avLst/>
              <a:gdLst/>
              <a:ahLst/>
              <a:cxnLst/>
              <a:rect l="l" t="t" r="r" b="b"/>
              <a:pathLst>
                <a:path w="4101863" h="996083">
                  <a:moveTo>
                    <a:pt x="0" y="0"/>
                  </a:moveTo>
                  <a:lnTo>
                    <a:pt x="4101863" y="0"/>
                  </a:lnTo>
                  <a:lnTo>
                    <a:pt x="4101863" y="996083"/>
                  </a:lnTo>
                  <a:lnTo>
                    <a:pt x="0" y="996083"/>
                  </a:lnTo>
                  <a:close/>
                </a:path>
              </a:pathLst>
            </a:custGeom>
            <a:ln w="38100" cap="sq">
              <a:solidFill>
                <a:srgbClr val="000000"/>
              </a:solidFill>
              <a:prstDash val="solid"/>
              <a:miter/>
            </a:ln>
          </p:spPr>
          <p:txBody>
            <a:bodyPr/>
            <a:lstStyle/>
            <a:p>
              <a:endParaRPr lang="en-GB"/>
            </a:p>
          </p:txBody>
        </p:sp>
        <p:sp>
          <p:nvSpPr>
            <p:cNvPr id="8" name="TextBox 8"/>
            <p:cNvSpPr txBox="1"/>
            <p:nvPr/>
          </p:nvSpPr>
          <p:spPr>
            <a:xfrm>
              <a:off x="-1853" y="-135781"/>
              <a:ext cx="4101863" cy="1196108"/>
            </a:xfrm>
            <a:prstGeom prst="rect">
              <a:avLst/>
            </a:prstGeom>
          </p:spPr>
          <p:txBody>
            <a:bodyPr lIns="50800" tIns="50800" rIns="50800" bIns="50800" rtlCol="0" anchor="ctr"/>
            <a:lstStyle/>
            <a:p>
              <a:pPr algn="l">
                <a:lnSpc>
                  <a:spcPts val="5024"/>
                </a:lnSpc>
              </a:pPr>
              <a:r>
                <a:rPr lang="en-US" sz="2499" b="1" dirty="0">
                  <a:solidFill>
                    <a:srgbClr val="000000"/>
                  </a:solidFill>
                  <a:latin typeface="Canva Sans Bold"/>
                  <a:ea typeface="Canva Sans Bold"/>
                  <a:cs typeface="Canva Sans Bold"/>
                  <a:sym typeface="Canva Sans Bold"/>
                </a:rPr>
                <a:t>A voice-note recap:</a:t>
              </a:r>
            </a:p>
            <a:p>
              <a:pPr algn="l">
                <a:lnSpc>
                  <a:spcPts val="5024"/>
                </a:lnSpc>
              </a:pPr>
              <a:r>
                <a:rPr lang="en-US" sz="2499" dirty="0">
                  <a:solidFill>
                    <a:srgbClr val="000000"/>
                  </a:solidFill>
                  <a:latin typeface="Canva Sans"/>
                  <a:ea typeface="Canva Sans"/>
                  <a:cs typeface="Canva Sans"/>
                  <a:sym typeface="Canva Sans"/>
                </a:rPr>
                <a:t>In women who are currently on ART and booking their pregnancies, a VL is done on the day of booking. In pregnant women established on ART whose VL on their first ANC visit is &lt; 50 c/mL, the VL is repeated at delivery. In all pregnant women restarting ART or newly initiated on ART, the VL is done at 3 months on ART. A VL is done at delivery in all women on ART. Remember, an elevated VL in a pregnant or breastfeeding mother is a medical emergency and must be managed immediately! </a:t>
              </a: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350932" y="2339221"/>
            <a:ext cx="8443025" cy="6283960"/>
          </a:xfrm>
          <a:prstGeom prst="rect">
            <a:avLst/>
          </a:prstGeom>
        </p:spPr>
        <p:txBody>
          <a:bodyPr lIns="0" tIns="0" rIns="0" bIns="0" rtlCol="0" anchor="t">
            <a:spAutoFit/>
          </a:bodyPr>
          <a:lstStyle/>
          <a:p>
            <a:pPr marL="626111" lvl="1" indent="-313055" algn="l">
              <a:lnSpc>
                <a:spcPts val="7250"/>
              </a:lnSpc>
              <a:buFont typeface="Arial"/>
              <a:buChar char="•"/>
            </a:pPr>
            <a:r>
              <a:rPr lang="en-US" sz="2900">
                <a:solidFill>
                  <a:srgbClr val="000000"/>
                </a:solidFill>
                <a:latin typeface="Canva Sans"/>
                <a:ea typeface="Canva Sans"/>
                <a:cs typeface="Canva Sans"/>
                <a:sym typeface="Canva Sans"/>
              </a:rPr>
              <a:t>Generally, just used for summary at the end, but, if needed, can have images in body of lesson</a:t>
            </a:r>
          </a:p>
          <a:p>
            <a:pPr marL="626111" lvl="1" indent="-313055" algn="l">
              <a:lnSpc>
                <a:spcPts val="7250"/>
              </a:lnSpc>
              <a:buFont typeface="Arial"/>
              <a:buChar char="•"/>
            </a:pPr>
            <a:r>
              <a:rPr lang="en-US" sz="2900">
                <a:solidFill>
                  <a:srgbClr val="000000"/>
                </a:solidFill>
                <a:latin typeface="Canva Sans"/>
                <a:ea typeface="Canva Sans"/>
                <a:cs typeface="Canva Sans"/>
                <a:sym typeface="Canva Sans"/>
              </a:rPr>
              <a:t>Use bullet points and graphics</a:t>
            </a:r>
          </a:p>
          <a:p>
            <a:pPr marL="626111" lvl="1" indent="-313055" algn="l">
              <a:lnSpc>
                <a:spcPts val="7250"/>
              </a:lnSpc>
              <a:buFont typeface="Arial"/>
              <a:buChar char="•"/>
            </a:pPr>
            <a:r>
              <a:rPr lang="en-US" sz="2900">
                <a:solidFill>
                  <a:srgbClr val="000000"/>
                </a:solidFill>
                <a:latin typeface="Canva Sans"/>
                <a:ea typeface="Canva Sans"/>
                <a:cs typeface="Canva Sans"/>
                <a:sym typeface="Canva Sans"/>
              </a:rPr>
              <a:t>Date stamp the image</a:t>
            </a:r>
          </a:p>
          <a:p>
            <a:pPr marL="626111" lvl="1" indent="-313055" algn="l">
              <a:lnSpc>
                <a:spcPts val="7250"/>
              </a:lnSpc>
              <a:buFont typeface="Arial"/>
              <a:buChar char="•"/>
            </a:pPr>
            <a:r>
              <a:rPr lang="en-US" sz="2900">
                <a:solidFill>
                  <a:srgbClr val="000000"/>
                </a:solidFill>
                <a:latin typeface="Canva Sans"/>
                <a:ea typeface="Canva Sans"/>
                <a:cs typeface="Canva Sans"/>
                <a:sym typeface="Canva Sans"/>
              </a:rPr>
              <a:t>Include the reference(s) used</a:t>
            </a:r>
          </a:p>
          <a:p>
            <a:pPr marL="626111" lvl="1" indent="-313055" algn="l">
              <a:lnSpc>
                <a:spcPts val="7250"/>
              </a:lnSpc>
              <a:buFont typeface="Arial"/>
              <a:buChar char="•"/>
            </a:pPr>
            <a:r>
              <a:rPr lang="en-US" sz="2900">
                <a:solidFill>
                  <a:srgbClr val="000000"/>
                </a:solidFill>
                <a:latin typeface="Canva Sans"/>
                <a:ea typeface="Canva Sans"/>
                <a:cs typeface="Canva Sans"/>
                <a:sym typeface="Canva Sans"/>
              </a:rPr>
              <a:t>Check ... and check </a:t>
            </a:r>
            <a:r>
              <a:rPr lang="en-US" sz="2900" b="1">
                <a:solidFill>
                  <a:srgbClr val="000000"/>
                </a:solidFill>
                <a:latin typeface="Canva Sans Bold"/>
                <a:ea typeface="Canva Sans Bold"/>
                <a:cs typeface="Canva Sans Bold"/>
                <a:sym typeface="Canva Sans Bold"/>
              </a:rPr>
              <a:t>again</a:t>
            </a:r>
          </a:p>
        </p:txBody>
      </p:sp>
      <p:sp>
        <p:nvSpPr>
          <p:cNvPr id="3" name="Freeform 3"/>
          <p:cNvSpPr/>
          <p:nvPr/>
        </p:nvSpPr>
        <p:spPr>
          <a:xfrm>
            <a:off x="1279479" y="2388705"/>
            <a:ext cx="6869595" cy="6869595"/>
          </a:xfrm>
          <a:custGeom>
            <a:avLst/>
            <a:gdLst/>
            <a:ahLst/>
            <a:cxnLst/>
            <a:rect l="l" t="t" r="r" b="b"/>
            <a:pathLst>
              <a:path w="6869595" h="6869595">
                <a:moveTo>
                  <a:pt x="0" y="0"/>
                </a:moveTo>
                <a:lnTo>
                  <a:pt x="6869594" y="0"/>
                </a:lnTo>
                <a:lnTo>
                  <a:pt x="6869594" y="6869595"/>
                </a:lnTo>
                <a:lnTo>
                  <a:pt x="0" y="6869595"/>
                </a:lnTo>
                <a:lnTo>
                  <a:pt x="0" y="0"/>
                </a:lnTo>
                <a:close/>
              </a:path>
            </a:pathLst>
          </a:custGeom>
          <a:blipFill>
            <a:blip r:embed="rId2"/>
            <a:stretch>
              <a:fillRect/>
            </a:stretch>
          </a:blipFill>
        </p:spPr>
        <p:txBody>
          <a:bodyPr/>
          <a:lstStyle/>
          <a:p>
            <a:endParaRPr lang="en-GB"/>
          </a:p>
        </p:txBody>
      </p:sp>
      <p:sp>
        <p:nvSpPr>
          <p:cNvPr id="4" name="Freeform 4"/>
          <p:cNvSpPr/>
          <p:nvPr/>
        </p:nvSpPr>
        <p:spPr>
          <a:xfrm rot="6461466">
            <a:off x="7008766" y="7718094"/>
            <a:ext cx="1952548" cy="1810174"/>
          </a:xfrm>
          <a:custGeom>
            <a:avLst/>
            <a:gdLst/>
            <a:ahLst/>
            <a:cxnLst/>
            <a:rect l="l" t="t" r="r" b="b"/>
            <a:pathLst>
              <a:path w="1952548" h="1810174">
                <a:moveTo>
                  <a:pt x="0" y="0"/>
                </a:moveTo>
                <a:lnTo>
                  <a:pt x="1952548" y="0"/>
                </a:lnTo>
                <a:lnTo>
                  <a:pt x="1952548" y="1810174"/>
                </a:lnTo>
                <a:lnTo>
                  <a:pt x="0" y="181017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rot="-8932007">
            <a:off x="6983767" y="3594261"/>
            <a:ext cx="2734328" cy="2534950"/>
          </a:xfrm>
          <a:custGeom>
            <a:avLst/>
            <a:gdLst/>
            <a:ahLst/>
            <a:cxnLst/>
            <a:rect l="l" t="t" r="r" b="b"/>
            <a:pathLst>
              <a:path w="2734328" h="2534950">
                <a:moveTo>
                  <a:pt x="0" y="0"/>
                </a:moveTo>
                <a:lnTo>
                  <a:pt x="2734329" y="0"/>
                </a:lnTo>
                <a:lnTo>
                  <a:pt x="2734329" y="2534950"/>
                </a:lnTo>
                <a:lnTo>
                  <a:pt x="0" y="253495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TextBox 6"/>
          <p:cNvSpPr txBox="1"/>
          <p:nvPr/>
        </p:nvSpPr>
        <p:spPr>
          <a:xfrm>
            <a:off x="992088" y="904875"/>
            <a:ext cx="16230600" cy="1003091"/>
          </a:xfrm>
          <a:prstGeom prst="rect">
            <a:avLst/>
          </a:prstGeom>
        </p:spPr>
        <p:txBody>
          <a:bodyPr lIns="0" tIns="0" rIns="0" bIns="0" rtlCol="0" anchor="t">
            <a:spAutoFit/>
          </a:bodyPr>
          <a:lstStyle/>
          <a:p>
            <a:pPr algn="ctr">
              <a:lnSpc>
                <a:spcPts val="8119"/>
              </a:lnSpc>
              <a:spcBef>
                <a:spcPct val="0"/>
              </a:spcBef>
            </a:pPr>
            <a:r>
              <a:rPr lang="en-US" sz="5799" b="1">
                <a:solidFill>
                  <a:srgbClr val="000000"/>
                </a:solidFill>
                <a:latin typeface="Canva Sans Bold"/>
                <a:ea typeface="Canva Sans Bold"/>
                <a:cs typeface="Canva Sans Bold"/>
                <a:sym typeface="Canva Sans Bold"/>
              </a:rPr>
              <a:t>Lesson structure: Images</a:t>
            </a:r>
          </a:p>
        </p:txBody>
      </p:sp>
      <p:sp>
        <p:nvSpPr>
          <p:cNvPr id="7" name="TextBox 7"/>
          <p:cNvSpPr txBox="1"/>
          <p:nvPr/>
        </p:nvSpPr>
        <p:spPr>
          <a:xfrm>
            <a:off x="16995815" y="8943229"/>
            <a:ext cx="152400" cy="219075"/>
          </a:xfrm>
          <a:prstGeom prst="rect">
            <a:avLst/>
          </a:prstGeom>
        </p:spPr>
        <p:txBody>
          <a:bodyPr wrap="none" lIns="0" tIns="0" rIns="0" bIns="0" rtlCol="0" anchor="t">
            <a:spAutoFit/>
          </a:bodyPr>
          <a:lstStyle/>
          <a:p>
            <a:pPr algn="ctr">
              <a:lnSpc>
                <a:spcPts val="4642"/>
              </a:lnSpc>
              <a:spcBef>
                <a:spcPct val="0"/>
              </a:spcBef>
            </a:pPr>
            <a:r>
              <a:rPr lang="en-US" sz="3316">
                <a:solidFill>
                  <a:srgbClr val="000000"/>
                </a:solidFill>
                <a:latin typeface="Canva Sans"/>
                <a:ea typeface="Canva Sans"/>
                <a:cs typeface="Canva Sans"/>
                <a:sym typeface="Canva Sans"/>
              </a:rPr>
              <a:t>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7F8FC"/>
        </a:solidFill>
        <a:effectLst/>
      </p:bgPr>
    </p:bg>
    <p:spTree>
      <p:nvGrpSpPr>
        <p:cNvPr id="1" name=""/>
        <p:cNvGrpSpPr/>
        <p:nvPr/>
      </p:nvGrpSpPr>
      <p:grpSpPr>
        <a:xfrm>
          <a:off x="0" y="0"/>
          <a:ext cx="0" cy="0"/>
          <a:chOff x="0" y="0"/>
          <a:chExt cx="0" cy="0"/>
        </a:xfrm>
      </p:grpSpPr>
      <p:sp>
        <p:nvSpPr>
          <p:cNvPr id="2" name="Freeform 2"/>
          <p:cNvSpPr/>
          <p:nvPr/>
        </p:nvSpPr>
        <p:spPr>
          <a:xfrm>
            <a:off x="6588896" y="2119976"/>
            <a:ext cx="6932103" cy="6472851"/>
          </a:xfrm>
          <a:custGeom>
            <a:avLst/>
            <a:gdLst/>
            <a:ahLst/>
            <a:cxnLst/>
            <a:rect l="l" t="t" r="r" b="b"/>
            <a:pathLst>
              <a:path w="6932103" h="6472851">
                <a:moveTo>
                  <a:pt x="0" y="0"/>
                </a:moveTo>
                <a:lnTo>
                  <a:pt x="6932103" y="0"/>
                </a:lnTo>
                <a:lnTo>
                  <a:pt x="6932103" y="6472851"/>
                </a:lnTo>
                <a:lnTo>
                  <a:pt x="0" y="647285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a:off x="1028700" y="7219201"/>
            <a:ext cx="2567526" cy="1373627"/>
          </a:xfrm>
          <a:custGeom>
            <a:avLst/>
            <a:gdLst/>
            <a:ahLst/>
            <a:cxnLst/>
            <a:rect l="l" t="t" r="r" b="b"/>
            <a:pathLst>
              <a:path w="2567526" h="1373627">
                <a:moveTo>
                  <a:pt x="0" y="0"/>
                </a:moveTo>
                <a:lnTo>
                  <a:pt x="2567526" y="0"/>
                </a:lnTo>
                <a:lnTo>
                  <a:pt x="2567526" y="1373626"/>
                </a:lnTo>
                <a:lnTo>
                  <a:pt x="0" y="137362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TextBox 4"/>
          <p:cNvSpPr txBox="1"/>
          <p:nvPr/>
        </p:nvSpPr>
        <p:spPr>
          <a:xfrm rot="-5400000">
            <a:off x="8406096" y="7330788"/>
            <a:ext cx="3396134" cy="955682"/>
          </a:xfrm>
          <a:prstGeom prst="rect">
            <a:avLst/>
          </a:prstGeom>
        </p:spPr>
        <p:txBody>
          <a:bodyPr lIns="0" tIns="0" rIns="0" bIns="0" rtlCol="0" anchor="t">
            <a:spAutoFit/>
          </a:bodyPr>
          <a:lstStyle/>
          <a:p>
            <a:pPr algn="l">
              <a:lnSpc>
                <a:spcPts val="8749"/>
              </a:lnSpc>
            </a:pPr>
            <a:r>
              <a:rPr lang="en-US" sz="3499" b="1">
                <a:solidFill>
                  <a:srgbClr val="000000"/>
                </a:solidFill>
                <a:latin typeface="Canva Sans Bold"/>
                <a:ea typeface="Canva Sans Bold"/>
                <a:cs typeface="Canva Sans Bold"/>
                <a:sym typeface="Canva Sans Bold"/>
              </a:rPr>
              <a:t>Clinical expert</a:t>
            </a:r>
          </a:p>
        </p:txBody>
      </p:sp>
      <p:sp>
        <p:nvSpPr>
          <p:cNvPr id="5" name="TextBox 5"/>
          <p:cNvSpPr txBox="1"/>
          <p:nvPr/>
        </p:nvSpPr>
        <p:spPr>
          <a:xfrm>
            <a:off x="1028700" y="282284"/>
            <a:ext cx="16876602" cy="1732917"/>
          </a:xfrm>
          <a:prstGeom prst="rect">
            <a:avLst/>
          </a:prstGeom>
        </p:spPr>
        <p:txBody>
          <a:bodyPr lIns="0" tIns="0" rIns="0" bIns="0" rtlCol="0" anchor="t">
            <a:spAutoFit/>
          </a:bodyPr>
          <a:lstStyle/>
          <a:p>
            <a:pPr algn="ctr">
              <a:lnSpc>
                <a:spcPts val="8119"/>
              </a:lnSpc>
            </a:pPr>
            <a:r>
              <a:rPr lang="en-US" sz="5799" b="1">
                <a:solidFill>
                  <a:srgbClr val="000000"/>
                </a:solidFill>
                <a:latin typeface="Canva Sans Bold"/>
                <a:ea typeface="Canva Sans Bold"/>
                <a:cs typeface="Canva Sans Bold"/>
                <a:sym typeface="Canva Sans Bold"/>
              </a:rPr>
              <a:t>Step 5: Review the lessons</a:t>
            </a:r>
          </a:p>
          <a:p>
            <a:pPr algn="ctr">
              <a:lnSpc>
                <a:spcPts val="5599"/>
              </a:lnSpc>
              <a:spcBef>
                <a:spcPct val="0"/>
              </a:spcBef>
            </a:pPr>
            <a:r>
              <a:rPr lang="en-US" sz="3999" b="1">
                <a:solidFill>
                  <a:srgbClr val="000000"/>
                </a:solidFill>
                <a:latin typeface="Canva Sans Bold"/>
                <a:ea typeface="Canva Sans Bold"/>
                <a:cs typeface="Canva Sans Bold"/>
                <a:sym typeface="Canva Sans Bold"/>
              </a:rPr>
              <a:t>Review → adjust → review → </a:t>
            </a:r>
          </a:p>
        </p:txBody>
      </p:sp>
      <p:sp>
        <p:nvSpPr>
          <p:cNvPr id="6" name="TextBox 6"/>
          <p:cNvSpPr txBox="1"/>
          <p:nvPr/>
        </p:nvSpPr>
        <p:spPr>
          <a:xfrm>
            <a:off x="16995815" y="8943229"/>
            <a:ext cx="152400" cy="219075"/>
          </a:xfrm>
          <a:prstGeom prst="rect">
            <a:avLst/>
          </a:prstGeom>
        </p:spPr>
        <p:txBody>
          <a:bodyPr wrap="none" lIns="0" tIns="0" rIns="0" bIns="0" rtlCol="0" anchor="t">
            <a:spAutoFit/>
          </a:bodyPr>
          <a:lstStyle/>
          <a:p>
            <a:pPr algn="ctr">
              <a:lnSpc>
                <a:spcPts val="4642"/>
              </a:lnSpc>
              <a:spcBef>
                <a:spcPct val="0"/>
              </a:spcBef>
            </a:pPr>
            <a:r>
              <a:rPr lang="en-US" sz="3316">
                <a:solidFill>
                  <a:srgbClr val="000000"/>
                </a:solidFill>
                <a:latin typeface="Canva Sans"/>
                <a:ea typeface="Canva Sans"/>
                <a:cs typeface="Canva Sans"/>
                <a:sym typeface="Canva Sans"/>
              </a:rPr>
              <a:t>23</a:t>
            </a:r>
          </a:p>
        </p:txBody>
      </p:sp>
      <p:sp>
        <p:nvSpPr>
          <p:cNvPr id="7" name="TextBox 7"/>
          <p:cNvSpPr txBox="1"/>
          <p:nvPr/>
        </p:nvSpPr>
        <p:spPr>
          <a:xfrm rot="-1775203">
            <a:off x="10573635" y="3164138"/>
            <a:ext cx="3833262" cy="955682"/>
          </a:xfrm>
          <a:prstGeom prst="rect">
            <a:avLst/>
          </a:prstGeom>
        </p:spPr>
        <p:txBody>
          <a:bodyPr lIns="0" tIns="0" rIns="0" bIns="0" rtlCol="0" anchor="t">
            <a:spAutoFit/>
          </a:bodyPr>
          <a:lstStyle/>
          <a:p>
            <a:pPr algn="l">
              <a:lnSpc>
                <a:spcPts val="8749"/>
              </a:lnSpc>
            </a:pPr>
            <a:r>
              <a:rPr lang="en-US" sz="3499" b="1">
                <a:solidFill>
                  <a:srgbClr val="000000"/>
                </a:solidFill>
                <a:latin typeface="Canva Sans Bold"/>
                <a:ea typeface="Canva Sans Bold"/>
                <a:cs typeface="Canva Sans Bold"/>
                <a:sym typeface="Canva Sans Bold"/>
              </a:rPr>
              <a:t>Technical expert</a:t>
            </a:r>
          </a:p>
        </p:txBody>
      </p:sp>
      <p:sp>
        <p:nvSpPr>
          <p:cNvPr id="8" name="TextBox 8"/>
          <p:cNvSpPr txBox="1"/>
          <p:nvPr/>
        </p:nvSpPr>
        <p:spPr>
          <a:xfrm rot="1803127">
            <a:off x="6190228" y="3321730"/>
            <a:ext cx="3715443" cy="955682"/>
          </a:xfrm>
          <a:prstGeom prst="rect">
            <a:avLst/>
          </a:prstGeom>
        </p:spPr>
        <p:txBody>
          <a:bodyPr lIns="0" tIns="0" rIns="0" bIns="0" rtlCol="0" anchor="t">
            <a:spAutoFit/>
          </a:bodyPr>
          <a:lstStyle/>
          <a:p>
            <a:pPr algn="l">
              <a:lnSpc>
                <a:spcPts val="8749"/>
              </a:lnSpc>
            </a:pPr>
            <a:r>
              <a:rPr lang="en-US" sz="3499" b="1">
                <a:solidFill>
                  <a:srgbClr val="000000"/>
                </a:solidFill>
                <a:latin typeface="Canva Sans Bold"/>
                <a:ea typeface="Canva Sans Bold"/>
                <a:cs typeface="Canva Sans Bold"/>
                <a:sym typeface="Canva Sans Bold"/>
              </a:rPr>
              <a:t>Lesson designer</a:t>
            </a:r>
          </a:p>
        </p:txBody>
      </p:sp>
      <p:sp>
        <p:nvSpPr>
          <p:cNvPr id="9" name="TextBox 9"/>
          <p:cNvSpPr txBox="1"/>
          <p:nvPr/>
        </p:nvSpPr>
        <p:spPr>
          <a:xfrm>
            <a:off x="10799246" y="8752950"/>
            <a:ext cx="4591015" cy="1012191"/>
          </a:xfrm>
          <a:prstGeom prst="rect">
            <a:avLst/>
          </a:prstGeom>
        </p:spPr>
        <p:txBody>
          <a:bodyPr lIns="0" tIns="0" rIns="0" bIns="0" rtlCol="0" anchor="t">
            <a:spAutoFit/>
          </a:bodyPr>
          <a:lstStyle/>
          <a:p>
            <a:pPr algn="l">
              <a:lnSpc>
                <a:spcPts val="4059"/>
              </a:lnSpc>
            </a:pPr>
            <a:r>
              <a:rPr lang="en-US" sz="2899" b="1" i="1">
                <a:solidFill>
                  <a:srgbClr val="000000"/>
                </a:solidFill>
                <a:latin typeface="Canva Sans Bold Italics"/>
                <a:ea typeface="Canva Sans Bold Italics"/>
                <a:cs typeface="Canva Sans Bold Italics"/>
                <a:sym typeface="Canva Sans Bold Italics"/>
              </a:rPr>
              <a:t>Check that cases are clinically correct</a:t>
            </a:r>
          </a:p>
        </p:txBody>
      </p:sp>
      <p:sp>
        <p:nvSpPr>
          <p:cNvPr id="10" name="TextBox 10"/>
          <p:cNvSpPr txBox="1"/>
          <p:nvPr/>
        </p:nvSpPr>
        <p:spPr>
          <a:xfrm>
            <a:off x="13520999" y="3745436"/>
            <a:ext cx="5021394" cy="876300"/>
          </a:xfrm>
          <a:prstGeom prst="rect">
            <a:avLst/>
          </a:prstGeom>
        </p:spPr>
        <p:txBody>
          <a:bodyPr lIns="0" tIns="0" rIns="0" bIns="0" rtlCol="0" anchor="t">
            <a:spAutoFit/>
          </a:bodyPr>
          <a:lstStyle/>
          <a:p>
            <a:pPr algn="l">
              <a:lnSpc>
                <a:spcPts val="3479"/>
              </a:lnSpc>
            </a:pPr>
            <a:r>
              <a:rPr lang="en-US" sz="2899" b="1" i="1">
                <a:solidFill>
                  <a:srgbClr val="000000"/>
                </a:solidFill>
                <a:latin typeface="Canva Sans Bold Italics"/>
                <a:ea typeface="Canva Sans Bold Italics"/>
                <a:cs typeface="Canva Sans Bold Italics"/>
                <a:sym typeface="Canva Sans Bold Italics"/>
              </a:rPr>
              <a:t>Check that lessons are technically correct</a:t>
            </a:r>
          </a:p>
        </p:txBody>
      </p:sp>
      <p:sp>
        <p:nvSpPr>
          <p:cNvPr id="11" name="TextBox 11"/>
          <p:cNvSpPr txBox="1"/>
          <p:nvPr/>
        </p:nvSpPr>
        <p:spPr>
          <a:xfrm>
            <a:off x="856125" y="2332879"/>
            <a:ext cx="5041519" cy="4415790"/>
          </a:xfrm>
          <a:prstGeom prst="rect">
            <a:avLst/>
          </a:prstGeom>
        </p:spPr>
        <p:txBody>
          <a:bodyPr lIns="0" tIns="0" rIns="0" bIns="0" rtlCol="0" anchor="t">
            <a:spAutoFit/>
          </a:bodyPr>
          <a:lstStyle/>
          <a:p>
            <a:pPr marL="604519" lvl="1" indent="-302260" algn="l">
              <a:lnSpc>
                <a:spcPts val="5039"/>
              </a:lnSpc>
              <a:buFont typeface="Arial"/>
              <a:buChar char="•"/>
            </a:pPr>
            <a:r>
              <a:rPr lang="en-US" sz="2799">
                <a:solidFill>
                  <a:srgbClr val="000000"/>
                </a:solidFill>
                <a:latin typeface="Canva Sans"/>
                <a:ea typeface="Canva Sans"/>
                <a:cs typeface="Canva Sans"/>
                <a:sym typeface="Canva Sans"/>
              </a:rPr>
              <a:t>A couple of rounds of review are often needed</a:t>
            </a:r>
          </a:p>
          <a:p>
            <a:pPr marL="604519" lvl="1" indent="-302260" algn="l">
              <a:lnSpc>
                <a:spcPts val="5039"/>
              </a:lnSpc>
              <a:buFont typeface="Arial"/>
              <a:buChar char="•"/>
            </a:pPr>
            <a:r>
              <a:rPr lang="en-US" sz="2799">
                <a:solidFill>
                  <a:srgbClr val="000000"/>
                </a:solidFill>
                <a:latin typeface="Canva Sans"/>
                <a:ea typeface="Canva Sans"/>
                <a:cs typeface="Canva Sans"/>
                <a:sym typeface="Canva Sans"/>
              </a:rPr>
              <a:t>Try to do first rounds by e-mail</a:t>
            </a:r>
          </a:p>
          <a:p>
            <a:pPr marL="604519" lvl="1" indent="-302260" algn="l">
              <a:lnSpc>
                <a:spcPts val="5039"/>
              </a:lnSpc>
              <a:buFont typeface="Arial"/>
              <a:buChar char="•"/>
            </a:pPr>
            <a:r>
              <a:rPr lang="en-US" sz="2799">
                <a:solidFill>
                  <a:srgbClr val="000000"/>
                </a:solidFill>
                <a:latin typeface="Canva Sans"/>
                <a:ea typeface="Canva Sans"/>
                <a:cs typeface="Canva Sans"/>
                <a:sym typeface="Canva Sans"/>
              </a:rPr>
              <a:t>Often easier to do a final round in a meeting (virtual or live)</a:t>
            </a:r>
          </a:p>
        </p:txBody>
      </p:sp>
      <p:sp>
        <p:nvSpPr>
          <p:cNvPr id="12" name="TextBox 12"/>
          <p:cNvSpPr txBox="1"/>
          <p:nvPr/>
        </p:nvSpPr>
        <p:spPr>
          <a:xfrm>
            <a:off x="2312463" y="8417671"/>
            <a:ext cx="4812240" cy="869950"/>
          </a:xfrm>
          <a:prstGeom prst="rect">
            <a:avLst/>
          </a:prstGeom>
        </p:spPr>
        <p:txBody>
          <a:bodyPr lIns="0" tIns="0" rIns="0" bIns="0" rtlCol="0" anchor="t">
            <a:spAutoFit/>
          </a:bodyPr>
          <a:lstStyle/>
          <a:p>
            <a:pPr algn="ctr">
              <a:lnSpc>
                <a:spcPts val="3500"/>
              </a:lnSpc>
              <a:spcBef>
                <a:spcPct val="0"/>
              </a:spcBef>
            </a:pPr>
            <a:r>
              <a:rPr lang="en-US" sz="2500" i="1">
                <a:solidFill>
                  <a:srgbClr val="000000"/>
                </a:solidFill>
                <a:latin typeface="Canva Sans Italics"/>
                <a:ea typeface="Canva Sans Italics"/>
                <a:cs typeface="Canva Sans Italics"/>
                <a:sym typeface="Canva Sans Italics"/>
              </a:rPr>
              <a:t>Having a </a:t>
            </a:r>
            <a:r>
              <a:rPr lang="en-US" sz="2500" b="1" i="1">
                <a:solidFill>
                  <a:srgbClr val="000000"/>
                </a:solidFill>
                <a:latin typeface="Canva Sans Bold Italics"/>
                <a:ea typeface="Canva Sans Bold Italics"/>
                <a:cs typeface="Canva Sans Bold Italics"/>
                <a:sym typeface="Canva Sans Bold Italics"/>
              </a:rPr>
              <a:t>timeline </a:t>
            </a:r>
            <a:r>
              <a:rPr lang="en-US" sz="2500" i="1">
                <a:solidFill>
                  <a:srgbClr val="000000"/>
                </a:solidFill>
                <a:latin typeface="Canva Sans Italics"/>
                <a:ea typeface="Canva Sans Italics"/>
                <a:cs typeface="Canva Sans Italics"/>
                <a:sym typeface="Canva Sans Italics"/>
              </a:rPr>
              <a:t>established from the start is </a:t>
            </a:r>
            <a:r>
              <a:rPr lang="en-US" sz="2500" b="1" i="1">
                <a:solidFill>
                  <a:srgbClr val="000000"/>
                </a:solidFill>
                <a:latin typeface="Canva Sans Bold Italics"/>
                <a:ea typeface="Canva Sans Bold Italics"/>
                <a:cs typeface="Canva Sans Bold Italics"/>
                <a:sym typeface="Canva Sans Bold Italics"/>
              </a:rPr>
              <a:t>vital</a:t>
            </a:r>
          </a:p>
        </p:txBody>
      </p:sp>
      <p:grpSp>
        <p:nvGrpSpPr>
          <p:cNvPr id="13" name="Group 13"/>
          <p:cNvGrpSpPr/>
          <p:nvPr/>
        </p:nvGrpSpPr>
        <p:grpSpPr>
          <a:xfrm>
            <a:off x="13335039" y="6291478"/>
            <a:ext cx="4690406" cy="1855444"/>
            <a:chOff x="0" y="0"/>
            <a:chExt cx="6253875" cy="2473926"/>
          </a:xfrm>
        </p:grpSpPr>
        <p:grpSp>
          <p:nvGrpSpPr>
            <p:cNvPr id="14" name="Group 14"/>
            <p:cNvGrpSpPr/>
            <p:nvPr/>
          </p:nvGrpSpPr>
          <p:grpSpPr>
            <a:xfrm>
              <a:off x="0" y="0"/>
              <a:ext cx="6253875" cy="2473926"/>
              <a:chOff x="0" y="0"/>
              <a:chExt cx="1235333" cy="488677"/>
            </a:xfrm>
          </p:grpSpPr>
          <p:sp>
            <p:nvSpPr>
              <p:cNvPr id="15" name="Freeform 15"/>
              <p:cNvSpPr/>
              <p:nvPr/>
            </p:nvSpPr>
            <p:spPr>
              <a:xfrm>
                <a:off x="0" y="0"/>
                <a:ext cx="1235333" cy="488677"/>
              </a:xfrm>
              <a:custGeom>
                <a:avLst/>
                <a:gdLst/>
                <a:ahLst/>
                <a:cxnLst/>
                <a:rect l="l" t="t" r="r" b="b"/>
                <a:pathLst>
                  <a:path w="1235333" h="488677">
                    <a:moveTo>
                      <a:pt x="0" y="0"/>
                    </a:moveTo>
                    <a:lnTo>
                      <a:pt x="1235333" y="0"/>
                    </a:lnTo>
                    <a:lnTo>
                      <a:pt x="1235333" y="488677"/>
                    </a:lnTo>
                    <a:lnTo>
                      <a:pt x="0" y="488677"/>
                    </a:lnTo>
                    <a:close/>
                  </a:path>
                </a:pathLst>
              </a:custGeom>
              <a:solidFill>
                <a:srgbClr val="00BF63"/>
              </a:solidFill>
            </p:spPr>
            <p:txBody>
              <a:bodyPr/>
              <a:lstStyle/>
              <a:p>
                <a:endParaRPr lang="en-GB"/>
              </a:p>
            </p:txBody>
          </p:sp>
          <p:sp>
            <p:nvSpPr>
              <p:cNvPr id="16" name="TextBox 16"/>
              <p:cNvSpPr txBox="1"/>
              <p:nvPr/>
            </p:nvSpPr>
            <p:spPr>
              <a:xfrm>
                <a:off x="0" y="-57150"/>
                <a:ext cx="1235333" cy="545827"/>
              </a:xfrm>
              <a:prstGeom prst="rect">
                <a:avLst/>
              </a:prstGeom>
            </p:spPr>
            <p:txBody>
              <a:bodyPr lIns="50800" tIns="50800" rIns="50800" bIns="50800" rtlCol="0" anchor="ctr"/>
              <a:lstStyle/>
              <a:p>
                <a:pPr algn="ctr">
                  <a:lnSpc>
                    <a:spcPts val="3500"/>
                  </a:lnSpc>
                </a:pPr>
                <a:endParaRPr/>
              </a:p>
            </p:txBody>
          </p:sp>
        </p:grpSp>
        <p:sp>
          <p:nvSpPr>
            <p:cNvPr id="17" name="TextBox 17"/>
            <p:cNvSpPr txBox="1"/>
            <p:nvPr/>
          </p:nvSpPr>
          <p:spPr>
            <a:xfrm>
              <a:off x="239036" y="53746"/>
              <a:ext cx="5775802" cy="2309283"/>
            </a:xfrm>
            <a:prstGeom prst="rect">
              <a:avLst/>
            </a:prstGeom>
          </p:spPr>
          <p:txBody>
            <a:bodyPr lIns="0" tIns="0" rIns="0" bIns="0" rtlCol="0" anchor="t">
              <a:spAutoFit/>
            </a:bodyPr>
            <a:lstStyle/>
            <a:p>
              <a:pPr algn="ctr">
                <a:lnSpc>
                  <a:spcPts val="3500"/>
                </a:lnSpc>
              </a:pPr>
              <a:r>
                <a:rPr lang="en-US" sz="2500" b="1" i="1">
                  <a:solidFill>
                    <a:srgbClr val="FCFDFE"/>
                  </a:solidFill>
                  <a:latin typeface="Canva Sans Bold Italics"/>
                  <a:ea typeface="Canva Sans Bold Italics"/>
                  <a:cs typeface="Canva Sans Bold Italics"/>
                  <a:sym typeface="Canva Sans Bold Italics"/>
                </a:rPr>
                <a:t>Note</a:t>
              </a:r>
            </a:p>
            <a:p>
              <a:pPr algn="ctr">
                <a:lnSpc>
                  <a:spcPts val="3500"/>
                </a:lnSpc>
                <a:spcBef>
                  <a:spcPct val="0"/>
                </a:spcBef>
              </a:pPr>
              <a:r>
                <a:rPr lang="en-US" sz="2500" i="1">
                  <a:solidFill>
                    <a:srgbClr val="FCFDFE"/>
                  </a:solidFill>
                  <a:latin typeface="Canva Sans Italics"/>
                  <a:ea typeface="Canva Sans Italics"/>
                  <a:cs typeface="Canva Sans Italics"/>
                  <a:sym typeface="Canva Sans Italics"/>
                </a:rPr>
                <a:t>In some cases the technical and clinical check can be done by the same person</a:t>
              </a: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7F8FC"/>
        </a:solidFill>
        <a:effectLst/>
      </p:bgPr>
    </p:bg>
    <p:spTree>
      <p:nvGrpSpPr>
        <p:cNvPr id="1" name=""/>
        <p:cNvGrpSpPr/>
        <p:nvPr/>
      </p:nvGrpSpPr>
      <p:grpSpPr>
        <a:xfrm>
          <a:off x="0" y="0"/>
          <a:ext cx="0" cy="0"/>
          <a:chOff x="0" y="0"/>
          <a:chExt cx="0" cy="0"/>
        </a:xfrm>
      </p:grpSpPr>
      <p:sp>
        <p:nvSpPr>
          <p:cNvPr id="2" name="Freeform 2"/>
          <p:cNvSpPr/>
          <p:nvPr/>
        </p:nvSpPr>
        <p:spPr>
          <a:xfrm>
            <a:off x="11867867" y="4366852"/>
            <a:ext cx="4818665" cy="2276819"/>
          </a:xfrm>
          <a:custGeom>
            <a:avLst/>
            <a:gdLst/>
            <a:ahLst/>
            <a:cxnLst/>
            <a:rect l="l" t="t" r="r" b="b"/>
            <a:pathLst>
              <a:path w="4818665" h="2276819">
                <a:moveTo>
                  <a:pt x="0" y="0"/>
                </a:moveTo>
                <a:lnTo>
                  <a:pt x="4818665" y="0"/>
                </a:lnTo>
                <a:lnTo>
                  <a:pt x="4818665" y="2276819"/>
                </a:lnTo>
                <a:lnTo>
                  <a:pt x="0" y="2276819"/>
                </a:lnTo>
                <a:lnTo>
                  <a:pt x="0" y="0"/>
                </a:lnTo>
                <a:close/>
              </a:path>
            </a:pathLst>
          </a:custGeom>
          <a:blipFill>
            <a:blip r:embed="rId2"/>
            <a:stretch>
              <a:fillRect/>
            </a:stretch>
          </a:blipFill>
        </p:spPr>
        <p:txBody>
          <a:bodyPr/>
          <a:lstStyle/>
          <a:p>
            <a:endParaRPr lang="en-GB"/>
          </a:p>
        </p:txBody>
      </p:sp>
      <p:sp>
        <p:nvSpPr>
          <p:cNvPr id="3" name="Freeform 3"/>
          <p:cNvSpPr/>
          <p:nvPr/>
        </p:nvSpPr>
        <p:spPr>
          <a:xfrm>
            <a:off x="1923593" y="3447861"/>
            <a:ext cx="4466540" cy="4114800"/>
          </a:xfrm>
          <a:custGeom>
            <a:avLst/>
            <a:gdLst/>
            <a:ahLst/>
            <a:cxnLst/>
            <a:rect l="l" t="t" r="r" b="b"/>
            <a:pathLst>
              <a:path w="4466540" h="4114800">
                <a:moveTo>
                  <a:pt x="0" y="0"/>
                </a:moveTo>
                <a:lnTo>
                  <a:pt x="4466540" y="0"/>
                </a:lnTo>
                <a:lnTo>
                  <a:pt x="4466540"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4" name="Group 4"/>
          <p:cNvGrpSpPr/>
          <p:nvPr/>
        </p:nvGrpSpPr>
        <p:grpSpPr>
          <a:xfrm>
            <a:off x="8143592" y="4233532"/>
            <a:ext cx="3086100" cy="2543458"/>
            <a:chOff x="0" y="0"/>
            <a:chExt cx="812800" cy="669882"/>
          </a:xfrm>
        </p:grpSpPr>
        <p:sp>
          <p:nvSpPr>
            <p:cNvPr id="5" name="Freeform 5"/>
            <p:cNvSpPr/>
            <p:nvPr/>
          </p:nvSpPr>
          <p:spPr>
            <a:xfrm>
              <a:off x="0" y="0"/>
              <a:ext cx="812800" cy="669882"/>
            </a:xfrm>
            <a:custGeom>
              <a:avLst/>
              <a:gdLst/>
              <a:ahLst/>
              <a:cxnLst/>
              <a:rect l="l" t="t" r="r" b="b"/>
              <a:pathLst>
                <a:path w="812800" h="669882">
                  <a:moveTo>
                    <a:pt x="812800" y="334941"/>
                  </a:moveTo>
                  <a:lnTo>
                    <a:pt x="406400" y="0"/>
                  </a:lnTo>
                  <a:lnTo>
                    <a:pt x="406400" y="203200"/>
                  </a:lnTo>
                  <a:lnTo>
                    <a:pt x="0" y="203200"/>
                  </a:lnTo>
                  <a:lnTo>
                    <a:pt x="0" y="466682"/>
                  </a:lnTo>
                  <a:lnTo>
                    <a:pt x="406400" y="466682"/>
                  </a:lnTo>
                  <a:lnTo>
                    <a:pt x="406400" y="669882"/>
                  </a:lnTo>
                  <a:lnTo>
                    <a:pt x="812800" y="334941"/>
                  </a:lnTo>
                  <a:close/>
                </a:path>
              </a:pathLst>
            </a:custGeom>
            <a:solidFill>
              <a:srgbClr val="D40000"/>
            </a:solidFill>
          </p:spPr>
          <p:txBody>
            <a:bodyPr/>
            <a:lstStyle/>
            <a:p>
              <a:endParaRPr lang="en-GB"/>
            </a:p>
          </p:txBody>
        </p:sp>
        <p:sp>
          <p:nvSpPr>
            <p:cNvPr id="6" name="TextBox 6"/>
            <p:cNvSpPr txBox="1"/>
            <p:nvPr/>
          </p:nvSpPr>
          <p:spPr>
            <a:xfrm>
              <a:off x="0" y="165100"/>
              <a:ext cx="711200" cy="301582"/>
            </a:xfrm>
            <a:prstGeom prst="rect">
              <a:avLst/>
            </a:prstGeom>
          </p:spPr>
          <p:txBody>
            <a:bodyPr lIns="50800" tIns="50800" rIns="50800" bIns="50800" rtlCol="0" anchor="ctr"/>
            <a:lstStyle/>
            <a:p>
              <a:pPr algn="ctr">
                <a:lnSpc>
                  <a:spcPts val="3499"/>
                </a:lnSpc>
              </a:pPr>
              <a:endParaRPr/>
            </a:p>
          </p:txBody>
        </p:sp>
      </p:grpSp>
      <p:sp>
        <p:nvSpPr>
          <p:cNvPr id="7" name="TextBox 7"/>
          <p:cNvSpPr txBox="1"/>
          <p:nvPr/>
        </p:nvSpPr>
        <p:spPr>
          <a:xfrm>
            <a:off x="1028700" y="648044"/>
            <a:ext cx="16876602" cy="1005208"/>
          </a:xfrm>
          <a:prstGeom prst="rect">
            <a:avLst/>
          </a:prstGeom>
        </p:spPr>
        <p:txBody>
          <a:bodyPr lIns="0" tIns="0" rIns="0" bIns="0" rtlCol="0" anchor="t">
            <a:spAutoFit/>
          </a:bodyPr>
          <a:lstStyle/>
          <a:p>
            <a:pPr algn="ctr">
              <a:lnSpc>
                <a:spcPts val="8119"/>
              </a:lnSpc>
              <a:spcBef>
                <a:spcPct val="0"/>
              </a:spcBef>
            </a:pPr>
            <a:r>
              <a:rPr lang="en-US" sz="5799" b="1">
                <a:solidFill>
                  <a:srgbClr val="000000"/>
                </a:solidFill>
                <a:latin typeface="Canva Sans Bold"/>
                <a:ea typeface="Canva Sans Bold"/>
                <a:cs typeface="Canva Sans Bold"/>
                <a:sym typeface="Canva Sans Bold"/>
              </a:rPr>
              <a:t>Final content review/finalisation</a:t>
            </a:r>
          </a:p>
        </p:txBody>
      </p:sp>
      <p:sp>
        <p:nvSpPr>
          <p:cNvPr id="8" name="TextBox 8"/>
          <p:cNvSpPr txBox="1"/>
          <p:nvPr/>
        </p:nvSpPr>
        <p:spPr>
          <a:xfrm>
            <a:off x="16995815" y="8943229"/>
            <a:ext cx="152400" cy="219075"/>
          </a:xfrm>
          <a:prstGeom prst="rect">
            <a:avLst/>
          </a:prstGeom>
        </p:spPr>
        <p:txBody>
          <a:bodyPr wrap="none" lIns="0" tIns="0" rIns="0" bIns="0" rtlCol="0" anchor="t">
            <a:spAutoFit/>
          </a:bodyPr>
          <a:lstStyle/>
          <a:p>
            <a:pPr algn="ctr">
              <a:lnSpc>
                <a:spcPts val="4642"/>
              </a:lnSpc>
              <a:spcBef>
                <a:spcPct val="0"/>
              </a:spcBef>
            </a:pPr>
            <a:r>
              <a:rPr lang="en-US" sz="3316">
                <a:solidFill>
                  <a:srgbClr val="000000"/>
                </a:solidFill>
                <a:latin typeface="Canva Sans"/>
                <a:ea typeface="Canva Sans"/>
                <a:cs typeface="Canva Sans"/>
                <a:sym typeface="Canva Sans"/>
              </a:rPr>
              <a:t>24</a:t>
            </a:r>
          </a:p>
        </p:txBody>
      </p:sp>
      <p:sp>
        <p:nvSpPr>
          <p:cNvPr id="9" name="TextBox 9"/>
          <p:cNvSpPr txBox="1"/>
          <p:nvPr/>
        </p:nvSpPr>
        <p:spPr>
          <a:xfrm>
            <a:off x="2149421" y="1687993"/>
            <a:ext cx="13989158" cy="1064543"/>
          </a:xfrm>
          <a:prstGeom prst="rect">
            <a:avLst/>
          </a:prstGeom>
        </p:spPr>
        <p:txBody>
          <a:bodyPr lIns="0" tIns="0" rIns="0" bIns="0" rtlCol="0" anchor="t">
            <a:spAutoFit/>
          </a:bodyPr>
          <a:lstStyle/>
          <a:p>
            <a:pPr algn="ctr">
              <a:lnSpc>
                <a:spcPts val="4337"/>
              </a:lnSpc>
            </a:pPr>
            <a:r>
              <a:rPr lang="en-US" sz="3100">
                <a:solidFill>
                  <a:srgbClr val="000000"/>
                </a:solidFill>
                <a:latin typeface="Canva Sans"/>
                <a:ea typeface="Canva Sans"/>
                <a:cs typeface="Canva Sans"/>
                <a:sym typeface="Canva Sans"/>
              </a:rPr>
              <a:t>Send for review by the organisation requesting training:</a:t>
            </a:r>
          </a:p>
          <a:p>
            <a:pPr algn="ctr">
              <a:lnSpc>
                <a:spcPts val="4338"/>
              </a:lnSpc>
            </a:pPr>
            <a:r>
              <a:rPr lang="en-US" sz="3100">
                <a:solidFill>
                  <a:srgbClr val="000000"/>
                </a:solidFill>
                <a:latin typeface="Canva Sans"/>
                <a:ea typeface="Canva Sans"/>
                <a:cs typeface="Canva Sans"/>
                <a:sym typeface="Canva Sans"/>
              </a:rPr>
              <a:t> there may be a couple of rounds of review</a:t>
            </a:r>
          </a:p>
        </p:txBody>
      </p:sp>
      <p:sp>
        <p:nvSpPr>
          <p:cNvPr id="10" name="TextBox 10"/>
          <p:cNvSpPr txBox="1"/>
          <p:nvPr/>
        </p:nvSpPr>
        <p:spPr>
          <a:xfrm>
            <a:off x="267733" y="4813108"/>
            <a:ext cx="4116991" cy="955682"/>
          </a:xfrm>
          <a:prstGeom prst="rect">
            <a:avLst/>
          </a:prstGeom>
        </p:spPr>
        <p:txBody>
          <a:bodyPr lIns="0" tIns="0" rIns="0" bIns="0" rtlCol="0" anchor="t">
            <a:spAutoFit/>
          </a:bodyPr>
          <a:lstStyle/>
          <a:p>
            <a:pPr algn="l">
              <a:lnSpc>
                <a:spcPts val="8749"/>
              </a:lnSpc>
            </a:pPr>
            <a:r>
              <a:rPr lang="en-US" sz="3499" b="1">
                <a:solidFill>
                  <a:srgbClr val="000000"/>
                </a:solidFill>
                <a:latin typeface="Canva Sans Bold"/>
                <a:ea typeface="Canva Sans Bold"/>
                <a:cs typeface="Canva Sans Bold"/>
                <a:sym typeface="Canva Sans Bold"/>
              </a:rPr>
              <a:t>Lesson designer</a:t>
            </a:r>
          </a:p>
        </p:txBody>
      </p:sp>
      <p:sp>
        <p:nvSpPr>
          <p:cNvPr id="11" name="TextBox 11"/>
          <p:cNvSpPr txBox="1"/>
          <p:nvPr/>
        </p:nvSpPr>
        <p:spPr>
          <a:xfrm>
            <a:off x="5027009" y="4813108"/>
            <a:ext cx="4116991" cy="955682"/>
          </a:xfrm>
          <a:prstGeom prst="rect">
            <a:avLst/>
          </a:prstGeom>
        </p:spPr>
        <p:txBody>
          <a:bodyPr lIns="0" tIns="0" rIns="0" bIns="0" rtlCol="0" anchor="t">
            <a:spAutoFit/>
          </a:bodyPr>
          <a:lstStyle/>
          <a:p>
            <a:pPr algn="l">
              <a:lnSpc>
                <a:spcPts val="8749"/>
              </a:lnSpc>
            </a:pPr>
            <a:r>
              <a:rPr lang="en-US" sz="3499" b="1">
                <a:solidFill>
                  <a:srgbClr val="000000"/>
                </a:solidFill>
                <a:latin typeface="Canva Sans Bold"/>
                <a:ea typeface="Canva Sans Bold"/>
                <a:cs typeface="Canva Sans Bold"/>
                <a:sym typeface="Canva Sans Bold"/>
              </a:rPr>
              <a:t>Organisation</a:t>
            </a:r>
          </a:p>
        </p:txBody>
      </p:sp>
      <p:sp>
        <p:nvSpPr>
          <p:cNvPr id="12" name="TextBox 12"/>
          <p:cNvSpPr txBox="1"/>
          <p:nvPr/>
        </p:nvSpPr>
        <p:spPr>
          <a:xfrm>
            <a:off x="1990179" y="8189079"/>
            <a:ext cx="13989158" cy="1144492"/>
          </a:xfrm>
          <a:prstGeom prst="rect">
            <a:avLst/>
          </a:prstGeom>
        </p:spPr>
        <p:txBody>
          <a:bodyPr lIns="0" tIns="0" rIns="0" bIns="0" rtlCol="0" anchor="t">
            <a:spAutoFit/>
          </a:bodyPr>
          <a:lstStyle/>
          <a:p>
            <a:pPr algn="ctr">
              <a:lnSpc>
                <a:spcPts val="4642"/>
              </a:lnSpc>
            </a:pPr>
            <a:r>
              <a:rPr lang="en-US" sz="3316">
                <a:solidFill>
                  <a:srgbClr val="000000"/>
                </a:solidFill>
                <a:latin typeface="Canva Sans"/>
                <a:ea typeface="Canva Sans"/>
                <a:cs typeface="Canva Sans"/>
                <a:sym typeface="Canva Sans"/>
              </a:rPr>
              <a:t>This final review ensures fidelity to guidelines</a:t>
            </a:r>
          </a:p>
          <a:p>
            <a:pPr algn="ctr">
              <a:lnSpc>
                <a:spcPts val="4642"/>
              </a:lnSpc>
              <a:spcBef>
                <a:spcPct val="0"/>
              </a:spcBef>
            </a:pPr>
            <a:r>
              <a:rPr lang="en-US" sz="3316">
                <a:solidFill>
                  <a:srgbClr val="000000"/>
                </a:solidFill>
                <a:latin typeface="Canva Sans"/>
                <a:ea typeface="Canva Sans"/>
                <a:cs typeface="Canva Sans"/>
                <a:sym typeface="Canva Sans"/>
              </a:rPr>
              <a:t>and national processes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7F8FC"/>
        </a:solidFill>
        <a:effectLst/>
      </p:bgPr>
    </p:bg>
    <p:spTree>
      <p:nvGrpSpPr>
        <p:cNvPr id="1" name=""/>
        <p:cNvGrpSpPr/>
        <p:nvPr/>
      </p:nvGrpSpPr>
      <p:grpSpPr>
        <a:xfrm>
          <a:off x="0" y="0"/>
          <a:ext cx="0" cy="0"/>
          <a:chOff x="0" y="0"/>
          <a:chExt cx="0" cy="0"/>
        </a:xfrm>
      </p:grpSpPr>
      <p:grpSp>
        <p:nvGrpSpPr>
          <p:cNvPr id="2" name="Group 2"/>
          <p:cNvGrpSpPr/>
          <p:nvPr/>
        </p:nvGrpSpPr>
        <p:grpSpPr>
          <a:xfrm>
            <a:off x="1873412" y="4854616"/>
            <a:ext cx="14541175" cy="4133342"/>
            <a:chOff x="0" y="0"/>
            <a:chExt cx="19388234" cy="5511123"/>
          </a:xfrm>
        </p:grpSpPr>
        <p:sp>
          <p:nvSpPr>
            <p:cNvPr id="3" name="Freeform 3"/>
            <p:cNvSpPr/>
            <p:nvPr/>
          </p:nvSpPr>
          <p:spPr>
            <a:xfrm>
              <a:off x="0" y="1536526"/>
              <a:ext cx="3021162" cy="3067169"/>
            </a:xfrm>
            <a:custGeom>
              <a:avLst/>
              <a:gdLst/>
              <a:ahLst/>
              <a:cxnLst/>
              <a:rect l="l" t="t" r="r" b="b"/>
              <a:pathLst>
                <a:path w="3021162" h="3067169">
                  <a:moveTo>
                    <a:pt x="0" y="0"/>
                  </a:moveTo>
                  <a:lnTo>
                    <a:pt x="3021162" y="0"/>
                  </a:lnTo>
                  <a:lnTo>
                    <a:pt x="3021162" y="3067169"/>
                  </a:lnTo>
                  <a:lnTo>
                    <a:pt x="0" y="30671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TextBox 4"/>
            <p:cNvSpPr txBox="1"/>
            <p:nvPr/>
          </p:nvSpPr>
          <p:spPr>
            <a:xfrm>
              <a:off x="3589970" y="-76200"/>
              <a:ext cx="15798263" cy="5587323"/>
            </a:xfrm>
            <a:prstGeom prst="rect">
              <a:avLst/>
            </a:prstGeom>
          </p:spPr>
          <p:txBody>
            <a:bodyPr lIns="0" tIns="0" rIns="0" bIns="0" rtlCol="0" anchor="t">
              <a:spAutoFit/>
            </a:bodyPr>
            <a:lstStyle/>
            <a:p>
              <a:pPr algn="l">
                <a:lnSpc>
                  <a:spcPts val="2208"/>
                </a:lnSpc>
              </a:pPr>
              <a:endParaRPr/>
            </a:p>
            <a:p>
              <a:pPr marL="755644" lvl="1" indent="-377822" algn="l">
                <a:lnSpc>
                  <a:spcPts val="6439"/>
                </a:lnSpc>
                <a:buFont typeface="Arial"/>
                <a:buChar char="•"/>
              </a:pPr>
              <a:r>
                <a:rPr lang="en-US" sz="3499">
                  <a:solidFill>
                    <a:srgbClr val="000000"/>
                  </a:solidFill>
                  <a:latin typeface="Canva Sans"/>
                  <a:ea typeface="Canva Sans"/>
                  <a:cs typeface="Canva Sans"/>
                  <a:sym typeface="Canva Sans"/>
                </a:rPr>
                <a:t>Running a </a:t>
              </a:r>
              <a:r>
                <a:rPr lang="en-US" sz="3499" b="1">
                  <a:solidFill>
                    <a:srgbClr val="000000"/>
                  </a:solidFill>
                  <a:latin typeface="Canva Sans Bold"/>
                  <a:ea typeface="Canva Sans Bold"/>
                  <a:cs typeface="Canva Sans Bold"/>
                  <a:sym typeface="Canva Sans Bold"/>
                </a:rPr>
                <a:t>pilot</a:t>
              </a:r>
              <a:r>
                <a:rPr lang="en-US" sz="3499">
                  <a:solidFill>
                    <a:srgbClr val="000000"/>
                  </a:solidFill>
                  <a:latin typeface="Canva Sans"/>
                  <a:ea typeface="Canva Sans"/>
                  <a:cs typeface="Canva Sans"/>
                  <a:sym typeface="Canva Sans"/>
                </a:rPr>
                <a:t> with a small group first irons out any errors and/or points that participants might find confusing</a:t>
              </a:r>
            </a:p>
            <a:p>
              <a:pPr marL="755644" lvl="1" indent="-377822" algn="l">
                <a:lnSpc>
                  <a:spcPts val="6439"/>
                </a:lnSpc>
                <a:buFont typeface="Arial"/>
                <a:buChar char="•"/>
              </a:pPr>
              <a:r>
                <a:rPr lang="en-US" sz="3499">
                  <a:solidFill>
                    <a:srgbClr val="000000"/>
                  </a:solidFill>
                  <a:latin typeface="Canva Sans"/>
                  <a:ea typeface="Canva Sans"/>
                  <a:cs typeface="Canva Sans"/>
                  <a:sym typeface="Canva Sans"/>
                </a:rPr>
                <a:t>When running the pilot session, ask for input from participants </a:t>
              </a:r>
            </a:p>
          </p:txBody>
        </p:sp>
      </p:grpSp>
      <p:sp>
        <p:nvSpPr>
          <p:cNvPr id="5" name="TextBox 5"/>
          <p:cNvSpPr txBox="1"/>
          <p:nvPr/>
        </p:nvSpPr>
        <p:spPr>
          <a:xfrm>
            <a:off x="1028700" y="1131314"/>
            <a:ext cx="16230600" cy="685800"/>
          </a:xfrm>
          <a:prstGeom prst="rect">
            <a:avLst/>
          </a:prstGeom>
        </p:spPr>
        <p:txBody>
          <a:bodyPr lIns="0" tIns="0" rIns="0" bIns="0" rtlCol="0" anchor="t">
            <a:spAutoFit/>
          </a:bodyPr>
          <a:lstStyle/>
          <a:p>
            <a:pPr marL="0" lvl="0" indent="0" algn="ctr">
              <a:lnSpc>
                <a:spcPts val="5400"/>
              </a:lnSpc>
              <a:spcBef>
                <a:spcPct val="0"/>
              </a:spcBef>
            </a:pPr>
            <a:r>
              <a:rPr lang="en-US" sz="4500" b="1">
                <a:solidFill>
                  <a:srgbClr val="000000"/>
                </a:solidFill>
                <a:latin typeface="Open Sans Bold"/>
                <a:ea typeface="Open Sans Bold"/>
                <a:cs typeface="Open Sans Bold"/>
                <a:sym typeface="Open Sans Bold"/>
              </a:rPr>
              <a:t>Step 6: Run a pilot session</a:t>
            </a:r>
          </a:p>
        </p:txBody>
      </p:sp>
      <p:sp>
        <p:nvSpPr>
          <p:cNvPr id="6" name="TextBox 6"/>
          <p:cNvSpPr txBox="1"/>
          <p:nvPr/>
        </p:nvSpPr>
        <p:spPr>
          <a:xfrm>
            <a:off x="16976006" y="8921283"/>
            <a:ext cx="152400" cy="219075"/>
          </a:xfrm>
          <a:prstGeom prst="rect">
            <a:avLst/>
          </a:prstGeom>
        </p:spPr>
        <p:txBody>
          <a:bodyPr wrap="none" lIns="0" tIns="0" rIns="0" bIns="0" rtlCol="0" anchor="t">
            <a:spAutoFit/>
          </a:bodyPr>
          <a:lstStyle/>
          <a:p>
            <a:pPr algn="ctr">
              <a:lnSpc>
                <a:spcPts val="4642"/>
              </a:lnSpc>
              <a:spcBef>
                <a:spcPct val="0"/>
              </a:spcBef>
            </a:pPr>
            <a:r>
              <a:rPr lang="en-US" sz="3316">
                <a:solidFill>
                  <a:srgbClr val="000000"/>
                </a:solidFill>
                <a:latin typeface="Canva Sans"/>
                <a:ea typeface="Canva Sans"/>
                <a:cs typeface="Canva Sans"/>
                <a:sym typeface="Canva Sans"/>
              </a:rPr>
              <a:t>25</a:t>
            </a:r>
          </a:p>
        </p:txBody>
      </p:sp>
      <p:grpSp>
        <p:nvGrpSpPr>
          <p:cNvPr id="7" name="Group 7"/>
          <p:cNvGrpSpPr/>
          <p:nvPr/>
        </p:nvGrpSpPr>
        <p:grpSpPr>
          <a:xfrm>
            <a:off x="167540" y="2160737"/>
            <a:ext cx="17952919" cy="2763330"/>
            <a:chOff x="0" y="0"/>
            <a:chExt cx="23937225" cy="3684440"/>
          </a:xfrm>
        </p:grpSpPr>
        <p:grpSp>
          <p:nvGrpSpPr>
            <p:cNvPr id="8" name="Group 8"/>
            <p:cNvGrpSpPr/>
            <p:nvPr/>
          </p:nvGrpSpPr>
          <p:grpSpPr>
            <a:xfrm>
              <a:off x="0" y="0"/>
              <a:ext cx="3834533" cy="2469307"/>
              <a:chOff x="0" y="0"/>
              <a:chExt cx="631090" cy="406400"/>
            </a:xfrm>
          </p:grpSpPr>
          <p:sp>
            <p:nvSpPr>
              <p:cNvPr id="9" name="Freeform 9"/>
              <p:cNvSpPr/>
              <p:nvPr/>
            </p:nvSpPr>
            <p:spPr>
              <a:xfrm>
                <a:off x="0" y="0"/>
                <a:ext cx="631090" cy="406400"/>
              </a:xfrm>
              <a:custGeom>
                <a:avLst/>
                <a:gdLst/>
                <a:ahLst/>
                <a:cxnLst/>
                <a:rect l="l" t="t" r="r" b="b"/>
                <a:pathLst>
                  <a:path w="631090" h="406400">
                    <a:moveTo>
                      <a:pt x="0" y="0"/>
                    </a:moveTo>
                    <a:lnTo>
                      <a:pt x="427890" y="0"/>
                    </a:lnTo>
                    <a:lnTo>
                      <a:pt x="631090" y="203200"/>
                    </a:lnTo>
                    <a:lnTo>
                      <a:pt x="427890" y="406400"/>
                    </a:lnTo>
                    <a:lnTo>
                      <a:pt x="0" y="406400"/>
                    </a:lnTo>
                    <a:lnTo>
                      <a:pt x="203200" y="203200"/>
                    </a:lnTo>
                    <a:lnTo>
                      <a:pt x="0" y="0"/>
                    </a:lnTo>
                    <a:close/>
                  </a:path>
                </a:pathLst>
              </a:custGeom>
              <a:solidFill>
                <a:srgbClr val="00BF63"/>
              </a:solidFill>
            </p:spPr>
            <p:txBody>
              <a:bodyPr/>
              <a:lstStyle/>
              <a:p>
                <a:endParaRPr lang="en-GB"/>
              </a:p>
            </p:txBody>
          </p:sp>
          <p:sp>
            <p:nvSpPr>
              <p:cNvPr id="10" name="TextBox 10"/>
              <p:cNvSpPr txBox="1"/>
              <p:nvPr/>
            </p:nvSpPr>
            <p:spPr>
              <a:xfrm>
                <a:off x="177800" y="-38100"/>
                <a:ext cx="377090" cy="444500"/>
              </a:xfrm>
              <a:prstGeom prst="rect">
                <a:avLst/>
              </a:prstGeom>
            </p:spPr>
            <p:txBody>
              <a:bodyPr lIns="50800" tIns="50800" rIns="50800" bIns="50800" rtlCol="0" anchor="ctr"/>
              <a:lstStyle/>
              <a:p>
                <a:pPr algn="ctr">
                  <a:lnSpc>
                    <a:spcPts val="3499"/>
                  </a:lnSpc>
                </a:pPr>
                <a:r>
                  <a:rPr lang="en-US" sz="2499">
                    <a:solidFill>
                      <a:srgbClr val="000000"/>
                    </a:solidFill>
                    <a:latin typeface="Aptos"/>
                    <a:ea typeface="Aptos"/>
                    <a:cs typeface="Aptos"/>
                    <a:sym typeface="Aptos"/>
                  </a:rPr>
                  <a:t>Agree learning points</a:t>
                </a:r>
              </a:p>
            </p:txBody>
          </p:sp>
        </p:grpSp>
        <p:grpSp>
          <p:nvGrpSpPr>
            <p:cNvPr id="11" name="Group 11"/>
            <p:cNvGrpSpPr/>
            <p:nvPr/>
          </p:nvGrpSpPr>
          <p:grpSpPr>
            <a:xfrm>
              <a:off x="3350449" y="0"/>
              <a:ext cx="3834533" cy="2469307"/>
              <a:chOff x="0" y="0"/>
              <a:chExt cx="631090" cy="406400"/>
            </a:xfrm>
          </p:grpSpPr>
          <p:sp>
            <p:nvSpPr>
              <p:cNvPr id="12" name="Freeform 12"/>
              <p:cNvSpPr/>
              <p:nvPr/>
            </p:nvSpPr>
            <p:spPr>
              <a:xfrm>
                <a:off x="0" y="0"/>
                <a:ext cx="631090" cy="406400"/>
              </a:xfrm>
              <a:custGeom>
                <a:avLst/>
                <a:gdLst/>
                <a:ahLst/>
                <a:cxnLst/>
                <a:rect l="l" t="t" r="r" b="b"/>
                <a:pathLst>
                  <a:path w="631090" h="406400">
                    <a:moveTo>
                      <a:pt x="0" y="0"/>
                    </a:moveTo>
                    <a:lnTo>
                      <a:pt x="427890" y="0"/>
                    </a:lnTo>
                    <a:lnTo>
                      <a:pt x="631090" y="203200"/>
                    </a:lnTo>
                    <a:lnTo>
                      <a:pt x="427890" y="406400"/>
                    </a:lnTo>
                    <a:lnTo>
                      <a:pt x="0" y="406400"/>
                    </a:lnTo>
                    <a:lnTo>
                      <a:pt x="203200" y="203200"/>
                    </a:lnTo>
                    <a:lnTo>
                      <a:pt x="0" y="0"/>
                    </a:lnTo>
                    <a:close/>
                  </a:path>
                </a:pathLst>
              </a:custGeom>
              <a:solidFill>
                <a:srgbClr val="1FFF93"/>
              </a:solidFill>
            </p:spPr>
            <p:txBody>
              <a:bodyPr/>
              <a:lstStyle/>
              <a:p>
                <a:endParaRPr lang="en-GB"/>
              </a:p>
            </p:txBody>
          </p:sp>
          <p:sp>
            <p:nvSpPr>
              <p:cNvPr id="13" name="TextBox 13"/>
              <p:cNvSpPr txBox="1"/>
              <p:nvPr/>
            </p:nvSpPr>
            <p:spPr>
              <a:xfrm>
                <a:off x="177800" y="-38100"/>
                <a:ext cx="377090" cy="444500"/>
              </a:xfrm>
              <a:prstGeom prst="rect">
                <a:avLst/>
              </a:prstGeom>
            </p:spPr>
            <p:txBody>
              <a:bodyPr lIns="50800" tIns="50800" rIns="50800" bIns="50800" rtlCol="0" anchor="ctr"/>
              <a:lstStyle/>
              <a:p>
                <a:pPr algn="ctr">
                  <a:lnSpc>
                    <a:spcPts val="3498"/>
                  </a:lnSpc>
                </a:pPr>
                <a:r>
                  <a:rPr lang="en-US" sz="2499">
                    <a:solidFill>
                      <a:srgbClr val="000000"/>
                    </a:solidFill>
                    <a:latin typeface="Aptos"/>
                    <a:ea typeface="Aptos"/>
                    <a:cs typeface="Aptos"/>
                    <a:sym typeface="Aptos"/>
                  </a:rPr>
                  <a:t>Develop</a:t>
                </a:r>
              </a:p>
              <a:p>
                <a:pPr algn="ctr">
                  <a:lnSpc>
                    <a:spcPts val="3499"/>
                  </a:lnSpc>
                </a:pPr>
                <a:r>
                  <a:rPr lang="en-US" sz="2499">
                    <a:solidFill>
                      <a:srgbClr val="000000"/>
                    </a:solidFill>
                    <a:latin typeface="Aptos"/>
                    <a:ea typeface="Aptos"/>
                    <a:cs typeface="Aptos"/>
                    <a:sym typeface="Aptos"/>
                  </a:rPr>
                  <a:t>lessons</a:t>
                </a:r>
              </a:p>
            </p:txBody>
          </p:sp>
        </p:grpSp>
        <p:grpSp>
          <p:nvGrpSpPr>
            <p:cNvPr id="14" name="Group 14"/>
            <p:cNvGrpSpPr/>
            <p:nvPr/>
          </p:nvGrpSpPr>
          <p:grpSpPr>
            <a:xfrm>
              <a:off x="6700897" y="0"/>
              <a:ext cx="3834533" cy="2469307"/>
              <a:chOff x="0" y="0"/>
              <a:chExt cx="631090" cy="406400"/>
            </a:xfrm>
          </p:grpSpPr>
          <p:sp>
            <p:nvSpPr>
              <p:cNvPr id="15" name="Freeform 15"/>
              <p:cNvSpPr/>
              <p:nvPr/>
            </p:nvSpPr>
            <p:spPr>
              <a:xfrm>
                <a:off x="0" y="0"/>
                <a:ext cx="631090" cy="406400"/>
              </a:xfrm>
              <a:custGeom>
                <a:avLst/>
                <a:gdLst/>
                <a:ahLst/>
                <a:cxnLst/>
                <a:rect l="l" t="t" r="r" b="b"/>
                <a:pathLst>
                  <a:path w="631090" h="406400">
                    <a:moveTo>
                      <a:pt x="0" y="0"/>
                    </a:moveTo>
                    <a:lnTo>
                      <a:pt x="427890" y="0"/>
                    </a:lnTo>
                    <a:lnTo>
                      <a:pt x="631090" y="203200"/>
                    </a:lnTo>
                    <a:lnTo>
                      <a:pt x="427890" y="406400"/>
                    </a:lnTo>
                    <a:lnTo>
                      <a:pt x="0" y="406400"/>
                    </a:lnTo>
                    <a:lnTo>
                      <a:pt x="203200" y="203200"/>
                    </a:lnTo>
                    <a:lnTo>
                      <a:pt x="0" y="0"/>
                    </a:lnTo>
                    <a:close/>
                  </a:path>
                </a:pathLst>
              </a:custGeom>
              <a:solidFill>
                <a:srgbClr val="5CFFB0"/>
              </a:solidFill>
            </p:spPr>
            <p:txBody>
              <a:bodyPr/>
              <a:lstStyle/>
              <a:p>
                <a:endParaRPr lang="en-GB"/>
              </a:p>
            </p:txBody>
          </p:sp>
          <p:sp>
            <p:nvSpPr>
              <p:cNvPr id="16" name="TextBox 16"/>
              <p:cNvSpPr txBox="1"/>
              <p:nvPr/>
            </p:nvSpPr>
            <p:spPr>
              <a:xfrm>
                <a:off x="177800" y="-38100"/>
                <a:ext cx="377090" cy="444500"/>
              </a:xfrm>
              <a:prstGeom prst="rect">
                <a:avLst/>
              </a:prstGeom>
            </p:spPr>
            <p:txBody>
              <a:bodyPr lIns="50800" tIns="50800" rIns="50800" bIns="50800" rtlCol="0" anchor="ctr"/>
              <a:lstStyle/>
              <a:p>
                <a:pPr algn="ctr">
                  <a:lnSpc>
                    <a:spcPts val="3498"/>
                  </a:lnSpc>
                </a:pPr>
                <a:r>
                  <a:rPr lang="en-US" sz="2499">
                    <a:solidFill>
                      <a:srgbClr val="000000"/>
                    </a:solidFill>
                    <a:latin typeface="Aptos"/>
                    <a:ea typeface="Aptos"/>
                    <a:cs typeface="Aptos"/>
                    <a:sym typeface="Aptos"/>
                  </a:rPr>
                  <a:t>Technical</a:t>
                </a:r>
              </a:p>
              <a:p>
                <a:pPr algn="ctr">
                  <a:lnSpc>
                    <a:spcPts val="3499"/>
                  </a:lnSpc>
                </a:pPr>
                <a:r>
                  <a:rPr lang="en-US" sz="2499">
                    <a:solidFill>
                      <a:srgbClr val="000000"/>
                    </a:solidFill>
                    <a:latin typeface="Aptos"/>
                    <a:ea typeface="Aptos"/>
                    <a:cs typeface="Aptos"/>
                    <a:sym typeface="Aptos"/>
                  </a:rPr>
                  <a:t>review</a:t>
                </a:r>
              </a:p>
            </p:txBody>
          </p:sp>
        </p:grpSp>
        <p:grpSp>
          <p:nvGrpSpPr>
            <p:cNvPr id="17" name="Group 17"/>
            <p:cNvGrpSpPr/>
            <p:nvPr/>
          </p:nvGrpSpPr>
          <p:grpSpPr>
            <a:xfrm>
              <a:off x="10051346" y="0"/>
              <a:ext cx="3834533" cy="2469307"/>
              <a:chOff x="0" y="0"/>
              <a:chExt cx="631090" cy="406400"/>
            </a:xfrm>
          </p:grpSpPr>
          <p:sp>
            <p:nvSpPr>
              <p:cNvPr id="18" name="Freeform 18"/>
              <p:cNvSpPr/>
              <p:nvPr/>
            </p:nvSpPr>
            <p:spPr>
              <a:xfrm>
                <a:off x="0" y="0"/>
                <a:ext cx="631090" cy="406400"/>
              </a:xfrm>
              <a:custGeom>
                <a:avLst/>
                <a:gdLst/>
                <a:ahLst/>
                <a:cxnLst/>
                <a:rect l="l" t="t" r="r" b="b"/>
                <a:pathLst>
                  <a:path w="631090" h="406400">
                    <a:moveTo>
                      <a:pt x="0" y="0"/>
                    </a:moveTo>
                    <a:lnTo>
                      <a:pt x="427890" y="0"/>
                    </a:lnTo>
                    <a:lnTo>
                      <a:pt x="631090" y="203200"/>
                    </a:lnTo>
                    <a:lnTo>
                      <a:pt x="427890" y="406400"/>
                    </a:lnTo>
                    <a:lnTo>
                      <a:pt x="0" y="406400"/>
                    </a:lnTo>
                    <a:lnTo>
                      <a:pt x="203200" y="203200"/>
                    </a:lnTo>
                    <a:lnTo>
                      <a:pt x="0" y="0"/>
                    </a:lnTo>
                    <a:close/>
                  </a:path>
                </a:pathLst>
              </a:custGeom>
              <a:solidFill>
                <a:srgbClr val="99FFCE"/>
              </a:solidFill>
            </p:spPr>
            <p:txBody>
              <a:bodyPr/>
              <a:lstStyle/>
              <a:p>
                <a:endParaRPr lang="en-GB"/>
              </a:p>
            </p:txBody>
          </p:sp>
          <p:sp>
            <p:nvSpPr>
              <p:cNvPr id="19" name="TextBox 19"/>
              <p:cNvSpPr txBox="1"/>
              <p:nvPr/>
            </p:nvSpPr>
            <p:spPr>
              <a:xfrm>
                <a:off x="177800" y="-38100"/>
                <a:ext cx="377090" cy="444500"/>
              </a:xfrm>
              <a:prstGeom prst="rect">
                <a:avLst/>
              </a:prstGeom>
            </p:spPr>
            <p:txBody>
              <a:bodyPr lIns="50800" tIns="50800" rIns="50800" bIns="50800" rtlCol="0" anchor="ctr"/>
              <a:lstStyle/>
              <a:p>
                <a:pPr algn="ctr">
                  <a:lnSpc>
                    <a:spcPts val="3499"/>
                  </a:lnSpc>
                </a:pPr>
                <a:r>
                  <a:rPr lang="en-US" sz="2499">
                    <a:solidFill>
                      <a:srgbClr val="000000"/>
                    </a:solidFill>
                    <a:latin typeface="Aptos"/>
                    <a:ea typeface="Aptos"/>
                    <a:cs typeface="Aptos"/>
                    <a:sym typeface="Aptos"/>
                  </a:rPr>
                  <a:t>Pilot</a:t>
                </a:r>
              </a:p>
            </p:txBody>
          </p:sp>
        </p:grpSp>
        <p:grpSp>
          <p:nvGrpSpPr>
            <p:cNvPr id="20" name="Group 20"/>
            <p:cNvGrpSpPr/>
            <p:nvPr/>
          </p:nvGrpSpPr>
          <p:grpSpPr>
            <a:xfrm>
              <a:off x="13401795" y="0"/>
              <a:ext cx="3834533" cy="2469307"/>
              <a:chOff x="0" y="0"/>
              <a:chExt cx="631090" cy="406400"/>
            </a:xfrm>
          </p:grpSpPr>
          <p:sp>
            <p:nvSpPr>
              <p:cNvPr id="21" name="Freeform 21"/>
              <p:cNvSpPr/>
              <p:nvPr/>
            </p:nvSpPr>
            <p:spPr>
              <a:xfrm>
                <a:off x="0" y="0"/>
                <a:ext cx="631090" cy="406400"/>
              </a:xfrm>
              <a:custGeom>
                <a:avLst/>
                <a:gdLst/>
                <a:ahLst/>
                <a:cxnLst/>
                <a:rect l="l" t="t" r="r" b="b"/>
                <a:pathLst>
                  <a:path w="631090" h="406400">
                    <a:moveTo>
                      <a:pt x="0" y="0"/>
                    </a:moveTo>
                    <a:lnTo>
                      <a:pt x="427890" y="0"/>
                    </a:lnTo>
                    <a:lnTo>
                      <a:pt x="631090" y="203200"/>
                    </a:lnTo>
                    <a:lnTo>
                      <a:pt x="427890" y="406400"/>
                    </a:lnTo>
                    <a:lnTo>
                      <a:pt x="0" y="406400"/>
                    </a:lnTo>
                    <a:lnTo>
                      <a:pt x="203200" y="203200"/>
                    </a:lnTo>
                    <a:lnTo>
                      <a:pt x="0" y="0"/>
                    </a:lnTo>
                    <a:close/>
                  </a:path>
                </a:pathLst>
              </a:custGeom>
              <a:solidFill>
                <a:srgbClr val="C2FFE1"/>
              </a:solidFill>
            </p:spPr>
            <p:txBody>
              <a:bodyPr/>
              <a:lstStyle/>
              <a:p>
                <a:endParaRPr lang="en-GB"/>
              </a:p>
            </p:txBody>
          </p:sp>
          <p:sp>
            <p:nvSpPr>
              <p:cNvPr id="22" name="TextBox 22"/>
              <p:cNvSpPr txBox="1"/>
              <p:nvPr/>
            </p:nvSpPr>
            <p:spPr>
              <a:xfrm>
                <a:off x="177800" y="-38100"/>
                <a:ext cx="377090" cy="444500"/>
              </a:xfrm>
              <a:prstGeom prst="rect">
                <a:avLst/>
              </a:prstGeom>
            </p:spPr>
            <p:txBody>
              <a:bodyPr lIns="50800" tIns="50800" rIns="50800" bIns="50800" rtlCol="0" anchor="ctr"/>
              <a:lstStyle/>
              <a:p>
                <a:pPr algn="ctr">
                  <a:lnSpc>
                    <a:spcPts val="3499"/>
                  </a:lnSpc>
                </a:pPr>
                <a:r>
                  <a:rPr lang="en-US" sz="2499">
                    <a:solidFill>
                      <a:srgbClr val="000000"/>
                    </a:solidFill>
                    <a:latin typeface="Aptos"/>
                    <a:ea typeface="Aptos"/>
                    <a:cs typeface="Aptos"/>
                    <a:sym typeface="Aptos"/>
                  </a:rPr>
                  <a:t>Refine</a:t>
                </a:r>
              </a:p>
            </p:txBody>
          </p:sp>
        </p:grpSp>
        <p:grpSp>
          <p:nvGrpSpPr>
            <p:cNvPr id="23" name="Group 23"/>
            <p:cNvGrpSpPr/>
            <p:nvPr/>
          </p:nvGrpSpPr>
          <p:grpSpPr>
            <a:xfrm>
              <a:off x="16752243" y="0"/>
              <a:ext cx="3834533" cy="2469307"/>
              <a:chOff x="0" y="0"/>
              <a:chExt cx="631090" cy="406400"/>
            </a:xfrm>
          </p:grpSpPr>
          <p:sp>
            <p:nvSpPr>
              <p:cNvPr id="24" name="Freeform 24"/>
              <p:cNvSpPr/>
              <p:nvPr/>
            </p:nvSpPr>
            <p:spPr>
              <a:xfrm>
                <a:off x="0" y="0"/>
                <a:ext cx="631090" cy="406400"/>
              </a:xfrm>
              <a:custGeom>
                <a:avLst/>
                <a:gdLst/>
                <a:ahLst/>
                <a:cxnLst/>
                <a:rect l="l" t="t" r="r" b="b"/>
                <a:pathLst>
                  <a:path w="631090" h="406400">
                    <a:moveTo>
                      <a:pt x="0" y="0"/>
                    </a:moveTo>
                    <a:lnTo>
                      <a:pt x="427890" y="0"/>
                    </a:lnTo>
                    <a:lnTo>
                      <a:pt x="631090" y="203200"/>
                    </a:lnTo>
                    <a:lnTo>
                      <a:pt x="427890" y="406400"/>
                    </a:lnTo>
                    <a:lnTo>
                      <a:pt x="0" y="406400"/>
                    </a:lnTo>
                    <a:lnTo>
                      <a:pt x="203200" y="203200"/>
                    </a:lnTo>
                    <a:lnTo>
                      <a:pt x="0" y="0"/>
                    </a:lnTo>
                    <a:close/>
                  </a:path>
                </a:pathLst>
              </a:custGeom>
              <a:solidFill>
                <a:srgbClr val="00BF63"/>
              </a:solidFill>
            </p:spPr>
            <p:txBody>
              <a:bodyPr/>
              <a:lstStyle/>
              <a:p>
                <a:endParaRPr lang="en-GB"/>
              </a:p>
            </p:txBody>
          </p:sp>
          <p:sp>
            <p:nvSpPr>
              <p:cNvPr id="25" name="TextBox 25"/>
              <p:cNvSpPr txBox="1"/>
              <p:nvPr/>
            </p:nvSpPr>
            <p:spPr>
              <a:xfrm>
                <a:off x="177800" y="-38100"/>
                <a:ext cx="377090" cy="444500"/>
              </a:xfrm>
              <a:prstGeom prst="rect">
                <a:avLst/>
              </a:prstGeom>
            </p:spPr>
            <p:txBody>
              <a:bodyPr lIns="50800" tIns="50800" rIns="50800" bIns="50800" rtlCol="0" anchor="ctr"/>
              <a:lstStyle/>
              <a:p>
                <a:pPr algn="ctr">
                  <a:lnSpc>
                    <a:spcPts val="3499"/>
                  </a:lnSpc>
                </a:pPr>
                <a:r>
                  <a:rPr lang="en-US" sz="2499">
                    <a:solidFill>
                      <a:srgbClr val="000000"/>
                    </a:solidFill>
                    <a:latin typeface="Aptos"/>
                    <a:ea typeface="Aptos"/>
                    <a:cs typeface="Aptos"/>
                    <a:sym typeface="Aptos"/>
                  </a:rPr>
                  <a:t>Train facilitators</a:t>
                </a:r>
              </a:p>
            </p:txBody>
          </p:sp>
        </p:grpSp>
        <p:grpSp>
          <p:nvGrpSpPr>
            <p:cNvPr id="26" name="Group 26"/>
            <p:cNvGrpSpPr/>
            <p:nvPr/>
          </p:nvGrpSpPr>
          <p:grpSpPr>
            <a:xfrm>
              <a:off x="20102692" y="0"/>
              <a:ext cx="3834533" cy="2469307"/>
              <a:chOff x="0" y="0"/>
              <a:chExt cx="631090" cy="406400"/>
            </a:xfrm>
          </p:grpSpPr>
          <p:sp>
            <p:nvSpPr>
              <p:cNvPr id="27" name="Freeform 27"/>
              <p:cNvSpPr/>
              <p:nvPr/>
            </p:nvSpPr>
            <p:spPr>
              <a:xfrm>
                <a:off x="0" y="0"/>
                <a:ext cx="631090" cy="406400"/>
              </a:xfrm>
              <a:custGeom>
                <a:avLst/>
                <a:gdLst/>
                <a:ahLst/>
                <a:cxnLst/>
                <a:rect l="l" t="t" r="r" b="b"/>
                <a:pathLst>
                  <a:path w="631090" h="406400">
                    <a:moveTo>
                      <a:pt x="0" y="0"/>
                    </a:moveTo>
                    <a:lnTo>
                      <a:pt x="427890" y="0"/>
                    </a:lnTo>
                    <a:lnTo>
                      <a:pt x="631090" y="203200"/>
                    </a:lnTo>
                    <a:lnTo>
                      <a:pt x="427890" y="406400"/>
                    </a:lnTo>
                    <a:lnTo>
                      <a:pt x="0" y="406400"/>
                    </a:lnTo>
                    <a:lnTo>
                      <a:pt x="203200" y="203200"/>
                    </a:lnTo>
                    <a:lnTo>
                      <a:pt x="0" y="0"/>
                    </a:lnTo>
                    <a:close/>
                  </a:path>
                </a:pathLst>
              </a:custGeom>
              <a:solidFill>
                <a:srgbClr val="1FFF93"/>
              </a:solidFill>
            </p:spPr>
            <p:txBody>
              <a:bodyPr/>
              <a:lstStyle/>
              <a:p>
                <a:endParaRPr lang="en-GB"/>
              </a:p>
            </p:txBody>
          </p:sp>
          <p:sp>
            <p:nvSpPr>
              <p:cNvPr id="28" name="TextBox 28"/>
              <p:cNvSpPr txBox="1"/>
              <p:nvPr/>
            </p:nvSpPr>
            <p:spPr>
              <a:xfrm>
                <a:off x="177800" y="-38100"/>
                <a:ext cx="377090" cy="444500"/>
              </a:xfrm>
              <a:prstGeom prst="rect">
                <a:avLst/>
              </a:prstGeom>
            </p:spPr>
            <p:txBody>
              <a:bodyPr lIns="50800" tIns="50800" rIns="50800" bIns="50800" rtlCol="0" anchor="ctr"/>
              <a:lstStyle/>
              <a:p>
                <a:pPr algn="ctr">
                  <a:lnSpc>
                    <a:spcPts val="3499"/>
                  </a:lnSpc>
                </a:pPr>
                <a:r>
                  <a:rPr lang="en-US" sz="2499">
                    <a:solidFill>
                      <a:srgbClr val="000000"/>
                    </a:solidFill>
                    <a:latin typeface="Aptos"/>
                    <a:ea typeface="Aptos"/>
                    <a:cs typeface="Aptos"/>
                    <a:sym typeface="Aptos"/>
                  </a:rPr>
                  <a:t>Training</a:t>
                </a:r>
              </a:p>
            </p:txBody>
          </p:sp>
        </p:grpSp>
        <p:grpSp>
          <p:nvGrpSpPr>
            <p:cNvPr id="29" name="Group 29"/>
            <p:cNvGrpSpPr/>
            <p:nvPr/>
          </p:nvGrpSpPr>
          <p:grpSpPr>
            <a:xfrm>
              <a:off x="0" y="2948318"/>
              <a:ext cx="20586777" cy="736122"/>
              <a:chOff x="0" y="0"/>
              <a:chExt cx="4066524" cy="145407"/>
            </a:xfrm>
          </p:grpSpPr>
          <p:sp>
            <p:nvSpPr>
              <p:cNvPr id="30" name="Freeform 30"/>
              <p:cNvSpPr/>
              <p:nvPr/>
            </p:nvSpPr>
            <p:spPr>
              <a:xfrm>
                <a:off x="0" y="0"/>
                <a:ext cx="4066524" cy="145407"/>
              </a:xfrm>
              <a:custGeom>
                <a:avLst/>
                <a:gdLst/>
                <a:ahLst/>
                <a:cxnLst/>
                <a:rect l="l" t="t" r="r" b="b"/>
                <a:pathLst>
                  <a:path w="4066524" h="145407">
                    <a:moveTo>
                      <a:pt x="3863324" y="0"/>
                    </a:moveTo>
                    <a:lnTo>
                      <a:pt x="0" y="0"/>
                    </a:lnTo>
                    <a:lnTo>
                      <a:pt x="0" y="145407"/>
                    </a:lnTo>
                    <a:lnTo>
                      <a:pt x="3863324" y="145407"/>
                    </a:lnTo>
                    <a:lnTo>
                      <a:pt x="4066524" y="72703"/>
                    </a:lnTo>
                    <a:lnTo>
                      <a:pt x="3863324" y="0"/>
                    </a:lnTo>
                    <a:close/>
                  </a:path>
                </a:pathLst>
              </a:custGeom>
              <a:gradFill rotWithShape="1">
                <a:gsLst>
                  <a:gs pos="0">
                    <a:srgbClr val="113320">
                      <a:alpha val="100000"/>
                    </a:srgbClr>
                  </a:gs>
                  <a:gs pos="50000">
                    <a:srgbClr val="268D7C">
                      <a:alpha val="100000"/>
                    </a:srgbClr>
                  </a:gs>
                  <a:gs pos="100000">
                    <a:srgbClr val="C2FFB4">
                      <a:alpha val="100000"/>
                    </a:srgbClr>
                  </a:gs>
                </a:gsLst>
                <a:lin ang="16200000"/>
              </a:gradFill>
            </p:spPr>
            <p:txBody>
              <a:bodyPr/>
              <a:lstStyle/>
              <a:p>
                <a:endParaRPr lang="en-GB"/>
              </a:p>
            </p:txBody>
          </p:sp>
          <p:sp>
            <p:nvSpPr>
              <p:cNvPr id="31" name="TextBox 31"/>
              <p:cNvSpPr txBox="1"/>
              <p:nvPr/>
            </p:nvSpPr>
            <p:spPr>
              <a:xfrm>
                <a:off x="0" y="-38100"/>
                <a:ext cx="3952224" cy="183507"/>
              </a:xfrm>
              <a:prstGeom prst="rect">
                <a:avLst/>
              </a:prstGeom>
            </p:spPr>
            <p:txBody>
              <a:bodyPr lIns="50800" tIns="50800" rIns="50800" bIns="50800" rtlCol="0" anchor="ctr"/>
              <a:lstStyle/>
              <a:p>
                <a:pPr algn="ctr">
                  <a:lnSpc>
                    <a:spcPts val="3499"/>
                  </a:lnSpc>
                </a:pPr>
                <a:r>
                  <a:rPr lang="en-US" sz="2499">
                    <a:solidFill>
                      <a:srgbClr val="FCFDFE"/>
                    </a:solidFill>
                    <a:latin typeface="Aptos"/>
                    <a:ea typeface="Aptos"/>
                    <a:cs typeface="Aptos"/>
                    <a:sym typeface="Aptos"/>
                  </a:rPr>
                  <a:t>Recruitment and group creation</a:t>
                </a:r>
              </a:p>
            </p:txBody>
          </p:sp>
        </p:grpSp>
      </p:grpSp>
      <p:grpSp>
        <p:nvGrpSpPr>
          <p:cNvPr id="32" name="Group 32"/>
          <p:cNvGrpSpPr/>
          <p:nvPr/>
        </p:nvGrpSpPr>
        <p:grpSpPr>
          <a:xfrm>
            <a:off x="7826149" y="1921889"/>
            <a:ext cx="5326544" cy="2369620"/>
            <a:chOff x="0" y="0"/>
            <a:chExt cx="1402876" cy="624097"/>
          </a:xfrm>
        </p:grpSpPr>
        <p:sp>
          <p:nvSpPr>
            <p:cNvPr id="33" name="Freeform 33"/>
            <p:cNvSpPr/>
            <p:nvPr/>
          </p:nvSpPr>
          <p:spPr>
            <a:xfrm>
              <a:off x="0" y="0"/>
              <a:ext cx="1402876" cy="624097"/>
            </a:xfrm>
            <a:custGeom>
              <a:avLst/>
              <a:gdLst/>
              <a:ahLst/>
              <a:cxnLst/>
              <a:rect l="l" t="t" r="r" b="b"/>
              <a:pathLst>
                <a:path w="1402876" h="624097">
                  <a:moveTo>
                    <a:pt x="0" y="0"/>
                  </a:moveTo>
                  <a:lnTo>
                    <a:pt x="1402876" y="0"/>
                  </a:lnTo>
                  <a:lnTo>
                    <a:pt x="1402876" y="624097"/>
                  </a:lnTo>
                  <a:lnTo>
                    <a:pt x="0" y="624097"/>
                  </a:lnTo>
                  <a:close/>
                </a:path>
              </a:pathLst>
            </a:custGeom>
            <a:ln w="76200" cap="sq">
              <a:solidFill>
                <a:srgbClr val="FF0000"/>
              </a:solidFill>
              <a:prstDash val="solid"/>
              <a:miter/>
            </a:ln>
          </p:spPr>
          <p:txBody>
            <a:bodyPr/>
            <a:lstStyle/>
            <a:p>
              <a:endParaRPr lang="en-GB"/>
            </a:p>
          </p:txBody>
        </p:sp>
        <p:sp>
          <p:nvSpPr>
            <p:cNvPr id="34" name="TextBox 34"/>
            <p:cNvSpPr txBox="1"/>
            <p:nvPr/>
          </p:nvSpPr>
          <p:spPr>
            <a:xfrm>
              <a:off x="0" y="-38100"/>
              <a:ext cx="1402876" cy="662197"/>
            </a:xfrm>
            <a:prstGeom prst="rect">
              <a:avLst/>
            </a:prstGeom>
          </p:spPr>
          <p:txBody>
            <a:bodyPr lIns="50800" tIns="50800" rIns="50800" bIns="50800" rtlCol="0" anchor="ctr"/>
            <a:lstStyle/>
            <a:p>
              <a:pPr algn="ctr">
                <a:lnSpc>
                  <a:spcPts val="3499"/>
                </a:lnSpc>
              </a:pPr>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7F8FC"/>
        </a:solidFill>
        <a:effectLst/>
      </p:bgPr>
    </p:bg>
    <p:spTree>
      <p:nvGrpSpPr>
        <p:cNvPr id="1" name=""/>
        <p:cNvGrpSpPr/>
        <p:nvPr/>
      </p:nvGrpSpPr>
      <p:grpSpPr>
        <a:xfrm>
          <a:off x="0" y="0"/>
          <a:ext cx="0" cy="0"/>
          <a:chOff x="0" y="0"/>
          <a:chExt cx="0" cy="0"/>
        </a:xfrm>
      </p:grpSpPr>
      <p:sp>
        <p:nvSpPr>
          <p:cNvPr id="2" name="TextBox 2"/>
          <p:cNvSpPr txBox="1"/>
          <p:nvPr/>
        </p:nvSpPr>
        <p:spPr>
          <a:xfrm>
            <a:off x="1770398" y="2519781"/>
            <a:ext cx="14747204" cy="4209542"/>
          </a:xfrm>
          <a:prstGeom prst="rect">
            <a:avLst/>
          </a:prstGeom>
        </p:spPr>
        <p:txBody>
          <a:bodyPr lIns="0" tIns="0" rIns="0" bIns="0" rtlCol="0" anchor="t">
            <a:spAutoFit/>
          </a:bodyPr>
          <a:lstStyle/>
          <a:p>
            <a:pPr algn="l">
              <a:lnSpc>
                <a:spcPts val="2208"/>
              </a:lnSpc>
            </a:pPr>
            <a:endParaRPr/>
          </a:p>
          <a:p>
            <a:pPr marL="755644" lvl="1" indent="-377822" algn="l">
              <a:lnSpc>
                <a:spcPts val="6439"/>
              </a:lnSpc>
              <a:buFont typeface="Arial"/>
              <a:buChar char="•"/>
            </a:pPr>
            <a:r>
              <a:rPr lang="en-US" sz="3499">
                <a:solidFill>
                  <a:srgbClr val="000000"/>
                </a:solidFill>
                <a:latin typeface="Canva Sans"/>
                <a:ea typeface="Canva Sans"/>
                <a:cs typeface="Canva Sans"/>
                <a:sym typeface="Canva Sans"/>
              </a:rPr>
              <a:t>Set up your computer to make the process easy for you</a:t>
            </a:r>
          </a:p>
          <a:p>
            <a:pPr marL="755644" lvl="1" indent="-377822" algn="l">
              <a:lnSpc>
                <a:spcPts val="6439"/>
              </a:lnSpc>
              <a:buFont typeface="Arial"/>
              <a:buChar char="•"/>
            </a:pPr>
            <a:r>
              <a:rPr lang="en-US" sz="3499">
                <a:solidFill>
                  <a:srgbClr val="000000"/>
                </a:solidFill>
                <a:latin typeface="Canva Sans"/>
                <a:ea typeface="Canva Sans"/>
                <a:cs typeface="Canva Sans"/>
                <a:sym typeface="Canva Sans"/>
              </a:rPr>
              <a:t>Test lessons in WhatsApp so you can work out timing, and make sure you don’t put too much info in each message and poll questions and answers</a:t>
            </a:r>
          </a:p>
          <a:p>
            <a:pPr marL="755644" lvl="1" indent="-377822" algn="l">
              <a:lnSpc>
                <a:spcPts val="6439"/>
              </a:lnSpc>
              <a:buFont typeface="Arial"/>
              <a:buChar char="•"/>
            </a:pPr>
            <a:r>
              <a:rPr lang="en-US" sz="3499">
                <a:solidFill>
                  <a:srgbClr val="000000"/>
                </a:solidFill>
                <a:latin typeface="Canva Sans"/>
                <a:ea typeface="Canva Sans"/>
                <a:cs typeface="Canva Sans"/>
                <a:sym typeface="Canva Sans"/>
              </a:rPr>
              <a:t>Use emojis! </a:t>
            </a:r>
          </a:p>
        </p:txBody>
      </p:sp>
      <p:sp>
        <p:nvSpPr>
          <p:cNvPr id="3" name="Freeform 3"/>
          <p:cNvSpPr/>
          <p:nvPr/>
        </p:nvSpPr>
        <p:spPr>
          <a:xfrm>
            <a:off x="2723322" y="7103929"/>
            <a:ext cx="1884878" cy="2097221"/>
          </a:xfrm>
          <a:custGeom>
            <a:avLst/>
            <a:gdLst/>
            <a:ahLst/>
            <a:cxnLst/>
            <a:rect l="l" t="t" r="r" b="b"/>
            <a:pathLst>
              <a:path w="1884878" h="2097221">
                <a:moveTo>
                  <a:pt x="0" y="0"/>
                </a:moveTo>
                <a:lnTo>
                  <a:pt x="1884878" y="0"/>
                </a:lnTo>
                <a:lnTo>
                  <a:pt x="1884878" y="2097221"/>
                </a:lnTo>
                <a:lnTo>
                  <a:pt x="0" y="20972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4"/>
          <p:cNvSpPr/>
          <p:nvPr/>
        </p:nvSpPr>
        <p:spPr>
          <a:xfrm>
            <a:off x="5381847" y="808879"/>
            <a:ext cx="1412497" cy="1412497"/>
          </a:xfrm>
          <a:custGeom>
            <a:avLst/>
            <a:gdLst/>
            <a:ahLst/>
            <a:cxnLst/>
            <a:rect l="l" t="t" r="r" b="b"/>
            <a:pathLst>
              <a:path w="1412497" h="1412497">
                <a:moveTo>
                  <a:pt x="0" y="0"/>
                </a:moveTo>
                <a:lnTo>
                  <a:pt x="1412497" y="0"/>
                </a:lnTo>
                <a:lnTo>
                  <a:pt x="1412497" y="1412497"/>
                </a:lnTo>
                <a:lnTo>
                  <a:pt x="0" y="1412497"/>
                </a:lnTo>
                <a:lnTo>
                  <a:pt x="0" y="0"/>
                </a:lnTo>
                <a:close/>
              </a:path>
            </a:pathLst>
          </a:custGeom>
          <a:blipFill>
            <a:blip r:embed="rId3"/>
            <a:stretch>
              <a:fillRect/>
            </a:stretch>
          </a:blipFill>
        </p:spPr>
        <p:txBody>
          <a:bodyPr/>
          <a:lstStyle/>
          <a:p>
            <a:endParaRPr lang="en-GB"/>
          </a:p>
        </p:txBody>
      </p:sp>
      <p:sp>
        <p:nvSpPr>
          <p:cNvPr id="5" name="TextBox 5"/>
          <p:cNvSpPr txBox="1"/>
          <p:nvPr/>
        </p:nvSpPr>
        <p:spPr>
          <a:xfrm>
            <a:off x="1028700" y="1305671"/>
            <a:ext cx="16230600" cy="685800"/>
          </a:xfrm>
          <a:prstGeom prst="rect">
            <a:avLst/>
          </a:prstGeom>
        </p:spPr>
        <p:txBody>
          <a:bodyPr lIns="0" tIns="0" rIns="0" bIns="0" rtlCol="0" anchor="t">
            <a:spAutoFit/>
          </a:bodyPr>
          <a:lstStyle/>
          <a:p>
            <a:pPr marL="0" lvl="0" indent="0" algn="ctr">
              <a:lnSpc>
                <a:spcPts val="5400"/>
              </a:lnSpc>
              <a:spcBef>
                <a:spcPct val="0"/>
              </a:spcBef>
            </a:pPr>
            <a:r>
              <a:rPr lang="en-US" sz="4500" b="1">
                <a:solidFill>
                  <a:srgbClr val="000000"/>
                </a:solidFill>
                <a:latin typeface="Open Sans Bold"/>
                <a:ea typeface="Open Sans Bold"/>
                <a:cs typeface="Open Sans Bold"/>
                <a:sym typeface="Open Sans Bold"/>
              </a:rPr>
              <a:t>Tips and tricks</a:t>
            </a:r>
          </a:p>
        </p:txBody>
      </p:sp>
      <p:sp>
        <p:nvSpPr>
          <p:cNvPr id="6" name="TextBox 6"/>
          <p:cNvSpPr txBox="1"/>
          <p:nvPr/>
        </p:nvSpPr>
        <p:spPr>
          <a:xfrm>
            <a:off x="4608200" y="7691973"/>
            <a:ext cx="10216395" cy="702058"/>
          </a:xfrm>
          <a:prstGeom prst="rect">
            <a:avLst/>
          </a:prstGeom>
        </p:spPr>
        <p:txBody>
          <a:bodyPr lIns="0" tIns="0" rIns="0" bIns="0" rtlCol="0" anchor="t">
            <a:spAutoFit/>
          </a:bodyPr>
          <a:lstStyle/>
          <a:p>
            <a:pPr algn="ctr">
              <a:lnSpc>
                <a:spcPts val="6111"/>
              </a:lnSpc>
            </a:pPr>
            <a:r>
              <a:rPr lang="en-US" sz="3199" b="1">
                <a:solidFill>
                  <a:srgbClr val="000000"/>
                </a:solidFill>
                <a:latin typeface="Canva Sans Bold"/>
                <a:ea typeface="Canva Sans Bold"/>
                <a:cs typeface="Canva Sans Bold"/>
                <a:sym typeface="Canva Sans Bold"/>
              </a:rPr>
              <a:t>You can never check/proofread too many times!</a:t>
            </a:r>
          </a:p>
        </p:txBody>
      </p:sp>
      <p:sp>
        <p:nvSpPr>
          <p:cNvPr id="7" name="TextBox 7"/>
          <p:cNvSpPr txBox="1"/>
          <p:nvPr/>
        </p:nvSpPr>
        <p:spPr>
          <a:xfrm>
            <a:off x="17106900" y="9091612"/>
            <a:ext cx="152400" cy="219075"/>
          </a:xfrm>
          <a:prstGeom prst="rect">
            <a:avLst/>
          </a:prstGeom>
        </p:spPr>
        <p:txBody>
          <a:bodyPr wrap="none" lIns="0" tIns="0" rIns="0" bIns="0" rtlCol="0" anchor="t">
            <a:spAutoFit/>
          </a:bodyPr>
          <a:lstStyle/>
          <a:p>
            <a:pPr algn="ctr">
              <a:lnSpc>
                <a:spcPts val="4642"/>
              </a:lnSpc>
              <a:spcBef>
                <a:spcPct val="0"/>
              </a:spcBef>
            </a:pPr>
            <a:r>
              <a:rPr lang="en-US" sz="3316" dirty="0">
                <a:solidFill>
                  <a:srgbClr val="000000"/>
                </a:solidFill>
                <a:latin typeface="Canva Sans"/>
                <a:ea typeface="Canva Sans"/>
                <a:cs typeface="Canva Sans"/>
                <a:sym typeface="Canva Sans"/>
              </a:rPr>
              <a:t>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389</TotalTime>
  <Words>2254</Words>
  <Application>Microsoft Office PowerPoint</Application>
  <PresentationFormat>Custom</PresentationFormat>
  <Paragraphs>272</Paragraphs>
  <Slides>26</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26</vt:i4>
      </vt:variant>
    </vt:vector>
  </HeadingPairs>
  <TitlesOfParts>
    <vt:vector size="38" baseType="lpstr">
      <vt:lpstr>Arial</vt:lpstr>
      <vt:lpstr>Canva Sans</vt:lpstr>
      <vt:lpstr>Open Sans Bold</vt:lpstr>
      <vt:lpstr>Canva Sans Bold</vt:lpstr>
      <vt:lpstr>Canva Sans Italics</vt:lpstr>
      <vt:lpstr>Aptos</vt:lpstr>
      <vt:lpstr>The Seasons</vt:lpstr>
      <vt:lpstr>Aptos Bold</vt:lpstr>
      <vt:lpstr>Calibri</vt:lpstr>
      <vt:lpstr>Grand Hotel</vt:lpstr>
      <vt:lpstr>Canva Sans Bold Italics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 DIY WhatsApp-based microlearning: Designing lessons</dc:title>
  <cp:lastModifiedBy>Briony Chisholm</cp:lastModifiedBy>
  <cp:revision>1</cp:revision>
  <dcterms:created xsi:type="dcterms:W3CDTF">2006-08-16T00:00:00Z</dcterms:created>
  <dcterms:modified xsi:type="dcterms:W3CDTF">2026-10-02T06:21:18Z</dcterms:modified>
  <dc:identifier>DAHV64Wi-X0</dc:identifier>
</cp:coreProperties>
</file>