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5" r:id="rId5"/>
  </p:sldMasterIdLst>
  <p:notesMasterIdLst>
    <p:notesMasterId r:id="rId14"/>
  </p:notesMasterIdLst>
  <p:handoutMasterIdLst>
    <p:handoutMasterId r:id="rId15"/>
  </p:handoutMasterIdLst>
  <p:sldIdLst>
    <p:sldId id="260" r:id="rId6"/>
    <p:sldId id="288" r:id="rId7"/>
    <p:sldId id="290" r:id="rId8"/>
    <p:sldId id="291" r:id="rId9"/>
    <p:sldId id="289" r:id="rId10"/>
    <p:sldId id="285" r:id="rId11"/>
    <p:sldId id="28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BDEEFF"/>
    <a:srgbClr val="EA5329"/>
    <a:srgbClr val="3D4823"/>
    <a:srgbClr val="233413"/>
    <a:srgbClr val="718648"/>
    <a:srgbClr val="17220F"/>
    <a:srgbClr val="847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94" autoAdjust="0"/>
  </p:normalViewPr>
  <p:slideViewPr>
    <p:cSldViewPr snapToObjects="1">
      <p:cViewPr varScale="1">
        <p:scale>
          <a:sx n="120" d="100"/>
          <a:sy n="120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D1C16-E2D5-C84F-BB27-AE2950A5F367}" type="datetimeFigureOut">
              <a:rPr lang="en-US" smtClean="0"/>
              <a:pPr/>
              <a:t>17/07/22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15C2E-DF67-DC48-8BE8-E976EE2ED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08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6C4A8-B765-154D-8D04-7205DD7CB4FE}" type="datetimeFigureOut">
              <a:rPr lang="en-US" smtClean="0"/>
              <a:pPr/>
              <a:t>17/07/22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8A991-3853-F746-9C59-A7A68DCD8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736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8A991-3853-F746-9C59-A7A68DCD81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0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Make the point that there</a:t>
            </a:r>
            <a:r>
              <a:rPr lang="en-US" baseline="0" dirty="0"/>
              <a:t> are many organizations with a lot of experience and some of it has been condensed into tools like the MSMIT.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We need to figure out how to leverage this experience (the second panel will tackle that issue)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UNAIDS released: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8A991-3853-F746-9C59-A7A68DCD81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0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SMGF-Ppt-Cover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44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5146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6126480" cy="12192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59436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01370B-B175-9B42-8D07-317CFA3CE349}" type="datetime1">
              <a:rPr lang="en-US" smtClean="0"/>
              <a:pPr/>
              <a:t>17/07/22</a:t>
            </a:fld>
            <a:endParaRPr lang="en-US" dirty="0"/>
          </a:p>
        </p:txBody>
      </p:sp>
      <p:pic>
        <p:nvPicPr>
          <p:cNvPr id="9" name="Picture 8" descr="MSMGF_LogoHrz_RGB.jpg"/>
          <p:cNvPicPr>
            <a:picLocks noChangeAspect="1"/>
          </p:cNvPicPr>
          <p:nvPr userDrawn="1"/>
        </p:nvPicPr>
        <p:blipFill>
          <a:blip r:embed="rId3"/>
          <a:srcRect l="10877" t="17333" r="10526" b="14667"/>
          <a:stretch>
            <a:fillRect/>
          </a:stretch>
        </p:blipFill>
        <p:spPr>
          <a:xfrm>
            <a:off x="542531" y="5620512"/>
            <a:ext cx="2048269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SMGF-Ppt-Cover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4418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5146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6126480" cy="12192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59436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01370B-B175-9B42-8D07-317CFA3CE349}" type="datetime1">
              <a:rPr lang="en-US" smtClean="0"/>
              <a:pPr/>
              <a:t>17/07/22</a:t>
            </a:fld>
            <a:endParaRPr lang="en-US" dirty="0"/>
          </a:p>
        </p:txBody>
      </p:sp>
      <p:pic>
        <p:nvPicPr>
          <p:cNvPr id="7" name="Picture 6" descr="MSMGF_LogoHrz_RGB.jpg"/>
          <p:cNvPicPr>
            <a:picLocks noChangeAspect="1"/>
          </p:cNvPicPr>
          <p:nvPr userDrawn="1"/>
        </p:nvPicPr>
        <p:blipFill>
          <a:blip r:embed="rId3"/>
          <a:srcRect l="10877" t="17333" r="10526" b="14667"/>
          <a:stretch>
            <a:fillRect/>
          </a:stretch>
        </p:blipFill>
        <p:spPr>
          <a:xfrm>
            <a:off x="542531" y="5620512"/>
            <a:ext cx="2048269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MGF-Ppt-Cover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4418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5146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6126480" cy="12192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59436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01370B-B175-9B42-8D07-317CFA3CE349}" type="datetime1">
              <a:rPr lang="en-US" smtClean="0"/>
              <a:pPr/>
              <a:t>17/07/22</a:t>
            </a:fld>
            <a:endParaRPr lang="en-US" dirty="0"/>
          </a:p>
        </p:txBody>
      </p:sp>
      <p:pic>
        <p:nvPicPr>
          <p:cNvPr id="10" name="Picture 9" descr="MSMGF_LogoHrz_RGB.jpg"/>
          <p:cNvPicPr>
            <a:picLocks noChangeAspect="1"/>
          </p:cNvPicPr>
          <p:nvPr userDrawn="1"/>
        </p:nvPicPr>
        <p:blipFill>
          <a:blip r:embed="rId3"/>
          <a:srcRect l="10877" t="17333" r="10526" b="14667"/>
          <a:stretch>
            <a:fillRect/>
          </a:stretch>
        </p:blipFill>
        <p:spPr>
          <a:xfrm>
            <a:off x="542531" y="5620512"/>
            <a:ext cx="2048269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144963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477C2-6991-4DE4-8EBE-36182A37E7D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F979-8F8F-2547-8A9E-1448DD429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76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38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E21BD-476B-4AFE-8416-26B0B410719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F979-8F8F-2547-8A9E-1448DD429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26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926D76-ED94-490F-8EDF-5F2C28AC96D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F979-8F8F-2547-8A9E-1448DD429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46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7D7B3-236D-417B-BE17-9E923AA81DE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F979-8F8F-2547-8A9E-1448DD429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59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289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2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72DB8-AC80-4BC1-BFB9-56912655C0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F979-8F8F-2547-8A9E-1448DD429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4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7" Type="http://schemas.openxmlformats.org/officeDocument/2006/relationships/image" Target="../media/image6.jpe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36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MSMGF-Ppt-FooterLog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53400" y="6019800"/>
            <a:ext cx="720000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b="1" kern="1200">
          <a:solidFill>
            <a:schemeClr val="accent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Arial"/>
          <a:ea typeface="+mn-ea"/>
          <a:cs typeface="Arial"/>
        </a:defRPr>
      </a:lvl2pPr>
      <a:lvl3pPr marL="2286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Arial"/>
          <a:ea typeface="+mn-ea"/>
          <a:cs typeface="Arial"/>
        </a:defRPr>
      </a:lvl3pPr>
      <a:lvl4pPr marL="4572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Arial"/>
          <a:ea typeface="+mn-ea"/>
          <a:cs typeface="Arial"/>
        </a:defRPr>
      </a:lvl4pPr>
      <a:lvl5pPr marL="685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SMGF-Ppt-Foote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853714"/>
            <a:ext cx="9144000" cy="1004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359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612F1-D8FE-4BDF-B830-655A0F3B480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17/07/22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17220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F979-8F8F-2547-8A9E-1448DD429B1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MSMGF-Ppt-FooterLogo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53400" y="60198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0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b="1" i="0" kern="1200">
          <a:solidFill>
            <a:schemeClr val="accent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Tx/>
        <a:buNone/>
        <a:defRPr sz="26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228600" indent="-228600" algn="l" defTabSz="45720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457200" indent="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6858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Role of Civil Society in differentiated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George Ayala, </a:t>
            </a:r>
            <a:r>
              <a:rPr lang="en-US" dirty="0" err="1"/>
              <a:t>PsyD</a:t>
            </a:r>
            <a:endParaRPr lang="en-US" dirty="0"/>
          </a:p>
          <a:p>
            <a:r>
              <a:rPr lang="en-US" dirty="0"/>
              <a:t>Executive Director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D648-B2CD-5C4B-A814-CC4352D676D7}" type="datetime4">
              <a:rPr lang="en-US" smtClean="0"/>
              <a:pPr/>
              <a:t>July 22, 2017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85617"/>
            <a:ext cx="8382000" cy="463418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 populations: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Shoulder disproportionate HIV disease burden when compared with the general populations;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Are criminalized or experience persistent and particularly heinous stigma, discrimination, and violence;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Experience inequitable access to services (intentionally and unintentionally).</a:t>
            </a:r>
          </a:p>
          <a:p>
            <a:endParaRPr lang="en-US" dirty="0"/>
          </a:p>
          <a:p>
            <a:r>
              <a:rPr lang="en-US" sz="2600" i="1" dirty="0"/>
              <a:t>Gay, bisexual men and other men who have sex with men, sex workers, transgender women, people who inject drugs – in all parts of the world.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5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Differentiated care for </a:t>
            </a:r>
            <a:br>
              <a:rPr lang="en-US" dirty="0"/>
            </a:br>
            <a:r>
              <a:rPr lang="en-US" dirty="0"/>
              <a:t>Key Populations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Differentiated care models applied to key populations require: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Smart investment, not divestment.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Thorough assessment, screening and diagnostics;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Safe spaces;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Interventions and services that are principled – </a:t>
            </a:r>
            <a:r>
              <a:rPr lang="en-US" sz="2200" i="1" dirty="0">
                <a:solidFill>
                  <a:srgbClr val="C00000"/>
                </a:solidFill>
              </a:rPr>
              <a:t>acceptable, accessible, evidence-informed, and rights-based;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Participatory approaches that center community.</a:t>
            </a:r>
          </a:p>
        </p:txBody>
      </p:sp>
    </p:spTree>
    <p:extLst>
      <p:ext uri="{BB962C8B-B14F-4D97-AF65-F5344CB8AC3E}">
        <p14:creationId xmlns:p14="http://schemas.microsoft.com/office/powerpoint/2010/main" val="367480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36" y="0"/>
            <a:ext cx="86790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76200"/>
            <a:ext cx="677108" cy="6705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Implementing Comprehensive HIV and STI Programmes with Men Who Have Sex with Men: Practical Guidance for Collaborative Interventions (MSMIT), 2016</a:t>
            </a:r>
          </a:p>
        </p:txBody>
      </p:sp>
    </p:spTree>
    <p:extLst>
      <p:ext uri="{BB962C8B-B14F-4D97-AF65-F5344CB8AC3E}">
        <p14:creationId xmlns:p14="http://schemas.microsoft.com/office/powerpoint/2010/main" val="225068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community plays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85617"/>
            <a:ext cx="8382000" cy="463418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Communities: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Deliver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and tailor services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Provide safe spaces;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Link with friendly healthcare providers;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Drive demand for quality, evidence-informed and rights-based services; 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Monitor service implementation and document human rights abuses; and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Mobilize for advocacy.</a:t>
            </a:r>
          </a:p>
          <a:p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6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219200"/>
          </a:xfrm>
        </p:spPr>
        <p:txBody>
          <a:bodyPr/>
          <a:lstStyle/>
          <a:p>
            <a:r>
              <a:rPr lang="en-US" dirty="0">
                <a:latin typeface="+mn-lt"/>
              </a:rPr>
              <a:t>Service delivery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579756"/>
            <a:ext cx="8407400" cy="4038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800" b="1" i="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sz="26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685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Accessing services through an LGBT-led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CBO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has a dramatically large and positive association with utilization of HIV prevention, testing and treatment.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Risk reduction programs (OR 76.72; CI 58.18-102.34, p=0.00)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Condoms (OR 4.81; CI 4.09-5.68; p=0.00)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Lubricants (OR 5.77 CI 4.83-6.90; p=0.00)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HIV testing (OR 11.07; CI 8.67-14.23; p=0.00)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ART(OR 1.92; CI; 1.19-3.10; p=0.00)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															GMHR, 2014</a:t>
            </a:r>
          </a:p>
        </p:txBody>
      </p:sp>
    </p:spTree>
    <p:extLst>
      <p:ext uri="{BB962C8B-B14F-4D97-AF65-F5344CB8AC3E}">
        <p14:creationId xmlns:p14="http://schemas.microsoft.com/office/powerpoint/2010/main" val="278239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601466"/>
            <a:ext cx="2098288" cy="1472238"/>
          </a:xfrm>
          <a:prstGeom prst="rect">
            <a:avLst/>
          </a:prstGeom>
          <a:solidFill>
            <a:srgbClr val="BDEEFF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Watchdog international funding and domestic investment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2351049" y="2596376"/>
            <a:ext cx="2144751" cy="14773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National targets and commitments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9437" y="2596376"/>
            <a:ext cx="2202363" cy="147732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Document human rights violations and structural barriers to sexual health services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4287" y="2596376"/>
            <a:ext cx="2137314" cy="1477328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Combination prevention, testing, and treatment – holistic sexual health programming</a:t>
            </a:r>
          </a:p>
        </p:txBody>
      </p:sp>
      <p:sp>
        <p:nvSpPr>
          <p:cNvPr id="13" name="Oval 12"/>
          <p:cNvSpPr/>
          <p:nvPr/>
        </p:nvSpPr>
        <p:spPr>
          <a:xfrm>
            <a:off x="827049" y="1905000"/>
            <a:ext cx="685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0599" y="1986290"/>
            <a:ext cx="739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				     2				    3				   4	</a:t>
            </a:r>
          </a:p>
        </p:txBody>
      </p:sp>
      <p:sp>
        <p:nvSpPr>
          <p:cNvPr id="16" name="Oval 15"/>
          <p:cNvSpPr/>
          <p:nvPr/>
        </p:nvSpPr>
        <p:spPr>
          <a:xfrm>
            <a:off x="3080524" y="1894334"/>
            <a:ext cx="685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57800" y="1894334"/>
            <a:ext cx="685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67600" y="1894334"/>
            <a:ext cx="685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4953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MSMGF &amp; the Advocacy Platform to Fast-track the HIV and Human Rights Responses with Gay and Bisexual Men, 2017</a:t>
            </a:r>
          </a:p>
        </p:txBody>
      </p:sp>
    </p:spTree>
    <p:extLst>
      <p:ext uri="{BB962C8B-B14F-4D97-AF65-F5344CB8AC3E}">
        <p14:creationId xmlns:p14="http://schemas.microsoft.com/office/powerpoint/2010/main" val="264168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MGF Theme">
      <a:dk1>
        <a:sysClr val="windowText" lastClr="000000"/>
      </a:dk1>
      <a:lt1>
        <a:sysClr val="window" lastClr="FFFFFF"/>
      </a:lt1>
      <a:dk2>
        <a:srgbClr val="474C55"/>
      </a:dk2>
      <a:lt2>
        <a:srgbClr val="DFE1DF"/>
      </a:lt2>
      <a:accent1>
        <a:srgbClr val="EA5329"/>
      </a:accent1>
      <a:accent2>
        <a:srgbClr val="20AA97"/>
      </a:accent2>
      <a:accent3>
        <a:srgbClr val="DFDF00"/>
      </a:accent3>
      <a:accent4>
        <a:srgbClr val="793949"/>
      </a:accent4>
      <a:accent5>
        <a:srgbClr val="ED1944"/>
      </a:accent5>
      <a:accent6>
        <a:srgbClr val="92981B"/>
      </a:accent6>
      <a:hlink>
        <a:srgbClr val="FDB515"/>
      </a:hlink>
      <a:folHlink>
        <a:srgbClr val="878A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MSMGF">
      <a:dk1>
        <a:sysClr val="windowText" lastClr="000000"/>
      </a:dk1>
      <a:lt1>
        <a:sysClr val="window" lastClr="FFFFFF"/>
      </a:lt1>
      <a:dk2>
        <a:srgbClr val="474C55"/>
      </a:dk2>
      <a:lt2>
        <a:srgbClr val="DFE1DF"/>
      </a:lt2>
      <a:accent1>
        <a:srgbClr val="EA5329"/>
      </a:accent1>
      <a:accent2>
        <a:srgbClr val="20AA97"/>
      </a:accent2>
      <a:accent3>
        <a:srgbClr val="DFDF00"/>
      </a:accent3>
      <a:accent4>
        <a:srgbClr val="793949"/>
      </a:accent4>
      <a:accent5>
        <a:srgbClr val="ED1944"/>
      </a:accent5>
      <a:accent6>
        <a:srgbClr val="92981B"/>
      </a:accent6>
      <a:hlink>
        <a:srgbClr val="FDB515"/>
      </a:hlink>
      <a:folHlink>
        <a:srgbClr val="878A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8E8199D58BFE4B9A3B019107577CB9" ma:contentTypeVersion="5" ma:contentTypeDescription="Create a new document." ma:contentTypeScope="" ma:versionID="1fca3317809341eb6860fc5ceb80426e">
  <xsd:schema xmlns:xsd="http://www.w3.org/2001/XMLSchema" xmlns:xs="http://www.w3.org/2001/XMLSchema" xmlns:p="http://schemas.microsoft.com/office/2006/metadata/properties" xmlns:ns2="6c8a75bf-2057-4e9e-91f9-2970f3dfb2e2" xmlns:ns3="1911e339-ee6f-40e7-aac0-241de102e70f" targetNamespace="http://schemas.microsoft.com/office/2006/metadata/properties" ma:root="true" ma:fieldsID="a58f7433a1625a75b5e1878fef56dcde" ns2:_="" ns3:_="">
    <xsd:import namespace="6c8a75bf-2057-4e9e-91f9-2970f3dfb2e2"/>
    <xsd:import namespace="1911e339-ee6f-40e7-aac0-241de102e70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a75bf-2057-4e9e-91f9-2970f3dfb2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11e339-ee6f-40e7-aac0-241de102e7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9811FB-ADD8-430D-90D2-87C495D9D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a75bf-2057-4e9e-91f9-2970f3dfb2e2"/>
    <ds:schemaRef ds:uri="1911e339-ee6f-40e7-aac0-241de102e7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123964-AA87-43AC-B28D-6BE68C4D8F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87A686-98CF-4B5C-9AE1-F4B10487B403}">
  <ds:schemaRefs>
    <ds:schemaRef ds:uri="http://purl.org/dc/elements/1.1/"/>
    <ds:schemaRef ds:uri="http://schemas.microsoft.com/office/2006/metadata/properties"/>
    <ds:schemaRef ds:uri="1911e339-ee6f-40e7-aac0-241de102e70f"/>
    <ds:schemaRef ds:uri="6c8a75bf-2057-4e9e-91f9-2970f3dfb2e2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MSMGF-Ppt-Template</Template>
  <TotalTime>284</TotalTime>
  <Words>413</Words>
  <Application>Microsoft Macintosh PowerPoint</Application>
  <PresentationFormat>On-screen Show (4:3)</PresentationFormat>
  <Paragraphs>53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2_Office Theme</vt:lpstr>
      <vt:lpstr> Role of Civil Society in differentiated care</vt:lpstr>
      <vt:lpstr>definition</vt:lpstr>
      <vt:lpstr>Differentiated care for  Key Populations</vt:lpstr>
      <vt:lpstr>PowerPoint Presentation</vt:lpstr>
      <vt:lpstr>Role community plays</vt:lpstr>
      <vt:lpstr>Service delivery</vt:lpstr>
      <vt:lpstr>advocacy</vt:lpstr>
      <vt:lpstr> 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Ayala</dc:creator>
  <cp:lastModifiedBy>Anna Grimsrud</cp:lastModifiedBy>
  <cp:revision>31</cp:revision>
  <dcterms:created xsi:type="dcterms:W3CDTF">2016-12-07T00:44:40Z</dcterms:created>
  <dcterms:modified xsi:type="dcterms:W3CDTF">2017-07-22T20:01:13Z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0x010100C98E8199D58BFE4B9A3B019107577CB9</vt:lpwstr>
  </property>
</Properties>
</file>