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ptos Bold" panose="020B0604020202020204" charset="0"/>
      <p:regular r:id="rId12"/>
    </p:embeddedFont>
    <p:embeddedFont>
      <p:font typeface="Canva Sans" panose="020B0604020202020204" charset="0"/>
      <p:regular r:id="rId13"/>
    </p:embeddedFont>
    <p:embeddedFont>
      <p:font typeface="Canva Sans Bold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7A33E7-8F19-4FDE-BFF8-34022451050E}" v="9" dt="2026-09-30T09:35:55.4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8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ony Chisholm" userId="6ff21b25726039bd" providerId="LiveId" clId="{EB2578A6-1BA6-4034-BEAF-303C7E04A52F}"/>
    <pc:docChg chg="undo custSel modSld sldOrd">
      <pc:chgData name="Briony Chisholm" userId="6ff21b25726039bd" providerId="LiveId" clId="{EB2578A6-1BA6-4034-BEAF-303C7E04A52F}" dt="2026-10-02T06:16:29.730" v="299" actId="22"/>
      <pc:docMkLst>
        <pc:docMk/>
      </pc:docMkLst>
      <pc:sldChg chg="addSp mod">
        <pc:chgData name="Briony Chisholm" userId="6ff21b25726039bd" providerId="LiveId" clId="{EB2578A6-1BA6-4034-BEAF-303C7E04A52F}" dt="2026-10-02T06:16:29.730" v="299" actId="22"/>
        <pc:sldMkLst>
          <pc:docMk/>
          <pc:sldMk cId="0" sldId="256"/>
        </pc:sldMkLst>
        <pc:spChg chg="add">
          <ac:chgData name="Briony Chisholm" userId="6ff21b25726039bd" providerId="LiveId" clId="{EB2578A6-1BA6-4034-BEAF-303C7E04A52F}" dt="2026-10-02T06:16:29.730" v="299" actId="22"/>
          <ac:spMkLst>
            <pc:docMk/>
            <pc:sldMk cId="0" sldId="256"/>
            <ac:spMk id="5" creationId="{86C85FFA-94EE-2074-8DD8-8F4A79794F4E}"/>
          </ac:spMkLst>
        </pc:spChg>
      </pc:sldChg>
      <pc:sldChg chg="modSp mod">
        <pc:chgData name="Briony Chisholm" userId="6ff21b25726039bd" providerId="LiveId" clId="{EB2578A6-1BA6-4034-BEAF-303C7E04A52F}" dt="2026-09-30T06:40:38.179" v="30" actId="1076"/>
        <pc:sldMkLst>
          <pc:docMk/>
          <pc:sldMk cId="0" sldId="257"/>
        </pc:sldMkLst>
        <pc:spChg chg="mod">
          <ac:chgData name="Briony Chisholm" userId="6ff21b25726039bd" providerId="LiveId" clId="{EB2578A6-1BA6-4034-BEAF-303C7E04A52F}" dt="2026-09-29T08:37:20.666" v="5" actId="20577"/>
          <ac:spMkLst>
            <pc:docMk/>
            <pc:sldMk cId="0" sldId="257"/>
            <ac:spMk id="23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08:37:16.637" v="3" actId="20577"/>
          <ac:spMkLst>
            <pc:docMk/>
            <pc:sldMk cId="0" sldId="257"/>
            <ac:spMk id="41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11:18:36.253" v="7" actId="1076"/>
          <ac:spMkLst>
            <pc:docMk/>
            <pc:sldMk cId="0" sldId="257"/>
            <ac:spMk id="77" creationId="{00000000-0000-0000-0000-000000000000}"/>
          </ac:spMkLst>
        </pc:spChg>
        <pc:spChg chg="mod">
          <ac:chgData name="Briony Chisholm" userId="6ff21b25726039bd" providerId="LiveId" clId="{EB2578A6-1BA6-4034-BEAF-303C7E04A52F}" dt="2026-09-30T06:40:38.179" v="30" actId="1076"/>
          <ac:spMkLst>
            <pc:docMk/>
            <pc:sldMk cId="0" sldId="257"/>
            <ac:spMk id="97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18:56.038" v="10" actId="1076"/>
        <pc:sldMkLst>
          <pc:docMk/>
          <pc:sldMk cId="0" sldId="258"/>
        </pc:sldMkLst>
        <pc:spChg chg="mod">
          <ac:chgData name="Briony Chisholm" userId="6ff21b25726039bd" providerId="LiveId" clId="{EB2578A6-1BA6-4034-BEAF-303C7E04A52F}" dt="2026-09-29T11:18:56.038" v="10" actId="1076"/>
          <ac:spMkLst>
            <pc:docMk/>
            <pc:sldMk cId="0" sldId="258"/>
            <ac:spMk id="2" creationId="{00000000-0000-0000-0000-000000000000}"/>
          </ac:spMkLst>
        </pc:spChg>
      </pc:sldChg>
      <pc:sldChg chg="addSp delSp modSp mod ord">
        <pc:chgData name="Briony Chisholm" userId="6ff21b25726039bd" providerId="LiveId" clId="{EB2578A6-1BA6-4034-BEAF-303C7E04A52F}" dt="2026-09-30T09:38:36.193" v="298" actId="20577"/>
        <pc:sldMkLst>
          <pc:docMk/>
          <pc:sldMk cId="0" sldId="259"/>
        </pc:sldMkLst>
        <pc:spChg chg="add del mod">
          <ac:chgData name="Briony Chisholm" userId="6ff21b25726039bd" providerId="LiveId" clId="{EB2578A6-1BA6-4034-BEAF-303C7E04A52F}" dt="2026-09-30T06:46:40.859" v="58" actId="20577"/>
          <ac:spMkLst>
            <pc:docMk/>
            <pc:sldMk cId="0" sldId="259"/>
            <ac:spMk id="2" creationId="{00000000-0000-0000-0000-000000000000}"/>
          </ac:spMkLst>
        </pc:spChg>
        <pc:spChg chg="mod">
          <ac:chgData name="Briony Chisholm" userId="6ff21b25726039bd" providerId="LiveId" clId="{EB2578A6-1BA6-4034-BEAF-303C7E04A52F}" dt="2026-09-30T09:38:36.193" v="298" actId="20577"/>
          <ac:spMkLst>
            <pc:docMk/>
            <pc:sldMk cId="0" sldId="259"/>
            <ac:spMk id="3" creationId="{00000000-0000-0000-0000-000000000000}"/>
          </ac:spMkLst>
        </pc:spChg>
        <pc:spChg chg="mod">
          <ac:chgData name="Briony Chisholm" userId="6ff21b25726039bd" providerId="LiveId" clId="{EB2578A6-1BA6-4034-BEAF-303C7E04A52F}" dt="2026-09-30T09:35:46.896" v="201" actId="21"/>
          <ac:spMkLst>
            <pc:docMk/>
            <pc:sldMk cId="0" sldId="259"/>
            <ac:spMk id="4" creationId="{00000000-0000-0000-0000-000000000000}"/>
          </ac:spMkLst>
        </pc:spChg>
        <pc:spChg chg="add mod">
          <ac:chgData name="Briony Chisholm" userId="6ff21b25726039bd" providerId="LiveId" clId="{EB2578A6-1BA6-4034-BEAF-303C7E04A52F}" dt="2026-09-30T06:48:15.142" v="91" actId="403"/>
          <ac:spMkLst>
            <pc:docMk/>
            <pc:sldMk cId="0" sldId="259"/>
            <ac:spMk id="7" creationId="{6AFAE586-6391-8FFB-7258-33D70283CFB3}"/>
          </ac:spMkLst>
        </pc:spChg>
        <pc:spChg chg="add mod">
          <ac:chgData name="Briony Chisholm" userId="6ff21b25726039bd" providerId="LiveId" clId="{EB2578A6-1BA6-4034-BEAF-303C7E04A52F}" dt="2026-09-30T09:38:05.997" v="291" actId="1076"/>
          <ac:spMkLst>
            <pc:docMk/>
            <pc:sldMk cId="0" sldId="259"/>
            <ac:spMk id="11" creationId="{25AF77FA-1206-3AD4-C1D5-049EE7EBB2F1}"/>
          </ac:spMkLst>
        </pc:spChg>
      </pc:sldChg>
      <pc:sldChg chg="modSp mod">
        <pc:chgData name="Briony Chisholm" userId="6ff21b25726039bd" providerId="LiveId" clId="{EB2578A6-1BA6-4034-BEAF-303C7E04A52F}" dt="2026-09-30T06:46:48.731" v="60" actId="20577"/>
        <pc:sldMkLst>
          <pc:docMk/>
          <pc:sldMk cId="0" sldId="260"/>
        </pc:sldMkLst>
        <pc:spChg chg="mod">
          <ac:chgData name="Briony Chisholm" userId="6ff21b25726039bd" providerId="LiveId" clId="{EB2578A6-1BA6-4034-BEAF-303C7E04A52F}" dt="2026-09-30T06:46:48.731" v="60" actId="20577"/>
          <ac:spMkLst>
            <pc:docMk/>
            <pc:sldMk cId="0" sldId="260"/>
            <ac:spMk id="11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30T06:54:09.602" v="127" actId="1035"/>
        <pc:sldMkLst>
          <pc:docMk/>
          <pc:sldMk cId="0" sldId="261"/>
        </pc:sldMkLst>
        <pc:spChg chg="mod">
          <ac:chgData name="Briony Chisholm" userId="6ff21b25726039bd" providerId="LiveId" clId="{EB2578A6-1BA6-4034-BEAF-303C7E04A52F}" dt="2026-09-30T06:46:54.587" v="62" actId="20577"/>
          <ac:spMkLst>
            <pc:docMk/>
            <pc:sldMk cId="0" sldId="261"/>
            <ac:spMk id="2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08:38:17.150" v="6" actId="20577"/>
          <ac:spMkLst>
            <pc:docMk/>
            <pc:sldMk cId="0" sldId="261"/>
            <ac:spMk id="4" creationId="{00000000-0000-0000-0000-000000000000}"/>
          </ac:spMkLst>
        </pc:spChg>
        <pc:spChg chg="mod">
          <ac:chgData name="Briony Chisholm" userId="6ff21b25726039bd" providerId="LiveId" clId="{EB2578A6-1BA6-4034-BEAF-303C7E04A52F}" dt="2026-09-30T06:52:04.509" v="93"/>
          <ac:spMkLst>
            <pc:docMk/>
            <pc:sldMk cId="0" sldId="261"/>
            <ac:spMk id="6" creationId="{00000000-0000-0000-0000-000000000000}"/>
          </ac:spMkLst>
        </pc:spChg>
        <pc:spChg chg="mod">
          <ac:chgData name="Briony Chisholm" userId="6ff21b25726039bd" providerId="LiveId" clId="{EB2578A6-1BA6-4034-BEAF-303C7E04A52F}" dt="2026-09-30T06:54:09.602" v="127" actId="1035"/>
          <ac:spMkLst>
            <pc:docMk/>
            <pc:sldMk cId="0" sldId="261"/>
            <ac:spMk id="7" creationId="{00000000-0000-0000-0000-000000000000}"/>
          </ac:spMkLst>
        </pc:spChg>
        <pc:spChg chg="mod">
          <ac:chgData name="Briony Chisholm" userId="6ff21b25726039bd" providerId="LiveId" clId="{EB2578A6-1BA6-4034-BEAF-303C7E04A52F}" dt="2026-09-30T06:52:54.104" v="119" actId="404"/>
          <ac:spMkLst>
            <pc:docMk/>
            <pc:sldMk cId="0" sldId="261"/>
            <ac:spMk id="9" creationId="{00000000-0000-0000-0000-000000000000}"/>
          </ac:spMkLst>
        </pc:spChg>
        <pc:spChg chg="mod">
          <ac:chgData name="Briony Chisholm" userId="6ff21b25726039bd" providerId="LiveId" clId="{EB2578A6-1BA6-4034-BEAF-303C7E04A52F}" dt="2026-09-30T06:53:11.709" v="122" actId="1076"/>
          <ac:spMkLst>
            <pc:docMk/>
            <pc:sldMk cId="0" sldId="261"/>
            <ac:spMk id="10" creationId="{00000000-0000-0000-0000-000000000000}"/>
          </ac:spMkLst>
        </pc:spChg>
        <pc:grpChg chg="mod">
          <ac:chgData name="Briony Chisholm" userId="6ff21b25726039bd" providerId="LiveId" clId="{EB2578A6-1BA6-4034-BEAF-303C7E04A52F}" dt="2026-09-30T06:52:04.509" v="93"/>
          <ac:grpSpMkLst>
            <pc:docMk/>
            <pc:sldMk cId="0" sldId="261"/>
            <ac:grpSpMk id="5" creationId="{00000000-0000-0000-0000-000000000000}"/>
          </ac:grpSpMkLst>
        </pc:grpChg>
        <pc:grpChg chg="mod">
          <ac:chgData name="Briony Chisholm" userId="6ff21b25726039bd" providerId="LiveId" clId="{EB2578A6-1BA6-4034-BEAF-303C7E04A52F}" dt="2026-09-30T06:53:06.037" v="121" actId="1076"/>
          <ac:grpSpMkLst>
            <pc:docMk/>
            <pc:sldMk cId="0" sldId="261"/>
            <ac:grpSpMk id="8" creationId="{00000000-0000-0000-0000-000000000000}"/>
          </ac:grpSpMkLst>
        </pc:grpChg>
      </pc:sldChg>
      <pc:sldChg chg="modSp mod">
        <pc:chgData name="Briony Chisholm" userId="6ff21b25726039bd" providerId="LiveId" clId="{EB2578A6-1BA6-4034-BEAF-303C7E04A52F}" dt="2026-09-29T11:19:33.358" v="19" actId="1076"/>
        <pc:sldMkLst>
          <pc:docMk/>
          <pc:sldMk cId="0" sldId="262"/>
        </pc:sldMkLst>
        <pc:spChg chg="mod">
          <ac:chgData name="Briony Chisholm" userId="6ff21b25726039bd" providerId="LiveId" clId="{EB2578A6-1BA6-4034-BEAF-303C7E04A52F}" dt="2026-09-29T11:19:33.358" v="19" actId="1076"/>
          <ac:spMkLst>
            <pc:docMk/>
            <pc:sldMk cId="0" sldId="262"/>
            <ac:spMk id="18" creationId="{00000000-0000-0000-0000-000000000000}"/>
          </ac:spMkLst>
        </pc:spChg>
      </pc:sldChg>
      <pc:sldChg chg="addSp modSp mod">
        <pc:chgData name="Briony Chisholm" userId="6ff21b25726039bd" providerId="LiveId" clId="{EB2578A6-1BA6-4034-BEAF-303C7E04A52F}" dt="2026-09-30T08:48:46.458" v="142" actId="1076"/>
        <pc:sldMkLst>
          <pc:docMk/>
          <pc:sldMk cId="0" sldId="264"/>
        </pc:sldMkLst>
        <pc:spChg chg="add mod">
          <ac:chgData name="Briony Chisholm" userId="6ff21b25726039bd" providerId="LiveId" clId="{EB2578A6-1BA6-4034-BEAF-303C7E04A52F}" dt="2026-09-30T08:48:46.458" v="142" actId="1076"/>
          <ac:spMkLst>
            <pc:docMk/>
            <pc:sldMk cId="0" sldId="264"/>
            <ac:spMk id="14" creationId="{CF598858-7CEE-D6BF-9467-2724221C68E1}"/>
          </ac:spMkLst>
        </pc:spChg>
        <pc:spChg chg="add mod">
          <ac:chgData name="Briony Chisholm" userId="6ff21b25726039bd" providerId="LiveId" clId="{EB2578A6-1BA6-4034-BEAF-303C7E04A52F}" dt="2026-09-30T08:48:41.032" v="141" actId="1076"/>
          <ac:spMkLst>
            <pc:docMk/>
            <pc:sldMk cId="0" sldId="264"/>
            <ac:spMk id="16" creationId="{A0165CD1-141D-BE55-AA27-37708684693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fferentiatedservicedelivery.org/resources/diy-whatsapp-based-microlearnin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18" Type="http://schemas.openxmlformats.org/officeDocument/2006/relationships/image" Target="../media/image18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svg"/><Relationship Id="rId17" Type="http://schemas.openxmlformats.org/officeDocument/2006/relationships/image" Target="../media/image17.jpeg"/><Relationship Id="rId2" Type="http://schemas.openxmlformats.org/officeDocument/2006/relationships/image" Target="../media/image2.svg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png"/><Relationship Id="rId15" Type="http://schemas.openxmlformats.org/officeDocument/2006/relationships/image" Target="../media/image15.svg"/><Relationship Id="rId10" Type="http://schemas.openxmlformats.org/officeDocument/2006/relationships/image" Target="../media/image10.svg"/><Relationship Id="rId19" Type="http://schemas.openxmlformats.org/officeDocument/2006/relationships/hyperlink" Target="https://www.differentiatedservicedelivery.org/resources/diy-whatsapp-based-microlearning/" TargetMode="External"/><Relationship Id="rId4" Type="http://schemas.openxmlformats.org/officeDocument/2006/relationships/image" Target="../media/image4.svg"/><Relationship Id="rId9" Type="http://schemas.openxmlformats.org/officeDocument/2006/relationships/image" Target="../media/image9.sv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ifferentiatedservicedelivery.org/resources/diy-whatsapp-based-microlearning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fferentiatedservicedelivery.org/resources/diy-whatsapp-based-microlearning/" TargetMode="External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29.sv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svg"/><Relationship Id="rId4" Type="http://schemas.openxmlformats.org/officeDocument/2006/relationships/image" Target="../media/image2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711447"/>
            <a:ext cx="16230600" cy="2432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 4</a:t>
            </a:r>
          </a:p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Adapting lessons to local context</a:t>
            </a:r>
          </a:p>
        </p:txBody>
      </p:sp>
      <p:sp>
        <p:nvSpPr>
          <p:cNvPr id="3" name="Freeform 3"/>
          <p:cNvSpPr/>
          <p:nvPr/>
        </p:nvSpPr>
        <p:spPr>
          <a:xfrm>
            <a:off x="14043194" y="8080401"/>
            <a:ext cx="3216106" cy="1177899"/>
          </a:xfrm>
          <a:custGeom>
            <a:avLst/>
            <a:gdLst/>
            <a:ahLst/>
            <a:cxnLst/>
            <a:rect l="l" t="t" r="r" b="b"/>
            <a:pathLst>
              <a:path w="3216106" h="1177899">
                <a:moveTo>
                  <a:pt x="0" y="0"/>
                </a:moveTo>
                <a:lnTo>
                  <a:pt x="3216106" y="0"/>
                </a:lnTo>
                <a:lnTo>
                  <a:pt x="3216106" y="1177899"/>
                </a:lnTo>
                <a:lnTo>
                  <a:pt x="0" y="11778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C85FFA-94EE-2074-8DD8-8F4A79794F4E}"/>
              </a:ext>
            </a:extLst>
          </p:cNvPr>
          <p:cNvSpPr txBox="1"/>
          <p:nvPr/>
        </p:nvSpPr>
        <p:spPr>
          <a:xfrm>
            <a:off x="1028700" y="8387080"/>
            <a:ext cx="10510390" cy="871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1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Citation: </a:t>
            </a:r>
            <a:r>
              <a:rPr lang="en-US" sz="1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Chisholm B. DIY WhatsApp-based microtraining. 2026. Available from: </a:t>
            </a:r>
            <a:r>
              <a:rPr lang="en-US" sz="16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  <a:hlinkClick r:id="rId3" tooltip="https://www.differentiatedservicedelivery.org/resources/diy-whatsapp-based-microlearning/"/>
              </a:rPr>
              <a:t>https://www.differentiatedservicedelivery.org/resources/diy-whatsapp-based-microlearning/</a:t>
            </a:r>
          </a:p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Need help?</a:t>
            </a:r>
            <a:r>
              <a:rPr lang="en-US" sz="1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Contact Briony on briony.c@icloud.com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5038" y="2010234"/>
            <a:ext cx="10793435" cy="3946009"/>
            <a:chOff x="0" y="0"/>
            <a:chExt cx="14391246" cy="5261346"/>
          </a:xfrm>
        </p:grpSpPr>
        <p:sp>
          <p:nvSpPr>
            <p:cNvPr id="3" name="Freeform 3"/>
            <p:cNvSpPr/>
            <p:nvPr/>
          </p:nvSpPr>
          <p:spPr>
            <a:xfrm>
              <a:off x="6018776" y="249311"/>
              <a:ext cx="5168782" cy="4735891"/>
            </a:xfrm>
            <a:custGeom>
              <a:avLst/>
              <a:gdLst/>
              <a:ahLst/>
              <a:cxnLst/>
              <a:rect l="l" t="t" r="r" b="b"/>
              <a:pathLst>
                <a:path w="5168782" h="4735891">
                  <a:moveTo>
                    <a:pt x="0" y="0"/>
                  </a:moveTo>
                  <a:lnTo>
                    <a:pt x="5168782" y="0"/>
                  </a:lnTo>
                  <a:lnTo>
                    <a:pt x="5168782" y="4735891"/>
                  </a:lnTo>
                  <a:lnTo>
                    <a:pt x="0" y="4735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 t="-35" b="-36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/>
            <p:cNvSpPr/>
            <p:nvPr/>
          </p:nvSpPr>
          <p:spPr>
            <a:xfrm>
              <a:off x="138035" y="4257524"/>
              <a:ext cx="6320045" cy="294281"/>
            </a:xfrm>
            <a:custGeom>
              <a:avLst/>
              <a:gdLst/>
              <a:ahLst/>
              <a:cxnLst/>
              <a:rect l="l" t="t" r="r" b="b"/>
              <a:pathLst>
                <a:path w="6320045" h="294281">
                  <a:moveTo>
                    <a:pt x="0" y="0"/>
                  </a:moveTo>
                  <a:lnTo>
                    <a:pt x="6320045" y="0"/>
                  </a:lnTo>
                  <a:lnTo>
                    <a:pt x="6320045" y="294282"/>
                  </a:lnTo>
                  <a:lnTo>
                    <a:pt x="0" y="294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Freeform 5"/>
            <p:cNvSpPr/>
            <p:nvPr/>
          </p:nvSpPr>
          <p:spPr>
            <a:xfrm>
              <a:off x="10446972" y="4257720"/>
              <a:ext cx="3759508" cy="293543"/>
            </a:xfrm>
            <a:custGeom>
              <a:avLst/>
              <a:gdLst/>
              <a:ahLst/>
              <a:cxnLst/>
              <a:rect l="l" t="t" r="r" b="b"/>
              <a:pathLst>
                <a:path w="3759508" h="293543">
                  <a:moveTo>
                    <a:pt x="0" y="0"/>
                  </a:moveTo>
                  <a:lnTo>
                    <a:pt x="3759507" y="0"/>
                  </a:lnTo>
                  <a:lnTo>
                    <a:pt x="3759507" y="293543"/>
                  </a:lnTo>
                  <a:lnTo>
                    <a:pt x="0" y="293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6" name="Group 6"/>
            <p:cNvGrpSpPr/>
            <p:nvPr/>
          </p:nvGrpSpPr>
          <p:grpSpPr>
            <a:xfrm rot="5400000">
              <a:off x="11649642" y="4034801"/>
              <a:ext cx="1012125" cy="888691"/>
              <a:chOff x="0" y="0"/>
              <a:chExt cx="1705762" cy="149773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705737" cy="1497711"/>
              </a:xfrm>
              <a:custGeom>
                <a:avLst/>
                <a:gdLst/>
                <a:ahLst/>
                <a:cxnLst/>
                <a:rect l="l" t="t" r="r" b="b"/>
                <a:pathLst>
                  <a:path w="1705737" h="1497711">
                    <a:moveTo>
                      <a:pt x="0" y="0"/>
                    </a:moveTo>
                    <a:lnTo>
                      <a:pt x="1705737" y="0"/>
                    </a:lnTo>
                    <a:lnTo>
                      <a:pt x="1705737" y="1497711"/>
                    </a:lnTo>
                    <a:lnTo>
                      <a:pt x="0" y="149771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alphaModFix amt="12000"/>
                </a:blip>
                <a:stretch>
                  <a:fillRect l="-656" r="-658" b="-1"/>
                </a:stretch>
              </a:blipFill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11770905" y="3993416"/>
              <a:ext cx="769591" cy="854864"/>
            </a:xfrm>
            <a:custGeom>
              <a:avLst/>
              <a:gdLst/>
              <a:ahLst/>
              <a:cxnLst/>
              <a:rect l="l" t="t" r="r" b="b"/>
              <a:pathLst>
                <a:path w="769591" h="854864">
                  <a:moveTo>
                    <a:pt x="0" y="0"/>
                  </a:moveTo>
                  <a:lnTo>
                    <a:pt x="769591" y="0"/>
                  </a:lnTo>
                  <a:lnTo>
                    <a:pt x="769591" y="854864"/>
                  </a:lnTo>
                  <a:lnTo>
                    <a:pt x="0" y="854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/>
            <p:cNvSpPr/>
            <p:nvPr/>
          </p:nvSpPr>
          <p:spPr>
            <a:xfrm>
              <a:off x="11860338" y="4087317"/>
              <a:ext cx="590725" cy="667061"/>
            </a:xfrm>
            <a:custGeom>
              <a:avLst/>
              <a:gdLst/>
              <a:ahLst/>
              <a:cxnLst/>
              <a:rect l="l" t="t" r="r" b="b"/>
              <a:pathLst>
                <a:path w="590725" h="667061">
                  <a:moveTo>
                    <a:pt x="0" y="0"/>
                  </a:moveTo>
                  <a:lnTo>
                    <a:pt x="590725" y="0"/>
                  </a:lnTo>
                  <a:lnTo>
                    <a:pt x="590725" y="667061"/>
                  </a:lnTo>
                  <a:lnTo>
                    <a:pt x="0" y="6670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10" name="Group 10"/>
            <p:cNvGrpSpPr/>
            <p:nvPr/>
          </p:nvGrpSpPr>
          <p:grpSpPr>
            <a:xfrm rot="5400000">
              <a:off x="9857407" y="1730543"/>
              <a:ext cx="1012125" cy="888691"/>
              <a:chOff x="0" y="0"/>
              <a:chExt cx="1705762" cy="1497736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705737" cy="1497711"/>
              </a:xfrm>
              <a:custGeom>
                <a:avLst/>
                <a:gdLst/>
                <a:ahLst/>
                <a:cxnLst/>
                <a:rect l="l" t="t" r="r" b="b"/>
                <a:pathLst>
                  <a:path w="1705737" h="1497711">
                    <a:moveTo>
                      <a:pt x="0" y="0"/>
                    </a:moveTo>
                    <a:lnTo>
                      <a:pt x="1705737" y="0"/>
                    </a:lnTo>
                    <a:lnTo>
                      <a:pt x="1705737" y="1497711"/>
                    </a:lnTo>
                    <a:lnTo>
                      <a:pt x="0" y="149771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alphaModFix amt="12000"/>
                </a:blip>
                <a:stretch>
                  <a:fillRect l="-656" r="-658" b="-1"/>
                </a:stretch>
              </a:blipFill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2" name="Freeform 12"/>
            <p:cNvSpPr/>
            <p:nvPr/>
          </p:nvSpPr>
          <p:spPr>
            <a:xfrm>
              <a:off x="9978670" y="1689150"/>
              <a:ext cx="769591" cy="854864"/>
            </a:xfrm>
            <a:custGeom>
              <a:avLst/>
              <a:gdLst/>
              <a:ahLst/>
              <a:cxnLst/>
              <a:rect l="l" t="t" r="r" b="b"/>
              <a:pathLst>
                <a:path w="769591" h="854864">
                  <a:moveTo>
                    <a:pt x="0" y="0"/>
                  </a:moveTo>
                  <a:lnTo>
                    <a:pt x="769591" y="0"/>
                  </a:lnTo>
                  <a:lnTo>
                    <a:pt x="769591" y="854864"/>
                  </a:lnTo>
                  <a:lnTo>
                    <a:pt x="0" y="854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0068103" y="1783052"/>
              <a:ext cx="590725" cy="667061"/>
            </a:xfrm>
            <a:custGeom>
              <a:avLst/>
              <a:gdLst/>
              <a:ahLst/>
              <a:cxnLst/>
              <a:rect l="l" t="t" r="r" b="b"/>
              <a:pathLst>
                <a:path w="590725" h="667061">
                  <a:moveTo>
                    <a:pt x="0" y="0"/>
                  </a:moveTo>
                  <a:lnTo>
                    <a:pt x="590725" y="0"/>
                  </a:lnTo>
                  <a:lnTo>
                    <a:pt x="590725" y="667061"/>
                  </a:lnTo>
                  <a:lnTo>
                    <a:pt x="0" y="6670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14" name="Group 14"/>
            <p:cNvGrpSpPr/>
            <p:nvPr/>
          </p:nvGrpSpPr>
          <p:grpSpPr>
            <a:xfrm rot="5400000">
              <a:off x="6336809" y="1730543"/>
              <a:ext cx="1012125" cy="888691"/>
              <a:chOff x="0" y="0"/>
              <a:chExt cx="1705762" cy="1497736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705737" cy="1497711"/>
              </a:xfrm>
              <a:custGeom>
                <a:avLst/>
                <a:gdLst/>
                <a:ahLst/>
                <a:cxnLst/>
                <a:rect l="l" t="t" r="r" b="b"/>
                <a:pathLst>
                  <a:path w="1705737" h="1497711">
                    <a:moveTo>
                      <a:pt x="0" y="0"/>
                    </a:moveTo>
                    <a:lnTo>
                      <a:pt x="1705737" y="0"/>
                    </a:lnTo>
                    <a:lnTo>
                      <a:pt x="1705737" y="1497711"/>
                    </a:lnTo>
                    <a:lnTo>
                      <a:pt x="0" y="149771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alphaModFix amt="12000"/>
                </a:blip>
                <a:stretch>
                  <a:fillRect l="-656" r="-658" b="-1"/>
                </a:stretch>
              </a:blipFill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6458072" y="1689150"/>
              <a:ext cx="769591" cy="854864"/>
            </a:xfrm>
            <a:custGeom>
              <a:avLst/>
              <a:gdLst/>
              <a:ahLst/>
              <a:cxnLst/>
              <a:rect l="l" t="t" r="r" b="b"/>
              <a:pathLst>
                <a:path w="769591" h="854864">
                  <a:moveTo>
                    <a:pt x="0" y="0"/>
                  </a:moveTo>
                  <a:lnTo>
                    <a:pt x="769591" y="0"/>
                  </a:lnTo>
                  <a:lnTo>
                    <a:pt x="769591" y="854864"/>
                  </a:lnTo>
                  <a:lnTo>
                    <a:pt x="0" y="854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6547505" y="1783052"/>
              <a:ext cx="590725" cy="667061"/>
            </a:xfrm>
            <a:custGeom>
              <a:avLst/>
              <a:gdLst/>
              <a:ahLst/>
              <a:cxnLst/>
              <a:rect l="l" t="t" r="r" b="b"/>
              <a:pathLst>
                <a:path w="590725" h="667061">
                  <a:moveTo>
                    <a:pt x="0" y="0"/>
                  </a:moveTo>
                  <a:lnTo>
                    <a:pt x="590725" y="0"/>
                  </a:lnTo>
                  <a:lnTo>
                    <a:pt x="590725" y="667061"/>
                  </a:lnTo>
                  <a:lnTo>
                    <a:pt x="0" y="6670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0189917" y="1957569"/>
              <a:ext cx="347098" cy="318026"/>
            </a:xfrm>
            <a:custGeom>
              <a:avLst/>
              <a:gdLst/>
              <a:ahLst/>
              <a:cxnLst/>
              <a:rect l="l" t="t" r="r" b="b"/>
              <a:pathLst>
                <a:path w="347098" h="318026">
                  <a:moveTo>
                    <a:pt x="0" y="0"/>
                  </a:moveTo>
                  <a:lnTo>
                    <a:pt x="347098" y="0"/>
                  </a:lnTo>
                  <a:lnTo>
                    <a:pt x="347098" y="318026"/>
                  </a:lnTo>
                  <a:lnTo>
                    <a:pt x="0" y="318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-73" r="-7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6669364" y="1943078"/>
              <a:ext cx="347015" cy="347015"/>
            </a:xfrm>
            <a:custGeom>
              <a:avLst/>
              <a:gdLst/>
              <a:ahLst/>
              <a:cxnLst/>
              <a:rect l="l" t="t" r="r" b="b"/>
              <a:pathLst>
                <a:path w="347015" h="347015">
                  <a:moveTo>
                    <a:pt x="0" y="0"/>
                  </a:moveTo>
                  <a:lnTo>
                    <a:pt x="347015" y="0"/>
                  </a:lnTo>
                  <a:lnTo>
                    <a:pt x="347015" y="347016"/>
                  </a:lnTo>
                  <a:lnTo>
                    <a:pt x="0" y="347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1982385" y="4247525"/>
              <a:ext cx="346639" cy="346639"/>
            </a:xfrm>
            <a:custGeom>
              <a:avLst/>
              <a:gdLst/>
              <a:ahLst/>
              <a:cxnLst/>
              <a:rect l="l" t="t" r="r" b="b"/>
              <a:pathLst>
                <a:path w="346639" h="346639">
                  <a:moveTo>
                    <a:pt x="0" y="0"/>
                  </a:moveTo>
                  <a:lnTo>
                    <a:pt x="346639" y="0"/>
                  </a:lnTo>
                  <a:lnTo>
                    <a:pt x="346639" y="346638"/>
                  </a:lnTo>
                  <a:lnTo>
                    <a:pt x="0" y="3466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1"/>
            <p:cNvSpPr/>
            <p:nvPr/>
          </p:nvSpPr>
          <p:spPr>
            <a:xfrm rot="1572120">
              <a:off x="7215583" y="3503231"/>
              <a:ext cx="607477" cy="1191133"/>
            </a:xfrm>
            <a:custGeom>
              <a:avLst/>
              <a:gdLst/>
              <a:ahLst/>
              <a:cxnLst/>
              <a:rect l="l" t="t" r="r" b="b"/>
              <a:pathLst>
                <a:path w="607477" h="1191133">
                  <a:moveTo>
                    <a:pt x="0" y="0"/>
                  </a:moveTo>
                  <a:lnTo>
                    <a:pt x="607477" y="0"/>
                  </a:lnTo>
                  <a:lnTo>
                    <a:pt x="607477" y="1191133"/>
                  </a:lnTo>
                  <a:lnTo>
                    <a:pt x="0" y="11911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-2411" r="-241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2"/>
            <p:cNvSpPr/>
            <p:nvPr/>
          </p:nvSpPr>
          <p:spPr>
            <a:xfrm rot="-3198840">
              <a:off x="9841477" y="2882205"/>
              <a:ext cx="607477" cy="1191133"/>
            </a:xfrm>
            <a:custGeom>
              <a:avLst/>
              <a:gdLst/>
              <a:ahLst/>
              <a:cxnLst/>
              <a:rect l="l" t="t" r="r" b="b"/>
              <a:pathLst>
                <a:path w="607477" h="1191133">
                  <a:moveTo>
                    <a:pt x="0" y="0"/>
                  </a:moveTo>
                  <a:lnTo>
                    <a:pt x="607477" y="0"/>
                  </a:lnTo>
                  <a:lnTo>
                    <a:pt x="607477" y="1191134"/>
                  </a:lnTo>
                  <a:lnTo>
                    <a:pt x="0" y="11911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-2411" r="-241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848854" y="2772939"/>
              <a:ext cx="2399501" cy="3394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6"/>
                </a:lnSpc>
              </a:pPr>
              <a:r>
                <a:rPr lang="en-US" sz="1482" b="1" dirty="0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Design stage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1448690" y="2599619"/>
              <a:ext cx="2399501" cy="71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6"/>
                </a:lnSpc>
              </a:pPr>
              <a:r>
                <a:rPr lang="en-US" sz="1482" b="1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Final content review/finalisation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848855" y="3214994"/>
              <a:ext cx="2399501" cy="2447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28"/>
                </a:lnSpc>
              </a:pPr>
              <a:r>
                <a:rPr lang="en-US" sz="94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Draft lessons designed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1448690" y="3308187"/>
              <a:ext cx="2399501" cy="4730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28"/>
                </a:lnSpc>
              </a:pPr>
              <a:r>
                <a:rPr lang="en-US" sz="94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Review by organisation requesting training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678158" y="587668"/>
              <a:ext cx="2384716" cy="3613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6"/>
                </a:lnSpc>
              </a:pPr>
              <a:r>
                <a:rPr lang="en-US" sz="1482" b="1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Adjustments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0145215" y="587668"/>
              <a:ext cx="2779824" cy="3613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6"/>
                </a:lnSpc>
              </a:pPr>
              <a:r>
                <a:rPr lang="en-US" sz="1482" b="1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Subject expert review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678158" y="981028"/>
              <a:ext cx="2384716" cy="7013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28"/>
                </a:lnSpc>
              </a:pPr>
              <a:r>
                <a:rPr lang="en-US" sz="94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Adjust lessons through  a number of drafts and consultation with expert reviewer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0344525" y="981028"/>
              <a:ext cx="2381204" cy="2447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28"/>
                </a:lnSpc>
              </a:pPr>
              <a:r>
                <a:rPr lang="en-US" sz="94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Expert review of content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412565" y="2452290"/>
              <a:ext cx="2381204" cy="3613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6"/>
                </a:lnSpc>
              </a:pPr>
              <a:r>
                <a:rPr lang="en-US" sz="1482" b="1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Review cycle</a:t>
              </a:r>
            </a:p>
          </p:txBody>
        </p:sp>
        <p:sp>
          <p:nvSpPr>
            <p:cNvPr id="32" name="Freeform 32"/>
            <p:cNvSpPr/>
            <p:nvPr/>
          </p:nvSpPr>
          <p:spPr>
            <a:xfrm>
              <a:off x="138035" y="4257524"/>
              <a:ext cx="6110321" cy="284516"/>
            </a:xfrm>
            <a:custGeom>
              <a:avLst/>
              <a:gdLst/>
              <a:ahLst/>
              <a:cxnLst/>
              <a:rect l="l" t="t" r="r" b="b"/>
              <a:pathLst>
                <a:path w="6110321" h="284516">
                  <a:moveTo>
                    <a:pt x="0" y="0"/>
                  </a:moveTo>
                  <a:lnTo>
                    <a:pt x="6110321" y="0"/>
                  </a:lnTo>
                  <a:lnTo>
                    <a:pt x="6110321" y="284516"/>
                  </a:lnTo>
                  <a:lnTo>
                    <a:pt x="0" y="2845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33" name="Group 33"/>
            <p:cNvGrpSpPr/>
            <p:nvPr/>
          </p:nvGrpSpPr>
          <p:grpSpPr>
            <a:xfrm rot="5400000">
              <a:off x="4542543" y="4027258"/>
              <a:ext cx="1012125" cy="888691"/>
              <a:chOff x="0" y="0"/>
              <a:chExt cx="1705762" cy="1497736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1705737" cy="1497711"/>
              </a:xfrm>
              <a:custGeom>
                <a:avLst/>
                <a:gdLst/>
                <a:ahLst/>
                <a:cxnLst/>
                <a:rect l="l" t="t" r="r" b="b"/>
                <a:pathLst>
                  <a:path w="1705737" h="1497711">
                    <a:moveTo>
                      <a:pt x="0" y="0"/>
                    </a:moveTo>
                    <a:lnTo>
                      <a:pt x="1705737" y="0"/>
                    </a:lnTo>
                    <a:lnTo>
                      <a:pt x="1705737" y="1497711"/>
                    </a:lnTo>
                    <a:lnTo>
                      <a:pt x="0" y="149771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alphaModFix amt="12000"/>
                </a:blip>
                <a:stretch>
                  <a:fillRect l="-656" r="-658" b="-1"/>
                </a:stretch>
              </a:blipFill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5" name="Freeform 35"/>
            <p:cNvSpPr/>
            <p:nvPr/>
          </p:nvSpPr>
          <p:spPr>
            <a:xfrm>
              <a:off x="4663806" y="3985873"/>
              <a:ext cx="769591" cy="854864"/>
            </a:xfrm>
            <a:custGeom>
              <a:avLst/>
              <a:gdLst/>
              <a:ahLst/>
              <a:cxnLst/>
              <a:rect l="l" t="t" r="r" b="b"/>
              <a:pathLst>
                <a:path w="769591" h="854864">
                  <a:moveTo>
                    <a:pt x="0" y="0"/>
                  </a:moveTo>
                  <a:lnTo>
                    <a:pt x="769591" y="0"/>
                  </a:lnTo>
                  <a:lnTo>
                    <a:pt x="769591" y="854863"/>
                  </a:lnTo>
                  <a:lnTo>
                    <a:pt x="0" y="8548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4753247" y="4079774"/>
              <a:ext cx="590725" cy="667061"/>
            </a:xfrm>
            <a:custGeom>
              <a:avLst/>
              <a:gdLst/>
              <a:ahLst/>
              <a:cxnLst/>
              <a:rect l="l" t="t" r="r" b="b"/>
              <a:pathLst>
                <a:path w="590725" h="667061">
                  <a:moveTo>
                    <a:pt x="0" y="0"/>
                  </a:moveTo>
                  <a:lnTo>
                    <a:pt x="590725" y="0"/>
                  </a:lnTo>
                  <a:lnTo>
                    <a:pt x="590725" y="667061"/>
                  </a:lnTo>
                  <a:lnTo>
                    <a:pt x="0" y="6670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4875098" y="4254542"/>
              <a:ext cx="347015" cy="347015"/>
            </a:xfrm>
            <a:custGeom>
              <a:avLst/>
              <a:gdLst/>
              <a:ahLst/>
              <a:cxnLst/>
              <a:rect l="l" t="t" r="r" b="b"/>
              <a:pathLst>
                <a:path w="347015" h="347015">
                  <a:moveTo>
                    <a:pt x="0" y="0"/>
                  </a:moveTo>
                  <a:lnTo>
                    <a:pt x="347015" y="0"/>
                  </a:lnTo>
                  <a:lnTo>
                    <a:pt x="347015" y="347015"/>
                  </a:lnTo>
                  <a:lnTo>
                    <a:pt x="0" y="347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38" name="Group 38"/>
            <p:cNvGrpSpPr/>
            <p:nvPr/>
          </p:nvGrpSpPr>
          <p:grpSpPr>
            <a:xfrm rot="5400000">
              <a:off x="1392656" y="4034801"/>
              <a:ext cx="1012125" cy="888691"/>
              <a:chOff x="0" y="0"/>
              <a:chExt cx="1705762" cy="1497736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1705737" cy="1497711"/>
              </a:xfrm>
              <a:custGeom>
                <a:avLst/>
                <a:gdLst/>
                <a:ahLst/>
                <a:cxnLst/>
                <a:rect l="l" t="t" r="r" b="b"/>
                <a:pathLst>
                  <a:path w="1705737" h="1497711">
                    <a:moveTo>
                      <a:pt x="0" y="0"/>
                    </a:moveTo>
                    <a:lnTo>
                      <a:pt x="1705737" y="0"/>
                    </a:lnTo>
                    <a:lnTo>
                      <a:pt x="1705737" y="1497711"/>
                    </a:lnTo>
                    <a:lnTo>
                      <a:pt x="0" y="149771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alphaModFix amt="12000"/>
                </a:blip>
                <a:stretch>
                  <a:fillRect l="-656" r="-658" b="-1"/>
                </a:stretch>
              </a:blipFill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40" name="Freeform 40"/>
            <p:cNvSpPr/>
            <p:nvPr/>
          </p:nvSpPr>
          <p:spPr>
            <a:xfrm>
              <a:off x="1513920" y="3993416"/>
              <a:ext cx="769591" cy="854864"/>
            </a:xfrm>
            <a:custGeom>
              <a:avLst/>
              <a:gdLst/>
              <a:ahLst/>
              <a:cxnLst/>
              <a:rect l="l" t="t" r="r" b="b"/>
              <a:pathLst>
                <a:path w="769591" h="854864">
                  <a:moveTo>
                    <a:pt x="0" y="0"/>
                  </a:moveTo>
                  <a:lnTo>
                    <a:pt x="769590" y="0"/>
                  </a:lnTo>
                  <a:lnTo>
                    <a:pt x="769590" y="854864"/>
                  </a:lnTo>
                  <a:lnTo>
                    <a:pt x="0" y="8548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04655" y="2772939"/>
              <a:ext cx="2388123" cy="3394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6"/>
                </a:lnSpc>
              </a:pPr>
              <a:r>
                <a:rPr lang="en-US" sz="1482" b="1" dirty="0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Planning phase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27374" y="3250200"/>
              <a:ext cx="2388122" cy="4730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28"/>
                </a:lnSpc>
              </a:pPr>
              <a:r>
                <a:rPr lang="en-US" sz="949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Review guidelines and establish learning points required</a:t>
              </a:r>
            </a:p>
          </p:txBody>
        </p:sp>
        <p:sp>
          <p:nvSpPr>
            <p:cNvPr id="43" name="Freeform 43"/>
            <p:cNvSpPr/>
            <p:nvPr/>
          </p:nvSpPr>
          <p:spPr>
            <a:xfrm>
              <a:off x="1603360" y="4087317"/>
              <a:ext cx="590725" cy="667061"/>
            </a:xfrm>
            <a:custGeom>
              <a:avLst/>
              <a:gdLst/>
              <a:ahLst/>
              <a:cxnLst/>
              <a:rect l="l" t="t" r="r" b="b"/>
              <a:pathLst>
                <a:path w="590725" h="667061">
                  <a:moveTo>
                    <a:pt x="0" y="0"/>
                  </a:moveTo>
                  <a:lnTo>
                    <a:pt x="590725" y="0"/>
                  </a:lnTo>
                  <a:lnTo>
                    <a:pt x="590725" y="667061"/>
                  </a:lnTo>
                  <a:lnTo>
                    <a:pt x="0" y="6670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Freeform 44"/>
            <p:cNvSpPr/>
            <p:nvPr/>
          </p:nvSpPr>
          <p:spPr>
            <a:xfrm>
              <a:off x="1761435" y="4247336"/>
              <a:ext cx="274576" cy="347015"/>
            </a:xfrm>
            <a:custGeom>
              <a:avLst/>
              <a:gdLst/>
              <a:ahLst/>
              <a:cxnLst/>
              <a:rect l="l" t="t" r="r" b="b"/>
              <a:pathLst>
                <a:path w="274576" h="347015">
                  <a:moveTo>
                    <a:pt x="0" y="0"/>
                  </a:moveTo>
                  <a:lnTo>
                    <a:pt x="274575" y="0"/>
                  </a:lnTo>
                  <a:lnTo>
                    <a:pt x="274575" y="347016"/>
                  </a:lnTo>
                  <a:lnTo>
                    <a:pt x="0" y="347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2434" r="-2434"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45" name="Group 45"/>
            <p:cNvGrpSpPr/>
            <p:nvPr/>
          </p:nvGrpSpPr>
          <p:grpSpPr>
            <a:xfrm>
              <a:off x="0" y="0"/>
              <a:ext cx="14391246" cy="5261346"/>
              <a:chOff x="0" y="0"/>
              <a:chExt cx="2842715" cy="1039278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2842715" cy="1039278"/>
              </a:xfrm>
              <a:custGeom>
                <a:avLst/>
                <a:gdLst/>
                <a:ahLst/>
                <a:cxnLst/>
                <a:rect l="l" t="t" r="r" b="b"/>
                <a:pathLst>
                  <a:path w="2842715" h="1039278">
                    <a:moveTo>
                      <a:pt x="0" y="0"/>
                    </a:moveTo>
                    <a:lnTo>
                      <a:pt x="2842715" y="0"/>
                    </a:lnTo>
                    <a:lnTo>
                      <a:pt x="2842715" y="1039278"/>
                    </a:lnTo>
                    <a:lnTo>
                      <a:pt x="0" y="1039278"/>
                    </a:lnTo>
                    <a:close/>
                  </a:path>
                </a:pathLst>
              </a:custGeom>
              <a:ln w="381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38100"/>
                <a:ext cx="2842715" cy="1077378"/>
              </a:xfrm>
              <a:prstGeom prst="rect">
                <a:avLst/>
              </a:prstGeom>
            </p:spPr>
            <p:txBody>
              <a:bodyPr lIns="85615" tIns="85615" rIns="85615" bIns="85615" rtlCol="0" anchor="ctr"/>
              <a:lstStyle/>
              <a:p>
                <a:pPr algn="ctr">
                  <a:lnSpc>
                    <a:spcPts val="3499"/>
                  </a:lnSpc>
                </a:pPr>
                <a:endParaRPr/>
              </a:p>
            </p:txBody>
          </p:sp>
        </p:grpSp>
      </p:grpSp>
      <p:grpSp>
        <p:nvGrpSpPr>
          <p:cNvPr id="48" name="Group 48"/>
          <p:cNvGrpSpPr/>
          <p:nvPr/>
        </p:nvGrpSpPr>
        <p:grpSpPr>
          <a:xfrm rot="-10800000">
            <a:off x="11098473" y="2376596"/>
            <a:ext cx="1678406" cy="1382217"/>
            <a:chOff x="0" y="0"/>
            <a:chExt cx="647700" cy="53340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47700" cy="533400"/>
            </a:xfrm>
            <a:custGeom>
              <a:avLst/>
              <a:gdLst/>
              <a:ahLst/>
              <a:cxnLst/>
              <a:rect l="l" t="t" r="r" b="b"/>
              <a:pathLst>
                <a:path w="647700" h="533400">
                  <a:moveTo>
                    <a:pt x="239386" y="166418"/>
                  </a:moveTo>
                  <a:lnTo>
                    <a:pt x="647700" y="166418"/>
                  </a:lnTo>
                  <a:lnTo>
                    <a:pt x="647700" y="366942"/>
                  </a:lnTo>
                  <a:lnTo>
                    <a:pt x="239373" y="366942"/>
                  </a:lnTo>
                  <a:lnTo>
                    <a:pt x="302255" y="533400"/>
                  </a:lnTo>
                  <a:lnTo>
                    <a:pt x="0" y="266700"/>
                  </a:lnTo>
                  <a:lnTo>
                    <a:pt x="302255" y="0"/>
                  </a:lnTo>
                  <a:lnTo>
                    <a:pt x="239386" y="166418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120650" y="127000"/>
              <a:ext cx="527050" cy="241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 rot="-5400000">
            <a:off x="14775871" y="4576811"/>
            <a:ext cx="1187144" cy="1382217"/>
            <a:chOff x="0" y="0"/>
            <a:chExt cx="458121" cy="53340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458121" cy="533400"/>
            </a:xfrm>
            <a:custGeom>
              <a:avLst/>
              <a:gdLst/>
              <a:ahLst/>
              <a:cxnLst/>
              <a:rect l="l" t="t" r="r" b="b"/>
              <a:pathLst>
                <a:path w="458121" h="533400">
                  <a:moveTo>
                    <a:pt x="239386" y="166418"/>
                  </a:moveTo>
                  <a:lnTo>
                    <a:pt x="458121" y="166418"/>
                  </a:lnTo>
                  <a:lnTo>
                    <a:pt x="458121" y="366942"/>
                  </a:lnTo>
                  <a:lnTo>
                    <a:pt x="239373" y="366942"/>
                  </a:lnTo>
                  <a:lnTo>
                    <a:pt x="302255" y="533400"/>
                  </a:lnTo>
                  <a:lnTo>
                    <a:pt x="0" y="266700"/>
                  </a:lnTo>
                  <a:lnTo>
                    <a:pt x="302255" y="0"/>
                  </a:lnTo>
                  <a:lnTo>
                    <a:pt x="239386" y="166418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120650" y="127000"/>
              <a:ext cx="337471" cy="241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1825532" y="6148289"/>
            <a:ext cx="3827373" cy="2264811"/>
            <a:chOff x="0" y="0"/>
            <a:chExt cx="5103164" cy="3019748"/>
          </a:xfrm>
        </p:grpSpPr>
        <p:grpSp>
          <p:nvGrpSpPr>
            <p:cNvPr id="55" name="Group 55"/>
            <p:cNvGrpSpPr/>
            <p:nvPr/>
          </p:nvGrpSpPr>
          <p:grpSpPr>
            <a:xfrm rot="-5400000">
              <a:off x="3512771" y="827320"/>
              <a:ext cx="2417713" cy="763072"/>
              <a:chOff x="0" y="0"/>
              <a:chExt cx="477573" cy="150730"/>
            </a:xfrm>
          </p:grpSpPr>
          <p:sp>
            <p:nvSpPr>
              <p:cNvPr id="56" name="Freeform 56"/>
              <p:cNvSpPr/>
              <p:nvPr/>
            </p:nvSpPr>
            <p:spPr>
              <a:xfrm>
                <a:off x="0" y="0"/>
                <a:ext cx="477573" cy="150730"/>
              </a:xfrm>
              <a:custGeom>
                <a:avLst/>
                <a:gdLst/>
                <a:ahLst/>
                <a:cxnLst/>
                <a:rect l="l" t="t" r="r" b="b"/>
                <a:pathLst>
                  <a:path w="477573" h="150730">
                    <a:moveTo>
                      <a:pt x="0" y="0"/>
                    </a:moveTo>
                    <a:lnTo>
                      <a:pt x="477573" y="0"/>
                    </a:lnTo>
                    <a:lnTo>
                      <a:pt x="477573" y="150730"/>
                    </a:lnTo>
                    <a:lnTo>
                      <a:pt x="0" y="150730"/>
                    </a:lnTo>
                    <a:close/>
                  </a:path>
                </a:pathLst>
              </a:custGeom>
              <a:solidFill>
                <a:srgbClr val="00BF63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" name="TextBox 57"/>
              <p:cNvSpPr txBox="1"/>
              <p:nvPr/>
            </p:nvSpPr>
            <p:spPr>
              <a:xfrm>
                <a:off x="0" y="-38100"/>
                <a:ext cx="477573" cy="1888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99"/>
                  </a:lnSpc>
                </a:pPr>
                <a:endParaRPr/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0" y="1176792"/>
              <a:ext cx="5103164" cy="1842956"/>
              <a:chOff x="0" y="0"/>
              <a:chExt cx="1476990" cy="533400"/>
            </a:xfrm>
          </p:grpSpPr>
          <p:sp>
            <p:nvSpPr>
              <p:cNvPr id="59" name="Freeform 59"/>
              <p:cNvSpPr/>
              <p:nvPr/>
            </p:nvSpPr>
            <p:spPr>
              <a:xfrm>
                <a:off x="0" y="0"/>
                <a:ext cx="1476990" cy="533400"/>
              </a:xfrm>
              <a:custGeom>
                <a:avLst/>
                <a:gdLst/>
                <a:ahLst/>
                <a:cxnLst/>
                <a:rect l="l" t="t" r="r" b="b"/>
                <a:pathLst>
                  <a:path w="1476990" h="533400">
                    <a:moveTo>
                      <a:pt x="239386" y="166418"/>
                    </a:moveTo>
                    <a:lnTo>
                      <a:pt x="1476990" y="166418"/>
                    </a:lnTo>
                    <a:lnTo>
                      <a:pt x="1476990" y="366942"/>
                    </a:lnTo>
                    <a:lnTo>
                      <a:pt x="239373" y="366942"/>
                    </a:lnTo>
                    <a:lnTo>
                      <a:pt x="302255" y="533400"/>
                    </a:lnTo>
                    <a:lnTo>
                      <a:pt x="0" y="266700"/>
                    </a:lnTo>
                    <a:lnTo>
                      <a:pt x="302255" y="0"/>
                    </a:lnTo>
                    <a:lnTo>
                      <a:pt x="239386" y="166418"/>
                    </a:lnTo>
                    <a:close/>
                  </a:path>
                </a:pathLst>
              </a:custGeom>
              <a:solidFill>
                <a:srgbClr val="00BF63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0" name="TextBox 60"/>
              <p:cNvSpPr txBox="1"/>
              <p:nvPr/>
            </p:nvSpPr>
            <p:spPr>
              <a:xfrm>
                <a:off x="120650" y="127000"/>
                <a:ext cx="1356340" cy="2413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99"/>
                  </a:lnSpc>
                </a:pPr>
                <a:endParaRPr/>
              </a:p>
            </p:txBody>
          </p:sp>
        </p:grpSp>
      </p:grpSp>
      <p:grpSp>
        <p:nvGrpSpPr>
          <p:cNvPr id="61" name="Group 61"/>
          <p:cNvGrpSpPr/>
          <p:nvPr/>
        </p:nvGrpSpPr>
        <p:grpSpPr>
          <a:xfrm>
            <a:off x="12797833" y="5880541"/>
            <a:ext cx="5185129" cy="877705"/>
            <a:chOff x="0" y="0"/>
            <a:chExt cx="6913505" cy="1170274"/>
          </a:xfrm>
        </p:grpSpPr>
        <p:grpSp>
          <p:nvGrpSpPr>
            <p:cNvPr id="62" name="Group 62"/>
            <p:cNvGrpSpPr/>
            <p:nvPr/>
          </p:nvGrpSpPr>
          <p:grpSpPr>
            <a:xfrm>
              <a:off x="0" y="0"/>
              <a:ext cx="6913505" cy="1170274"/>
              <a:chOff x="0" y="0"/>
              <a:chExt cx="1365631" cy="231165"/>
            </a:xfrm>
          </p:grpSpPr>
          <p:sp>
            <p:nvSpPr>
              <p:cNvPr id="63" name="Freeform 63"/>
              <p:cNvSpPr/>
              <p:nvPr/>
            </p:nvSpPr>
            <p:spPr>
              <a:xfrm>
                <a:off x="0" y="0"/>
                <a:ext cx="1365631" cy="231165"/>
              </a:xfrm>
              <a:custGeom>
                <a:avLst/>
                <a:gdLst/>
                <a:ahLst/>
                <a:cxnLst/>
                <a:rect l="l" t="t" r="r" b="b"/>
                <a:pathLst>
                  <a:path w="1365631" h="231165">
                    <a:moveTo>
                      <a:pt x="0" y="0"/>
                    </a:moveTo>
                    <a:lnTo>
                      <a:pt x="1365631" y="0"/>
                    </a:lnTo>
                    <a:lnTo>
                      <a:pt x="1365631" y="231165"/>
                    </a:lnTo>
                    <a:lnTo>
                      <a:pt x="0" y="23116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" name="TextBox 64"/>
              <p:cNvSpPr txBox="1"/>
              <p:nvPr/>
            </p:nvSpPr>
            <p:spPr>
              <a:xfrm>
                <a:off x="0" y="-57150"/>
                <a:ext cx="1365631" cy="28831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  <p:sp>
          <p:nvSpPr>
            <p:cNvPr id="65" name="TextBox 65"/>
            <p:cNvSpPr txBox="1"/>
            <p:nvPr/>
          </p:nvSpPr>
          <p:spPr>
            <a:xfrm>
              <a:off x="994932" y="285750"/>
              <a:ext cx="4923641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00"/>
                </a:lnSpc>
                <a:spcBef>
                  <a:spcPct val="0"/>
                </a:spcBef>
              </a:pPr>
              <a:r>
                <a:rPr lang="en-US" sz="25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Adjustments made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12776879" y="2010234"/>
            <a:ext cx="5185129" cy="2664113"/>
            <a:chOff x="0" y="0"/>
            <a:chExt cx="6913505" cy="3552151"/>
          </a:xfrm>
        </p:grpSpPr>
        <p:grpSp>
          <p:nvGrpSpPr>
            <p:cNvPr id="67" name="Group 67"/>
            <p:cNvGrpSpPr/>
            <p:nvPr/>
          </p:nvGrpSpPr>
          <p:grpSpPr>
            <a:xfrm>
              <a:off x="0" y="0"/>
              <a:ext cx="6913505" cy="3552151"/>
              <a:chOff x="0" y="0"/>
              <a:chExt cx="1365631" cy="701659"/>
            </a:xfrm>
          </p:grpSpPr>
          <p:sp>
            <p:nvSpPr>
              <p:cNvPr id="68" name="Freeform 68"/>
              <p:cNvSpPr/>
              <p:nvPr/>
            </p:nvSpPr>
            <p:spPr>
              <a:xfrm>
                <a:off x="0" y="0"/>
                <a:ext cx="1365631" cy="701659"/>
              </a:xfrm>
              <a:custGeom>
                <a:avLst/>
                <a:gdLst/>
                <a:ahLst/>
                <a:cxnLst/>
                <a:rect l="l" t="t" r="r" b="b"/>
                <a:pathLst>
                  <a:path w="1365631" h="701659">
                    <a:moveTo>
                      <a:pt x="0" y="0"/>
                    </a:moveTo>
                    <a:lnTo>
                      <a:pt x="1365631" y="0"/>
                    </a:lnTo>
                    <a:lnTo>
                      <a:pt x="1365631" y="701659"/>
                    </a:lnTo>
                    <a:lnTo>
                      <a:pt x="0" y="701659"/>
                    </a:lnTo>
                    <a:close/>
                  </a:path>
                </a:pathLst>
              </a:custGeom>
              <a:ln w="381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9" name="TextBox 69"/>
              <p:cNvSpPr txBox="1"/>
              <p:nvPr/>
            </p:nvSpPr>
            <p:spPr>
              <a:xfrm>
                <a:off x="0" y="-57150"/>
                <a:ext cx="1365631" cy="75880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00"/>
                  </a:lnSpc>
                </a:pPr>
                <a:endParaRPr/>
              </a:p>
            </p:txBody>
          </p:sp>
        </p:grpSp>
        <p:grpSp>
          <p:nvGrpSpPr>
            <p:cNvPr id="70" name="Group 70"/>
            <p:cNvGrpSpPr>
              <a:grpSpLocks noChangeAspect="1"/>
            </p:cNvGrpSpPr>
            <p:nvPr/>
          </p:nvGrpSpPr>
          <p:grpSpPr>
            <a:xfrm>
              <a:off x="443412" y="183277"/>
              <a:ext cx="1671177" cy="3185596"/>
              <a:chOff x="0" y="0"/>
              <a:chExt cx="8624570" cy="16440150"/>
            </a:xfrm>
          </p:grpSpPr>
          <p:sp>
            <p:nvSpPr>
              <p:cNvPr id="71" name="Freeform 71"/>
              <p:cNvSpPr/>
              <p:nvPr/>
            </p:nvSpPr>
            <p:spPr>
              <a:xfrm>
                <a:off x="411480" y="269240"/>
                <a:ext cx="7753350" cy="15908021"/>
              </a:xfrm>
              <a:custGeom>
                <a:avLst/>
                <a:gdLst/>
                <a:ahLst/>
                <a:cxnLst/>
                <a:rect l="l" t="t" r="r" b="b"/>
                <a:pathLst>
                  <a:path w="7753350" h="15908021">
                    <a:moveTo>
                      <a:pt x="7753350" y="791210"/>
                    </a:moveTo>
                    <a:lnTo>
                      <a:pt x="7753350" y="15116810"/>
                    </a:lnTo>
                    <a:cubicBezTo>
                      <a:pt x="7753350" y="15553690"/>
                      <a:pt x="7399020" y="15908021"/>
                      <a:pt x="6962140" y="15908021"/>
                    </a:cubicBezTo>
                    <a:lnTo>
                      <a:pt x="791210" y="15908021"/>
                    </a:lnTo>
                    <a:cubicBezTo>
                      <a:pt x="354330" y="15908021"/>
                      <a:pt x="0" y="15553690"/>
                      <a:pt x="0" y="15116810"/>
                    </a:cubicBezTo>
                    <a:lnTo>
                      <a:pt x="0" y="791210"/>
                    </a:lnTo>
                    <a:cubicBezTo>
                      <a:pt x="0" y="354330"/>
                      <a:pt x="354330" y="0"/>
                      <a:pt x="791210" y="0"/>
                    </a:cubicBezTo>
                    <a:lnTo>
                      <a:pt x="6962140" y="0"/>
                    </a:lnTo>
                    <a:cubicBezTo>
                      <a:pt x="7399020" y="0"/>
                      <a:pt x="7753350" y="353060"/>
                      <a:pt x="7753350" y="791210"/>
                    </a:cubicBezTo>
                    <a:close/>
                  </a:path>
                </a:pathLst>
              </a:custGeom>
              <a:blipFill>
                <a:blip r:embed="rId17"/>
                <a:stretch>
                  <a:fillRect t="-2779" b="-2779"/>
                </a:stretch>
              </a:blip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2" name="Freeform 72"/>
              <p:cNvSpPr/>
              <p:nvPr/>
            </p:nvSpPr>
            <p:spPr>
              <a:xfrm>
                <a:off x="0" y="0"/>
                <a:ext cx="8636000" cy="16446500"/>
              </a:xfrm>
              <a:custGeom>
                <a:avLst/>
                <a:gdLst/>
                <a:ahLst/>
                <a:cxnLst/>
                <a:rect l="l" t="t" r="r" b="b"/>
                <a:pathLst>
                  <a:path w="8636000" h="16446500">
                    <a:moveTo>
                      <a:pt x="0" y="0"/>
                    </a:moveTo>
                    <a:lnTo>
                      <a:pt x="8636000" y="0"/>
                    </a:lnTo>
                    <a:lnTo>
                      <a:pt x="8636000" y="16446500"/>
                    </a:lnTo>
                    <a:lnTo>
                      <a:pt x="0" y="16446500"/>
                    </a:lnTo>
                    <a:close/>
                  </a:path>
                </a:pathLst>
              </a:custGeom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73" name="TextBox 73"/>
            <p:cNvSpPr txBox="1"/>
            <p:nvPr/>
          </p:nvSpPr>
          <p:spPr>
            <a:xfrm>
              <a:off x="2558000" y="905590"/>
              <a:ext cx="3820600" cy="17250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00"/>
                </a:lnSpc>
                <a:spcBef>
                  <a:spcPct val="0"/>
                </a:spcBef>
              </a:pPr>
              <a:r>
                <a:rPr lang="en-US" sz="2500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Presentation of sessions to first group (pilot)</a:t>
              </a:r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1676772" y="563052"/>
            <a:ext cx="14934456" cy="1288094"/>
            <a:chOff x="0" y="0"/>
            <a:chExt cx="19912608" cy="1717459"/>
          </a:xfrm>
        </p:grpSpPr>
        <p:sp>
          <p:nvSpPr>
            <p:cNvPr id="75" name="TextBox 75"/>
            <p:cNvSpPr txBox="1"/>
            <p:nvPr/>
          </p:nvSpPr>
          <p:spPr>
            <a:xfrm>
              <a:off x="3884251" y="1177074"/>
              <a:ext cx="12128103" cy="540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0"/>
                </a:lnSpc>
              </a:pPr>
              <a:r>
                <a:rPr lang="en-US" sz="30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Lesson adaptation: adapting lessons to local guidelines</a:t>
              </a:r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0" y="161925"/>
              <a:ext cx="19912608" cy="9241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15"/>
                </a:lnSpc>
              </a:pPr>
              <a:r>
                <a:rPr lang="en-US" sz="5400" spc="106">
                  <a:solidFill>
                    <a:srgbClr val="191919"/>
                  </a:solidFill>
                  <a:latin typeface="Aptos"/>
                  <a:ea typeface="Aptos"/>
                  <a:cs typeface="Aptos"/>
                  <a:sym typeface="Aptos"/>
                </a:rPr>
                <a:t>Components of adapting microlearning sessions</a:t>
              </a:r>
            </a:p>
          </p:txBody>
        </p:sp>
      </p:grpSp>
      <p:sp>
        <p:nvSpPr>
          <p:cNvPr id="77" name="TextBox 77"/>
          <p:cNvSpPr txBox="1"/>
          <p:nvPr/>
        </p:nvSpPr>
        <p:spPr>
          <a:xfrm>
            <a:off x="17408429" y="8870048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</a:t>
            </a:r>
          </a:p>
        </p:txBody>
      </p:sp>
      <p:grpSp>
        <p:nvGrpSpPr>
          <p:cNvPr id="78" name="Group 78"/>
          <p:cNvGrpSpPr/>
          <p:nvPr/>
        </p:nvGrpSpPr>
        <p:grpSpPr>
          <a:xfrm>
            <a:off x="9095198" y="6715247"/>
            <a:ext cx="2730334" cy="2730334"/>
            <a:chOff x="0" y="0"/>
            <a:chExt cx="3640445" cy="3640445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3640445" cy="3640445"/>
            </a:xfrm>
            <a:custGeom>
              <a:avLst/>
              <a:gdLst/>
              <a:ahLst/>
              <a:cxnLst/>
              <a:rect l="l" t="t" r="r" b="b"/>
              <a:pathLst>
                <a:path w="3640445" h="3640445">
                  <a:moveTo>
                    <a:pt x="0" y="0"/>
                  </a:moveTo>
                  <a:lnTo>
                    <a:pt x="3640445" y="0"/>
                  </a:lnTo>
                  <a:lnTo>
                    <a:pt x="3640445" y="3640445"/>
                  </a:lnTo>
                  <a:lnTo>
                    <a:pt x="0" y="36404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388127" y="297742"/>
              <a:ext cx="2864192" cy="19435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19"/>
                </a:lnSpc>
                <a:spcBef>
                  <a:spcPct val="0"/>
                </a:spcBef>
              </a:pPr>
              <a:r>
                <a:rPr lang="en-US" sz="27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Final version online</a:t>
              </a:r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7057044" y="7488769"/>
            <a:ext cx="2038154" cy="525014"/>
            <a:chOff x="0" y="0"/>
            <a:chExt cx="536798" cy="138275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536798" cy="138275"/>
            </a:xfrm>
            <a:custGeom>
              <a:avLst/>
              <a:gdLst/>
              <a:ahLst/>
              <a:cxnLst/>
              <a:rect l="l" t="t" r="r" b="b"/>
              <a:pathLst>
                <a:path w="536798" h="138275">
                  <a:moveTo>
                    <a:pt x="0" y="0"/>
                  </a:moveTo>
                  <a:lnTo>
                    <a:pt x="536798" y="0"/>
                  </a:lnTo>
                  <a:lnTo>
                    <a:pt x="536798" y="138275"/>
                  </a:lnTo>
                  <a:lnTo>
                    <a:pt x="0" y="138275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0" y="-38100"/>
              <a:ext cx="536798" cy="176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70586" y="6148289"/>
            <a:ext cx="8757912" cy="3946009"/>
            <a:chOff x="0" y="0"/>
            <a:chExt cx="2306611" cy="1039278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2306611" cy="1039278"/>
            </a:xfrm>
            <a:custGeom>
              <a:avLst/>
              <a:gdLst/>
              <a:ahLst/>
              <a:cxnLst/>
              <a:rect l="l" t="t" r="r" b="b"/>
              <a:pathLst>
                <a:path w="2306611" h="1039278">
                  <a:moveTo>
                    <a:pt x="0" y="0"/>
                  </a:moveTo>
                  <a:lnTo>
                    <a:pt x="2306611" y="0"/>
                  </a:lnTo>
                  <a:lnTo>
                    <a:pt x="2306611" y="1039278"/>
                  </a:lnTo>
                  <a:lnTo>
                    <a:pt x="0" y="1039278"/>
                  </a:lnTo>
                  <a:close/>
                </a:path>
              </a:pathLst>
            </a:custGeom>
            <a:ln w="104775" cap="sq">
              <a:solidFill>
                <a:srgbClr val="FF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6" name="TextBox 86"/>
            <p:cNvSpPr txBox="1"/>
            <p:nvPr/>
          </p:nvSpPr>
          <p:spPr>
            <a:xfrm>
              <a:off x="0" y="-38100"/>
              <a:ext cx="2306611" cy="10773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87" name="Freeform 87"/>
          <p:cNvSpPr/>
          <p:nvPr/>
        </p:nvSpPr>
        <p:spPr>
          <a:xfrm flipH="1">
            <a:off x="2010384" y="6356825"/>
            <a:ext cx="3784907" cy="3467916"/>
          </a:xfrm>
          <a:custGeom>
            <a:avLst/>
            <a:gdLst/>
            <a:ahLst/>
            <a:cxnLst/>
            <a:rect l="l" t="t" r="r" b="b"/>
            <a:pathLst>
              <a:path w="3784907" h="3467916">
                <a:moveTo>
                  <a:pt x="3784907" y="0"/>
                </a:moveTo>
                <a:lnTo>
                  <a:pt x="0" y="0"/>
                </a:lnTo>
                <a:lnTo>
                  <a:pt x="0" y="3467916"/>
                </a:lnTo>
                <a:lnTo>
                  <a:pt x="3784907" y="3467916"/>
                </a:lnTo>
                <a:lnTo>
                  <a:pt x="378490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35" b="-3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8" name="TextBox 88"/>
          <p:cNvSpPr txBox="1"/>
          <p:nvPr/>
        </p:nvSpPr>
        <p:spPr>
          <a:xfrm>
            <a:off x="2643664" y="7932999"/>
            <a:ext cx="2518347" cy="739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71"/>
              </a:lnSpc>
            </a:pPr>
            <a:r>
              <a:rPr lang="en-US" sz="133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Adjust lessons through  a number of drafts and consultation with expert reviewer</a:t>
            </a:r>
          </a:p>
        </p:txBody>
      </p:sp>
      <p:grpSp>
        <p:nvGrpSpPr>
          <p:cNvPr id="89" name="Group 89"/>
          <p:cNvGrpSpPr/>
          <p:nvPr/>
        </p:nvGrpSpPr>
        <p:grpSpPr>
          <a:xfrm>
            <a:off x="266937" y="8929002"/>
            <a:ext cx="1676772" cy="805730"/>
            <a:chOff x="0" y="0"/>
            <a:chExt cx="2235696" cy="1074306"/>
          </a:xfrm>
        </p:grpSpPr>
        <p:sp>
          <p:nvSpPr>
            <p:cNvPr id="90" name="TextBox 90"/>
            <p:cNvSpPr txBox="1"/>
            <p:nvPr/>
          </p:nvSpPr>
          <p:spPr>
            <a:xfrm>
              <a:off x="0" y="-38100"/>
              <a:ext cx="2235696" cy="6742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34"/>
                </a:lnSpc>
              </a:pPr>
              <a:r>
                <a:rPr lang="en-US" sz="1381" b="1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Final content review/finalisation</a:t>
              </a:r>
            </a:p>
          </p:txBody>
        </p:sp>
        <p:sp>
          <p:nvSpPr>
            <p:cNvPr id="91" name="TextBox 91"/>
            <p:cNvSpPr txBox="1"/>
            <p:nvPr/>
          </p:nvSpPr>
          <p:spPr>
            <a:xfrm>
              <a:off x="0" y="641146"/>
              <a:ext cx="2235696" cy="4331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38"/>
                </a:lnSpc>
              </a:pPr>
              <a:r>
                <a:rPr lang="en-US" sz="884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Review by organisation requesting training</a:t>
              </a:r>
            </a:p>
          </p:txBody>
        </p:sp>
      </p:grpSp>
      <p:sp>
        <p:nvSpPr>
          <p:cNvPr id="92" name="TextBox 92"/>
          <p:cNvSpPr txBox="1"/>
          <p:nvPr/>
        </p:nvSpPr>
        <p:spPr>
          <a:xfrm>
            <a:off x="2397921" y="7502878"/>
            <a:ext cx="3009833" cy="458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Review cycle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5904389" y="9220200"/>
            <a:ext cx="3009833" cy="412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Local adaptation</a:t>
            </a:r>
          </a:p>
        </p:txBody>
      </p:sp>
      <p:grpSp>
        <p:nvGrpSpPr>
          <p:cNvPr id="94" name="Group 94"/>
          <p:cNvGrpSpPr/>
          <p:nvPr/>
        </p:nvGrpSpPr>
        <p:grpSpPr>
          <a:xfrm rot="-5400000">
            <a:off x="6411259" y="7682426"/>
            <a:ext cx="1769531" cy="1382217"/>
            <a:chOff x="0" y="0"/>
            <a:chExt cx="682865" cy="533400"/>
          </a:xfrm>
        </p:grpSpPr>
        <p:sp>
          <p:nvSpPr>
            <p:cNvPr id="95" name="Freeform 95"/>
            <p:cNvSpPr/>
            <p:nvPr/>
          </p:nvSpPr>
          <p:spPr>
            <a:xfrm>
              <a:off x="0" y="0"/>
              <a:ext cx="682865" cy="533400"/>
            </a:xfrm>
            <a:custGeom>
              <a:avLst/>
              <a:gdLst/>
              <a:ahLst/>
              <a:cxnLst/>
              <a:rect l="l" t="t" r="r" b="b"/>
              <a:pathLst>
                <a:path w="682865" h="533400">
                  <a:moveTo>
                    <a:pt x="239386" y="166418"/>
                  </a:moveTo>
                  <a:lnTo>
                    <a:pt x="682865" y="166418"/>
                  </a:lnTo>
                  <a:lnTo>
                    <a:pt x="682865" y="366942"/>
                  </a:lnTo>
                  <a:lnTo>
                    <a:pt x="239373" y="366942"/>
                  </a:lnTo>
                  <a:lnTo>
                    <a:pt x="302255" y="533400"/>
                  </a:lnTo>
                  <a:lnTo>
                    <a:pt x="0" y="266700"/>
                  </a:lnTo>
                  <a:lnTo>
                    <a:pt x="302255" y="0"/>
                  </a:lnTo>
                  <a:lnTo>
                    <a:pt x="239386" y="166418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120650" y="127000"/>
              <a:ext cx="562215" cy="241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97" name="TextBox 97"/>
          <p:cNvSpPr txBox="1"/>
          <p:nvPr/>
        </p:nvSpPr>
        <p:spPr>
          <a:xfrm>
            <a:off x="11369061" y="8900427"/>
            <a:ext cx="555004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400" dirty="0">
                <a:solidFill>
                  <a:srgbClr val="FF0000"/>
                </a:solidFill>
                <a:latin typeface="Canva Sans"/>
                <a:ea typeface="Canva Sans"/>
                <a:cs typeface="Canva Sans"/>
                <a:sym typeface="Canva Sans"/>
                <a:hlinkClick r:id="rId19"/>
              </a:rPr>
              <a:t>https://www.differentiatedservicedelivery.org/resources/diy-whatsapp-based-microlearning/ </a:t>
            </a:r>
            <a:endParaRPr lang="en-US" sz="2400" dirty="0">
              <a:solidFill>
                <a:srgbClr val="FF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97361" y="3162300"/>
            <a:ext cx="11893278" cy="2686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3" lvl="1" indent="-323852" algn="l">
              <a:lnSpc>
                <a:spcPts val="5400"/>
              </a:lnSpc>
              <a:buFont typeface="Arial"/>
              <a:buChar char="•"/>
            </a:pPr>
            <a:r>
              <a:rPr lang="en-US" sz="3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1: 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Time planning</a:t>
            </a:r>
          </a:p>
          <a:p>
            <a:pPr marL="647703" lvl="1" indent="-323852" algn="l">
              <a:lnSpc>
                <a:spcPts val="5400"/>
              </a:lnSpc>
              <a:buFont typeface="Arial"/>
              <a:buChar char="•"/>
            </a:pPr>
            <a:r>
              <a:rPr lang="en-US" sz="3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2: 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Downloading modules</a:t>
            </a:r>
          </a:p>
          <a:p>
            <a:pPr marL="647703" lvl="1" indent="-323852" algn="l">
              <a:lnSpc>
                <a:spcPts val="5400"/>
              </a:lnSpc>
              <a:buFont typeface="Arial"/>
              <a:buChar char="•"/>
            </a:pPr>
            <a:r>
              <a:rPr lang="en-US" sz="3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3: 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Adapting to local context</a:t>
            </a:r>
          </a:p>
          <a:p>
            <a:pPr marL="647703" lvl="1" indent="-323852" algn="l">
              <a:lnSpc>
                <a:spcPts val="5400"/>
              </a:lnSpc>
              <a:buFont typeface="Arial"/>
              <a:buChar char="•"/>
            </a:pPr>
            <a:r>
              <a:rPr lang="en-US" sz="3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4: 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Review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995815" y="8943229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895350"/>
            <a:ext cx="16230600" cy="11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 this section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943775" y="8943229"/>
            <a:ext cx="256480" cy="552202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15624" y="1104900"/>
            <a:ext cx="16230600" cy="2016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6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Developed modules</a:t>
            </a:r>
          </a:p>
          <a:p>
            <a:pPr algn="ctr">
              <a:lnSpc>
                <a:spcPts val="8119"/>
              </a:lnSpc>
            </a:pPr>
            <a:r>
              <a:rPr lang="en-US" sz="6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available for adaptation*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306072"/>
            <a:ext cx="16230600" cy="2565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88" lvl="1" indent="-431794" algn="l">
              <a:lnSpc>
                <a:spcPts val="6879"/>
              </a:lnSpc>
              <a:buFont typeface="Arial"/>
              <a:buChar char="•"/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Facility-based Six-month Multi-Month Dispensing (6MMD) </a:t>
            </a:r>
          </a:p>
          <a:p>
            <a:pPr marL="863588" lvl="1" indent="-431794" algn="l">
              <a:lnSpc>
                <a:spcPts val="6879"/>
              </a:lnSpc>
              <a:buFont typeface="Arial"/>
              <a:buChar char="•"/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Tuberculosis Preventative Therapy (TPT)</a:t>
            </a:r>
          </a:p>
          <a:p>
            <a:pPr marL="863588" lvl="1" indent="-431794" algn="l">
              <a:lnSpc>
                <a:spcPts val="6879"/>
              </a:lnSpc>
              <a:buFont typeface="Arial"/>
              <a:buChar char="•"/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Management of Re-Engagement in Care</a:t>
            </a:r>
            <a:endParaRPr lang="en-US" sz="3999" dirty="0">
              <a:solidFill>
                <a:srgbClr val="FF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6AFAE586-6391-8FFB-7258-33D70283CFB3}"/>
              </a:ext>
            </a:extLst>
          </p:cNvPr>
          <p:cNvSpPr txBox="1"/>
          <p:nvPr/>
        </p:nvSpPr>
        <p:spPr>
          <a:xfrm>
            <a:off x="1028700" y="6667500"/>
            <a:ext cx="16230600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794" lvl="1" algn="ctr">
              <a:lnSpc>
                <a:spcPct val="100000"/>
              </a:lnSpc>
            </a:pPr>
            <a:r>
              <a:rPr lang="en-GB" sz="4000" b="1" dirty="0"/>
              <a:t>Available at:</a:t>
            </a:r>
            <a:endParaRPr lang="en-GB" sz="4000" b="1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31794" lvl="1" algn="ctr">
              <a:lnSpc>
                <a:spcPct val="100000"/>
              </a:lnSpc>
            </a:pPr>
            <a:r>
              <a:rPr lang="en-GB" sz="4000" u="sng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https://www.differentiatedservicedelivery.org/resources/diy-whatsapp-based-microlearning/ </a:t>
            </a:r>
            <a:endParaRPr lang="en-GB" sz="4000" dirty="0"/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25AF77FA-1206-3AD4-C1D5-049EE7EBB2F1}"/>
              </a:ext>
            </a:extLst>
          </p:cNvPr>
          <p:cNvSpPr txBox="1"/>
          <p:nvPr/>
        </p:nvSpPr>
        <p:spPr>
          <a:xfrm>
            <a:off x="969655" y="8713113"/>
            <a:ext cx="16230600" cy="430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794" lvl="1">
              <a:lnSpc>
                <a:spcPct val="100000"/>
              </a:lnSpc>
            </a:pPr>
            <a:r>
              <a:rPr lang="en-GB" sz="2800" dirty="0"/>
              <a:t>*Based on South African guidelines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48972" y="3249249"/>
            <a:ext cx="11590794" cy="2394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25" lvl="1" indent="-291463" algn="l">
              <a:lnSpc>
                <a:spcPts val="4859"/>
              </a:lnSpc>
              <a:buFont typeface="Arial"/>
              <a:buChar char="•"/>
            </a:pPr>
            <a:r>
              <a:rPr lang="en-US" sz="2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First adapted draft: 0.5 days/lesson x 8 sessions = 4 days </a:t>
            </a:r>
          </a:p>
          <a:p>
            <a:pPr marL="582925" lvl="1" indent="-291463" algn="l">
              <a:lnSpc>
                <a:spcPts val="4859"/>
              </a:lnSpc>
              <a:buFont typeface="Arial"/>
              <a:buChar char="•"/>
            </a:pPr>
            <a:r>
              <a:rPr lang="en-US" sz="2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Technical/clinical review: 0.25 days/lesson x 8 sessions = 2 days</a:t>
            </a:r>
          </a:p>
          <a:p>
            <a:pPr marL="582925" lvl="1" indent="-291463" algn="l">
              <a:lnSpc>
                <a:spcPts val="4859"/>
              </a:lnSpc>
              <a:buFont typeface="Arial"/>
              <a:buChar char="•"/>
            </a:pPr>
            <a:r>
              <a:rPr lang="en-US" sz="2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Second draft: 2 days</a:t>
            </a:r>
          </a:p>
          <a:p>
            <a:pPr marL="582925" lvl="1" indent="-291463" algn="l">
              <a:lnSpc>
                <a:spcPts val="4859"/>
              </a:lnSpc>
              <a:buFont typeface="Arial"/>
              <a:buChar char="•"/>
            </a:pPr>
            <a:r>
              <a:rPr lang="en-US" sz="2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Final review: 2 days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2174960" y="3179104"/>
            <a:ext cx="5206975" cy="2347936"/>
            <a:chOff x="0" y="0"/>
            <a:chExt cx="6942633" cy="3130582"/>
          </a:xfrm>
        </p:grpSpPr>
        <p:grpSp>
          <p:nvGrpSpPr>
            <p:cNvPr id="4" name="Group 4"/>
            <p:cNvGrpSpPr/>
            <p:nvPr/>
          </p:nvGrpSpPr>
          <p:grpSpPr>
            <a:xfrm>
              <a:off x="767533" y="792515"/>
              <a:ext cx="5919548" cy="1545551"/>
              <a:chOff x="0" y="0"/>
              <a:chExt cx="1169293" cy="30529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169293" cy="305294"/>
              </a:xfrm>
              <a:custGeom>
                <a:avLst/>
                <a:gdLst/>
                <a:ahLst/>
                <a:cxnLst/>
                <a:rect l="l" t="t" r="r" b="b"/>
                <a:pathLst>
                  <a:path w="1169293" h="305294">
                    <a:moveTo>
                      <a:pt x="0" y="0"/>
                    </a:moveTo>
                    <a:lnTo>
                      <a:pt x="1169293" y="0"/>
                    </a:lnTo>
                    <a:lnTo>
                      <a:pt x="1169293" y="305294"/>
                    </a:lnTo>
                    <a:lnTo>
                      <a:pt x="0" y="305294"/>
                    </a:lnTo>
                    <a:close/>
                  </a:path>
                </a:pathLst>
              </a:custGeom>
              <a:solidFill>
                <a:srgbClr val="00BF63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57150"/>
                <a:ext cx="1169293" cy="36244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644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511980" y="1002044"/>
              <a:ext cx="6430654" cy="926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479"/>
                </a:lnSpc>
                <a:spcBef>
                  <a:spcPct val="0"/>
                </a:spcBef>
              </a:pPr>
              <a:r>
                <a:rPr lang="en-US" sz="3599">
                  <a:solidFill>
                    <a:srgbClr val="000000"/>
                  </a:solidFill>
                  <a:latin typeface="Canva Sans"/>
                  <a:ea typeface="Canva Sans"/>
                  <a:cs typeface="Canva Sans"/>
                  <a:sym typeface="Canva Sans"/>
                </a:rPr>
                <a:t>10 days/2 weeks</a:t>
              </a:r>
            </a:p>
          </p:txBody>
        </p:sp>
        <p:sp>
          <p:nvSpPr>
            <p:cNvPr id="8" name="Freeform 8"/>
            <p:cNvSpPr/>
            <p:nvPr/>
          </p:nvSpPr>
          <p:spPr>
            <a:xfrm flipH="1">
              <a:off x="0" y="0"/>
              <a:ext cx="633943" cy="3130582"/>
            </a:xfrm>
            <a:custGeom>
              <a:avLst/>
              <a:gdLst/>
              <a:ahLst/>
              <a:cxnLst/>
              <a:rect l="l" t="t" r="r" b="b"/>
              <a:pathLst>
                <a:path w="633943" h="3130582">
                  <a:moveTo>
                    <a:pt x="633943" y="0"/>
                  </a:moveTo>
                  <a:lnTo>
                    <a:pt x="0" y="0"/>
                  </a:lnTo>
                  <a:lnTo>
                    <a:pt x="0" y="3130582"/>
                  </a:lnTo>
                  <a:lnTo>
                    <a:pt x="633943" y="3130582"/>
                  </a:lnTo>
                  <a:lnTo>
                    <a:pt x="633943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" name="Freeform 9"/>
          <p:cNvSpPr/>
          <p:nvPr/>
        </p:nvSpPr>
        <p:spPr>
          <a:xfrm>
            <a:off x="1521275" y="6437575"/>
            <a:ext cx="1552656" cy="1727572"/>
          </a:xfrm>
          <a:custGeom>
            <a:avLst/>
            <a:gdLst/>
            <a:ahLst/>
            <a:cxnLst/>
            <a:rect l="l" t="t" r="r" b="b"/>
            <a:pathLst>
              <a:path w="1552656" h="1727572">
                <a:moveTo>
                  <a:pt x="0" y="0"/>
                </a:moveTo>
                <a:lnTo>
                  <a:pt x="1552656" y="0"/>
                </a:lnTo>
                <a:lnTo>
                  <a:pt x="1552656" y="1727573"/>
                </a:lnTo>
                <a:lnTo>
                  <a:pt x="0" y="1727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246288" y="684545"/>
            <a:ext cx="1589592" cy="1488436"/>
          </a:xfrm>
          <a:custGeom>
            <a:avLst/>
            <a:gdLst/>
            <a:ahLst/>
            <a:cxnLst/>
            <a:rect l="l" t="t" r="r" b="b"/>
            <a:pathLst>
              <a:path w="1589592" h="1488436">
                <a:moveTo>
                  <a:pt x="0" y="0"/>
                </a:moveTo>
                <a:lnTo>
                  <a:pt x="1589593" y="0"/>
                </a:lnTo>
                <a:lnTo>
                  <a:pt x="1589593" y="1488436"/>
                </a:lnTo>
                <a:lnTo>
                  <a:pt x="0" y="14884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TextBox 11"/>
          <p:cNvSpPr txBox="1"/>
          <p:nvPr/>
        </p:nvSpPr>
        <p:spPr>
          <a:xfrm>
            <a:off x="16946179" y="8943229"/>
            <a:ext cx="251672" cy="552202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811823"/>
            <a:ext cx="16230600" cy="1538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1: Time planning (estimates)</a:t>
            </a:r>
          </a:p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 an 8-session module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073931" y="6191381"/>
            <a:ext cx="13692795" cy="2162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Important things to remember</a:t>
            </a:r>
          </a:p>
          <a:p>
            <a:pPr marL="518162" lvl="1" indent="-259081" algn="l">
              <a:lnSpc>
                <a:spcPts val="336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Some modules may need more adaptions, others fewer: </a:t>
            </a:r>
            <a:r>
              <a:rPr lang="en-US" sz="2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plan</a:t>
            </a: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for this</a:t>
            </a:r>
          </a:p>
          <a:p>
            <a:pPr marL="518162" lvl="1" indent="-259081" algn="l">
              <a:lnSpc>
                <a:spcPts val="336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Take everyone’s work/travel commitments into consideration, at the beginning:</a:t>
            </a:r>
          </a:p>
          <a:p>
            <a:pPr algn="l">
              <a:lnSpc>
                <a:spcPts val="3360"/>
              </a:lnSpc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these reviews may not be able to be done consecutively/immediately</a:t>
            </a:r>
          </a:p>
          <a:p>
            <a:pPr marL="518162" lvl="1" indent="-259081" algn="l">
              <a:lnSpc>
                <a:spcPts val="336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Share an </a:t>
            </a:r>
            <a:r>
              <a:rPr lang="en-US" sz="2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agreed timeline</a:t>
            </a: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at the beginning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934958" y="8943229"/>
            <a:ext cx="274114" cy="552202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811823"/>
            <a:ext cx="16230600" cy="1005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  <a:spcBef>
                <a:spcPct val="0"/>
              </a:spcBef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2: Downloading the module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302006" y="2826493"/>
            <a:ext cx="10154447" cy="3273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1"/>
              </a:lnSpc>
            </a:pPr>
            <a:r>
              <a:rPr lang="en-US" sz="3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Download all module materials into a folder</a:t>
            </a:r>
          </a:p>
          <a:p>
            <a:pPr algn="ctr">
              <a:lnSpc>
                <a:spcPts val="5151"/>
              </a:lnSpc>
            </a:pPr>
            <a:r>
              <a:rPr lang="en-US" sz="3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on your own desktop:</a:t>
            </a:r>
          </a:p>
          <a:p>
            <a:pPr marL="690877" lvl="1" indent="-345439" algn="l">
              <a:lnSpc>
                <a:spcPts val="5151"/>
              </a:lnSpc>
              <a:buFont typeface="Arial"/>
              <a:buChar char="•"/>
            </a:pPr>
            <a:r>
              <a:rPr lang="en-US" sz="31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Excel spreadsheet with lesson content</a:t>
            </a:r>
          </a:p>
          <a:p>
            <a:pPr marL="690877" lvl="1" indent="-345439" algn="l">
              <a:lnSpc>
                <a:spcPts val="5151"/>
              </a:lnSpc>
              <a:buFont typeface="Arial"/>
              <a:buChar char="•"/>
            </a:pPr>
            <a:r>
              <a:rPr lang="en-US" sz="31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Images</a:t>
            </a:r>
          </a:p>
          <a:p>
            <a:pPr marL="690877" lvl="1" indent="-345439" algn="l">
              <a:lnSpc>
                <a:spcPts val="5151"/>
              </a:lnSpc>
              <a:buFont typeface="Arial"/>
              <a:buChar char="•"/>
            </a:pPr>
            <a:r>
              <a:rPr lang="en-US" sz="31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Pre-recorded voice notes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574320" y="2950318"/>
            <a:ext cx="4386363" cy="4386363"/>
            <a:chOff x="0" y="0"/>
            <a:chExt cx="5848484" cy="584848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848484" cy="5848484"/>
            </a:xfrm>
            <a:custGeom>
              <a:avLst/>
              <a:gdLst/>
              <a:ahLst/>
              <a:cxnLst/>
              <a:rect l="l" t="t" r="r" b="b"/>
              <a:pathLst>
                <a:path w="5848484" h="5848484">
                  <a:moveTo>
                    <a:pt x="0" y="0"/>
                  </a:moveTo>
                  <a:lnTo>
                    <a:pt x="5848484" y="0"/>
                  </a:lnTo>
                  <a:lnTo>
                    <a:pt x="5848484" y="5848484"/>
                  </a:lnTo>
                  <a:lnTo>
                    <a:pt x="0" y="58484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614696" y="1095443"/>
              <a:ext cx="4601411" cy="19697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GB" sz="2400" u="sng" dirty="0">
                  <a:solidFill>
                    <a:srgbClr val="0000FF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https://www.differentiatedservicedelivery.org/resources/diy-whatsapp-based-microlearning/ </a:t>
              </a:r>
              <a:endParaRPr lang="en-GB" sz="2400" dirty="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60683" y="6585857"/>
            <a:ext cx="10154447" cy="1881180"/>
            <a:chOff x="0" y="-329633"/>
            <a:chExt cx="13539262" cy="2508239"/>
          </a:xfrm>
        </p:grpSpPr>
        <p:sp>
          <p:nvSpPr>
            <p:cNvPr id="9" name="TextBox 9"/>
            <p:cNvSpPr txBox="1"/>
            <p:nvPr/>
          </p:nvSpPr>
          <p:spPr>
            <a:xfrm>
              <a:off x="0" y="537132"/>
              <a:ext cx="13539262" cy="16414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GB" sz="4000" u="sng" dirty="0">
                  <a:solidFill>
                    <a:srgbClr val="0000FF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https://www.differentiatedservicedelivery.org/resources/diy-whatsapp-based-microlearning/ </a:t>
              </a:r>
              <a:endParaRPr lang="en-GB" sz="4000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29633"/>
              <a:ext cx="13539262" cy="6980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79"/>
                </a:lnSpc>
              </a:pPr>
              <a:r>
                <a:rPr lang="en-US" sz="3199" b="1" dirty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Module materials can be found at: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259231" y="2713015"/>
            <a:ext cx="8875125" cy="6625977"/>
            <a:chOff x="0" y="0"/>
            <a:chExt cx="11833500" cy="8834636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1833500" cy="8834636"/>
              <a:chOff x="0" y="0"/>
              <a:chExt cx="2337482" cy="1745113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337482" cy="1745113"/>
              </a:xfrm>
              <a:custGeom>
                <a:avLst/>
                <a:gdLst/>
                <a:ahLst/>
                <a:cxnLst/>
                <a:rect l="l" t="t" r="r" b="b"/>
                <a:pathLst>
                  <a:path w="2337482" h="1745113">
                    <a:moveTo>
                      <a:pt x="0" y="0"/>
                    </a:moveTo>
                    <a:lnTo>
                      <a:pt x="2337482" y="0"/>
                    </a:lnTo>
                    <a:lnTo>
                      <a:pt x="2337482" y="1745113"/>
                    </a:lnTo>
                    <a:lnTo>
                      <a:pt x="0" y="1745113"/>
                    </a:lnTo>
                    <a:close/>
                  </a:path>
                </a:pathLst>
              </a:custGeom>
              <a:ln w="381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2337482" cy="178321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99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140304" y="347527"/>
              <a:ext cx="11552892" cy="8316536"/>
            </a:xfrm>
            <a:custGeom>
              <a:avLst/>
              <a:gdLst/>
              <a:ahLst/>
              <a:cxnLst/>
              <a:rect l="l" t="t" r="r" b="b"/>
              <a:pathLst>
                <a:path w="11552892" h="8316536">
                  <a:moveTo>
                    <a:pt x="0" y="0"/>
                  </a:moveTo>
                  <a:lnTo>
                    <a:pt x="11552892" y="0"/>
                  </a:lnTo>
                  <a:lnTo>
                    <a:pt x="11552892" y="8316536"/>
                  </a:lnTo>
                  <a:lnTo>
                    <a:pt x="0" y="83165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837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" name="Freeform 7"/>
          <p:cNvSpPr/>
          <p:nvPr/>
        </p:nvSpPr>
        <p:spPr>
          <a:xfrm>
            <a:off x="16201205" y="1647096"/>
            <a:ext cx="1799348" cy="1214560"/>
          </a:xfrm>
          <a:custGeom>
            <a:avLst/>
            <a:gdLst/>
            <a:ahLst/>
            <a:cxnLst/>
            <a:rect l="l" t="t" r="r" b="b"/>
            <a:pathLst>
              <a:path w="1799348" h="1214560">
                <a:moveTo>
                  <a:pt x="0" y="0"/>
                </a:moveTo>
                <a:lnTo>
                  <a:pt x="1799348" y="0"/>
                </a:lnTo>
                <a:lnTo>
                  <a:pt x="1799348" y="1214559"/>
                </a:lnTo>
                <a:lnTo>
                  <a:pt x="0" y="12145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8" name="Group 8"/>
          <p:cNvGrpSpPr/>
          <p:nvPr/>
        </p:nvGrpSpPr>
        <p:grpSpPr>
          <a:xfrm>
            <a:off x="268875" y="2713015"/>
            <a:ext cx="8875125" cy="6625977"/>
            <a:chOff x="0" y="0"/>
            <a:chExt cx="11833500" cy="8834636"/>
          </a:xfrm>
        </p:grpSpPr>
        <p:sp>
          <p:nvSpPr>
            <p:cNvPr id="9" name="Freeform 9"/>
            <p:cNvSpPr/>
            <p:nvPr/>
          </p:nvSpPr>
          <p:spPr>
            <a:xfrm>
              <a:off x="56920" y="0"/>
              <a:ext cx="11776581" cy="8660407"/>
            </a:xfrm>
            <a:custGeom>
              <a:avLst/>
              <a:gdLst/>
              <a:ahLst/>
              <a:cxnLst/>
              <a:rect l="l" t="t" r="r" b="b"/>
              <a:pathLst>
                <a:path w="11776581" h="8660407">
                  <a:moveTo>
                    <a:pt x="0" y="0"/>
                  </a:moveTo>
                  <a:lnTo>
                    <a:pt x="11776580" y="0"/>
                  </a:lnTo>
                  <a:lnTo>
                    <a:pt x="11776580" y="8660407"/>
                  </a:lnTo>
                  <a:lnTo>
                    <a:pt x="0" y="86604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0" y="0"/>
              <a:ext cx="11833500" cy="8834636"/>
              <a:chOff x="0" y="0"/>
              <a:chExt cx="2337482" cy="1745113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337482" cy="1745113"/>
              </a:xfrm>
              <a:custGeom>
                <a:avLst/>
                <a:gdLst/>
                <a:ahLst/>
                <a:cxnLst/>
                <a:rect l="l" t="t" r="r" b="b"/>
                <a:pathLst>
                  <a:path w="2337482" h="1745113">
                    <a:moveTo>
                      <a:pt x="0" y="0"/>
                    </a:moveTo>
                    <a:lnTo>
                      <a:pt x="2337482" y="0"/>
                    </a:lnTo>
                    <a:lnTo>
                      <a:pt x="2337482" y="1745113"/>
                    </a:lnTo>
                    <a:lnTo>
                      <a:pt x="0" y="1745113"/>
                    </a:lnTo>
                    <a:close/>
                  </a:path>
                </a:pathLst>
              </a:custGeom>
              <a:ln w="3810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2337482" cy="178321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99"/>
                  </a:lnSpc>
                </a:pPr>
                <a:endParaRPr/>
              </a:p>
            </p:txBody>
          </p:sp>
        </p:grpSp>
      </p:grpSp>
      <p:sp>
        <p:nvSpPr>
          <p:cNvPr id="13" name="TextBox 13"/>
          <p:cNvSpPr txBox="1"/>
          <p:nvPr/>
        </p:nvSpPr>
        <p:spPr>
          <a:xfrm>
            <a:off x="1028700" y="811823"/>
            <a:ext cx="16230600" cy="1901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3: Adapting to local content</a:t>
            </a:r>
          </a:p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South Africa → eSwatini</a:t>
            </a:r>
          </a:p>
        </p:txBody>
      </p:sp>
      <p:sp>
        <p:nvSpPr>
          <p:cNvPr id="14" name="Freeform 14"/>
          <p:cNvSpPr/>
          <p:nvPr/>
        </p:nvSpPr>
        <p:spPr>
          <a:xfrm>
            <a:off x="394820" y="1665089"/>
            <a:ext cx="1799348" cy="1196566"/>
          </a:xfrm>
          <a:custGeom>
            <a:avLst/>
            <a:gdLst/>
            <a:ahLst/>
            <a:cxnLst/>
            <a:rect l="l" t="t" r="r" b="b"/>
            <a:pathLst>
              <a:path w="1799348" h="1196566">
                <a:moveTo>
                  <a:pt x="0" y="0"/>
                </a:moveTo>
                <a:lnTo>
                  <a:pt x="1799347" y="0"/>
                </a:lnTo>
                <a:lnTo>
                  <a:pt x="1799347" y="1196566"/>
                </a:lnTo>
                <a:lnTo>
                  <a:pt x="0" y="11965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5" name="Group 15"/>
          <p:cNvGrpSpPr/>
          <p:nvPr/>
        </p:nvGrpSpPr>
        <p:grpSpPr>
          <a:xfrm>
            <a:off x="9556866" y="3571875"/>
            <a:ext cx="4940584" cy="1307309"/>
            <a:chOff x="0" y="0"/>
            <a:chExt cx="1301224" cy="34431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01224" cy="344312"/>
            </a:xfrm>
            <a:custGeom>
              <a:avLst/>
              <a:gdLst/>
              <a:ahLst/>
              <a:cxnLst/>
              <a:rect l="l" t="t" r="r" b="b"/>
              <a:pathLst>
                <a:path w="1301224" h="344312">
                  <a:moveTo>
                    <a:pt x="0" y="0"/>
                  </a:moveTo>
                  <a:lnTo>
                    <a:pt x="1301224" y="0"/>
                  </a:lnTo>
                  <a:lnTo>
                    <a:pt x="1301224" y="344312"/>
                  </a:lnTo>
                  <a:lnTo>
                    <a:pt x="0" y="344312"/>
                  </a:lnTo>
                  <a:close/>
                </a:path>
              </a:pathLst>
            </a:custGeom>
            <a:ln w="38100" cap="sq">
              <a:solidFill>
                <a:srgbClr val="FF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301224" cy="3824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7373600" y="9323066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35935" y="2675494"/>
            <a:ext cx="10023365" cy="4936013"/>
          </a:xfrm>
          <a:custGeom>
            <a:avLst/>
            <a:gdLst/>
            <a:ahLst/>
            <a:cxnLst/>
            <a:rect l="l" t="t" r="r" b="b"/>
            <a:pathLst>
              <a:path w="10023365" h="4936013">
                <a:moveTo>
                  <a:pt x="0" y="0"/>
                </a:moveTo>
                <a:lnTo>
                  <a:pt x="10023365" y="0"/>
                </a:lnTo>
                <a:lnTo>
                  <a:pt x="10023365" y="4936012"/>
                </a:lnTo>
                <a:lnTo>
                  <a:pt x="0" y="49360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8647914" y="1573893"/>
            <a:ext cx="3763705" cy="3312060"/>
          </a:xfrm>
          <a:custGeom>
            <a:avLst/>
            <a:gdLst/>
            <a:ahLst/>
            <a:cxnLst/>
            <a:rect l="l" t="t" r="r" b="b"/>
            <a:pathLst>
              <a:path w="3763705" h="3312060">
                <a:moveTo>
                  <a:pt x="0" y="0"/>
                </a:moveTo>
                <a:lnTo>
                  <a:pt x="3763705" y="0"/>
                </a:lnTo>
                <a:lnTo>
                  <a:pt x="3763705" y="3312060"/>
                </a:lnTo>
                <a:lnTo>
                  <a:pt x="0" y="33120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6995815" y="8943229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811823"/>
            <a:ext cx="16230600" cy="1005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  <a:spcBef>
                <a:spcPct val="0"/>
              </a:spcBef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3: Adapting to local content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80097" y="2220947"/>
            <a:ext cx="5436234" cy="5786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7" lvl="1" indent="-345439" algn="l">
              <a:lnSpc>
                <a:spcPts val="5151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Work through each session, line-by-line, comparing local guideline (e.g. eSwatini)</a:t>
            </a:r>
          </a:p>
          <a:p>
            <a:pPr marL="690877" lvl="1" indent="-345439" algn="l">
              <a:lnSpc>
                <a:spcPts val="5151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Remember to change admin aspects:</a:t>
            </a:r>
          </a:p>
          <a:p>
            <a:pPr marL="1381755" lvl="2" indent="-460585" algn="l">
              <a:lnSpc>
                <a:spcPts val="5151"/>
              </a:lnSpc>
              <a:buFont typeface="Arial"/>
              <a:buChar char="⚬"/>
            </a:pPr>
            <a:r>
              <a:rPr lang="en-US" sz="3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Time/days of sessions</a:t>
            </a:r>
          </a:p>
          <a:p>
            <a:pPr marL="1381755" lvl="2" indent="-460585" algn="l">
              <a:lnSpc>
                <a:spcPts val="5151"/>
              </a:lnSpc>
              <a:buFont typeface="Arial"/>
              <a:buChar char="⚬"/>
            </a:pPr>
            <a:r>
              <a:rPr lang="en-US" sz="3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References used</a:t>
            </a:r>
          </a:p>
        </p:txBody>
      </p:sp>
      <p:sp>
        <p:nvSpPr>
          <p:cNvPr id="7" name="Freeform 7"/>
          <p:cNvSpPr/>
          <p:nvPr/>
        </p:nvSpPr>
        <p:spPr>
          <a:xfrm>
            <a:off x="12875134" y="4528991"/>
            <a:ext cx="2786541" cy="2452156"/>
          </a:xfrm>
          <a:custGeom>
            <a:avLst/>
            <a:gdLst/>
            <a:ahLst/>
            <a:cxnLst/>
            <a:rect l="l" t="t" r="r" b="b"/>
            <a:pathLst>
              <a:path w="2786541" h="2452156">
                <a:moveTo>
                  <a:pt x="0" y="0"/>
                </a:moveTo>
                <a:lnTo>
                  <a:pt x="2786541" y="0"/>
                </a:lnTo>
                <a:lnTo>
                  <a:pt x="2786541" y="2452156"/>
                </a:lnTo>
                <a:lnTo>
                  <a:pt x="0" y="24521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0765811" y="5454369"/>
            <a:ext cx="3291618" cy="2896624"/>
          </a:xfrm>
          <a:custGeom>
            <a:avLst/>
            <a:gdLst/>
            <a:ahLst/>
            <a:cxnLst/>
            <a:rect l="l" t="t" r="r" b="b"/>
            <a:pathLst>
              <a:path w="3291618" h="2896624">
                <a:moveTo>
                  <a:pt x="0" y="0"/>
                </a:moveTo>
                <a:lnTo>
                  <a:pt x="3291617" y="0"/>
                </a:lnTo>
                <a:lnTo>
                  <a:pt x="3291617" y="2896623"/>
                </a:lnTo>
                <a:lnTo>
                  <a:pt x="0" y="28966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17987" y="3242162"/>
            <a:ext cx="14052025" cy="5064435"/>
          </a:xfrm>
          <a:custGeom>
            <a:avLst/>
            <a:gdLst/>
            <a:ahLst/>
            <a:cxnLst/>
            <a:rect l="l" t="t" r="r" b="b"/>
            <a:pathLst>
              <a:path w="14052025" h="5064435">
                <a:moveTo>
                  <a:pt x="0" y="0"/>
                </a:moveTo>
                <a:lnTo>
                  <a:pt x="14052026" y="0"/>
                </a:lnTo>
                <a:lnTo>
                  <a:pt x="14052026" y="5064435"/>
                </a:lnTo>
                <a:lnTo>
                  <a:pt x="0" y="50644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394820" y="2964490"/>
            <a:ext cx="1799348" cy="1196566"/>
          </a:xfrm>
          <a:custGeom>
            <a:avLst/>
            <a:gdLst/>
            <a:ahLst/>
            <a:cxnLst/>
            <a:rect l="l" t="t" r="r" b="b"/>
            <a:pathLst>
              <a:path w="1799348" h="1196566">
                <a:moveTo>
                  <a:pt x="0" y="0"/>
                </a:moveTo>
                <a:lnTo>
                  <a:pt x="1799347" y="0"/>
                </a:lnTo>
                <a:lnTo>
                  <a:pt x="1799347" y="1196566"/>
                </a:lnTo>
                <a:lnTo>
                  <a:pt x="0" y="11965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6032452" y="2946496"/>
            <a:ext cx="1799348" cy="1214560"/>
          </a:xfrm>
          <a:custGeom>
            <a:avLst/>
            <a:gdLst/>
            <a:ahLst/>
            <a:cxnLst/>
            <a:rect l="l" t="t" r="r" b="b"/>
            <a:pathLst>
              <a:path w="1799348" h="1214560">
                <a:moveTo>
                  <a:pt x="0" y="0"/>
                </a:moveTo>
                <a:lnTo>
                  <a:pt x="1799348" y="0"/>
                </a:lnTo>
                <a:lnTo>
                  <a:pt x="1799348" y="1214560"/>
                </a:lnTo>
                <a:lnTo>
                  <a:pt x="0" y="12145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 rot="5400000" flipH="1" flipV="1">
            <a:off x="76211" y="6037200"/>
            <a:ext cx="2207771" cy="2046788"/>
          </a:xfrm>
          <a:custGeom>
            <a:avLst/>
            <a:gdLst/>
            <a:ahLst/>
            <a:cxnLst/>
            <a:rect l="l" t="t" r="r" b="b"/>
            <a:pathLst>
              <a:path w="2207771" h="2046788">
                <a:moveTo>
                  <a:pt x="2207771" y="2046788"/>
                </a:moveTo>
                <a:lnTo>
                  <a:pt x="0" y="2046788"/>
                </a:lnTo>
                <a:lnTo>
                  <a:pt x="0" y="0"/>
                </a:lnTo>
                <a:lnTo>
                  <a:pt x="2207771" y="0"/>
                </a:lnTo>
                <a:lnTo>
                  <a:pt x="2207771" y="204678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17259300" y="8615225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9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811823"/>
            <a:ext cx="16230600" cy="1005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  <a:spcBef>
                <a:spcPct val="0"/>
              </a:spcBef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3: Adapting to local content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80097" y="1784233"/>
            <a:ext cx="16613603" cy="1252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51"/>
              </a:lnSpc>
            </a:pPr>
            <a:r>
              <a:rPr lang="en-US" sz="3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Work through each session, line-by-line, comparing local guideline (e.g. eSwatini) ) and adjusting content as needed</a:t>
            </a:r>
          </a:p>
        </p:txBody>
      </p:sp>
      <p:sp>
        <p:nvSpPr>
          <p:cNvPr id="9" name="Freeform 9"/>
          <p:cNvSpPr/>
          <p:nvPr/>
        </p:nvSpPr>
        <p:spPr>
          <a:xfrm rot="5400000" flipH="1">
            <a:off x="15913861" y="6037200"/>
            <a:ext cx="2207771" cy="2046788"/>
          </a:xfrm>
          <a:custGeom>
            <a:avLst/>
            <a:gdLst/>
            <a:ahLst/>
            <a:cxnLst/>
            <a:rect l="l" t="t" r="r" b="b"/>
            <a:pathLst>
              <a:path w="2207771" h="2046788">
                <a:moveTo>
                  <a:pt x="2207771" y="0"/>
                </a:moveTo>
                <a:lnTo>
                  <a:pt x="0" y="0"/>
                </a:lnTo>
                <a:lnTo>
                  <a:pt x="0" y="2046788"/>
                </a:lnTo>
                <a:lnTo>
                  <a:pt x="2207771" y="2046788"/>
                </a:lnTo>
                <a:lnTo>
                  <a:pt x="220777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0" name="Group 10"/>
          <p:cNvGrpSpPr/>
          <p:nvPr/>
        </p:nvGrpSpPr>
        <p:grpSpPr>
          <a:xfrm>
            <a:off x="2194167" y="6132830"/>
            <a:ext cx="13885003" cy="2173768"/>
            <a:chOff x="0" y="0"/>
            <a:chExt cx="3656955" cy="57251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656955" cy="572515"/>
            </a:xfrm>
            <a:custGeom>
              <a:avLst/>
              <a:gdLst/>
              <a:ahLst/>
              <a:cxnLst/>
              <a:rect l="l" t="t" r="r" b="b"/>
              <a:pathLst>
                <a:path w="3656955" h="572515">
                  <a:moveTo>
                    <a:pt x="0" y="0"/>
                  </a:moveTo>
                  <a:lnTo>
                    <a:pt x="3656955" y="0"/>
                  </a:lnTo>
                  <a:lnTo>
                    <a:pt x="3656955" y="572515"/>
                  </a:lnTo>
                  <a:lnTo>
                    <a:pt x="0" y="572515"/>
                  </a:lnTo>
                  <a:close/>
                </a:path>
              </a:pathLst>
            </a:custGeom>
            <a:ln w="38100" cap="sq">
              <a:solidFill>
                <a:srgbClr val="FF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3656955" cy="6106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F598858-7CEE-D6BF-9467-2724221C68E1}"/>
              </a:ext>
            </a:extLst>
          </p:cNvPr>
          <p:cNvSpPr txBox="1"/>
          <p:nvPr/>
        </p:nvSpPr>
        <p:spPr>
          <a:xfrm>
            <a:off x="4390740" y="8783827"/>
            <a:ext cx="11049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GB" sz="2400" b="0" i="0" dirty="0">
                <a:solidFill>
                  <a:schemeClr val="tx1"/>
                </a:solidFill>
                <a:effectLst/>
              </a:rPr>
              <a:t>Remember to adapt your references to your local references throughout the lessons!</a:t>
            </a:r>
            <a:endParaRPr lang="en-GB" sz="2400" dirty="0">
              <a:effectLst/>
            </a:endParaRPr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A0165CD1-141D-BE55-AA27-377086846930}"/>
              </a:ext>
            </a:extLst>
          </p:cNvPr>
          <p:cNvSpPr/>
          <p:nvPr/>
        </p:nvSpPr>
        <p:spPr>
          <a:xfrm>
            <a:off x="3200400" y="8451258"/>
            <a:ext cx="1190340" cy="1212178"/>
          </a:xfrm>
          <a:custGeom>
            <a:avLst/>
            <a:gdLst/>
            <a:ahLst/>
            <a:cxnLst/>
            <a:rect l="l" t="t" r="r" b="b"/>
            <a:pathLst>
              <a:path w="1552656" h="1727572">
                <a:moveTo>
                  <a:pt x="0" y="0"/>
                </a:moveTo>
                <a:lnTo>
                  <a:pt x="1552656" y="0"/>
                </a:lnTo>
                <a:lnTo>
                  <a:pt x="1552656" y="1727573"/>
                </a:lnTo>
                <a:lnTo>
                  <a:pt x="0" y="1727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345662" y="4731544"/>
            <a:ext cx="3764578" cy="1769352"/>
          </a:xfrm>
          <a:custGeom>
            <a:avLst/>
            <a:gdLst/>
            <a:ahLst/>
            <a:cxnLst/>
            <a:rect l="l" t="t" r="r" b="b"/>
            <a:pathLst>
              <a:path w="3764578" h="1769352">
                <a:moveTo>
                  <a:pt x="0" y="0"/>
                </a:moveTo>
                <a:lnTo>
                  <a:pt x="3764578" y="0"/>
                </a:lnTo>
                <a:lnTo>
                  <a:pt x="3764578" y="1769352"/>
                </a:lnTo>
                <a:lnTo>
                  <a:pt x="0" y="17693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952075" y="2997791"/>
            <a:ext cx="4751885" cy="4751885"/>
          </a:xfrm>
          <a:custGeom>
            <a:avLst/>
            <a:gdLst/>
            <a:ahLst/>
            <a:cxnLst/>
            <a:rect l="l" t="t" r="r" b="b"/>
            <a:pathLst>
              <a:path w="4751885" h="4751885">
                <a:moveTo>
                  <a:pt x="0" y="0"/>
                </a:moveTo>
                <a:lnTo>
                  <a:pt x="4751885" y="0"/>
                </a:lnTo>
                <a:lnTo>
                  <a:pt x="4751885" y="4751885"/>
                </a:lnTo>
                <a:lnTo>
                  <a:pt x="0" y="47518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rot="-1096375">
            <a:off x="7022203" y="3132507"/>
            <a:ext cx="3449609" cy="3198075"/>
          </a:xfrm>
          <a:custGeom>
            <a:avLst/>
            <a:gdLst/>
            <a:ahLst/>
            <a:cxnLst/>
            <a:rect l="l" t="t" r="r" b="b"/>
            <a:pathLst>
              <a:path w="3449609" h="3198075">
                <a:moveTo>
                  <a:pt x="0" y="0"/>
                </a:moveTo>
                <a:lnTo>
                  <a:pt x="3449610" y="0"/>
                </a:lnTo>
                <a:lnTo>
                  <a:pt x="3449610" y="3198075"/>
                </a:lnTo>
                <a:lnTo>
                  <a:pt x="0" y="31980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6607810" y="7268483"/>
            <a:ext cx="1263688" cy="1263688"/>
          </a:xfrm>
          <a:custGeom>
            <a:avLst/>
            <a:gdLst/>
            <a:ahLst/>
            <a:cxnLst/>
            <a:rect l="l" t="t" r="r" b="b"/>
            <a:pathLst>
              <a:path w="1263688" h="1263688">
                <a:moveTo>
                  <a:pt x="0" y="0"/>
                </a:moveTo>
                <a:lnTo>
                  <a:pt x="1263688" y="0"/>
                </a:lnTo>
                <a:lnTo>
                  <a:pt x="1263688" y="1263688"/>
                </a:lnTo>
                <a:lnTo>
                  <a:pt x="0" y="12636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16995815" y="8943229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10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811823"/>
            <a:ext cx="16230600" cy="1005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  <a:spcBef>
                <a:spcPct val="0"/>
              </a:spcBef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4: Review adapted content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15502" y="1869321"/>
            <a:ext cx="17635462" cy="553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68"/>
              </a:lnSpc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Technical and clinical review of the adapted content is </a:t>
            </a:r>
            <a:r>
              <a:rPr lang="en-US" sz="28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vital</a:t>
            </a: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to ensure fidelity with local guidelines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161428" y="7270979"/>
            <a:ext cx="9989536" cy="1144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68"/>
              </a:lnSpc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Review may take a few rounds so be sure to leave enough time for this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529</Words>
  <Application>Microsoft Office PowerPoint</Application>
  <PresentationFormat>Custom</PresentationFormat>
  <Paragraphs>82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Canva Sans</vt:lpstr>
      <vt:lpstr>Canva Sans Bold</vt:lpstr>
      <vt:lpstr>Aptos</vt:lpstr>
      <vt:lpstr>Aptos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DIY WhatsApp-based microlearning: Adapting lessons to local context</dc:title>
  <cp:lastModifiedBy>Briony Chisholm</cp:lastModifiedBy>
  <cp:revision>1</cp:revision>
  <dcterms:created xsi:type="dcterms:W3CDTF">2006-08-16T00:00:00Z</dcterms:created>
  <dcterms:modified xsi:type="dcterms:W3CDTF">2026-10-02T06:16:38Z</dcterms:modified>
  <dc:identifier>DAHV6912z6k</dc:identifier>
</cp:coreProperties>
</file>