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ptos Bold" panose="020B0604020202020204" charset="0"/>
      <p:regular r:id="rId16"/>
    </p:embeddedFont>
    <p:embeddedFont>
      <p:font typeface="Canva Sans" panose="020B0604020202020204" charset="0"/>
      <p:regular r:id="rId17"/>
    </p:embeddedFont>
    <p:embeddedFont>
      <p:font typeface="Canva Sans Bold" panose="020B0604020202020204" charset="0"/>
      <p:regular r:id="rId18"/>
    </p:embeddedFont>
    <p:embeddedFont>
      <p:font typeface="Canva Sa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modSld">
      <pc:chgData name="Briony Chisholm" userId="6ff21b25726039bd" providerId="LiveId" clId="{EB2578A6-1BA6-4034-BEAF-303C7E04A52F}" dt="2026-10-02T06:15:02.923" v="57" actId="22"/>
      <pc:docMkLst>
        <pc:docMk/>
      </pc:docMkLst>
      <pc:sldChg chg="addSp modSp mod">
        <pc:chgData name="Briony Chisholm" userId="6ff21b25726039bd" providerId="LiveId" clId="{EB2578A6-1BA6-4034-BEAF-303C7E04A52F}" dt="2026-10-02T06:15:02.923" v="57" actId="22"/>
        <pc:sldMkLst>
          <pc:docMk/>
          <pc:sldMk cId="0" sldId="256"/>
        </pc:sldMkLst>
        <pc:spChg chg="mod">
          <ac:chgData name="Briony Chisholm" userId="6ff21b25726039bd" providerId="LiveId" clId="{EB2578A6-1BA6-4034-BEAF-303C7E04A52F}" dt="2026-09-28T05:11:06.566" v="21" actId="20577"/>
          <ac:spMkLst>
            <pc:docMk/>
            <pc:sldMk cId="0" sldId="256"/>
            <ac:spMk id="2" creationId="{00000000-0000-0000-0000-000000000000}"/>
          </ac:spMkLst>
        </pc:spChg>
        <pc:spChg chg="add">
          <ac:chgData name="Briony Chisholm" userId="6ff21b25726039bd" providerId="LiveId" clId="{EB2578A6-1BA6-4034-BEAF-303C7E04A52F}" dt="2026-10-02T06:15:02.923" v="57" actId="22"/>
          <ac:spMkLst>
            <pc:docMk/>
            <pc:sldMk cId="0" sldId="256"/>
            <ac:spMk id="5" creationId="{FB8C4CCE-B275-7AA2-C451-770EA1368735}"/>
          </ac:spMkLst>
        </pc:spChg>
      </pc:sldChg>
      <pc:sldChg chg="modSp mod">
        <pc:chgData name="Briony Chisholm" userId="6ff21b25726039bd" providerId="LiveId" clId="{EB2578A6-1BA6-4034-BEAF-303C7E04A52F}" dt="2026-09-29T08:35:05.155" v="25" actId="20577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08:35:01.511" v="23" actId="20577"/>
          <ac:spMkLst>
            <pc:docMk/>
            <pc:sldMk cId="0" sldId="257"/>
            <ac:spMk id="34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35:05.155" v="25" actId="20577"/>
          <ac:spMkLst>
            <pc:docMk/>
            <pc:sldMk cId="0" sldId="257"/>
            <ac:spMk id="42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08:35:27.391" v="26" actId="113"/>
        <pc:sldMkLst>
          <pc:docMk/>
          <pc:sldMk cId="0" sldId="259"/>
        </pc:sldMkLst>
        <pc:spChg chg="mod">
          <ac:chgData name="Briony Chisholm" userId="6ff21b25726039bd" providerId="LiveId" clId="{EB2578A6-1BA6-4034-BEAF-303C7E04A52F}" dt="2026-09-29T08:35:27.391" v="26" actId="113"/>
          <ac:spMkLst>
            <pc:docMk/>
            <pc:sldMk cId="0" sldId="259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08:35:58.484" v="28" actId="20577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29T08:35:58.484" v="28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08:36:59.583" v="56" actId="20577"/>
        <pc:sldMkLst>
          <pc:docMk/>
          <pc:sldMk cId="0" sldId="265"/>
        </pc:sldMkLst>
        <pc:spChg chg="mod">
          <ac:chgData name="Briony Chisholm" userId="6ff21b25726039bd" providerId="LiveId" clId="{EB2578A6-1BA6-4034-BEAF-303C7E04A52F}" dt="2026-09-29T08:36:59.583" v="56" actId="20577"/>
          <ac:spMkLst>
            <pc:docMk/>
            <pc:sldMk cId="0" sldId="265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image" Target="../media/image2.sv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51.sv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3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Planning the </a:t>
            </a: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lesson design</a:t>
            </a:r>
          </a:p>
        </p:txBody>
      </p:sp>
      <p:sp>
        <p:nvSpPr>
          <p:cNvPr id="3" name="Freeform 3"/>
          <p:cNvSpPr/>
          <p:nvPr/>
        </p:nvSpPr>
        <p:spPr>
          <a:xfrm>
            <a:off x="14043194" y="8080401"/>
            <a:ext cx="3216106" cy="1177899"/>
          </a:xfrm>
          <a:custGeom>
            <a:avLst/>
            <a:gdLst/>
            <a:ahLst/>
            <a:cxnLst/>
            <a:rect l="l" t="t" r="r" b="b"/>
            <a:pathLst>
              <a:path w="3216106" h="1177899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8C4CCE-B275-7AA2-C451-770EA1368735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7012" y="3182312"/>
            <a:ext cx="6533321" cy="5986148"/>
          </a:xfrm>
          <a:custGeom>
            <a:avLst/>
            <a:gdLst/>
            <a:ahLst/>
            <a:cxnLst/>
            <a:rect l="l" t="t" r="r" b="b"/>
            <a:pathLst>
              <a:path w="6533321" h="5986148">
                <a:moveTo>
                  <a:pt x="0" y="0"/>
                </a:moveTo>
                <a:lnTo>
                  <a:pt x="6533321" y="0"/>
                </a:lnTo>
                <a:lnTo>
                  <a:pt x="6533321" y="5986148"/>
                </a:lnTo>
                <a:lnTo>
                  <a:pt x="0" y="5986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35" b="-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83778" y="8248679"/>
            <a:ext cx="7988513" cy="371970"/>
          </a:xfrm>
          <a:custGeom>
            <a:avLst/>
            <a:gdLst/>
            <a:ahLst/>
            <a:cxnLst/>
            <a:rect l="l" t="t" r="r" b="b"/>
            <a:pathLst>
              <a:path w="7988513" h="371970">
                <a:moveTo>
                  <a:pt x="0" y="0"/>
                </a:moveTo>
                <a:lnTo>
                  <a:pt x="7988513" y="0"/>
                </a:lnTo>
                <a:lnTo>
                  <a:pt x="7988513" y="371970"/>
                </a:lnTo>
                <a:lnTo>
                  <a:pt x="0" y="3719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314236" y="8248926"/>
            <a:ext cx="4752003" cy="371037"/>
          </a:xfrm>
          <a:custGeom>
            <a:avLst/>
            <a:gdLst/>
            <a:ahLst/>
            <a:cxnLst/>
            <a:rect l="l" t="t" r="r" b="b"/>
            <a:pathLst>
              <a:path w="4752003" h="371037">
                <a:moveTo>
                  <a:pt x="0" y="0"/>
                </a:moveTo>
                <a:lnTo>
                  <a:pt x="4752003" y="0"/>
                </a:lnTo>
                <a:lnTo>
                  <a:pt x="4752003" y="371037"/>
                </a:lnTo>
                <a:lnTo>
                  <a:pt x="0" y="3710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1869615" y="7967158"/>
            <a:ext cx="1279322" cy="1123302"/>
            <a:chOff x="0" y="0"/>
            <a:chExt cx="1705762" cy="14977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5737" cy="1497711"/>
            </a:xfrm>
            <a:custGeom>
              <a:avLst/>
              <a:gdLst/>
              <a:ahLst/>
              <a:cxnLst/>
              <a:rect l="l" t="t" r="r" b="b"/>
              <a:pathLst>
                <a:path w="1705737" h="1497711">
                  <a:moveTo>
                    <a:pt x="0" y="0"/>
                  </a:moveTo>
                  <a:lnTo>
                    <a:pt x="1705737" y="0"/>
                  </a:lnTo>
                  <a:lnTo>
                    <a:pt x="1705737" y="1497711"/>
                  </a:lnTo>
                  <a:lnTo>
                    <a:pt x="0" y="1497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2000"/>
              </a:blip>
              <a:stretch>
                <a:fillRect l="-656" r="-658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2022891" y="7914846"/>
            <a:ext cx="972760" cy="1080545"/>
          </a:xfrm>
          <a:custGeom>
            <a:avLst/>
            <a:gdLst/>
            <a:ahLst/>
            <a:cxnLst/>
            <a:rect l="l" t="t" r="r" b="b"/>
            <a:pathLst>
              <a:path w="972760" h="1080545">
                <a:moveTo>
                  <a:pt x="0" y="0"/>
                </a:moveTo>
                <a:lnTo>
                  <a:pt x="972760" y="0"/>
                </a:lnTo>
                <a:lnTo>
                  <a:pt x="972760" y="1080545"/>
                </a:lnTo>
                <a:lnTo>
                  <a:pt x="0" y="108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2135943" y="8033537"/>
            <a:ext cx="746674" cy="843163"/>
          </a:xfrm>
          <a:custGeom>
            <a:avLst/>
            <a:gdLst/>
            <a:ahLst/>
            <a:cxnLst/>
            <a:rect l="l" t="t" r="r" b="b"/>
            <a:pathLst>
              <a:path w="746674" h="843163">
                <a:moveTo>
                  <a:pt x="0" y="0"/>
                </a:moveTo>
                <a:lnTo>
                  <a:pt x="746674" y="0"/>
                </a:lnTo>
                <a:lnTo>
                  <a:pt x="746674" y="843163"/>
                </a:lnTo>
                <a:lnTo>
                  <a:pt x="0" y="843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851065" y="7967158"/>
            <a:ext cx="1279322" cy="1123302"/>
            <a:chOff x="0" y="0"/>
            <a:chExt cx="1705762" cy="14977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05737" cy="1497711"/>
            </a:xfrm>
            <a:custGeom>
              <a:avLst/>
              <a:gdLst/>
              <a:ahLst/>
              <a:cxnLst/>
              <a:rect l="l" t="t" r="r" b="b"/>
              <a:pathLst>
                <a:path w="1705737" h="1497711">
                  <a:moveTo>
                    <a:pt x="0" y="0"/>
                  </a:moveTo>
                  <a:lnTo>
                    <a:pt x="1705737" y="0"/>
                  </a:lnTo>
                  <a:lnTo>
                    <a:pt x="1705737" y="1497711"/>
                  </a:lnTo>
                  <a:lnTo>
                    <a:pt x="0" y="1497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2000"/>
              </a:blip>
              <a:stretch>
                <a:fillRect l="-656" r="-658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04341" y="7914846"/>
            <a:ext cx="972760" cy="1080545"/>
          </a:xfrm>
          <a:custGeom>
            <a:avLst/>
            <a:gdLst/>
            <a:ahLst/>
            <a:cxnLst/>
            <a:rect l="l" t="t" r="r" b="b"/>
            <a:pathLst>
              <a:path w="972760" h="1080545">
                <a:moveTo>
                  <a:pt x="0" y="0"/>
                </a:moveTo>
                <a:lnTo>
                  <a:pt x="972760" y="0"/>
                </a:lnTo>
                <a:lnTo>
                  <a:pt x="972760" y="1080545"/>
                </a:lnTo>
                <a:lnTo>
                  <a:pt x="0" y="108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117393" y="8033537"/>
            <a:ext cx="746674" cy="843163"/>
          </a:xfrm>
          <a:custGeom>
            <a:avLst/>
            <a:gdLst/>
            <a:ahLst/>
            <a:cxnLst/>
            <a:rect l="l" t="t" r="r" b="b"/>
            <a:pathLst>
              <a:path w="746674" h="843163">
                <a:moveTo>
                  <a:pt x="0" y="0"/>
                </a:moveTo>
                <a:lnTo>
                  <a:pt x="746674" y="0"/>
                </a:lnTo>
                <a:lnTo>
                  <a:pt x="746674" y="843163"/>
                </a:lnTo>
                <a:lnTo>
                  <a:pt x="0" y="843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 rot="5400000">
            <a:off x="14834406" y="7967158"/>
            <a:ext cx="1279322" cy="1123302"/>
            <a:chOff x="0" y="0"/>
            <a:chExt cx="1705762" cy="14977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05737" cy="1497711"/>
            </a:xfrm>
            <a:custGeom>
              <a:avLst/>
              <a:gdLst/>
              <a:ahLst/>
              <a:cxnLst/>
              <a:rect l="l" t="t" r="r" b="b"/>
              <a:pathLst>
                <a:path w="1705737" h="1497711">
                  <a:moveTo>
                    <a:pt x="0" y="0"/>
                  </a:moveTo>
                  <a:lnTo>
                    <a:pt x="1705737" y="0"/>
                  </a:lnTo>
                  <a:lnTo>
                    <a:pt x="1705737" y="1497711"/>
                  </a:lnTo>
                  <a:lnTo>
                    <a:pt x="0" y="1497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2000"/>
              </a:blip>
              <a:stretch>
                <a:fillRect l="-656" r="-658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87683" y="7914846"/>
            <a:ext cx="972760" cy="1080545"/>
          </a:xfrm>
          <a:custGeom>
            <a:avLst/>
            <a:gdLst/>
            <a:ahLst/>
            <a:cxnLst/>
            <a:rect l="l" t="t" r="r" b="b"/>
            <a:pathLst>
              <a:path w="972760" h="1080545">
                <a:moveTo>
                  <a:pt x="0" y="0"/>
                </a:moveTo>
                <a:lnTo>
                  <a:pt x="972759" y="0"/>
                </a:lnTo>
                <a:lnTo>
                  <a:pt x="972759" y="1080545"/>
                </a:lnTo>
                <a:lnTo>
                  <a:pt x="0" y="108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5100725" y="8033537"/>
            <a:ext cx="746674" cy="843163"/>
          </a:xfrm>
          <a:custGeom>
            <a:avLst/>
            <a:gdLst/>
            <a:ahLst/>
            <a:cxnLst/>
            <a:rect l="l" t="t" r="r" b="b"/>
            <a:pathLst>
              <a:path w="746674" h="843163">
                <a:moveTo>
                  <a:pt x="0" y="0"/>
                </a:moveTo>
                <a:lnTo>
                  <a:pt x="746675" y="0"/>
                </a:lnTo>
                <a:lnTo>
                  <a:pt x="746675" y="843163"/>
                </a:lnTo>
                <a:lnTo>
                  <a:pt x="0" y="843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 rot="5400000">
            <a:off x="12569028" y="5054584"/>
            <a:ext cx="1279322" cy="1123302"/>
            <a:chOff x="0" y="0"/>
            <a:chExt cx="1705762" cy="1497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05737" cy="1497711"/>
            </a:xfrm>
            <a:custGeom>
              <a:avLst/>
              <a:gdLst/>
              <a:ahLst/>
              <a:cxnLst/>
              <a:rect l="l" t="t" r="r" b="b"/>
              <a:pathLst>
                <a:path w="1705737" h="1497711">
                  <a:moveTo>
                    <a:pt x="0" y="0"/>
                  </a:moveTo>
                  <a:lnTo>
                    <a:pt x="1705737" y="0"/>
                  </a:lnTo>
                  <a:lnTo>
                    <a:pt x="1705737" y="1497711"/>
                  </a:lnTo>
                  <a:lnTo>
                    <a:pt x="0" y="1497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2000"/>
              </a:blip>
              <a:stretch>
                <a:fillRect l="-656" r="-658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2722304" y="5002263"/>
            <a:ext cx="972760" cy="1080545"/>
          </a:xfrm>
          <a:custGeom>
            <a:avLst/>
            <a:gdLst/>
            <a:ahLst/>
            <a:cxnLst/>
            <a:rect l="l" t="t" r="r" b="b"/>
            <a:pathLst>
              <a:path w="972760" h="1080545">
                <a:moveTo>
                  <a:pt x="0" y="0"/>
                </a:moveTo>
                <a:lnTo>
                  <a:pt x="972760" y="0"/>
                </a:lnTo>
                <a:lnTo>
                  <a:pt x="972760" y="1080545"/>
                </a:lnTo>
                <a:lnTo>
                  <a:pt x="0" y="108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2835347" y="5120954"/>
            <a:ext cx="746674" cy="843163"/>
          </a:xfrm>
          <a:custGeom>
            <a:avLst/>
            <a:gdLst/>
            <a:ahLst/>
            <a:cxnLst/>
            <a:rect l="l" t="t" r="r" b="b"/>
            <a:pathLst>
              <a:path w="746674" h="843163">
                <a:moveTo>
                  <a:pt x="0" y="0"/>
                </a:moveTo>
                <a:lnTo>
                  <a:pt x="746674" y="0"/>
                </a:lnTo>
                <a:lnTo>
                  <a:pt x="746674" y="843163"/>
                </a:lnTo>
                <a:lnTo>
                  <a:pt x="0" y="843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 rot="5400000">
            <a:off x="8119005" y="5054584"/>
            <a:ext cx="1279322" cy="1123302"/>
            <a:chOff x="0" y="0"/>
            <a:chExt cx="1705762" cy="149773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05737" cy="1497711"/>
            </a:xfrm>
            <a:custGeom>
              <a:avLst/>
              <a:gdLst/>
              <a:ahLst/>
              <a:cxnLst/>
              <a:rect l="l" t="t" r="r" b="b"/>
              <a:pathLst>
                <a:path w="1705737" h="1497711">
                  <a:moveTo>
                    <a:pt x="0" y="0"/>
                  </a:moveTo>
                  <a:lnTo>
                    <a:pt x="1705737" y="0"/>
                  </a:lnTo>
                  <a:lnTo>
                    <a:pt x="1705737" y="1497711"/>
                  </a:lnTo>
                  <a:lnTo>
                    <a:pt x="0" y="1497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2000"/>
              </a:blip>
              <a:stretch>
                <a:fillRect l="-656" r="-658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Freeform 23"/>
          <p:cNvSpPr/>
          <p:nvPr/>
        </p:nvSpPr>
        <p:spPr>
          <a:xfrm>
            <a:off x="8272282" y="5002263"/>
            <a:ext cx="972760" cy="1080545"/>
          </a:xfrm>
          <a:custGeom>
            <a:avLst/>
            <a:gdLst/>
            <a:ahLst/>
            <a:cxnLst/>
            <a:rect l="l" t="t" r="r" b="b"/>
            <a:pathLst>
              <a:path w="972760" h="1080545">
                <a:moveTo>
                  <a:pt x="0" y="0"/>
                </a:moveTo>
                <a:lnTo>
                  <a:pt x="972759" y="0"/>
                </a:lnTo>
                <a:lnTo>
                  <a:pt x="972759" y="1080545"/>
                </a:lnTo>
                <a:lnTo>
                  <a:pt x="0" y="108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8385324" y="5120954"/>
            <a:ext cx="746674" cy="843163"/>
          </a:xfrm>
          <a:custGeom>
            <a:avLst/>
            <a:gdLst/>
            <a:ahLst/>
            <a:cxnLst/>
            <a:rect l="l" t="t" r="r" b="b"/>
            <a:pathLst>
              <a:path w="746674" h="843163">
                <a:moveTo>
                  <a:pt x="0" y="0"/>
                </a:moveTo>
                <a:lnTo>
                  <a:pt x="746674" y="0"/>
                </a:lnTo>
                <a:lnTo>
                  <a:pt x="746674" y="843163"/>
                </a:lnTo>
                <a:lnTo>
                  <a:pt x="0" y="843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3946646" y="7674912"/>
            <a:ext cx="1078278" cy="1548870"/>
          </a:xfrm>
          <a:custGeom>
            <a:avLst/>
            <a:gdLst/>
            <a:ahLst/>
            <a:cxnLst/>
            <a:rect l="l" t="t" r="r" b="b"/>
            <a:pathLst>
              <a:path w="1078278" h="1548870">
                <a:moveTo>
                  <a:pt x="0" y="0"/>
                </a:moveTo>
                <a:lnTo>
                  <a:pt x="1078277" y="0"/>
                </a:lnTo>
                <a:lnTo>
                  <a:pt x="1078277" y="1548869"/>
                </a:lnTo>
                <a:lnTo>
                  <a:pt x="0" y="15488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2335749" y="8235801"/>
            <a:ext cx="347062" cy="438626"/>
          </a:xfrm>
          <a:custGeom>
            <a:avLst/>
            <a:gdLst/>
            <a:ahLst/>
            <a:cxnLst/>
            <a:rect l="l" t="t" r="r" b="b"/>
            <a:pathLst>
              <a:path w="347062" h="438626">
                <a:moveTo>
                  <a:pt x="0" y="0"/>
                </a:moveTo>
                <a:lnTo>
                  <a:pt x="347063" y="0"/>
                </a:lnTo>
                <a:lnTo>
                  <a:pt x="347063" y="438626"/>
                </a:lnTo>
                <a:lnTo>
                  <a:pt x="0" y="438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434" r="-243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2989319" y="5341544"/>
            <a:ext cx="438731" cy="401984"/>
          </a:xfrm>
          <a:custGeom>
            <a:avLst/>
            <a:gdLst/>
            <a:ahLst/>
            <a:cxnLst/>
            <a:rect l="l" t="t" r="r" b="b"/>
            <a:pathLst>
              <a:path w="438731" h="401984">
                <a:moveTo>
                  <a:pt x="0" y="0"/>
                </a:moveTo>
                <a:lnTo>
                  <a:pt x="438731" y="0"/>
                </a:lnTo>
                <a:lnTo>
                  <a:pt x="438731" y="401983"/>
                </a:lnTo>
                <a:lnTo>
                  <a:pt x="0" y="4019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73" r="-7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8539353" y="5323227"/>
            <a:ext cx="438626" cy="438626"/>
          </a:xfrm>
          <a:custGeom>
            <a:avLst/>
            <a:gdLst/>
            <a:ahLst/>
            <a:cxnLst/>
            <a:rect l="l" t="t" r="r" b="b"/>
            <a:pathLst>
              <a:path w="438626" h="438626">
                <a:moveTo>
                  <a:pt x="0" y="0"/>
                </a:moveTo>
                <a:lnTo>
                  <a:pt x="438626" y="0"/>
                </a:lnTo>
                <a:lnTo>
                  <a:pt x="438626" y="438626"/>
                </a:lnTo>
                <a:lnTo>
                  <a:pt x="0" y="438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5254992" y="8236039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6271412" y="8235801"/>
            <a:ext cx="438626" cy="438626"/>
          </a:xfrm>
          <a:custGeom>
            <a:avLst/>
            <a:gdLst/>
            <a:ahLst/>
            <a:cxnLst/>
            <a:rect l="l" t="t" r="r" b="b"/>
            <a:pathLst>
              <a:path w="438626" h="438626">
                <a:moveTo>
                  <a:pt x="0" y="0"/>
                </a:moveTo>
                <a:lnTo>
                  <a:pt x="438627" y="0"/>
                </a:lnTo>
                <a:lnTo>
                  <a:pt x="438627" y="438626"/>
                </a:lnTo>
                <a:lnTo>
                  <a:pt x="0" y="438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 rot="1572120">
            <a:off x="9229773" y="7295255"/>
            <a:ext cx="767848" cy="1505588"/>
          </a:xfrm>
          <a:custGeom>
            <a:avLst/>
            <a:gdLst/>
            <a:ahLst/>
            <a:cxnLst/>
            <a:rect l="l" t="t" r="r" b="b"/>
            <a:pathLst>
              <a:path w="767848" h="1505588">
                <a:moveTo>
                  <a:pt x="0" y="0"/>
                </a:moveTo>
                <a:lnTo>
                  <a:pt x="767848" y="0"/>
                </a:lnTo>
                <a:lnTo>
                  <a:pt x="767848" y="1505588"/>
                </a:lnTo>
                <a:lnTo>
                  <a:pt x="0" y="1505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2411" r="-241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 rot="-3198840">
            <a:off x="12548892" y="6510280"/>
            <a:ext cx="767848" cy="1505588"/>
          </a:xfrm>
          <a:custGeom>
            <a:avLst/>
            <a:gdLst/>
            <a:ahLst/>
            <a:cxnLst/>
            <a:rect l="l" t="t" r="r" b="b"/>
            <a:pathLst>
              <a:path w="767848" h="1505588">
                <a:moveTo>
                  <a:pt x="0" y="0"/>
                </a:moveTo>
                <a:lnTo>
                  <a:pt x="767849" y="0"/>
                </a:lnTo>
                <a:lnTo>
                  <a:pt x="767849" y="1505589"/>
                </a:lnTo>
                <a:lnTo>
                  <a:pt x="0" y="150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2411" r="-241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243626" y="5695248"/>
            <a:ext cx="4531290" cy="2193900"/>
          </a:xfrm>
          <a:custGeom>
            <a:avLst/>
            <a:gdLst/>
            <a:ahLst/>
            <a:cxnLst/>
            <a:rect l="l" t="t" r="r" b="b"/>
            <a:pathLst>
              <a:path w="4531290" h="2193900">
                <a:moveTo>
                  <a:pt x="0" y="0"/>
                </a:moveTo>
                <a:lnTo>
                  <a:pt x="4531290" y="0"/>
                </a:lnTo>
                <a:lnTo>
                  <a:pt x="4531290" y="2193900"/>
                </a:lnTo>
                <a:lnTo>
                  <a:pt x="0" y="2193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TextBox 34"/>
          <p:cNvSpPr txBox="1"/>
          <p:nvPr/>
        </p:nvSpPr>
        <p:spPr>
          <a:xfrm>
            <a:off x="4974241" y="6370187"/>
            <a:ext cx="3032960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Design stage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580403" y="6151112"/>
            <a:ext cx="3032960" cy="901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 content review/finalisation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974241" y="6938467"/>
            <a:ext cx="3032960" cy="301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Draft lessons designed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580403" y="7056263"/>
            <a:ext cx="3032960" cy="59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Review by organisation requesting training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22477" y="3608013"/>
            <a:ext cx="3014272" cy="45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Adjustments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932816" y="3608013"/>
            <a:ext cx="3513687" cy="45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Subject expert review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022477" y="4114743"/>
            <a:ext cx="3014272" cy="81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Adjust lessons through a number of drafts and consultation with expert reviewer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184743" y="4114743"/>
            <a:ext cx="3009833" cy="301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Expert review of content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99982" y="6370187"/>
            <a:ext cx="3018577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 phase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28700" y="6982968"/>
            <a:ext cx="3018577" cy="59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Review guidelines and establish learning points required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888882" y="1922850"/>
            <a:ext cx="12486233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Lesson design: clear steps for adaptive and iterative development of lessons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478756" y="5964888"/>
            <a:ext cx="3009833" cy="45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Review cycle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-12002" y="1185301"/>
            <a:ext cx="18300002" cy="47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5400" spc="106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Components of creating microlearning sessions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010217"/>
            <a:ext cx="11893278" cy="425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Establish the audience 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Gather reference materials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toolbox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Put together the team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Establish learning points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35534" y="3005522"/>
            <a:ext cx="2880089" cy="2264470"/>
          </a:xfrm>
          <a:custGeom>
            <a:avLst/>
            <a:gdLst/>
            <a:ahLst/>
            <a:cxnLst/>
            <a:rect l="l" t="t" r="r" b="b"/>
            <a:pathLst>
              <a:path w="2880089" h="2264470">
                <a:moveTo>
                  <a:pt x="0" y="0"/>
                </a:moveTo>
                <a:lnTo>
                  <a:pt x="2880089" y="0"/>
                </a:lnTo>
                <a:lnTo>
                  <a:pt x="2880089" y="2264469"/>
                </a:lnTo>
                <a:lnTo>
                  <a:pt x="0" y="2264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571938" y="3170842"/>
            <a:ext cx="3349734" cy="2068460"/>
          </a:xfrm>
          <a:custGeom>
            <a:avLst/>
            <a:gdLst/>
            <a:ahLst/>
            <a:cxnLst/>
            <a:rect l="l" t="t" r="r" b="b"/>
            <a:pathLst>
              <a:path w="3349734" h="2068460">
                <a:moveTo>
                  <a:pt x="0" y="0"/>
                </a:moveTo>
                <a:lnTo>
                  <a:pt x="3349733" y="0"/>
                </a:lnTo>
                <a:lnTo>
                  <a:pt x="3349733" y="2068461"/>
                </a:lnTo>
                <a:lnTo>
                  <a:pt x="0" y="2068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9922959" y="6938856"/>
            <a:ext cx="1552434" cy="850604"/>
          </a:xfrm>
          <a:custGeom>
            <a:avLst/>
            <a:gdLst/>
            <a:ahLst/>
            <a:cxnLst/>
            <a:rect l="l" t="t" r="r" b="b"/>
            <a:pathLst>
              <a:path w="1552434" h="850604">
                <a:moveTo>
                  <a:pt x="0" y="0"/>
                </a:moveTo>
                <a:lnTo>
                  <a:pt x="1552434" y="0"/>
                </a:lnTo>
                <a:lnTo>
                  <a:pt x="1552434" y="850604"/>
                </a:lnTo>
                <a:lnTo>
                  <a:pt x="0" y="850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904875"/>
            <a:ext cx="16230600" cy="173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Establish the audience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 </a:t>
            </a: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will be attending the WhatsApp-based training?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571938" y="5812916"/>
            <a:ext cx="4910135" cy="3065147"/>
            <a:chOff x="0" y="0"/>
            <a:chExt cx="1293204" cy="8072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93204" cy="807282"/>
            </a:xfrm>
            <a:custGeom>
              <a:avLst/>
              <a:gdLst/>
              <a:ahLst/>
              <a:cxnLst/>
              <a:rect l="l" t="t" r="r" b="b"/>
              <a:pathLst>
                <a:path w="1293204" h="807282">
                  <a:moveTo>
                    <a:pt x="0" y="0"/>
                  </a:moveTo>
                  <a:lnTo>
                    <a:pt x="1293204" y="0"/>
                  </a:lnTo>
                  <a:lnTo>
                    <a:pt x="1293204" y="807282"/>
                  </a:lnTo>
                  <a:lnTo>
                    <a:pt x="0" y="807282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93204" cy="845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727907" y="5925572"/>
            <a:ext cx="4619218" cy="2781042"/>
            <a:chOff x="0" y="-196683"/>
            <a:chExt cx="6158957" cy="3708056"/>
          </a:xfrm>
        </p:grpSpPr>
        <p:sp>
          <p:nvSpPr>
            <p:cNvPr id="10" name="TextBox 10"/>
            <p:cNvSpPr txBox="1"/>
            <p:nvPr/>
          </p:nvSpPr>
          <p:spPr>
            <a:xfrm>
              <a:off x="310695" y="-196683"/>
              <a:ext cx="5848262" cy="3513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49"/>
                </a:lnSpc>
              </a:pPr>
              <a:r>
                <a:rPr lang="en-US" sz="2899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What</a:t>
              </a:r>
              <a:r>
                <a:rPr lang="en-US" sz="28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you teach</a:t>
              </a:r>
            </a:p>
            <a:p>
              <a:pPr algn="l">
                <a:lnSpc>
                  <a:spcPts val="7249"/>
                </a:lnSpc>
              </a:pPr>
              <a:r>
                <a:rPr lang="en-US" sz="28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What </a:t>
              </a:r>
              <a:r>
                <a:rPr lang="en-US" sz="28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level </a:t>
              </a:r>
              <a:r>
                <a:rPr lang="en-US" sz="28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to start at</a:t>
              </a:r>
            </a:p>
            <a:p>
              <a:pPr algn="l">
                <a:lnSpc>
                  <a:spcPts val="7249"/>
                </a:lnSpc>
              </a:pPr>
              <a:r>
                <a:rPr lang="en-US" sz="28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What </a:t>
              </a:r>
              <a:r>
                <a:rPr lang="en-US" sz="28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language</a:t>
              </a:r>
              <a:r>
                <a:rPr lang="en-US" sz="2899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you use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853330" cy="897321"/>
            </a:xfrm>
            <a:custGeom>
              <a:avLst/>
              <a:gdLst/>
              <a:ahLst/>
              <a:cxnLst/>
              <a:rect l="l" t="t" r="r" b="b"/>
              <a:pathLst>
                <a:path w="1853330" h="897321">
                  <a:moveTo>
                    <a:pt x="0" y="0"/>
                  </a:moveTo>
                  <a:lnTo>
                    <a:pt x="1853330" y="0"/>
                  </a:lnTo>
                  <a:lnTo>
                    <a:pt x="1853330" y="897321"/>
                  </a:lnTo>
                  <a:lnTo>
                    <a:pt x="0" y="897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404122" y="2256221"/>
              <a:ext cx="2592397" cy="1255152"/>
            </a:xfrm>
            <a:custGeom>
              <a:avLst/>
              <a:gdLst/>
              <a:ahLst/>
              <a:cxnLst/>
              <a:rect l="l" t="t" r="r" b="b"/>
              <a:pathLst>
                <a:path w="2592397" h="1255152">
                  <a:moveTo>
                    <a:pt x="0" y="0"/>
                  </a:moveTo>
                  <a:lnTo>
                    <a:pt x="2592398" y="0"/>
                  </a:lnTo>
                  <a:lnTo>
                    <a:pt x="2592398" y="1255152"/>
                  </a:lnTo>
                  <a:lnTo>
                    <a:pt x="0" y="1255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81496" y="1226217"/>
              <a:ext cx="1853330" cy="897321"/>
            </a:xfrm>
            <a:custGeom>
              <a:avLst/>
              <a:gdLst/>
              <a:ahLst/>
              <a:cxnLst/>
              <a:rect l="l" t="t" r="r" b="b"/>
              <a:pathLst>
                <a:path w="1853330" h="897321">
                  <a:moveTo>
                    <a:pt x="0" y="0"/>
                  </a:moveTo>
                  <a:lnTo>
                    <a:pt x="1853330" y="0"/>
                  </a:lnTo>
                  <a:lnTo>
                    <a:pt x="1853330" y="897321"/>
                  </a:lnTo>
                  <a:lnTo>
                    <a:pt x="0" y="897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187807" y="1833246"/>
            <a:ext cx="1944298" cy="941364"/>
          </a:xfrm>
          <a:custGeom>
            <a:avLst/>
            <a:gdLst/>
            <a:ahLst/>
            <a:cxnLst/>
            <a:rect l="l" t="t" r="r" b="b"/>
            <a:pathLst>
              <a:path w="1944298" h="941364">
                <a:moveTo>
                  <a:pt x="0" y="0"/>
                </a:moveTo>
                <a:lnTo>
                  <a:pt x="1944298" y="0"/>
                </a:lnTo>
                <a:lnTo>
                  <a:pt x="1944298" y="941364"/>
                </a:lnTo>
                <a:lnTo>
                  <a:pt x="0" y="941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749434" y="5631941"/>
            <a:ext cx="9014214" cy="3464434"/>
            <a:chOff x="0" y="0"/>
            <a:chExt cx="2374114" cy="9124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74114" cy="912443"/>
            </a:xfrm>
            <a:custGeom>
              <a:avLst/>
              <a:gdLst/>
              <a:ahLst/>
              <a:cxnLst/>
              <a:rect l="l" t="t" r="r" b="b"/>
              <a:pathLst>
                <a:path w="2374114" h="912443">
                  <a:moveTo>
                    <a:pt x="0" y="0"/>
                  </a:moveTo>
                  <a:lnTo>
                    <a:pt x="2374114" y="0"/>
                  </a:lnTo>
                  <a:lnTo>
                    <a:pt x="2374114" y="912443"/>
                  </a:lnTo>
                  <a:lnTo>
                    <a:pt x="0" y="912443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374114" cy="950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09650" y="5641466"/>
            <a:ext cx="8622046" cy="32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 this training augmenting other training forms (e.g., in-person/virtual)?</a:t>
            </a:r>
          </a:p>
          <a:p>
            <a:pPr algn="l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is the audience’s scope of practice?</a:t>
            </a:r>
          </a:p>
          <a:p>
            <a:pPr algn="l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is their current knowledge of subject?</a:t>
            </a:r>
          </a:p>
          <a:p>
            <a:pPr algn="l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is the audience’s mother tongue?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04875"/>
            <a:ext cx="16230600" cy="173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Gather reference materials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</a:t>
            </a: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needs to be taught with the WhatsApp-based training?</a:t>
            </a:r>
          </a:p>
        </p:txBody>
      </p:sp>
      <p:sp>
        <p:nvSpPr>
          <p:cNvPr id="3" name="Freeform 3"/>
          <p:cNvSpPr/>
          <p:nvPr/>
        </p:nvSpPr>
        <p:spPr>
          <a:xfrm>
            <a:off x="1427363" y="1833246"/>
            <a:ext cx="1944298" cy="941364"/>
          </a:xfrm>
          <a:custGeom>
            <a:avLst/>
            <a:gdLst/>
            <a:ahLst/>
            <a:cxnLst/>
            <a:rect l="l" t="t" r="r" b="b"/>
            <a:pathLst>
              <a:path w="1944298" h="941364">
                <a:moveTo>
                  <a:pt x="0" y="0"/>
                </a:moveTo>
                <a:lnTo>
                  <a:pt x="1944298" y="0"/>
                </a:lnTo>
                <a:lnTo>
                  <a:pt x="1944298" y="941364"/>
                </a:lnTo>
                <a:lnTo>
                  <a:pt x="0" y="941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134469" y="3180979"/>
            <a:ext cx="2080717" cy="2354418"/>
          </a:xfrm>
          <a:custGeom>
            <a:avLst/>
            <a:gdLst/>
            <a:ahLst/>
            <a:cxnLst/>
            <a:rect l="l" t="t" r="r" b="b"/>
            <a:pathLst>
              <a:path w="2080717" h="2354418">
                <a:moveTo>
                  <a:pt x="0" y="0"/>
                </a:moveTo>
                <a:lnTo>
                  <a:pt x="2080717" y="0"/>
                </a:lnTo>
                <a:lnTo>
                  <a:pt x="2080717" y="2354418"/>
                </a:lnTo>
                <a:lnTo>
                  <a:pt x="0" y="2354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139210" y="5539971"/>
            <a:ext cx="2342158" cy="3161518"/>
          </a:xfrm>
          <a:custGeom>
            <a:avLst/>
            <a:gdLst/>
            <a:ahLst/>
            <a:cxnLst/>
            <a:rect l="l" t="t" r="r" b="b"/>
            <a:pathLst>
              <a:path w="2342158" h="3161518">
                <a:moveTo>
                  <a:pt x="0" y="0"/>
                </a:moveTo>
                <a:lnTo>
                  <a:pt x="2342158" y="0"/>
                </a:lnTo>
                <a:lnTo>
                  <a:pt x="2342158" y="3161519"/>
                </a:lnTo>
                <a:lnTo>
                  <a:pt x="0" y="3161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196652" y="6430747"/>
            <a:ext cx="1956351" cy="1897661"/>
          </a:xfrm>
          <a:custGeom>
            <a:avLst/>
            <a:gdLst/>
            <a:ahLst/>
            <a:cxnLst/>
            <a:rect l="l" t="t" r="r" b="b"/>
            <a:pathLst>
              <a:path w="1956351" h="1897661">
                <a:moveTo>
                  <a:pt x="0" y="0"/>
                </a:moveTo>
                <a:lnTo>
                  <a:pt x="1956351" y="0"/>
                </a:lnTo>
                <a:lnTo>
                  <a:pt x="1956351" y="1897661"/>
                </a:lnTo>
                <a:lnTo>
                  <a:pt x="0" y="1897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4509221" y="3450760"/>
            <a:ext cx="11510344" cy="1604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Gather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all relevant references: 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guidelines, updates,</a:t>
            </a:r>
          </a:p>
          <a:p>
            <a:pPr algn="ctr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previous training sessions or notes, job aids,</a:t>
            </a:r>
          </a:p>
          <a:p>
            <a:pPr algn="ctr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primary/secondary/tertiary literature, etc.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31199" y="6534710"/>
            <a:ext cx="10825602" cy="1604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9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Watch 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recordings of previous training and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familiarise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yourself with all of the relevant references,</a:t>
            </a:r>
          </a:p>
          <a:p>
            <a:pPr algn="ctr">
              <a:lnSpc>
                <a:spcPts val="434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including job aids, if available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24871" y="2089153"/>
            <a:ext cx="3469962" cy="2945130"/>
          </a:xfrm>
          <a:custGeom>
            <a:avLst/>
            <a:gdLst/>
            <a:ahLst/>
            <a:cxnLst/>
            <a:rect l="l" t="t" r="r" b="b"/>
            <a:pathLst>
              <a:path w="3469962" h="2945130">
                <a:moveTo>
                  <a:pt x="0" y="0"/>
                </a:moveTo>
                <a:lnTo>
                  <a:pt x="3469962" y="0"/>
                </a:lnTo>
                <a:lnTo>
                  <a:pt x="3469962" y="2945130"/>
                </a:lnTo>
                <a:lnTo>
                  <a:pt x="0" y="29451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5509841" y="2111630"/>
            <a:ext cx="9402405" cy="258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2" lvl="1" indent="-345436" algn="l">
              <a:lnSpc>
                <a:spcPts val="7103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Platform for text messages</a:t>
            </a:r>
          </a:p>
          <a:p>
            <a:pPr marL="690872" lvl="1" indent="-345436" algn="l">
              <a:lnSpc>
                <a:spcPts val="7103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Platform for images</a:t>
            </a:r>
          </a:p>
          <a:p>
            <a:pPr marL="690872" lvl="1" indent="-345436" algn="l">
              <a:lnSpc>
                <a:spcPts val="7103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Platform for voice notes</a:t>
            </a:r>
          </a:p>
        </p:txBody>
      </p:sp>
      <p:sp>
        <p:nvSpPr>
          <p:cNvPr id="4" name="Freeform 4"/>
          <p:cNvSpPr/>
          <p:nvPr/>
        </p:nvSpPr>
        <p:spPr>
          <a:xfrm>
            <a:off x="13757917" y="4125049"/>
            <a:ext cx="2685236" cy="3038457"/>
          </a:xfrm>
          <a:custGeom>
            <a:avLst/>
            <a:gdLst/>
            <a:ahLst/>
            <a:cxnLst/>
            <a:rect l="l" t="t" r="r" b="b"/>
            <a:pathLst>
              <a:path w="2685236" h="3038457">
                <a:moveTo>
                  <a:pt x="0" y="0"/>
                </a:moveTo>
                <a:lnTo>
                  <a:pt x="2685236" y="0"/>
                </a:lnTo>
                <a:lnTo>
                  <a:pt x="2685236" y="3038457"/>
                </a:lnTo>
                <a:lnTo>
                  <a:pt x="0" y="3038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208769" y="6385571"/>
            <a:ext cx="2586063" cy="2624234"/>
          </a:xfrm>
          <a:custGeom>
            <a:avLst/>
            <a:gdLst/>
            <a:ahLst/>
            <a:cxnLst/>
            <a:rect l="l" t="t" r="r" b="b"/>
            <a:pathLst>
              <a:path w="2586063" h="2624234">
                <a:moveTo>
                  <a:pt x="0" y="0"/>
                </a:moveTo>
                <a:lnTo>
                  <a:pt x="2586064" y="0"/>
                </a:lnTo>
                <a:lnTo>
                  <a:pt x="2586064" y="2624234"/>
                </a:lnTo>
                <a:lnTo>
                  <a:pt x="0" y="26242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904875"/>
            <a:ext cx="1623060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The toolbox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3899" y="7230619"/>
            <a:ext cx="9402405" cy="79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03"/>
              </a:lnSpc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Dedicated time for lesson design and review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49005" y="5634802"/>
            <a:ext cx="9402405" cy="79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03"/>
              </a:lnSpc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 relevant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33029" y="6030033"/>
            <a:ext cx="2614761" cy="2614761"/>
          </a:xfrm>
          <a:custGeom>
            <a:avLst/>
            <a:gdLst/>
            <a:ahLst/>
            <a:cxnLst/>
            <a:rect l="l" t="t" r="r" b="b"/>
            <a:pathLst>
              <a:path w="2614761" h="2614761">
                <a:moveTo>
                  <a:pt x="0" y="0"/>
                </a:moveTo>
                <a:lnTo>
                  <a:pt x="2614761" y="0"/>
                </a:lnTo>
                <a:lnTo>
                  <a:pt x="2614761" y="2614761"/>
                </a:lnTo>
                <a:lnTo>
                  <a:pt x="0" y="2614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026534" y="3415680"/>
            <a:ext cx="3232766" cy="1818431"/>
          </a:xfrm>
          <a:custGeom>
            <a:avLst/>
            <a:gdLst/>
            <a:ahLst/>
            <a:cxnLst/>
            <a:rect l="l" t="t" r="r" b="b"/>
            <a:pathLst>
              <a:path w="3232766" h="1818431">
                <a:moveTo>
                  <a:pt x="0" y="0"/>
                </a:moveTo>
                <a:lnTo>
                  <a:pt x="3232766" y="0"/>
                </a:lnTo>
                <a:lnTo>
                  <a:pt x="3232766" y="1818431"/>
                </a:lnTo>
                <a:lnTo>
                  <a:pt x="0" y="181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-376528" y="6070346"/>
            <a:ext cx="5162439" cy="2936137"/>
          </a:xfrm>
          <a:custGeom>
            <a:avLst/>
            <a:gdLst/>
            <a:ahLst/>
            <a:cxnLst/>
            <a:rect l="l" t="t" r="r" b="b"/>
            <a:pathLst>
              <a:path w="5162439" h="2936137">
                <a:moveTo>
                  <a:pt x="0" y="0"/>
                </a:moveTo>
                <a:lnTo>
                  <a:pt x="5162439" y="0"/>
                </a:lnTo>
                <a:lnTo>
                  <a:pt x="5162439" y="2936137"/>
                </a:lnTo>
                <a:lnTo>
                  <a:pt x="0" y="29361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-169513" y="3273334"/>
            <a:ext cx="4156027" cy="2768953"/>
          </a:xfrm>
          <a:custGeom>
            <a:avLst/>
            <a:gdLst/>
            <a:ahLst/>
            <a:cxnLst/>
            <a:rect l="l" t="t" r="r" b="b"/>
            <a:pathLst>
              <a:path w="4156027" h="2768953">
                <a:moveTo>
                  <a:pt x="0" y="0"/>
                </a:moveTo>
                <a:lnTo>
                  <a:pt x="4156027" y="0"/>
                </a:lnTo>
                <a:lnTo>
                  <a:pt x="4156027" y="2768953"/>
                </a:lnTo>
                <a:lnTo>
                  <a:pt x="0" y="27689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3493371" y="3415680"/>
            <a:ext cx="11301259" cy="5820148"/>
          </a:xfrm>
          <a:custGeom>
            <a:avLst/>
            <a:gdLst/>
            <a:ahLst/>
            <a:cxnLst/>
            <a:rect l="l" t="t" r="r" b="b"/>
            <a:pathLst>
              <a:path w="11301259" h="5820148">
                <a:moveTo>
                  <a:pt x="0" y="0"/>
                </a:moveTo>
                <a:lnTo>
                  <a:pt x="11301258" y="0"/>
                </a:lnTo>
                <a:lnTo>
                  <a:pt x="11301258" y="5820149"/>
                </a:lnTo>
                <a:lnTo>
                  <a:pt x="0" y="5820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07680"/>
            <a:ext cx="16230600" cy="20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Equipment: Text messages</a:t>
            </a:r>
          </a:p>
          <a:p>
            <a:pPr algn="ctr">
              <a:lnSpc>
                <a:spcPts val="8119"/>
              </a:lnSpc>
              <a:spcBef>
                <a:spcPct val="0"/>
              </a:spcBef>
            </a:pPr>
            <a:endParaRPr lang="en-US" sz="57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1883594"/>
            <a:ext cx="16230600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Lessons can be designed with any tool that allows for </a:t>
            </a: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division into separate text messages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to make copy/pasting easy e.g. Excel/Google Sheets or a table in Word/Google Docs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201857"/>
            <a:ext cx="4593811" cy="2107411"/>
          </a:xfrm>
          <a:custGeom>
            <a:avLst/>
            <a:gdLst/>
            <a:ahLst/>
            <a:cxnLst/>
            <a:rect l="l" t="t" r="r" b="b"/>
            <a:pathLst>
              <a:path w="4593811" h="2107411">
                <a:moveTo>
                  <a:pt x="0" y="0"/>
                </a:moveTo>
                <a:lnTo>
                  <a:pt x="4593811" y="0"/>
                </a:lnTo>
                <a:lnTo>
                  <a:pt x="4593811" y="2107411"/>
                </a:lnTo>
                <a:lnTo>
                  <a:pt x="0" y="2107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831918" y="5143500"/>
            <a:ext cx="2987374" cy="2987374"/>
          </a:xfrm>
          <a:custGeom>
            <a:avLst/>
            <a:gdLst/>
            <a:ahLst/>
            <a:cxnLst/>
            <a:rect l="l" t="t" r="r" b="b"/>
            <a:pathLst>
              <a:path w="2987374" h="2987374">
                <a:moveTo>
                  <a:pt x="0" y="0"/>
                </a:moveTo>
                <a:lnTo>
                  <a:pt x="2987375" y="0"/>
                </a:lnTo>
                <a:lnTo>
                  <a:pt x="2987375" y="2987374"/>
                </a:lnTo>
                <a:lnTo>
                  <a:pt x="0" y="2987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409539" y="3201857"/>
            <a:ext cx="5468922" cy="4911573"/>
          </a:xfrm>
          <a:custGeom>
            <a:avLst/>
            <a:gdLst/>
            <a:ahLst/>
            <a:cxnLst/>
            <a:rect l="l" t="t" r="r" b="b"/>
            <a:pathLst>
              <a:path w="5468922" h="4911573">
                <a:moveTo>
                  <a:pt x="0" y="0"/>
                </a:moveTo>
                <a:lnTo>
                  <a:pt x="5468922" y="0"/>
                </a:lnTo>
                <a:lnTo>
                  <a:pt x="5468922" y="4911573"/>
                </a:lnTo>
                <a:lnTo>
                  <a:pt x="0" y="4911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34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871751" y="3324964"/>
            <a:ext cx="4073652" cy="4114800"/>
          </a:xfrm>
          <a:custGeom>
            <a:avLst/>
            <a:gdLst/>
            <a:ahLst/>
            <a:cxnLst/>
            <a:rect l="l" t="t" r="r" b="b"/>
            <a:pathLst>
              <a:path w="4073652" h="4114800">
                <a:moveTo>
                  <a:pt x="0" y="0"/>
                </a:moveTo>
                <a:lnTo>
                  <a:pt x="4073652" y="0"/>
                </a:lnTo>
                <a:lnTo>
                  <a:pt x="4073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19150"/>
            <a:ext cx="16230600" cy="20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Equipment: Images</a:t>
            </a:r>
          </a:p>
          <a:p>
            <a:pPr algn="ctr">
              <a:lnSpc>
                <a:spcPts val="8119"/>
              </a:lnSpc>
              <a:spcBef>
                <a:spcPct val="0"/>
              </a:spcBef>
            </a:pPr>
            <a:endParaRPr lang="en-US" sz="57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042836"/>
            <a:ext cx="16230600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Images can be designed on any design tool, e.g. Canva or Paint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760460"/>
            <a:ext cx="16230600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Images are best saved as </a:t>
            </a: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PNG 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files, for clear sharing on WhatsApp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33681" y="4188544"/>
            <a:ext cx="2620638" cy="2620638"/>
          </a:xfrm>
          <a:custGeom>
            <a:avLst/>
            <a:gdLst/>
            <a:ahLst/>
            <a:cxnLst/>
            <a:rect l="l" t="t" r="r" b="b"/>
            <a:pathLst>
              <a:path w="2620638" h="2620638">
                <a:moveTo>
                  <a:pt x="0" y="0"/>
                </a:moveTo>
                <a:lnTo>
                  <a:pt x="2620638" y="0"/>
                </a:lnTo>
                <a:lnTo>
                  <a:pt x="2620638" y="2620638"/>
                </a:lnTo>
                <a:lnTo>
                  <a:pt x="0" y="2620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534272" y="4068070"/>
            <a:ext cx="2861586" cy="2861586"/>
          </a:xfrm>
          <a:custGeom>
            <a:avLst/>
            <a:gdLst/>
            <a:ahLst/>
            <a:cxnLst/>
            <a:rect l="l" t="t" r="r" b="b"/>
            <a:pathLst>
              <a:path w="2861586" h="2861586">
                <a:moveTo>
                  <a:pt x="0" y="0"/>
                </a:moveTo>
                <a:lnTo>
                  <a:pt x="2861586" y="0"/>
                </a:lnTo>
                <a:lnTo>
                  <a:pt x="2861586" y="2861586"/>
                </a:lnTo>
                <a:lnTo>
                  <a:pt x="0" y="2861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245109" y="4188890"/>
            <a:ext cx="2620292" cy="2620292"/>
          </a:xfrm>
          <a:custGeom>
            <a:avLst/>
            <a:gdLst/>
            <a:ahLst/>
            <a:cxnLst/>
            <a:rect l="l" t="t" r="r" b="b"/>
            <a:pathLst>
              <a:path w="2620292" h="2620292">
                <a:moveTo>
                  <a:pt x="0" y="0"/>
                </a:moveTo>
                <a:lnTo>
                  <a:pt x="2620292" y="0"/>
                </a:lnTo>
                <a:lnTo>
                  <a:pt x="2620292" y="2620292"/>
                </a:lnTo>
                <a:lnTo>
                  <a:pt x="0" y="26202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1259" y="819150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Equipment: Voice-notes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7818" y="2093855"/>
            <a:ext cx="16230600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pre-recording voice-notes, they can be recorded on any voice recording platform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 your phone or computer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853701"/>
            <a:ext cx="16230600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note: 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Voice-notes must be saved as</a:t>
            </a: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</a:t>
            </a: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MP3 or M4A 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file to share on WhatsApp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7432" y="694291"/>
            <a:ext cx="16230600" cy="1890683"/>
            <a:chOff x="0" y="0"/>
            <a:chExt cx="21640800" cy="2520911"/>
          </a:xfrm>
        </p:grpSpPr>
        <p:sp>
          <p:nvSpPr>
            <p:cNvPr id="3" name="TextBox 3"/>
            <p:cNvSpPr txBox="1"/>
            <p:nvPr/>
          </p:nvSpPr>
          <p:spPr>
            <a:xfrm>
              <a:off x="0" y="-123825"/>
              <a:ext cx="21640800" cy="2269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19"/>
                </a:lnSpc>
              </a:pPr>
              <a:r>
                <a:rPr lang="en-US" sz="57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Step 4: Put together the team</a:t>
              </a:r>
            </a:p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Who </a:t>
              </a:r>
              <a:r>
                <a:rPr lang="en-US" sz="39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will be designing the WhatsApp-based training?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6098082" y="879697"/>
              <a:ext cx="3389770" cy="1641214"/>
            </a:xfrm>
            <a:custGeom>
              <a:avLst/>
              <a:gdLst/>
              <a:ahLst/>
              <a:cxnLst/>
              <a:rect l="l" t="t" r="r" b="b"/>
              <a:pathLst>
                <a:path w="3389770" h="1641214">
                  <a:moveTo>
                    <a:pt x="0" y="0"/>
                  </a:moveTo>
                  <a:lnTo>
                    <a:pt x="3389770" y="0"/>
                  </a:lnTo>
                  <a:lnTo>
                    <a:pt x="3389770" y="1641214"/>
                  </a:lnTo>
                  <a:lnTo>
                    <a:pt x="0" y="1641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1545475" y="1072728"/>
              <a:ext cx="2592397" cy="1255152"/>
            </a:xfrm>
            <a:custGeom>
              <a:avLst/>
              <a:gdLst/>
              <a:ahLst/>
              <a:cxnLst/>
              <a:rect l="l" t="t" r="r" b="b"/>
              <a:pathLst>
                <a:path w="2592397" h="1255152">
                  <a:moveTo>
                    <a:pt x="0" y="0"/>
                  </a:moveTo>
                  <a:lnTo>
                    <a:pt x="2592398" y="0"/>
                  </a:lnTo>
                  <a:lnTo>
                    <a:pt x="2592398" y="1255152"/>
                  </a:lnTo>
                  <a:lnTo>
                    <a:pt x="0" y="1255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386469" y="2549057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6189633" y="2549057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2098367" y="4348116"/>
            <a:ext cx="14091266" cy="514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7"/>
              </a:lnSpc>
            </a:pPr>
            <a:r>
              <a:rPr lang="en-US" sz="2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Ideally, you want a team consisting of one or more of each, to ensure fidelity with the guidelines that are being taught:</a:t>
            </a:r>
          </a:p>
          <a:p>
            <a:pPr marL="518157" lvl="1" indent="-259078" algn="l">
              <a:lnSpc>
                <a:spcPts val="5087"/>
              </a:lnSpc>
              <a:buFont typeface="Arial"/>
              <a:buChar char="•"/>
            </a:pP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Lesson designer:</a:t>
            </a:r>
            <a:r>
              <a:rPr lang="en-US" sz="2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with knowledge of subject being taught</a:t>
            </a:r>
          </a:p>
          <a:p>
            <a:pPr marL="518157" lvl="1" indent="-259078" algn="l">
              <a:lnSpc>
                <a:spcPts val="5087"/>
              </a:lnSpc>
              <a:buFont typeface="Arial"/>
              <a:buChar char="•"/>
            </a:pP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Clinical expert: </a:t>
            </a:r>
            <a:r>
              <a:rPr lang="en-US" sz="2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check that cases are clinically correct, e.g., for a module on TPT, an Infectious Diseases specialist</a:t>
            </a:r>
          </a:p>
          <a:p>
            <a:pPr marL="518157" lvl="1" indent="-259078" algn="l">
              <a:lnSpc>
                <a:spcPts val="5087"/>
              </a:lnSpc>
              <a:buFont typeface="Arial"/>
              <a:buChar char="•"/>
            </a:pP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Technical expert: </a:t>
            </a:r>
            <a:r>
              <a:rPr lang="en-US" sz="2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check that lessons are technically correct and reflect the programmatic processes, e.g., for the same module, a Differentiated Service Delivery specialist</a:t>
            </a:r>
          </a:p>
          <a:p>
            <a:pPr marL="518157" lvl="1" indent="-259078" algn="l">
              <a:lnSpc>
                <a:spcPts val="5087"/>
              </a:lnSpc>
              <a:buFont typeface="Arial"/>
              <a:buChar char="•"/>
            </a:pP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Independent final reviewer:</a:t>
            </a:r>
            <a:r>
              <a:rPr lang="en-US" sz="2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this can be the MOH or support partners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98367" y="2802862"/>
            <a:ext cx="14091266" cy="1343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</a:pPr>
            <a:r>
              <a:rPr lang="en-US" sz="23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If possible, include people who have provided a different form of training on the same topic or put together guidelines/job aids etc., because they will have experience with</a:t>
            </a:r>
          </a:p>
          <a:p>
            <a:pPr algn="ctr">
              <a:lnSpc>
                <a:spcPts val="3623"/>
              </a:lnSpc>
            </a:pPr>
            <a:r>
              <a:rPr lang="en-US" sz="23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what learners may be struggling with, which will help to establish needed learning points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25106" y="8816801"/>
            <a:ext cx="11060286" cy="882998"/>
            <a:chOff x="0" y="0"/>
            <a:chExt cx="14747047" cy="1177330"/>
          </a:xfrm>
        </p:grpSpPr>
        <p:sp>
          <p:nvSpPr>
            <p:cNvPr id="12" name="Freeform 12"/>
            <p:cNvSpPr/>
            <p:nvPr/>
          </p:nvSpPr>
          <p:spPr>
            <a:xfrm>
              <a:off x="4890403" y="0"/>
              <a:ext cx="1239295" cy="1177330"/>
            </a:xfrm>
            <a:custGeom>
              <a:avLst/>
              <a:gdLst/>
              <a:ahLst/>
              <a:cxnLst/>
              <a:rect l="l" t="t" r="r" b="b"/>
              <a:pathLst>
                <a:path w="1239295" h="1177330">
                  <a:moveTo>
                    <a:pt x="0" y="0"/>
                  </a:moveTo>
                  <a:lnTo>
                    <a:pt x="1239295" y="0"/>
                  </a:lnTo>
                  <a:lnTo>
                    <a:pt x="1239295" y="1177330"/>
                  </a:lnTo>
                  <a:lnTo>
                    <a:pt x="0" y="1177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71559"/>
              <a:ext cx="14747047" cy="577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4"/>
                </a:lnSpc>
                <a:spcBef>
                  <a:spcPct val="0"/>
                </a:spcBef>
              </a:pPr>
              <a:r>
                <a:rPr lang="en-US" sz="2602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Next slide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8363" y="888763"/>
            <a:ext cx="10945273" cy="4254737"/>
          </a:xfrm>
          <a:custGeom>
            <a:avLst/>
            <a:gdLst/>
            <a:ahLst/>
            <a:cxnLst/>
            <a:rect l="l" t="t" r="r" b="b"/>
            <a:pathLst>
              <a:path w="10945273" h="4254737">
                <a:moveTo>
                  <a:pt x="0" y="0"/>
                </a:moveTo>
                <a:lnTo>
                  <a:pt x="10945273" y="0"/>
                </a:lnTo>
                <a:lnTo>
                  <a:pt x="10945273" y="4254737"/>
                </a:lnTo>
                <a:lnTo>
                  <a:pt x="0" y="4254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559181" y="2096067"/>
            <a:ext cx="6824364" cy="2474160"/>
          </a:xfrm>
          <a:custGeom>
            <a:avLst/>
            <a:gdLst/>
            <a:ahLst/>
            <a:cxnLst/>
            <a:rect l="l" t="t" r="r" b="b"/>
            <a:pathLst>
              <a:path w="6824364" h="2474160">
                <a:moveTo>
                  <a:pt x="0" y="0"/>
                </a:moveTo>
                <a:lnTo>
                  <a:pt x="6824364" y="0"/>
                </a:lnTo>
                <a:lnTo>
                  <a:pt x="6824364" y="2474160"/>
                </a:lnTo>
                <a:lnTo>
                  <a:pt x="0" y="2474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6" r="-1633" b="-142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4317769" y="5486400"/>
            <a:ext cx="9652462" cy="4325321"/>
          </a:xfrm>
          <a:custGeom>
            <a:avLst/>
            <a:gdLst/>
            <a:ahLst/>
            <a:cxnLst/>
            <a:rect l="l" t="t" r="r" b="b"/>
            <a:pathLst>
              <a:path w="9652462" h="4325321">
                <a:moveTo>
                  <a:pt x="0" y="0"/>
                </a:moveTo>
                <a:lnTo>
                  <a:pt x="9652462" y="0"/>
                </a:lnTo>
                <a:lnTo>
                  <a:pt x="9652462" y="4325321"/>
                </a:lnTo>
                <a:lnTo>
                  <a:pt x="0" y="4325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5545" y="195633"/>
            <a:ext cx="1740668" cy="1035698"/>
          </a:xfrm>
          <a:custGeom>
            <a:avLst/>
            <a:gdLst/>
            <a:ahLst/>
            <a:cxnLst/>
            <a:rect l="l" t="t" r="r" b="b"/>
            <a:pathLst>
              <a:path w="1740668" h="1035698">
                <a:moveTo>
                  <a:pt x="0" y="0"/>
                </a:moveTo>
                <a:lnTo>
                  <a:pt x="1740669" y="0"/>
                </a:lnTo>
                <a:lnTo>
                  <a:pt x="1740669" y="1035697"/>
                </a:lnTo>
                <a:lnTo>
                  <a:pt x="0" y="1035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3315427" y="8603985"/>
            <a:ext cx="2784320" cy="1308631"/>
          </a:xfrm>
          <a:custGeom>
            <a:avLst/>
            <a:gdLst/>
            <a:ahLst/>
            <a:cxnLst/>
            <a:rect l="l" t="t" r="r" b="b"/>
            <a:pathLst>
              <a:path w="2784320" h="1308631">
                <a:moveTo>
                  <a:pt x="0" y="0"/>
                </a:moveTo>
                <a:lnTo>
                  <a:pt x="2784321" y="0"/>
                </a:lnTo>
                <a:lnTo>
                  <a:pt x="2784321" y="1308630"/>
                </a:lnTo>
                <a:lnTo>
                  <a:pt x="0" y="13086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1670868">
            <a:off x="11182771" y="565186"/>
            <a:ext cx="1437076" cy="1332289"/>
          </a:xfrm>
          <a:custGeom>
            <a:avLst/>
            <a:gdLst/>
            <a:ahLst/>
            <a:cxnLst/>
            <a:rect l="l" t="t" r="r" b="b"/>
            <a:pathLst>
              <a:path w="1437076" h="1332289">
                <a:moveTo>
                  <a:pt x="0" y="0"/>
                </a:moveTo>
                <a:lnTo>
                  <a:pt x="1437076" y="0"/>
                </a:lnTo>
                <a:lnTo>
                  <a:pt x="1437076" y="1332289"/>
                </a:lnTo>
                <a:lnTo>
                  <a:pt x="0" y="1332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5400000">
            <a:off x="14163070" y="7117398"/>
            <a:ext cx="1399516" cy="1297468"/>
          </a:xfrm>
          <a:custGeom>
            <a:avLst/>
            <a:gdLst/>
            <a:ahLst/>
            <a:cxnLst/>
            <a:rect l="l" t="t" r="r" b="b"/>
            <a:pathLst>
              <a:path w="1399516" h="1297468">
                <a:moveTo>
                  <a:pt x="0" y="0"/>
                </a:moveTo>
                <a:lnTo>
                  <a:pt x="1399516" y="0"/>
                </a:lnTo>
                <a:lnTo>
                  <a:pt x="1399516" y="1297468"/>
                </a:lnTo>
                <a:lnTo>
                  <a:pt x="0" y="1297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118549" y="4564990"/>
            <a:ext cx="2466225" cy="2478618"/>
          </a:xfrm>
          <a:custGeom>
            <a:avLst/>
            <a:gdLst/>
            <a:ahLst/>
            <a:cxnLst/>
            <a:rect l="l" t="t" r="r" b="b"/>
            <a:pathLst>
              <a:path w="2466225" h="2478618">
                <a:moveTo>
                  <a:pt x="0" y="0"/>
                </a:moveTo>
                <a:lnTo>
                  <a:pt x="2466225" y="0"/>
                </a:lnTo>
                <a:lnTo>
                  <a:pt x="2466225" y="2478618"/>
                </a:lnTo>
                <a:lnTo>
                  <a:pt x="0" y="2478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14094" y="5301411"/>
            <a:ext cx="2116757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Multiple drafts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17960" y="962090"/>
            <a:ext cx="3581787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Technical and  clinical input</a:t>
            </a:r>
          </a:p>
        </p:txBody>
      </p:sp>
      <p:sp>
        <p:nvSpPr>
          <p:cNvPr id="13" name="Freeform 13"/>
          <p:cNvSpPr/>
          <p:nvPr/>
        </p:nvSpPr>
        <p:spPr>
          <a:xfrm rot="5400000">
            <a:off x="16559542" y="4355662"/>
            <a:ext cx="1399516" cy="1297468"/>
          </a:xfrm>
          <a:custGeom>
            <a:avLst/>
            <a:gdLst/>
            <a:ahLst/>
            <a:cxnLst/>
            <a:rect l="l" t="t" r="r" b="b"/>
            <a:pathLst>
              <a:path w="1399516" h="1297468">
                <a:moveTo>
                  <a:pt x="0" y="0"/>
                </a:moveTo>
                <a:lnTo>
                  <a:pt x="1399516" y="0"/>
                </a:lnTo>
                <a:lnTo>
                  <a:pt x="1399516" y="1297467"/>
                </a:lnTo>
                <a:lnTo>
                  <a:pt x="0" y="1297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04875"/>
            <a:ext cx="16230600" cy="173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Establish learning points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</a:t>
            </a: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needs to be taught with the WhatsApp-based training?</a:t>
            </a:r>
          </a:p>
        </p:txBody>
      </p:sp>
      <p:sp>
        <p:nvSpPr>
          <p:cNvPr id="3" name="Freeform 3"/>
          <p:cNvSpPr/>
          <p:nvPr/>
        </p:nvSpPr>
        <p:spPr>
          <a:xfrm>
            <a:off x="1443287" y="1833246"/>
            <a:ext cx="1944298" cy="941364"/>
          </a:xfrm>
          <a:custGeom>
            <a:avLst/>
            <a:gdLst/>
            <a:ahLst/>
            <a:cxnLst/>
            <a:rect l="l" t="t" r="r" b="b"/>
            <a:pathLst>
              <a:path w="1944298" h="941364">
                <a:moveTo>
                  <a:pt x="0" y="0"/>
                </a:moveTo>
                <a:lnTo>
                  <a:pt x="1944298" y="0"/>
                </a:lnTo>
                <a:lnTo>
                  <a:pt x="1944298" y="941364"/>
                </a:lnTo>
                <a:lnTo>
                  <a:pt x="0" y="941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415436" y="6886894"/>
            <a:ext cx="1462890" cy="1484482"/>
          </a:xfrm>
          <a:custGeom>
            <a:avLst/>
            <a:gdLst/>
            <a:ahLst/>
            <a:cxnLst/>
            <a:rect l="l" t="t" r="r" b="b"/>
            <a:pathLst>
              <a:path w="1462890" h="1484482">
                <a:moveTo>
                  <a:pt x="0" y="0"/>
                </a:moveTo>
                <a:lnTo>
                  <a:pt x="1462890" y="0"/>
                </a:lnTo>
                <a:lnTo>
                  <a:pt x="1462890" y="1484482"/>
                </a:lnTo>
                <a:lnTo>
                  <a:pt x="0" y="1484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418440" y="6979921"/>
            <a:ext cx="1956199" cy="1298427"/>
          </a:xfrm>
          <a:custGeom>
            <a:avLst/>
            <a:gdLst/>
            <a:ahLst/>
            <a:cxnLst/>
            <a:rect l="l" t="t" r="r" b="b"/>
            <a:pathLst>
              <a:path w="1956199" h="1298427">
                <a:moveTo>
                  <a:pt x="0" y="0"/>
                </a:moveTo>
                <a:lnTo>
                  <a:pt x="1956199" y="0"/>
                </a:lnTo>
                <a:lnTo>
                  <a:pt x="1956199" y="1298428"/>
                </a:lnTo>
                <a:lnTo>
                  <a:pt x="0" y="1298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2385601" y="3259504"/>
            <a:ext cx="13516799" cy="149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Using all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relevant references 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experts in the field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including, if possible, those who’ve given training on the topic in other forms (in-person, virtual etc.), establish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learning points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must be included in the training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03302" y="7090020"/>
            <a:ext cx="11281395" cy="99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Remember: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 more than 2-3 learning points per session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</a:p>
          <a:p>
            <a:pPr algn="ctr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aim is to have the session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short and sweet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1367" y="5149752"/>
            <a:ext cx="13645265" cy="99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9"/>
              </a:lnSpc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Ideally, get input from people working on the ground -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people you’ll be teaching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about what their learning needs, or gaps in knowledge, 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3361" y="1819602"/>
            <a:ext cx="2369042" cy="6234322"/>
          </a:xfrm>
          <a:custGeom>
            <a:avLst/>
            <a:gdLst/>
            <a:ahLst/>
            <a:cxnLst/>
            <a:rect l="l" t="t" r="r" b="b"/>
            <a:pathLst>
              <a:path w="2369042" h="6234322">
                <a:moveTo>
                  <a:pt x="0" y="0"/>
                </a:moveTo>
                <a:lnTo>
                  <a:pt x="2369043" y="0"/>
                </a:lnTo>
                <a:lnTo>
                  <a:pt x="2369043" y="6234322"/>
                </a:lnTo>
                <a:lnTo>
                  <a:pt x="0" y="6234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987382" y="8981836"/>
            <a:ext cx="12313236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Spend time on this at the beginning, as it’ll save time later</a:t>
            </a:r>
          </a:p>
        </p:txBody>
      </p:sp>
      <p:sp>
        <p:nvSpPr>
          <p:cNvPr id="4" name="Freeform 4"/>
          <p:cNvSpPr/>
          <p:nvPr/>
        </p:nvSpPr>
        <p:spPr>
          <a:xfrm>
            <a:off x="3058385" y="8648461"/>
            <a:ext cx="966944" cy="1075876"/>
          </a:xfrm>
          <a:custGeom>
            <a:avLst/>
            <a:gdLst/>
            <a:ahLst/>
            <a:cxnLst/>
            <a:rect l="l" t="t" r="r" b="b"/>
            <a:pathLst>
              <a:path w="966944" h="1075876">
                <a:moveTo>
                  <a:pt x="0" y="0"/>
                </a:moveTo>
                <a:lnTo>
                  <a:pt x="966944" y="0"/>
                </a:lnTo>
                <a:lnTo>
                  <a:pt x="966944" y="1075876"/>
                </a:lnTo>
                <a:lnTo>
                  <a:pt x="0" y="10758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025329" y="1654927"/>
            <a:ext cx="10237342" cy="6993533"/>
          </a:xfrm>
          <a:custGeom>
            <a:avLst/>
            <a:gdLst/>
            <a:ahLst/>
            <a:cxnLst/>
            <a:rect l="l" t="t" r="r" b="b"/>
            <a:pathLst>
              <a:path w="10237342" h="6993533">
                <a:moveTo>
                  <a:pt x="0" y="0"/>
                </a:moveTo>
                <a:lnTo>
                  <a:pt x="10237342" y="0"/>
                </a:lnTo>
                <a:lnTo>
                  <a:pt x="10237342" y="6993534"/>
                </a:lnTo>
                <a:lnTo>
                  <a:pt x="0" y="6993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3758389" y="7225548"/>
            <a:ext cx="2784320" cy="1308631"/>
          </a:xfrm>
          <a:custGeom>
            <a:avLst/>
            <a:gdLst/>
            <a:ahLst/>
            <a:cxnLst/>
            <a:rect l="l" t="t" r="r" b="b"/>
            <a:pathLst>
              <a:path w="2784320" h="1308631">
                <a:moveTo>
                  <a:pt x="0" y="0"/>
                </a:moveTo>
                <a:lnTo>
                  <a:pt x="2784320" y="0"/>
                </a:lnTo>
                <a:lnTo>
                  <a:pt x="2784320" y="1308630"/>
                </a:lnTo>
                <a:lnTo>
                  <a:pt x="0" y="1308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87382" y="304917"/>
            <a:ext cx="12313236" cy="105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Establishing the learning points </a:t>
            </a:r>
            <a:r>
              <a:rPr lang="en-US" sz="3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 a </a:t>
            </a:r>
            <a:r>
              <a:rPr lang="en-US" sz="3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vital step </a:t>
            </a:r>
            <a:r>
              <a:rPr lang="en-US" sz="3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 often</a:t>
            </a: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takes a </a:t>
            </a:r>
            <a:r>
              <a:rPr lang="en-US" sz="3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couple of rounds of discussion</a:t>
            </a:r>
          </a:p>
        </p:txBody>
      </p:sp>
      <p:sp>
        <p:nvSpPr>
          <p:cNvPr id="9" name="Freeform 9"/>
          <p:cNvSpPr/>
          <p:nvPr/>
        </p:nvSpPr>
        <p:spPr>
          <a:xfrm>
            <a:off x="14802041" y="1819602"/>
            <a:ext cx="1740668" cy="1035698"/>
          </a:xfrm>
          <a:custGeom>
            <a:avLst/>
            <a:gdLst/>
            <a:ahLst/>
            <a:cxnLst/>
            <a:rect l="l" t="t" r="r" b="b"/>
            <a:pathLst>
              <a:path w="1740668" h="1035698">
                <a:moveTo>
                  <a:pt x="0" y="0"/>
                </a:moveTo>
                <a:lnTo>
                  <a:pt x="1740668" y="0"/>
                </a:lnTo>
                <a:lnTo>
                  <a:pt x="1740668" y="1035697"/>
                </a:lnTo>
                <a:lnTo>
                  <a:pt x="0" y="1035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14573602" y="3245383"/>
            <a:ext cx="3196718" cy="3488918"/>
            <a:chOff x="0" y="0"/>
            <a:chExt cx="4262290" cy="4651891"/>
          </a:xfrm>
        </p:grpSpPr>
        <p:sp>
          <p:nvSpPr>
            <p:cNvPr id="11" name="Freeform 11"/>
            <p:cNvSpPr/>
            <p:nvPr/>
          </p:nvSpPr>
          <p:spPr>
            <a:xfrm rot="5400000">
              <a:off x="-194801" y="194801"/>
              <a:ext cx="4651891" cy="4262290"/>
            </a:xfrm>
            <a:custGeom>
              <a:avLst/>
              <a:gdLst/>
              <a:ahLst/>
              <a:cxnLst/>
              <a:rect l="l" t="t" r="r" b="b"/>
              <a:pathLst>
                <a:path w="4651891" h="4262290">
                  <a:moveTo>
                    <a:pt x="0" y="0"/>
                  </a:moveTo>
                  <a:lnTo>
                    <a:pt x="4651892" y="0"/>
                  </a:lnTo>
                  <a:lnTo>
                    <a:pt x="4651892" y="4262290"/>
                  </a:lnTo>
                  <a:lnTo>
                    <a:pt x="0" y="4262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35" b="-3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70700" y="1540726"/>
              <a:ext cx="2320891" cy="1503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42"/>
                </a:lnSpc>
                <a:spcBef>
                  <a:spcPct val="0"/>
                </a:spcBef>
              </a:pPr>
              <a:r>
                <a:rPr lang="en-US" sz="3316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Team review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35238" y="6158961"/>
            <a:ext cx="2213997" cy="1372678"/>
          </a:xfrm>
          <a:custGeom>
            <a:avLst/>
            <a:gdLst/>
            <a:ahLst/>
            <a:cxnLst/>
            <a:rect l="l" t="t" r="r" b="b"/>
            <a:pathLst>
              <a:path w="2213997" h="1372678">
                <a:moveTo>
                  <a:pt x="0" y="0"/>
                </a:moveTo>
                <a:lnTo>
                  <a:pt x="2213997" y="0"/>
                </a:lnTo>
                <a:lnTo>
                  <a:pt x="2213997" y="1372678"/>
                </a:lnTo>
                <a:lnTo>
                  <a:pt x="0" y="1372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998271" y="20028"/>
            <a:ext cx="4291459" cy="135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37"/>
              </a:lnSpc>
            </a:pPr>
            <a:r>
              <a:rPr lang="en-US" sz="5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Here, we split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38121" y="3737607"/>
            <a:ext cx="7721179" cy="1904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Are you designing a module </a:t>
            </a:r>
            <a:r>
              <a:rPr lang="en-US" sz="5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from scratch</a:t>
            </a:r>
            <a:r>
              <a:rPr lang="en-US" sz="5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1647" y="3737607"/>
            <a:ext cx="7721179" cy="1904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Are you </a:t>
            </a:r>
            <a:r>
              <a:rPr lang="en-US" sz="5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adapting</a:t>
            </a:r>
            <a:r>
              <a:rPr lang="en-US" sz="5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lessons to local context?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2291712" y="6158961"/>
            <a:ext cx="2213997" cy="1372678"/>
          </a:xfrm>
          <a:custGeom>
            <a:avLst/>
            <a:gdLst/>
            <a:ahLst/>
            <a:cxnLst/>
            <a:rect l="l" t="t" r="r" b="b"/>
            <a:pathLst>
              <a:path w="2213997" h="1372678">
                <a:moveTo>
                  <a:pt x="0" y="0"/>
                </a:moveTo>
                <a:lnTo>
                  <a:pt x="2213997" y="0"/>
                </a:lnTo>
                <a:lnTo>
                  <a:pt x="2213997" y="1372678"/>
                </a:lnTo>
                <a:lnTo>
                  <a:pt x="0" y="1372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7187647">
            <a:off x="5891272" y="1985659"/>
            <a:ext cx="2213997" cy="1372678"/>
          </a:xfrm>
          <a:custGeom>
            <a:avLst/>
            <a:gdLst/>
            <a:ahLst/>
            <a:cxnLst/>
            <a:rect l="l" t="t" r="r" b="b"/>
            <a:pathLst>
              <a:path w="2213997" h="1372678">
                <a:moveTo>
                  <a:pt x="0" y="0"/>
                </a:moveTo>
                <a:lnTo>
                  <a:pt x="2213997" y="0"/>
                </a:lnTo>
                <a:lnTo>
                  <a:pt x="2213997" y="1372679"/>
                </a:lnTo>
                <a:lnTo>
                  <a:pt x="0" y="13726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3585710" flipV="1">
            <a:off x="10182731" y="1985345"/>
            <a:ext cx="2213997" cy="1372678"/>
          </a:xfrm>
          <a:custGeom>
            <a:avLst/>
            <a:gdLst/>
            <a:ahLst/>
            <a:cxnLst/>
            <a:rect l="l" t="t" r="r" b="b"/>
            <a:pathLst>
              <a:path w="2213997" h="1372678">
                <a:moveTo>
                  <a:pt x="0" y="1372678"/>
                </a:moveTo>
                <a:lnTo>
                  <a:pt x="2213997" y="1372678"/>
                </a:lnTo>
                <a:lnTo>
                  <a:pt x="2213997" y="0"/>
                </a:lnTo>
                <a:lnTo>
                  <a:pt x="0" y="0"/>
                </a:lnTo>
                <a:lnTo>
                  <a:pt x="0" y="137267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181647" y="7923724"/>
            <a:ext cx="7721179" cy="8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4"/>
              </a:lnSpc>
            </a:pPr>
            <a:r>
              <a:rPr lang="en-US" sz="4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Go to Part 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38121" y="7923724"/>
            <a:ext cx="7721179" cy="8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4"/>
              </a:lnSpc>
            </a:pPr>
            <a:r>
              <a:rPr lang="en-US" sz="4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Go to Part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759</Words>
  <Application>Microsoft Office PowerPoint</Application>
  <PresentationFormat>Custom</PresentationFormat>
  <Paragraphs>93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Canva Sans</vt:lpstr>
      <vt:lpstr>Canva Sans Bold</vt:lpstr>
      <vt:lpstr>Canva Sans Italics</vt:lpstr>
      <vt:lpstr>Aptos</vt:lpstr>
      <vt:lpstr>Aptos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DIY WhatsApp-based microlearning: Planning the lesson design</dc:title>
  <cp:lastModifiedBy>Briony Chisholm</cp:lastModifiedBy>
  <cp:revision>1</cp:revision>
  <dcterms:created xsi:type="dcterms:W3CDTF">2006-08-16T00:00:00Z</dcterms:created>
  <dcterms:modified xsi:type="dcterms:W3CDTF">2026-10-02T06:15:13Z</dcterms:modified>
  <dc:identifier>DAHV63bmkVk</dc:identifier>
</cp:coreProperties>
</file>