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471" r:id="rId3"/>
    <p:sldId id="275" r:id="rId4"/>
    <p:sldId id="476" r:id="rId5"/>
    <p:sldId id="277" r:id="rId6"/>
    <p:sldId id="478" r:id="rId7"/>
    <p:sldId id="278" r:id="rId8"/>
    <p:sldId id="259" r:id="rId9"/>
    <p:sldId id="260" r:id="rId10"/>
    <p:sldId id="473" r:id="rId11"/>
    <p:sldId id="481" r:id="rId12"/>
    <p:sldId id="479" r:id="rId13"/>
    <p:sldId id="474" r:id="rId14"/>
    <p:sldId id="480" r:id="rId15"/>
    <p:sldId id="482" r:id="rId16"/>
    <p:sldId id="475" r:id="rId17"/>
    <p:sldId id="32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Ssonko" initials="CS" lastIdx="0" clrIdx="0">
    <p:extLst>
      <p:ext uri="{19B8F6BF-5375-455C-9EA6-DF929625EA0E}">
        <p15:presenceInfo xmlns:p15="http://schemas.microsoft.com/office/powerpoint/2012/main" userId="S-1-5-21-1125857482-2531742852-3256292130-2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89E"/>
    <a:srgbClr val="939598"/>
    <a:srgbClr val="E3000F"/>
    <a:srgbClr val="FE8946"/>
    <a:srgbClr val="F6D06E"/>
    <a:srgbClr val="00A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9"/>
    <p:restoredTop sz="57418" autoAdjust="0"/>
  </p:normalViewPr>
  <p:slideViewPr>
    <p:cSldViewPr>
      <p:cViewPr varScale="1">
        <p:scale>
          <a:sx n="70" d="100"/>
          <a:sy n="70" d="100"/>
        </p:scale>
        <p:origin x="2712" y="17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nagrimsrud\Dropbox\IAS%20project%20documents\Conferences\INTEREST%202019\Copy%20of%20Copy%20of%20IAS%20consultation%20_Differentiated%20ART%20delivery%20in%20West%20and%20Central%20Africa_%20(1-22)%2009052019__EN_with%20count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nnagrimsrud\Dropbox\IAS%20project%20documents\Conferences\INTEREST%202019\Copy%20of%20Copy%20of%20IAS%20consultation%20_Differentiated%20ART%20delivery%20in%20West%20and%20Central%20Africa_%20(1-22)%2009052019__EN_with%20countr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Sheet5!$F$1</c:f>
              <c:strCache>
                <c:ptCount val="1"/>
                <c:pt idx="0">
                  <c:v>6-month ART refills</c:v>
                </c:pt>
              </c:strCache>
            </c:strRef>
          </c:tx>
          <c:spPr>
            <a:solidFill>
              <a:srgbClr val="FE8946"/>
            </a:solidFill>
            <a:ln>
              <a:noFill/>
            </a:ln>
            <a:effectLst/>
          </c:spPr>
          <c:invertIfNegative val="0"/>
          <c:cat>
            <c:strRef>
              <c:f>Sheet5!$E$2:$E$9</c:f>
              <c:strCache>
                <c:ptCount val="8"/>
                <c:pt idx="0">
                  <c:v>CAR</c:v>
                </c:pt>
                <c:pt idx="1">
                  <c:v>Cote D'Ivoire</c:v>
                </c:pt>
                <c:pt idx="2">
                  <c:v>DRC</c:v>
                </c:pt>
                <c:pt idx="3">
                  <c:v>Ghana</c:v>
                </c:pt>
                <c:pt idx="4">
                  <c:v>Guinea</c:v>
                </c:pt>
                <c:pt idx="5">
                  <c:v>Nigeria</c:v>
                </c:pt>
                <c:pt idx="6">
                  <c:v>Sierra Leone</c:v>
                </c:pt>
                <c:pt idx="7">
                  <c:v>TOTAL</c:v>
                </c:pt>
              </c:strCache>
            </c:strRef>
          </c:cat>
          <c:val>
            <c:numRef>
              <c:f>Sheet5!$F$2:$F$9</c:f>
              <c:numCache>
                <c:formatCode>General</c:formatCode>
                <c:ptCount val="8"/>
                <c:pt idx="0">
                  <c:v>2</c:v>
                </c:pt>
                <c:pt idx="2">
                  <c:v>2</c:v>
                </c:pt>
                <c:pt idx="3">
                  <c:v>7</c:v>
                </c:pt>
                <c:pt idx="4">
                  <c:v>1</c:v>
                </c:pt>
                <c:pt idx="5">
                  <c:v>1</c:v>
                </c:pt>
                <c:pt idx="7">
                  <c:v>13</c:v>
                </c:pt>
              </c:numCache>
            </c:numRef>
          </c:val>
          <c:extLst>
            <c:ext xmlns:c16="http://schemas.microsoft.com/office/drawing/2014/chart" uri="{C3380CC4-5D6E-409C-BE32-E72D297353CC}">
              <c16:uniqueId val="{00000000-D0C3-ED41-9F02-F9A31FFB9981}"/>
            </c:ext>
          </c:extLst>
        </c:ser>
        <c:ser>
          <c:idx val="1"/>
          <c:order val="1"/>
          <c:tx>
            <c:strRef>
              <c:f>Sheet5!$G$1</c:f>
              <c:strCache>
                <c:ptCount val="1"/>
                <c:pt idx="0">
                  <c:v>3-month ART refills</c:v>
                </c:pt>
              </c:strCache>
            </c:strRef>
          </c:tx>
          <c:spPr>
            <a:solidFill>
              <a:srgbClr val="E3000F"/>
            </a:solidFill>
            <a:ln>
              <a:noFill/>
            </a:ln>
            <a:effectLst/>
          </c:spPr>
          <c:invertIfNegative val="0"/>
          <c:cat>
            <c:strRef>
              <c:f>Sheet5!$E$2:$E$9</c:f>
              <c:strCache>
                <c:ptCount val="8"/>
                <c:pt idx="0">
                  <c:v>CAR</c:v>
                </c:pt>
                <c:pt idx="1">
                  <c:v>Cote D'Ivoire</c:v>
                </c:pt>
                <c:pt idx="2">
                  <c:v>DRC</c:v>
                </c:pt>
                <c:pt idx="3">
                  <c:v>Ghana</c:v>
                </c:pt>
                <c:pt idx="4">
                  <c:v>Guinea</c:v>
                </c:pt>
                <c:pt idx="5">
                  <c:v>Nigeria</c:v>
                </c:pt>
                <c:pt idx="6">
                  <c:v>Sierra Leone</c:v>
                </c:pt>
                <c:pt idx="7">
                  <c:v>TOTAL</c:v>
                </c:pt>
              </c:strCache>
            </c:strRef>
          </c:cat>
          <c:val>
            <c:numRef>
              <c:f>Sheet5!$G$2:$G$9</c:f>
              <c:numCache>
                <c:formatCode>General</c:formatCode>
                <c:ptCount val="8"/>
                <c:pt idx="2">
                  <c:v>1</c:v>
                </c:pt>
                <c:pt idx="5">
                  <c:v>3</c:v>
                </c:pt>
                <c:pt idx="6">
                  <c:v>1</c:v>
                </c:pt>
                <c:pt idx="7">
                  <c:v>5</c:v>
                </c:pt>
              </c:numCache>
            </c:numRef>
          </c:val>
          <c:extLst>
            <c:ext xmlns:c16="http://schemas.microsoft.com/office/drawing/2014/chart" uri="{C3380CC4-5D6E-409C-BE32-E72D297353CC}">
              <c16:uniqueId val="{00000001-D0C3-ED41-9F02-F9A31FFB9981}"/>
            </c:ext>
          </c:extLst>
        </c:ser>
        <c:ser>
          <c:idx val="2"/>
          <c:order val="2"/>
          <c:tx>
            <c:strRef>
              <c:f>Sheet5!$H$1</c:f>
              <c:strCache>
                <c:ptCount val="1"/>
                <c:pt idx="0">
                  <c:v>variable 3-6 month ART refills</c:v>
                </c:pt>
              </c:strCache>
            </c:strRef>
          </c:tx>
          <c:spPr>
            <a:solidFill>
              <a:srgbClr val="13A89E"/>
            </a:solidFill>
            <a:ln>
              <a:noFill/>
            </a:ln>
            <a:effectLst/>
          </c:spPr>
          <c:invertIfNegative val="0"/>
          <c:cat>
            <c:strRef>
              <c:f>Sheet5!$E$2:$E$9</c:f>
              <c:strCache>
                <c:ptCount val="8"/>
                <c:pt idx="0">
                  <c:v>CAR</c:v>
                </c:pt>
                <c:pt idx="1">
                  <c:v>Cote D'Ivoire</c:v>
                </c:pt>
                <c:pt idx="2">
                  <c:v>DRC</c:v>
                </c:pt>
                <c:pt idx="3">
                  <c:v>Ghana</c:v>
                </c:pt>
                <c:pt idx="4">
                  <c:v>Guinea</c:v>
                </c:pt>
                <c:pt idx="5">
                  <c:v>Nigeria</c:v>
                </c:pt>
                <c:pt idx="6">
                  <c:v>Sierra Leone</c:v>
                </c:pt>
                <c:pt idx="7">
                  <c:v>TOTAL</c:v>
                </c:pt>
              </c:strCache>
            </c:strRef>
          </c:cat>
          <c:val>
            <c:numRef>
              <c:f>Sheet5!$H$2:$H$9</c:f>
              <c:numCache>
                <c:formatCode>General</c:formatCode>
                <c:ptCount val="8"/>
                <c:pt idx="1">
                  <c:v>1</c:v>
                </c:pt>
                <c:pt idx="2">
                  <c:v>1</c:v>
                </c:pt>
                <c:pt idx="3">
                  <c:v>1</c:v>
                </c:pt>
                <c:pt idx="4">
                  <c:v>1</c:v>
                </c:pt>
                <c:pt idx="7">
                  <c:v>4</c:v>
                </c:pt>
              </c:numCache>
            </c:numRef>
          </c:val>
          <c:extLst>
            <c:ext xmlns:c16="http://schemas.microsoft.com/office/drawing/2014/chart" uri="{C3380CC4-5D6E-409C-BE32-E72D297353CC}">
              <c16:uniqueId val="{00000002-D0C3-ED41-9F02-F9A31FFB9981}"/>
            </c:ext>
          </c:extLst>
        </c:ser>
        <c:dLbls>
          <c:showLegendKey val="0"/>
          <c:showVal val="0"/>
          <c:showCatName val="0"/>
          <c:showSerName val="0"/>
          <c:showPercent val="0"/>
          <c:showBubbleSize val="0"/>
        </c:dLbls>
        <c:gapWidth val="150"/>
        <c:overlap val="100"/>
        <c:axId val="926986848"/>
        <c:axId val="949319344"/>
      </c:barChart>
      <c:catAx>
        <c:axId val="92698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9319344"/>
        <c:crosses val="autoZero"/>
        <c:auto val="1"/>
        <c:lblAlgn val="ctr"/>
        <c:lblOffset val="100"/>
        <c:noMultiLvlLbl val="0"/>
      </c:catAx>
      <c:valAx>
        <c:axId val="949319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6986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Sheet5!$F$13</c:f>
              <c:strCache>
                <c:ptCount val="1"/>
                <c:pt idx="0">
                  <c:v>annually</c:v>
                </c:pt>
              </c:strCache>
            </c:strRef>
          </c:tx>
          <c:spPr>
            <a:solidFill>
              <a:srgbClr val="13A89E"/>
            </a:solidFill>
            <a:ln>
              <a:noFill/>
            </a:ln>
            <a:effectLst/>
          </c:spPr>
          <c:invertIfNegative val="0"/>
          <c:cat>
            <c:strRef>
              <c:f>Sheet5!$E$14:$E$21</c:f>
              <c:strCache>
                <c:ptCount val="8"/>
                <c:pt idx="0">
                  <c:v>CAR</c:v>
                </c:pt>
                <c:pt idx="1">
                  <c:v>Cote D'Ivoire</c:v>
                </c:pt>
                <c:pt idx="2">
                  <c:v>DRC</c:v>
                </c:pt>
                <c:pt idx="3">
                  <c:v>Ghana</c:v>
                </c:pt>
                <c:pt idx="4">
                  <c:v>Guinea</c:v>
                </c:pt>
                <c:pt idx="5">
                  <c:v>Nigeria</c:v>
                </c:pt>
                <c:pt idx="6">
                  <c:v>Sierra Leone</c:v>
                </c:pt>
                <c:pt idx="7">
                  <c:v>TOTAL</c:v>
                </c:pt>
              </c:strCache>
            </c:strRef>
          </c:cat>
          <c:val>
            <c:numRef>
              <c:f>Sheet5!$F$14:$F$21</c:f>
              <c:numCache>
                <c:formatCode>General</c:formatCode>
                <c:ptCount val="8"/>
                <c:pt idx="0">
                  <c:v>2</c:v>
                </c:pt>
                <c:pt idx="2">
                  <c:v>2</c:v>
                </c:pt>
                <c:pt idx="7">
                  <c:v>4</c:v>
                </c:pt>
              </c:numCache>
            </c:numRef>
          </c:val>
          <c:extLst>
            <c:ext xmlns:c16="http://schemas.microsoft.com/office/drawing/2014/chart" uri="{C3380CC4-5D6E-409C-BE32-E72D297353CC}">
              <c16:uniqueId val="{00000000-738D-A147-9330-20A17B31FA95}"/>
            </c:ext>
          </c:extLst>
        </c:ser>
        <c:ser>
          <c:idx val="1"/>
          <c:order val="1"/>
          <c:tx>
            <c:strRef>
              <c:f>Sheet5!$G$13</c:f>
              <c:strCache>
                <c:ptCount val="1"/>
                <c:pt idx="0">
                  <c:v>bi-annually (twice a year)</c:v>
                </c:pt>
              </c:strCache>
            </c:strRef>
          </c:tx>
          <c:spPr>
            <a:solidFill>
              <a:srgbClr val="FE8946"/>
            </a:solidFill>
            <a:ln>
              <a:noFill/>
            </a:ln>
            <a:effectLst/>
          </c:spPr>
          <c:invertIfNegative val="0"/>
          <c:cat>
            <c:strRef>
              <c:f>Sheet5!$E$14:$E$21</c:f>
              <c:strCache>
                <c:ptCount val="8"/>
                <c:pt idx="0">
                  <c:v>CAR</c:v>
                </c:pt>
                <c:pt idx="1">
                  <c:v>Cote D'Ivoire</c:v>
                </c:pt>
                <c:pt idx="2">
                  <c:v>DRC</c:v>
                </c:pt>
                <c:pt idx="3">
                  <c:v>Ghana</c:v>
                </c:pt>
                <c:pt idx="4">
                  <c:v>Guinea</c:v>
                </c:pt>
                <c:pt idx="5">
                  <c:v>Nigeria</c:v>
                </c:pt>
                <c:pt idx="6">
                  <c:v>Sierra Leone</c:v>
                </c:pt>
                <c:pt idx="7">
                  <c:v>TOTAL</c:v>
                </c:pt>
              </c:strCache>
            </c:strRef>
          </c:cat>
          <c:val>
            <c:numRef>
              <c:f>Sheet5!$G$14:$G$21</c:f>
              <c:numCache>
                <c:formatCode>General</c:formatCode>
                <c:ptCount val="8"/>
                <c:pt idx="1">
                  <c:v>1</c:v>
                </c:pt>
                <c:pt idx="2">
                  <c:v>1</c:v>
                </c:pt>
                <c:pt idx="3">
                  <c:v>6</c:v>
                </c:pt>
                <c:pt idx="5">
                  <c:v>3</c:v>
                </c:pt>
                <c:pt idx="7">
                  <c:v>11</c:v>
                </c:pt>
              </c:numCache>
            </c:numRef>
          </c:val>
          <c:extLst>
            <c:ext xmlns:c16="http://schemas.microsoft.com/office/drawing/2014/chart" uri="{C3380CC4-5D6E-409C-BE32-E72D297353CC}">
              <c16:uniqueId val="{00000001-738D-A147-9330-20A17B31FA95}"/>
            </c:ext>
          </c:extLst>
        </c:ser>
        <c:ser>
          <c:idx val="2"/>
          <c:order val="2"/>
          <c:tx>
            <c:strRef>
              <c:f>Sheet5!$H$13</c:f>
              <c:strCache>
                <c:ptCount val="1"/>
                <c:pt idx="0">
                  <c:v>variable 6-12 monthly</c:v>
                </c:pt>
              </c:strCache>
            </c:strRef>
          </c:tx>
          <c:spPr>
            <a:solidFill>
              <a:srgbClr val="939598"/>
            </a:solidFill>
            <a:ln>
              <a:noFill/>
            </a:ln>
            <a:effectLst/>
          </c:spPr>
          <c:invertIfNegative val="0"/>
          <c:cat>
            <c:strRef>
              <c:f>Sheet5!$E$14:$E$21</c:f>
              <c:strCache>
                <c:ptCount val="8"/>
                <c:pt idx="0">
                  <c:v>CAR</c:v>
                </c:pt>
                <c:pt idx="1">
                  <c:v>Cote D'Ivoire</c:v>
                </c:pt>
                <c:pt idx="2">
                  <c:v>DRC</c:v>
                </c:pt>
                <c:pt idx="3">
                  <c:v>Ghana</c:v>
                </c:pt>
                <c:pt idx="4">
                  <c:v>Guinea</c:v>
                </c:pt>
                <c:pt idx="5">
                  <c:v>Nigeria</c:v>
                </c:pt>
                <c:pt idx="6">
                  <c:v>Sierra Leone</c:v>
                </c:pt>
                <c:pt idx="7">
                  <c:v>TOTAL</c:v>
                </c:pt>
              </c:strCache>
            </c:strRef>
          </c:cat>
          <c:val>
            <c:numRef>
              <c:f>Sheet5!$H$14:$H$21</c:f>
              <c:numCache>
                <c:formatCode>General</c:formatCode>
                <c:ptCount val="8"/>
                <c:pt idx="2">
                  <c:v>1</c:v>
                </c:pt>
                <c:pt idx="4">
                  <c:v>1</c:v>
                </c:pt>
                <c:pt idx="5">
                  <c:v>1</c:v>
                </c:pt>
                <c:pt idx="7">
                  <c:v>3</c:v>
                </c:pt>
              </c:numCache>
            </c:numRef>
          </c:val>
          <c:extLst>
            <c:ext xmlns:c16="http://schemas.microsoft.com/office/drawing/2014/chart" uri="{C3380CC4-5D6E-409C-BE32-E72D297353CC}">
              <c16:uniqueId val="{00000002-738D-A147-9330-20A17B31FA95}"/>
            </c:ext>
          </c:extLst>
        </c:ser>
        <c:ser>
          <c:idx val="3"/>
          <c:order val="3"/>
          <c:tx>
            <c:strRef>
              <c:f>Sheet5!$I$13</c:f>
              <c:strCache>
                <c:ptCount val="1"/>
                <c:pt idx="0">
                  <c:v>variable 3-6 monthly</c:v>
                </c:pt>
              </c:strCache>
            </c:strRef>
          </c:tx>
          <c:spPr>
            <a:solidFill>
              <a:srgbClr val="E3000F"/>
            </a:solidFill>
            <a:ln>
              <a:noFill/>
            </a:ln>
            <a:effectLst/>
          </c:spPr>
          <c:invertIfNegative val="0"/>
          <c:cat>
            <c:strRef>
              <c:f>Sheet5!$E$14:$E$21</c:f>
              <c:strCache>
                <c:ptCount val="8"/>
                <c:pt idx="0">
                  <c:v>CAR</c:v>
                </c:pt>
                <c:pt idx="1">
                  <c:v>Cote D'Ivoire</c:v>
                </c:pt>
                <c:pt idx="2">
                  <c:v>DRC</c:v>
                </c:pt>
                <c:pt idx="3">
                  <c:v>Ghana</c:v>
                </c:pt>
                <c:pt idx="4">
                  <c:v>Guinea</c:v>
                </c:pt>
                <c:pt idx="5">
                  <c:v>Nigeria</c:v>
                </c:pt>
                <c:pt idx="6">
                  <c:v>Sierra Leone</c:v>
                </c:pt>
                <c:pt idx="7">
                  <c:v>TOTAL</c:v>
                </c:pt>
              </c:strCache>
            </c:strRef>
          </c:cat>
          <c:val>
            <c:numRef>
              <c:f>Sheet5!$I$14:$I$21</c:f>
              <c:numCache>
                <c:formatCode>General</c:formatCode>
                <c:ptCount val="8"/>
                <c:pt idx="3">
                  <c:v>2</c:v>
                </c:pt>
                <c:pt idx="4">
                  <c:v>1</c:v>
                </c:pt>
                <c:pt idx="6">
                  <c:v>1</c:v>
                </c:pt>
                <c:pt idx="7">
                  <c:v>4</c:v>
                </c:pt>
              </c:numCache>
            </c:numRef>
          </c:val>
          <c:extLst>
            <c:ext xmlns:c16="http://schemas.microsoft.com/office/drawing/2014/chart" uri="{C3380CC4-5D6E-409C-BE32-E72D297353CC}">
              <c16:uniqueId val="{00000003-738D-A147-9330-20A17B31FA95}"/>
            </c:ext>
          </c:extLst>
        </c:ser>
        <c:dLbls>
          <c:showLegendKey val="0"/>
          <c:showVal val="0"/>
          <c:showCatName val="0"/>
          <c:showSerName val="0"/>
          <c:showPercent val="0"/>
          <c:showBubbleSize val="0"/>
        </c:dLbls>
        <c:gapWidth val="150"/>
        <c:overlap val="100"/>
        <c:axId val="949387568"/>
        <c:axId val="921490288"/>
      </c:barChart>
      <c:catAx>
        <c:axId val="94938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1490288"/>
        <c:crosses val="autoZero"/>
        <c:auto val="1"/>
        <c:lblAlgn val="ctr"/>
        <c:lblOffset val="100"/>
        <c:noMultiLvlLbl val="0"/>
      </c:catAx>
      <c:valAx>
        <c:axId val="921490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938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D6CCF-C3C3-46E7-84DF-E8CB721655DE}" type="datetimeFigureOut">
              <a:rPr lang="en-US" smtClean="0"/>
              <a:t>5/21/19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ACE72-F3A6-4DC2-AB02-758BC3D4C6AD}" type="slidenum">
              <a:rPr lang="en-US" smtClean="0"/>
              <a:t>‹#›</a:t>
            </a:fld>
            <a:endParaRPr lang="en-US"/>
          </a:p>
        </p:txBody>
      </p:sp>
    </p:spTree>
    <p:extLst>
      <p:ext uri="{BB962C8B-B14F-4D97-AF65-F5344CB8AC3E}">
        <p14:creationId xmlns:p14="http://schemas.microsoft.com/office/powerpoint/2010/main" val="246339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Good morning - </a:t>
            </a:r>
            <a:r>
              <a:rPr lang="en-US" dirty="0" err="1"/>
              <a:t>Maa</a:t>
            </a:r>
            <a:r>
              <a:rPr lang="en-US" dirty="0"/>
              <a:t>-chi, aw di </a:t>
            </a:r>
            <a:r>
              <a:rPr lang="en-US" dirty="0" err="1"/>
              <a:t>bodi</a:t>
            </a:r>
            <a:r>
              <a:rPr lang="en-US" dirty="0"/>
              <a:t>? </a:t>
            </a:r>
            <a:r>
              <a:rPr lang="fr-FR" dirty="0"/>
              <a:t>Commençons (commoso).  </a:t>
            </a:r>
            <a:r>
              <a:rPr lang="en-US" dirty="0"/>
              <a:t>This morning we are going to briefly go through the differentiated ART delivery framework approach which guides you on the decision making process to plan differentiated ART delivery models in your country/district or facility.  I </a:t>
            </a:r>
            <a:r>
              <a:rPr lang="en-US" dirty="0" err="1"/>
              <a:t>realise</a:t>
            </a:r>
            <a:r>
              <a:rPr lang="en-US" dirty="0"/>
              <a:t> that many of you at the table know the approach well and hope not to bore you but always good to ground ourselves at the start.</a:t>
            </a:r>
          </a:p>
        </p:txBody>
      </p:sp>
      <p:sp>
        <p:nvSpPr>
          <p:cNvPr id="4" name="Slide Number Placeholder 3"/>
          <p:cNvSpPr>
            <a:spLocks noGrp="1"/>
          </p:cNvSpPr>
          <p:nvPr>
            <p:ph type="sldNum" sz="quarter" idx="10"/>
          </p:nvPr>
        </p:nvSpPr>
        <p:spPr/>
        <p:txBody>
          <a:bodyPr/>
          <a:lstStyle/>
          <a:p>
            <a:fld id="{DAAACE72-F3A6-4DC2-AB02-758BC3D4C6AD}" type="slidenum">
              <a:rPr lang="en-US" smtClean="0"/>
              <a:t>1</a:t>
            </a:fld>
            <a:endParaRPr lang="en-US"/>
          </a:p>
        </p:txBody>
      </p:sp>
    </p:spTree>
    <p:extLst>
      <p:ext uri="{BB962C8B-B14F-4D97-AF65-F5344CB8AC3E}">
        <p14:creationId xmlns:p14="http://schemas.microsoft.com/office/powerpoint/2010/main" val="135820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Where refers to the location of the service – WHO recommends that once stable on ART clients can receive their ART care at health posts, drop in centres and even at home.  Again the quickest win/first phase of implementation – is to speed up ART refill visits for clients in the facility where ART services already exist.  For ART refill visits where there is no clinical consultation – ideally the client only has one stop and does not have to first have to register/pull folders etc but can go straight to pharmacy or room at facility to collect ART refill.  This works best with registers and patient held cards rather than client facility folders.</a:t>
            </a:r>
          </a:p>
        </p:txBody>
      </p:sp>
      <p:sp>
        <p:nvSpPr>
          <p:cNvPr id="4" name="Slide Number Placeholder 3"/>
          <p:cNvSpPr>
            <a:spLocks noGrp="1"/>
          </p:cNvSpPr>
          <p:nvPr>
            <p:ph type="sldNum" sz="quarter" idx="5"/>
          </p:nvPr>
        </p:nvSpPr>
        <p:spPr/>
        <p:txBody>
          <a:bodyPr/>
          <a:lstStyle/>
          <a:p>
            <a:fld id="{DAAACE72-F3A6-4DC2-AB02-758BC3D4C6AD}" type="slidenum">
              <a:rPr lang="en-US" smtClean="0"/>
              <a:t>10</a:t>
            </a:fld>
            <a:endParaRPr lang="en-US"/>
          </a:p>
        </p:txBody>
      </p:sp>
    </p:spTree>
    <p:extLst>
      <p:ext uri="{BB962C8B-B14F-4D97-AF65-F5344CB8AC3E}">
        <p14:creationId xmlns:p14="http://schemas.microsoft.com/office/powerpoint/2010/main" val="3825759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Once fast track ART refills are in place – then possible to re-assess where clients are still struggling to access services and decide on whether further decentralization makes sense in your context.   Longer refills up to 6 months may mean you do not need to decentralize extensively.  Where shorter refills of 3 months are given, it may be possible just to decentralize refills – not clinical consultations/labs and scripting.    Decentralized clinics/health posts could collect their clients ART refills from the main ART site.  Alternatively setting up alternative collection points in urban centres.  Yesterday we heard about DRC giving clients 3 options – fast track in facility,  getting ART refills in their support groups which are run in facilities or in community venues and PODIs – 3 central community based ART refill distribution sites.</a:t>
            </a:r>
          </a:p>
        </p:txBody>
      </p:sp>
      <p:sp>
        <p:nvSpPr>
          <p:cNvPr id="4" name="Slide Number Placeholder 3"/>
          <p:cNvSpPr>
            <a:spLocks noGrp="1"/>
          </p:cNvSpPr>
          <p:nvPr>
            <p:ph type="sldNum" sz="quarter" idx="5"/>
          </p:nvPr>
        </p:nvSpPr>
        <p:spPr/>
        <p:txBody>
          <a:bodyPr/>
          <a:lstStyle/>
          <a:p>
            <a:fld id="{DAAACE72-F3A6-4DC2-AB02-758BC3D4C6AD}" type="slidenum">
              <a:rPr lang="en-US" smtClean="0"/>
              <a:t>11</a:t>
            </a:fld>
            <a:endParaRPr lang="en-US"/>
          </a:p>
        </p:txBody>
      </p:sp>
    </p:spTree>
    <p:extLst>
      <p:ext uri="{BB962C8B-B14F-4D97-AF65-F5344CB8AC3E}">
        <p14:creationId xmlns:p14="http://schemas.microsoft.com/office/powerpoint/2010/main" val="1560132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Important to the following questions – how many sites can maintain ART? How much of a barrier is distance for clients  - will longer refills alleviate or is decentralization required.  Can access be improved by getting only ART refills closer to clients?</a:t>
            </a:r>
          </a:p>
        </p:txBody>
      </p:sp>
      <p:sp>
        <p:nvSpPr>
          <p:cNvPr id="4" name="Slide Number Placeholder 3"/>
          <p:cNvSpPr>
            <a:spLocks noGrp="1"/>
          </p:cNvSpPr>
          <p:nvPr>
            <p:ph type="sldNum" sz="quarter" idx="5"/>
          </p:nvPr>
        </p:nvSpPr>
        <p:spPr/>
        <p:txBody>
          <a:bodyPr/>
          <a:lstStyle/>
          <a:p>
            <a:fld id="{DAAACE72-F3A6-4DC2-AB02-758BC3D4C6AD}" type="slidenum">
              <a:rPr lang="en-US" smtClean="0"/>
              <a:t>12</a:t>
            </a:fld>
            <a:endParaRPr lang="en-US"/>
          </a:p>
        </p:txBody>
      </p:sp>
    </p:spTree>
    <p:extLst>
      <p:ext uri="{BB962C8B-B14F-4D97-AF65-F5344CB8AC3E}">
        <p14:creationId xmlns:p14="http://schemas.microsoft.com/office/powerpoint/2010/main" val="104204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WHO building block refers to the service provider for ART refills and clinical consults.  In contexts with shortage of professional health staff and needing to catch up on 90-90-90 targets, WHO has recommended that these tasks be shifted – ART refills can easily be managed by lay cadres and clinical consults for stable clients by nurses or clinical officers – saving our doctors for those failing or complex.</a:t>
            </a:r>
          </a:p>
          <a:p>
            <a:r>
              <a:rPr lang="en-ZA" dirty="0"/>
              <a:t>In context of high stigma – lay cadres can play important psychosocial support role and help reduce internalized stigma.  Yesterday you heard about CAR where ART refills have been task shifted to clients in CAGs and pharmacy assistants in fast track ART refills.  </a:t>
            </a:r>
          </a:p>
        </p:txBody>
      </p:sp>
      <p:sp>
        <p:nvSpPr>
          <p:cNvPr id="4" name="Slide Number Placeholder 3"/>
          <p:cNvSpPr>
            <a:spLocks noGrp="1"/>
          </p:cNvSpPr>
          <p:nvPr>
            <p:ph type="sldNum" sz="quarter" idx="5"/>
          </p:nvPr>
        </p:nvSpPr>
        <p:spPr/>
        <p:txBody>
          <a:bodyPr/>
          <a:lstStyle/>
          <a:p>
            <a:fld id="{DAAACE72-F3A6-4DC2-AB02-758BC3D4C6AD}" type="slidenum">
              <a:rPr lang="en-US" smtClean="0"/>
              <a:t>13</a:t>
            </a:fld>
            <a:endParaRPr lang="en-US"/>
          </a:p>
        </p:txBody>
      </p:sp>
    </p:spTree>
    <p:extLst>
      <p:ext uri="{BB962C8B-B14F-4D97-AF65-F5344CB8AC3E}">
        <p14:creationId xmlns:p14="http://schemas.microsoft.com/office/powerpoint/2010/main" val="2597807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Important to assess whether policy enables this task shifting which is an important priority for extending the health systems capacity to provide quality services to clients. </a:t>
            </a:r>
          </a:p>
        </p:txBody>
      </p:sp>
      <p:sp>
        <p:nvSpPr>
          <p:cNvPr id="4" name="Slide Number Placeholder 3"/>
          <p:cNvSpPr>
            <a:spLocks noGrp="1"/>
          </p:cNvSpPr>
          <p:nvPr>
            <p:ph type="sldNum" sz="quarter" idx="5"/>
          </p:nvPr>
        </p:nvSpPr>
        <p:spPr/>
        <p:txBody>
          <a:bodyPr/>
          <a:lstStyle/>
          <a:p>
            <a:fld id="{DAAACE72-F3A6-4DC2-AB02-758BC3D4C6AD}" type="slidenum">
              <a:rPr lang="en-US" smtClean="0"/>
              <a:t>14</a:t>
            </a:fld>
            <a:endParaRPr lang="en-US"/>
          </a:p>
        </p:txBody>
      </p:sp>
    </p:spTree>
    <p:extLst>
      <p:ext uri="{BB962C8B-B14F-4D97-AF65-F5344CB8AC3E}">
        <p14:creationId xmlns:p14="http://schemas.microsoft.com/office/powerpoint/2010/main" val="16878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last building block is the what – this refers to the service package at ART refill visits and clinical consultations.  As explained earlier – psychosocial support can form part of either of both of these visits or could include additional visits such as community run teen clubs etc.  Components of service package to consider for ART refills include other refills e.g. family planning, TB preventative therapy or diabetic/hypertensive refills.  Clinical consultations would include labs and scripting but may also include clinical assessment of co-</a:t>
            </a:r>
            <a:r>
              <a:rPr lang="en-ZA" dirty="0" err="1"/>
              <a:t>morbities</a:t>
            </a:r>
            <a:r>
              <a:rPr lang="en-ZA" dirty="0"/>
              <a:t>, family planning, start or stop of TPT/CTX.</a:t>
            </a:r>
          </a:p>
          <a:p>
            <a:r>
              <a:rPr lang="en-ZA" dirty="0"/>
              <a:t>For key populations – these service package can be further extended to include condoms/lubricants/needles/OST with clinical consultations screening for viral hepatitis B and C, mental health assessment.</a:t>
            </a:r>
          </a:p>
        </p:txBody>
      </p:sp>
      <p:sp>
        <p:nvSpPr>
          <p:cNvPr id="4" name="Slide Number Placeholder 3"/>
          <p:cNvSpPr>
            <a:spLocks noGrp="1"/>
          </p:cNvSpPr>
          <p:nvPr>
            <p:ph type="sldNum" sz="quarter" idx="5"/>
          </p:nvPr>
        </p:nvSpPr>
        <p:spPr/>
        <p:txBody>
          <a:bodyPr/>
          <a:lstStyle/>
          <a:p>
            <a:fld id="{DAAACE72-F3A6-4DC2-AB02-758BC3D4C6AD}" type="slidenum">
              <a:rPr lang="en-US" smtClean="0"/>
              <a:t>15</a:t>
            </a:fld>
            <a:endParaRPr lang="en-US"/>
          </a:p>
        </p:txBody>
      </p:sp>
    </p:spTree>
    <p:extLst>
      <p:ext uri="{BB962C8B-B14F-4D97-AF65-F5344CB8AC3E}">
        <p14:creationId xmlns:p14="http://schemas.microsoft.com/office/powerpoint/2010/main" val="98530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Important questions to ask – do you clients have to see a clinician at each visit – what health services can easily be integrated into ART refill or clinical consultations to save your client for having to come separately for services such as family planning.</a:t>
            </a:r>
          </a:p>
        </p:txBody>
      </p:sp>
      <p:sp>
        <p:nvSpPr>
          <p:cNvPr id="4" name="Slide Number Placeholder 3"/>
          <p:cNvSpPr>
            <a:spLocks noGrp="1"/>
          </p:cNvSpPr>
          <p:nvPr>
            <p:ph type="sldNum" sz="quarter" idx="5"/>
          </p:nvPr>
        </p:nvSpPr>
        <p:spPr/>
        <p:txBody>
          <a:bodyPr/>
          <a:lstStyle/>
          <a:p>
            <a:fld id="{DAAACE72-F3A6-4DC2-AB02-758BC3D4C6AD}" type="slidenum">
              <a:rPr lang="en-US" smtClean="0"/>
              <a:t>16</a:t>
            </a:fld>
            <a:endParaRPr lang="en-US"/>
          </a:p>
        </p:txBody>
      </p:sp>
    </p:spTree>
    <p:extLst>
      <p:ext uri="{BB962C8B-B14F-4D97-AF65-F5344CB8AC3E}">
        <p14:creationId xmlns:p14="http://schemas.microsoft.com/office/powerpoint/2010/main" val="1459253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And we are done – Na </a:t>
            </a:r>
            <a:r>
              <a:rPr lang="en-ZA" dirty="0" err="1"/>
              <a:t>Gode</a:t>
            </a:r>
            <a:r>
              <a:rPr lang="en-ZA" dirty="0"/>
              <a:t>, Merci.  </a:t>
            </a:r>
          </a:p>
        </p:txBody>
      </p:sp>
      <p:sp>
        <p:nvSpPr>
          <p:cNvPr id="4" name="Slide Number Placeholder 3"/>
          <p:cNvSpPr>
            <a:spLocks noGrp="1"/>
          </p:cNvSpPr>
          <p:nvPr>
            <p:ph type="sldNum" sz="quarter" idx="5"/>
          </p:nvPr>
        </p:nvSpPr>
        <p:spPr/>
        <p:txBody>
          <a:bodyPr/>
          <a:lstStyle/>
          <a:p>
            <a:fld id="{DAAACE72-F3A6-4DC2-AB02-758BC3D4C6AD}" type="slidenum">
              <a:rPr lang="en-US" smtClean="0"/>
              <a:t>17</a:t>
            </a:fld>
            <a:endParaRPr lang="en-US"/>
          </a:p>
        </p:txBody>
      </p:sp>
    </p:spTree>
    <p:extLst>
      <p:ext uri="{BB962C8B-B14F-4D97-AF65-F5344CB8AC3E}">
        <p14:creationId xmlns:p14="http://schemas.microsoft.com/office/powerpoint/2010/main" val="398601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As Anna mentioned, we have put together a supplement to the Decision framework specifically for WCA – it should be read in conjunction but specifically focuses on considerations for this region and case examples from this region.</a:t>
            </a:r>
          </a:p>
        </p:txBody>
      </p:sp>
      <p:sp>
        <p:nvSpPr>
          <p:cNvPr id="4" name="Slide Number Placeholder 3"/>
          <p:cNvSpPr>
            <a:spLocks noGrp="1"/>
          </p:cNvSpPr>
          <p:nvPr>
            <p:ph type="sldNum" sz="quarter" idx="5"/>
          </p:nvPr>
        </p:nvSpPr>
        <p:spPr/>
        <p:txBody>
          <a:bodyPr/>
          <a:lstStyle/>
          <a:p>
            <a:fld id="{DAAACE72-F3A6-4DC2-AB02-758BC3D4C6AD}" type="slidenum">
              <a:rPr lang="en-US" smtClean="0"/>
              <a:t>2</a:t>
            </a:fld>
            <a:endParaRPr lang="en-US"/>
          </a:p>
        </p:txBody>
      </p:sp>
    </p:spTree>
    <p:extLst>
      <p:ext uri="{BB962C8B-B14F-4D97-AF65-F5344CB8AC3E}">
        <p14:creationId xmlns:p14="http://schemas.microsoft.com/office/powerpoint/2010/main" val="145683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Step 1 is always completing your situational analysis – 1) assess the data – here very important to look at numbers of clients on ART at facilities and retention rates – most countries phase in implementation starting with high volume sites first 2) assess country policies – do they align with the building blocks of models e.g. can lay cadres distribute ART refills/is the length of a script legislated etc 3) assess the current ART delivery models – mapping of what is being implemented and coverage of these models.</a:t>
            </a:r>
          </a:p>
          <a:p>
            <a:r>
              <a:rPr lang="en-ZA" dirty="0"/>
              <a:t>Step 2 – define challenges – from client and HCW perspective – we see increasingly in the literature that clients will accept longer distances to clinics and even longer waiting time to interact with an understanding client friendly HCW.    We have also seen in high stigma contexts in West Africa that HCW working with PLHIV can be stigmatised by their colleagues.  These considerations may influence your plan.</a:t>
            </a:r>
          </a:p>
          <a:p>
            <a:r>
              <a:rPr lang="en-ZA" dirty="0"/>
              <a:t>Step 3 – Define which population you are differentiating services – as Anna spoke about we recommend starting with your stable clients but planning needs to consider your 1) context – stable/unstable, urban/rural and epidemic type – prevalence and concentration AND 2) the specific stable population – adults/children/adolescents?</a:t>
            </a:r>
          </a:p>
        </p:txBody>
      </p:sp>
      <p:sp>
        <p:nvSpPr>
          <p:cNvPr id="4" name="Slide Number Placeholder 3"/>
          <p:cNvSpPr>
            <a:spLocks noGrp="1"/>
          </p:cNvSpPr>
          <p:nvPr>
            <p:ph type="sldNum" sz="quarter" idx="5"/>
          </p:nvPr>
        </p:nvSpPr>
        <p:spPr/>
        <p:txBody>
          <a:bodyPr/>
          <a:lstStyle/>
          <a:p>
            <a:fld id="{DAAACE72-F3A6-4DC2-AB02-758BC3D4C6AD}" type="slidenum">
              <a:rPr lang="en-US" smtClean="0"/>
              <a:t>3</a:t>
            </a:fld>
            <a:endParaRPr lang="en-US"/>
          </a:p>
        </p:txBody>
      </p:sp>
    </p:spTree>
    <p:extLst>
      <p:ext uri="{BB962C8B-B14F-4D97-AF65-F5344CB8AC3E}">
        <p14:creationId xmlns:p14="http://schemas.microsoft.com/office/powerpoint/2010/main" val="69284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It is necessary to define who is categorised as stable – this may be different for adults, children, adolescents and PBFW –key populations should qualify as stable adults but appropriate models may differ.</a:t>
            </a:r>
          </a:p>
          <a:p>
            <a:r>
              <a:rPr lang="en-ZA" dirty="0"/>
              <a:t>WHO recommends 12m + 2 UVL NB if no VL – evidence of rising CD4 OR CD4&gt;200</a:t>
            </a:r>
          </a:p>
          <a:p>
            <a:r>
              <a:rPr lang="en-ZA" dirty="0"/>
              <a:t>Some countries have gone beyond this – 6m on ART and 1 UD VL – important to write up to provide evidence for WHO guideline revision. </a:t>
            </a:r>
          </a:p>
        </p:txBody>
      </p:sp>
      <p:sp>
        <p:nvSpPr>
          <p:cNvPr id="4" name="Slide Number Placeholder 3"/>
          <p:cNvSpPr>
            <a:spLocks noGrp="1"/>
          </p:cNvSpPr>
          <p:nvPr>
            <p:ph type="sldNum" sz="quarter" idx="5"/>
          </p:nvPr>
        </p:nvSpPr>
        <p:spPr/>
        <p:txBody>
          <a:bodyPr/>
          <a:lstStyle/>
          <a:p>
            <a:fld id="{DAAACE72-F3A6-4DC2-AB02-758BC3D4C6AD}" type="slidenum">
              <a:rPr lang="en-US" smtClean="0"/>
              <a:t>4</a:t>
            </a:fld>
            <a:endParaRPr lang="en-US"/>
          </a:p>
        </p:txBody>
      </p:sp>
    </p:spTree>
    <p:extLst>
      <p:ext uri="{BB962C8B-B14F-4D97-AF65-F5344CB8AC3E}">
        <p14:creationId xmlns:p14="http://schemas.microsoft.com/office/powerpoint/2010/main" val="294153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Step 4 – is where we start planning models.  Firstly it is necessary to assess whether models already exist that merely need an adaption – for instance in Cote d-Ivoire where support groups already existed and ART refills were provided within these groups.  Or where an entirely new models needs to be built – for instance PODIs in DRC or community pharmacies in Nigeria – which you will hear about later today.</a:t>
            </a:r>
          </a:p>
          <a:p>
            <a:r>
              <a:rPr lang="en-ZA" dirty="0"/>
              <a:t>We will now go through the building blocks quickly – most importantly these building blocks need to be developed separately for ART refills and clinical consultations.  For certain special populations, they also need to be separately considered for psychosocial support </a:t>
            </a:r>
            <a:r>
              <a:rPr lang="en-ZA" dirty="0" err="1"/>
              <a:t>e.g</a:t>
            </a:r>
            <a:r>
              <a:rPr lang="en-ZA" dirty="0"/>
              <a:t> adolescents and key populations.</a:t>
            </a:r>
          </a:p>
        </p:txBody>
      </p:sp>
      <p:sp>
        <p:nvSpPr>
          <p:cNvPr id="4" name="Slide Number Placeholder 3"/>
          <p:cNvSpPr>
            <a:spLocks noGrp="1"/>
          </p:cNvSpPr>
          <p:nvPr>
            <p:ph type="sldNum" sz="quarter" idx="5"/>
          </p:nvPr>
        </p:nvSpPr>
        <p:spPr/>
        <p:txBody>
          <a:bodyPr/>
          <a:lstStyle/>
          <a:p>
            <a:fld id="{DAAACE72-F3A6-4DC2-AB02-758BC3D4C6AD}" type="slidenum">
              <a:rPr lang="en-US" smtClean="0"/>
              <a:t>5</a:t>
            </a:fld>
            <a:endParaRPr lang="en-US"/>
          </a:p>
        </p:txBody>
      </p:sp>
    </p:spTree>
    <p:extLst>
      <p:ext uri="{BB962C8B-B14F-4D97-AF65-F5344CB8AC3E}">
        <p14:creationId xmlns:p14="http://schemas.microsoft.com/office/powerpoint/2010/main" val="241949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When building block – refers to frequency of ART refill and clinical consultation visits but also the time of day offered.  For instance ART refills may be available for pick up after office hours.</a:t>
            </a:r>
          </a:p>
        </p:txBody>
      </p:sp>
      <p:sp>
        <p:nvSpPr>
          <p:cNvPr id="4" name="Slide Number Placeholder 3"/>
          <p:cNvSpPr>
            <a:spLocks noGrp="1"/>
          </p:cNvSpPr>
          <p:nvPr>
            <p:ph type="sldNum" sz="quarter" idx="5"/>
          </p:nvPr>
        </p:nvSpPr>
        <p:spPr/>
        <p:txBody>
          <a:bodyPr/>
          <a:lstStyle/>
          <a:p>
            <a:fld id="{DAAACE72-F3A6-4DC2-AB02-758BC3D4C6AD}" type="slidenum">
              <a:rPr lang="en-US" smtClean="0"/>
              <a:t>6</a:t>
            </a:fld>
            <a:endParaRPr lang="en-US"/>
          </a:p>
        </p:txBody>
      </p:sp>
    </p:spTree>
    <p:extLst>
      <p:ext uri="{BB962C8B-B14F-4D97-AF65-F5344CB8AC3E}">
        <p14:creationId xmlns:p14="http://schemas.microsoft.com/office/powerpoint/2010/main" val="2015974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We need to assess duration of ART refills and clinical consultations in our settings.   For WCA, these are the quickest wins – extending refills and separating from clinical consultation visits.</a:t>
            </a:r>
          </a:p>
        </p:txBody>
      </p:sp>
      <p:sp>
        <p:nvSpPr>
          <p:cNvPr id="4" name="Slide Number Placeholder 3"/>
          <p:cNvSpPr>
            <a:spLocks noGrp="1"/>
          </p:cNvSpPr>
          <p:nvPr>
            <p:ph type="sldNum" sz="quarter" idx="5"/>
          </p:nvPr>
        </p:nvSpPr>
        <p:spPr/>
        <p:txBody>
          <a:bodyPr/>
          <a:lstStyle/>
          <a:p>
            <a:fld id="{DAAACE72-F3A6-4DC2-AB02-758BC3D4C6AD}" type="slidenum">
              <a:rPr lang="en-US" smtClean="0"/>
              <a:t>7</a:t>
            </a:fld>
            <a:endParaRPr lang="en-US"/>
          </a:p>
        </p:txBody>
      </p:sp>
    </p:spTree>
    <p:extLst>
      <p:ext uri="{BB962C8B-B14F-4D97-AF65-F5344CB8AC3E}">
        <p14:creationId xmlns:p14="http://schemas.microsoft.com/office/powerpoint/2010/main" val="193123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the survey – we have countries that have moved to 3 or 6 months.  You will see in some countries variation in the answers provided – these may be the difference between policy and implementation or implementers.   Ideally this should be standardized as much as possible to allow for appropriate supply chain planning but also to develop client trust – where amount of supply changes each time for the client, it creates mistrust and difficulties for clients.</a:t>
            </a:r>
          </a:p>
        </p:txBody>
      </p:sp>
      <p:sp>
        <p:nvSpPr>
          <p:cNvPr id="4" name="Slide Number Placeholder 3"/>
          <p:cNvSpPr>
            <a:spLocks noGrp="1"/>
          </p:cNvSpPr>
          <p:nvPr>
            <p:ph type="sldNum" sz="quarter" idx="5"/>
          </p:nvPr>
        </p:nvSpPr>
        <p:spPr/>
        <p:txBody>
          <a:bodyPr/>
          <a:lstStyle/>
          <a:p>
            <a:fld id="{DAAACE72-F3A6-4DC2-AB02-758BC3D4C6AD}" type="slidenum">
              <a:rPr lang="en-US" smtClean="0"/>
              <a:t>8</a:t>
            </a:fld>
            <a:endParaRPr lang="en-US"/>
          </a:p>
        </p:txBody>
      </p:sp>
    </p:spTree>
    <p:extLst>
      <p:ext uri="{BB962C8B-B14F-4D97-AF65-F5344CB8AC3E}">
        <p14:creationId xmlns:p14="http://schemas.microsoft.com/office/powerpoint/2010/main" val="82482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Here you see some countries with 6 months and some with annual clinical consultations.  Again some variation in answers within countries which may be attributable to difference between policy, implementation or implementer.</a:t>
            </a:r>
          </a:p>
        </p:txBody>
      </p:sp>
      <p:sp>
        <p:nvSpPr>
          <p:cNvPr id="4" name="Slide Number Placeholder 3"/>
          <p:cNvSpPr>
            <a:spLocks noGrp="1"/>
          </p:cNvSpPr>
          <p:nvPr>
            <p:ph type="sldNum" sz="quarter" idx="5"/>
          </p:nvPr>
        </p:nvSpPr>
        <p:spPr/>
        <p:txBody>
          <a:bodyPr/>
          <a:lstStyle/>
          <a:p>
            <a:fld id="{DAAACE72-F3A6-4DC2-AB02-758BC3D4C6AD}" type="slidenum">
              <a:rPr lang="en-US" smtClean="0"/>
              <a:t>9</a:t>
            </a:fld>
            <a:endParaRPr lang="en-US"/>
          </a:p>
        </p:txBody>
      </p:sp>
    </p:spTree>
    <p:extLst>
      <p:ext uri="{BB962C8B-B14F-4D97-AF65-F5344CB8AC3E}">
        <p14:creationId xmlns:p14="http://schemas.microsoft.com/office/powerpoint/2010/main" val="520554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5" name="Rectangle 4"/>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pic>
        <p:nvPicPr>
          <p:cNvPr id="7" name="Picture 6" descr="C:\Users\nelli.bazarova\AppData\Local\Microsoft\Windows\INetCache\Content.Word\IAS DSD Logo.png">
            <a:extLst>
              <a:ext uri="{FF2B5EF4-FFF2-40B4-BE49-F238E27FC236}">
                <a16:creationId xmlns:a16="http://schemas.microsoft.com/office/drawing/2014/main" id="{E8B3939F-6CB5-6642-B0E5-BAE28FEB12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868144" y="53954"/>
            <a:ext cx="3382782" cy="1489083"/>
          </a:xfrm>
          <a:prstGeom prst="rect">
            <a:avLst/>
          </a:prstGeom>
          <a:noFill/>
          <a:ln>
            <a:noFill/>
          </a:ln>
        </p:spPr>
      </p:pic>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BDF6544-13A9-1344-A38E-17237817E0C0}"/>
              </a:ext>
            </a:extLst>
          </p:cNvPr>
          <p:cNvSpPr txBox="1"/>
          <p:nvPr userDrawn="1"/>
        </p:nvSpPr>
        <p:spPr>
          <a:xfrm>
            <a:off x="5940152" y="6505599"/>
            <a:ext cx="3096344"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www.differentiatedservicedelivery.org</a:t>
            </a:r>
            <a:endParaRPr lang="en-GB" sz="1300" dirty="0">
              <a:solidFill>
                <a:schemeClr val="bg1"/>
              </a:solidFill>
              <a:latin typeface="Arial" panose="020B0604020202020204" pitchFamily="34" charset="0"/>
              <a:cs typeface="Arial" panose="020B0604020202020204" pitchFamily="34" charset="0"/>
            </a:endParaRPr>
          </a:p>
        </p:txBody>
      </p:sp>
      <p:pic>
        <p:nvPicPr>
          <p:cNvPr id="10" name="Picture 9" descr="C:\Users\nelli.bazarova\AppData\Local\Microsoft\Windows\INetCache\Content.Word\IAS DSD Logo.png">
            <a:extLst>
              <a:ext uri="{FF2B5EF4-FFF2-40B4-BE49-F238E27FC236}">
                <a16:creationId xmlns:a16="http://schemas.microsoft.com/office/drawing/2014/main" id="{0195635E-562C-454D-A8CF-8FC54757AC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4007" t="31549" r="11960" b="27542"/>
          <a:stretch/>
        </p:blipFill>
        <p:spPr bwMode="auto">
          <a:xfrm>
            <a:off x="6347251" y="5696346"/>
            <a:ext cx="2664296" cy="648073"/>
          </a:xfrm>
          <a:prstGeom prst="rect">
            <a:avLst/>
          </a:prstGeom>
          <a:noFill/>
          <a:ln>
            <a:noFill/>
          </a:ln>
        </p:spPr>
      </p:pic>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B6AC540-308E-1944-9988-4543EF9AF053}"/>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C67EF9E-C4FE-4746-81FF-13051CE2AE1D}"/>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4EF0B09E-75CD-6841-A621-5D4A6CCC6B75}"/>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A04DCB9-E437-2A49-976A-F090F4B704BF}"/>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10" name="Rectangle 9"/>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9B55395-E5D8-5742-8B12-BEFC00806FF9}"/>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6" name="Rectangle 5"/>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E7F1DE3-616E-5546-8CD0-9A0D571FA298}"/>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20DDD44-0834-4B4C-9695-4F1286B17E24}"/>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65C92F4-A937-B64B-9962-C88F88A26FEC}"/>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9632" y="188640"/>
            <a:ext cx="7427168"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556" y="2132855"/>
            <a:ext cx="7992888" cy="2189691"/>
          </a:xfrm>
        </p:spPr>
        <p:txBody>
          <a:bodyPr>
            <a:normAutofit fontScale="90000"/>
          </a:bodyPr>
          <a:lstStyle/>
          <a:p>
            <a:br>
              <a:rPr lang="en-ZA" dirty="0"/>
            </a:br>
            <a:r>
              <a:rPr lang="en-US" dirty="0"/>
              <a:t>Overview of the ART delivery framework approach </a:t>
            </a:r>
            <a:br>
              <a:rPr lang="en-US" dirty="0"/>
            </a:br>
            <a:r>
              <a:rPr lang="en-ZA" dirty="0"/>
              <a:t>	</a:t>
            </a:r>
            <a:br>
              <a:rPr lang="en-ZA" dirty="0"/>
            </a:br>
            <a:endParaRPr lang="en-GB" sz="3200" dirty="0"/>
          </a:p>
        </p:txBody>
      </p:sp>
      <p:sp>
        <p:nvSpPr>
          <p:cNvPr id="3" name="Subtitle 2"/>
          <p:cNvSpPr>
            <a:spLocks noGrp="1"/>
          </p:cNvSpPr>
          <p:nvPr>
            <p:ph type="subTitle" idx="1"/>
          </p:nvPr>
        </p:nvSpPr>
        <p:spPr>
          <a:xfrm>
            <a:off x="1259632" y="4725144"/>
            <a:ext cx="6400800" cy="1198984"/>
          </a:xfrm>
        </p:spPr>
        <p:txBody>
          <a:bodyPr>
            <a:noAutofit/>
          </a:bodyPr>
          <a:lstStyle/>
          <a:p>
            <a:r>
              <a:rPr lang="en-GB" sz="2000" dirty="0"/>
              <a:t>Consultation on differentiated ART delivery in WCA</a:t>
            </a:r>
          </a:p>
          <a:p>
            <a:r>
              <a:rPr lang="en-GB" sz="2000" dirty="0"/>
              <a:t>Lynne Wilkinson</a:t>
            </a:r>
          </a:p>
          <a:p>
            <a:r>
              <a:rPr lang="en-GB" sz="2000" dirty="0"/>
              <a:t>International AIDS Society</a:t>
            </a:r>
            <a:br>
              <a:rPr lang="en-GB" sz="2000" dirty="0"/>
            </a:br>
            <a:r>
              <a:rPr lang="en-GB" sz="2000" dirty="0"/>
              <a:t>17 May 2019</a:t>
            </a:r>
          </a:p>
        </p:txBody>
      </p:sp>
      <p:sp>
        <p:nvSpPr>
          <p:cNvPr id="5" name="Rectangle 2"/>
          <p:cNvSpPr>
            <a:spLocks noChangeArrowheads="1"/>
          </p:cNvSpPr>
          <p:nvPr/>
        </p:nvSpPr>
        <p:spPr bwMode="auto">
          <a:xfrm>
            <a:off x="1763688" y="14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1763688" y="9807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2627784" y="16882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2627784" y="30217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1643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0B43-E6E6-427E-8815-B296176955FC}"/>
              </a:ext>
            </a:extLst>
          </p:cNvPr>
          <p:cNvSpPr>
            <a:spLocks noGrp="1"/>
          </p:cNvSpPr>
          <p:nvPr>
            <p:ph type="title"/>
          </p:nvPr>
        </p:nvSpPr>
        <p:spPr>
          <a:xfrm>
            <a:off x="1475656" y="160337"/>
            <a:ext cx="7427168" cy="1143000"/>
          </a:xfrm>
        </p:spPr>
        <p:txBody>
          <a:bodyPr>
            <a:normAutofit/>
          </a:bodyPr>
          <a:lstStyle/>
          <a:p>
            <a:r>
              <a:rPr lang="en-ZA" dirty="0">
                <a:solidFill>
                  <a:srgbClr val="FE8946"/>
                </a:solidFill>
              </a:rPr>
              <a:t>WHERE: </a:t>
            </a:r>
            <a:r>
              <a:rPr lang="en-ZA" dirty="0"/>
              <a:t>Service location</a:t>
            </a:r>
          </a:p>
        </p:txBody>
      </p:sp>
      <p:sp>
        <p:nvSpPr>
          <p:cNvPr id="3" name="Content Placeholder 2">
            <a:extLst>
              <a:ext uri="{FF2B5EF4-FFF2-40B4-BE49-F238E27FC236}">
                <a16:creationId xmlns:a16="http://schemas.microsoft.com/office/drawing/2014/main" id="{5B0F6AD0-B920-4676-A187-CA93E3EE6428}"/>
              </a:ext>
            </a:extLst>
          </p:cNvPr>
          <p:cNvSpPr>
            <a:spLocks noGrp="1"/>
          </p:cNvSpPr>
          <p:nvPr>
            <p:ph idx="1"/>
          </p:nvPr>
        </p:nvSpPr>
        <p:spPr>
          <a:xfrm>
            <a:off x="457200" y="1600200"/>
            <a:ext cx="8229600" cy="2404864"/>
          </a:xfrm>
        </p:spPr>
        <p:txBody>
          <a:bodyPr>
            <a:normAutofit fontScale="92500"/>
          </a:bodyPr>
          <a:lstStyle/>
          <a:p>
            <a:pPr marL="0" indent="0">
              <a:spcBef>
                <a:spcPts val="900"/>
              </a:spcBef>
              <a:buNone/>
            </a:pPr>
            <a:r>
              <a:rPr lang="en-US" sz="2400" b="1" dirty="0">
                <a:solidFill>
                  <a:srgbClr val="FE8946"/>
                </a:solidFill>
              </a:rPr>
              <a:t>Location of services</a:t>
            </a:r>
          </a:p>
          <a:p>
            <a:pPr>
              <a:spcBef>
                <a:spcPts val="900"/>
              </a:spcBef>
            </a:pPr>
            <a:r>
              <a:rPr lang="en-US" sz="2400" b="1" dirty="0"/>
              <a:t>WHO recommends: </a:t>
            </a:r>
            <a:r>
              <a:rPr lang="en-US" sz="2400" dirty="0"/>
              <a:t>ART maintenance at community level = outreach sites, health posts, home based and CBO services</a:t>
            </a:r>
          </a:p>
          <a:p>
            <a:pPr>
              <a:spcBef>
                <a:spcPts val="900"/>
              </a:spcBef>
            </a:pPr>
            <a:r>
              <a:rPr lang="en-US" sz="2400" b="1" dirty="0"/>
              <a:t>1</a:t>
            </a:r>
            <a:r>
              <a:rPr lang="en-US" sz="2400" b="1" baseline="30000" dirty="0"/>
              <a:t>st</a:t>
            </a:r>
            <a:r>
              <a:rPr lang="en-US" sz="2400" b="1" dirty="0"/>
              <a:t> step </a:t>
            </a:r>
            <a:r>
              <a:rPr lang="en-US" sz="2400" dirty="0"/>
              <a:t>= fast track ART refill pick-up.  This means one stop of the patient straight to pharmacy or ART refill pick-up room</a:t>
            </a:r>
          </a:p>
          <a:p>
            <a:pPr marL="0" indent="0">
              <a:buNone/>
            </a:pPr>
            <a:endParaRPr lang="en-US" sz="2800" dirty="0"/>
          </a:p>
          <a:p>
            <a:pPr marL="0" indent="0" algn="ctr">
              <a:buNone/>
            </a:pPr>
            <a:endParaRPr lang="en-US" sz="2800" b="1" dirty="0">
              <a:solidFill>
                <a:srgbClr val="FE8946"/>
              </a:solidFill>
            </a:endParaRPr>
          </a:p>
          <a:p>
            <a:pPr marL="0" indent="0" algn="ctr">
              <a:buNone/>
            </a:pPr>
            <a:endParaRPr lang="en-US" sz="2800" b="1" dirty="0">
              <a:solidFill>
                <a:srgbClr val="FE8946"/>
              </a:solidFill>
            </a:endParaRPr>
          </a:p>
          <a:p>
            <a:pPr marL="0" indent="0" algn="ctr">
              <a:buNone/>
            </a:pPr>
            <a:endParaRPr lang="en-US" sz="2800" b="1" dirty="0">
              <a:solidFill>
                <a:srgbClr val="FE8946"/>
              </a:solidFill>
            </a:endParaRPr>
          </a:p>
          <a:p>
            <a:pPr marL="0" indent="0" algn="ctr">
              <a:buNone/>
            </a:pPr>
            <a:endParaRPr lang="en-US" sz="2800" b="1" dirty="0">
              <a:solidFill>
                <a:srgbClr val="FE8946"/>
              </a:solidFill>
            </a:endParaRPr>
          </a:p>
          <a:p>
            <a:pPr marL="0" indent="0" algn="ctr">
              <a:buNone/>
            </a:pPr>
            <a:endParaRPr lang="en-US" sz="2800" b="1" dirty="0">
              <a:solidFill>
                <a:srgbClr val="FE8946"/>
              </a:solidFill>
            </a:endParaRPr>
          </a:p>
        </p:txBody>
      </p:sp>
      <p:graphicFrame>
        <p:nvGraphicFramePr>
          <p:cNvPr id="6" name="Table 5">
            <a:extLst>
              <a:ext uri="{FF2B5EF4-FFF2-40B4-BE49-F238E27FC236}">
                <a16:creationId xmlns:a16="http://schemas.microsoft.com/office/drawing/2014/main" id="{04371F69-FDC8-407F-BECB-FB28E5499C50}"/>
              </a:ext>
            </a:extLst>
          </p:cNvPr>
          <p:cNvGraphicFramePr>
            <a:graphicFrameLocks noGrp="1"/>
          </p:cNvGraphicFramePr>
          <p:nvPr>
            <p:extLst>
              <p:ext uri="{D42A27DB-BD31-4B8C-83A1-F6EECF244321}">
                <p14:modId xmlns:p14="http://schemas.microsoft.com/office/powerpoint/2010/main" val="1370414892"/>
              </p:ext>
            </p:extLst>
          </p:nvPr>
        </p:nvGraphicFramePr>
        <p:xfrm>
          <a:off x="210344" y="4005064"/>
          <a:ext cx="8723312" cy="1722120"/>
        </p:xfrm>
        <a:graphic>
          <a:graphicData uri="http://schemas.openxmlformats.org/drawingml/2006/table">
            <a:tbl>
              <a:tblPr firstRow="1" bandRow="1">
                <a:tableStyleId>{93296810-A885-4BE3-A3E7-6D5BEEA58F35}</a:tableStyleId>
              </a:tblPr>
              <a:tblGrid>
                <a:gridCol w="2067566">
                  <a:extLst>
                    <a:ext uri="{9D8B030D-6E8A-4147-A177-3AD203B41FA5}">
                      <a16:colId xmlns:a16="http://schemas.microsoft.com/office/drawing/2014/main" val="1883122061"/>
                    </a:ext>
                  </a:extLst>
                </a:gridCol>
                <a:gridCol w="2389221">
                  <a:extLst>
                    <a:ext uri="{9D8B030D-6E8A-4147-A177-3AD203B41FA5}">
                      <a16:colId xmlns:a16="http://schemas.microsoft.com/office/drawing/2014/main" val="2847996495"/>
                    </a:ext>
                  </a:extLst>
                </a:gridCol>
                <a:gridCol w="2015905">
                  <a:extLst>
                    <a:ext uri="{9D8B030D-6E8A-4147-A177-3AD203B41FA5}">
                      <a16:colId xmlns:a16="http://schemas.microsoft.com/office/drawing/2014/main" val="2507983362"/>
                    </a:ext>
                  </a:extLst>
                </a:gridCol>
                <a:gridCol w="2250620">
                  <a:extLst>
                    <a:ext uri="{9D8B030D-6E8A-4147-A177-3AD203B41FA5}">
                      <a16:colId xmlns:a16="http://schemas.microsoft.com/office/drawing/2014/main" val="481170846"/>
                    </a:ext>
                  </a:extLst>
                </a:gridCol>
              </a:tblGrid>
              <a:tr h="370840">
                <a:tc>
                  <a:txBody>
                    <a:bodyPr/>
                    <a:lstStyle/>
                    <a:p>
                      <a:pPr algn="ctr"/>
                      <a:r>
                        <a:rPr lang="en-ZA" sz="2000" b="0" dirty="0">
                          <a:latin typeface="Arial" panose="020B0604020202020204" pitchFamily="34" charset="0"/>
                          <a:cs typeface="Arial" panose="020B0604020202020204" pitchFamily="34" charset="0"/>
                        </a:rPr>
                        <a:t>3m</a:t>
                      </a:r>
                    </a:p>
                  </a:txBody>
                  <a:tcPr/>
                </a:tc>
                <a:tc>
                  <a:txBody>
                    <a:bodyPr/>
                    <a:lstStyle/>
                    <a:p>
                      <a:pPr algn="ctr"/>
                      <a:r>
                        <a:rPr lang="en-ZA" sz="2000" dirty="0">
                          <a:latin typeface="Arial" panose="020B0604020202020204" pitchFamily="34" charset="0"/>
                          <a:cs typeface="Arial" panose="020B0604020202020204" pitchFamily="34" charset="0"/>
                        </a:rPr>
                        <a:t>6m</a:t>
                      </a:r>
                    </a:p>
                  </a:txBody>
                  <a:tcPr/>
                </a:tc>
                <a:tc>
                  <a:txBody>
                    <a:bodyPr/>
                    <a:lstStyle/>
                    <a:p>
                      <a:pPr algn="ctr"/>
                      <a:r>
                        <a:rPr lang="en-ZA" sz="2000" b="0" dirty="0">
                          <a:latin typeface="Arial" panose="020B0604020202020204" pitchFamily="34" charset="0"/>
                          <a:cs typeface="Arial" panose="020B0604020202020204" pitchFamily="34" charset="0"/>
                        </a:rPr>
                        <a:t>9m</a:t>
                      </a:r>
                    </a:p>
                  </a:txBody>
                  <a:tcPr/>
                </a:tc>
                <a:tc>
                  <a:txBody>
                    <a:bodyPr/>
                    <a:lstStyle/>
                    <a:p>
                      <a:pPr algn="ctr"/>
                      <a:r>
                        <a:rPr lang="en-ZA" sz="2000" dirty="0">
                          <a:latin typeface="Arial" panose="020B0604020202020204" pitchFamily="34" charset="0"/>
                          <a:cs typeface="Arial" panose="020B0604020202020204" pitchFamily="34" charset="0"/>
                        </a:rPr>
                        <a:t>12m</a:t>
                      </a:r>
                    </a:p>
                  </a:txBody>
                  <a:tcPr/>
                </a:tc>
                <a:extLst>
                  <a:ext uri="{0D108BD9-81ED-4DB2-BD59-A6C34878D82A}">
                    <a16:rowId xmlns:a16="http://schemas.microsoft.com/office/drawing/2014/main" val="1015129182"/>
                  </a:ext>
                </a:extLst>
              </a:tr>
              <a:tr h="370840">
                <a:tc>
                  <a:txBody>
                    <a:bodyPr/>
                    <a:lstStyle/>
                    <a:p>
                      <a:r>
                        <a:rPr lang="en-ZA" sz="1500" b="0" dirty="0">
                          <a:latin typeface="Arial" panose="020B0604020202020204" pitchFamily="34" charset="0"/>
                          <a:cs typeface="Arial" panose="020B0604020202020204" pitchFamily="34" charset="0"/>
                        </a:rPr>
                        <a:t>Standard visit</a:t>
                      </a:r>
                    </a:p>
                  </a:txBody>
                  <a:tcPr/>
                </a:tc>
                <a:tc>
                  <a:txBody>
                    <a:bodyPr/>
                    <a:lstStyle/>
                    <a:p>
                      <a:r>
                        <a:rPr lang="en-ZA" sz="1500" b="1" dirty="0">
                          <a:latin typeface="Arial" panose="020B0604020202020204" pitchFamily="34" charset="0"/>
                          <a:cs typeface="Arial" panose="020B0604020202020204" pitchFamily="34" charset="0"/>
                        </a:rPr>
                        <a:t>Fast track ART pick-up</a:t>
                      </a:r>
                    </a:p>
                  </a:txBody>
                  <a:tcPr/>
                </a:tc>
                <a:tc>
                  <a:txBody>
                    <a:bodyPr/>
                    <a:lstStyle/>
                    <a:p>
                      <a:r>
                        <a:rPr lang="en-ZA" sz="1500" b="0" dirty="0">
                          <a:latin typeface="Arial" panose="020B0604020202020204" pitchFamily="34" charset="0"/>
                          <a:cs typeface="Arial" panose="020B0604020202020204" pitchFamily="34" charset="0"/>
                        </a:rPr>
                        <a:t>Standard visit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1" dirty="0">
                          <a:latin typeface="Arial" panose="020B0604020202020204" pitchFamily="34" charset="0"/>
                          <a:cs typeface="Arial" panose="020B0604020202020204" pitchFamily="34" charset="0"/>
                        </a:rPr>
                        <a:t>Fast track ART pick-up</a:t>
                      </a:r>
                    </a:p>
                    <a:p>
                      <a:endParaRPr lang="en-ZA"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1211048"/>
                  </a:ext>
                </a:extLst>
              </a:tr>
              <a:tr h="370840">
                <a:tc>
                  <a:txBody>
                    <a:bodyPr/>
                    <a:lstStyle/>
                    <a:p>
                      <a:r>
                        <a:rPr lang="en-ZA" sz="1500" b="0" dirty="0">
                          <a:latin typeface="Arial" panose="020B0604020202020204" pitchFamily="34" charset="0"/>
                          <a:cs typeface="Arial" panose="020B0604020202020204" pitchFamily="34" charset="0"/>
                        </a:rPr>
                        <a:t>Clinical consult + script + ART refills</a:t>
                      </a:r>
                    </a:p>
                  </a:txBody>
                  <a:tcPr/>
                </a:tc>
                <a:tc>
                  <a:txBody>
                    <a:bodyPr/>
                    <a:lstStyle/>
                    <a:p>
                      <a:r>
                        <a:rPr lang="en-ZA" sz="1500" b="1" dirty="0">
                          <a:latin typeface="Arial" panose="020B0604020202020204" pitchFamily="34" charset="0"/>
                          <a:cs typeface="Arial" panose="020B0604020202020204" pitchFamily="34" charset="0"/>
                        </a:rPr>
                        <a:t>Only ART refill pick-up</a:t>
                      </a:r>
                    </a:p>
                  </a:txBody>
                  <a:tcPr/>
                </a:tc>
                <a:tc>
                  <a:txBody>
                    <a:bodyPr/>
                    <a:lstStyle/>
                    <a:p>
                      <a:r>
                        <a:rPr lang="en-ZA" sz="1500" b="0" dirty="0">
                          <a:latin typeface="Arial" panose="020B0604020202020204" pitchFamily="34" charset="0"/>
                          <a:cs typeface="Arial" panose="020B0604020202020204" pitchFamily="34" charset="0"/>
                        </a:rPr>
                        <a:t>Clinical consult + script + ART refills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1" dirty="0">
                          <a:latin typeface="Arial" panose="020B0604020202020204" pitchFamily="34" charset="0"/>
                          <a:cs typeface="Arial" panose="020B0604020202020204" pitchFamily="34" charset="0"/>
                        </a:rPr>
                        <a:t>Only ART refill pick-up</a:t>
                      </a:r>
                    </a:p>
                    <a:p>
                      <a:endParaRPr lang="en-ZA"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57774884"/>
                  </a:ext>
                </a:extLst>
              </a:tr>
            </a:tbl>
          </a:graphicData>
        </a:graphic>
      </p:graphicFrame>
    </p:spTree>
    <p:extLst>
      <p:ext uri="{BB962C8B-B14F-4D97-AF65-F5344CB8AC3E}">
        <p14:creationId xmlns:p14="http://schemas.microsoft.com/office/powerpoint/2010/main" val="186830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0B43-E6E6-427E-8815-B296176955FC}"/>
              </a:ext>
            </a:extLst>
          </p:cNvPr>
          <p:cNvSpPr>
            <a:spLocks noGrp="1"/>
          </p:cNvSpPr>
          <p:nvPr>
            <p:ph type="title"/>
          </p:nvPr>
        </p:nvSpPr>
        <p:spPr>
          <a:xfrm>
            <a:off x="1475656" y="160337"/>
            <a:ext cx="7427168" cy="1143000"/>
          </a:xfrm>
        </p:spPr>
        <p:txBody>
          <a:bodyPr>
            <a:normAutofit/>
          </a:bodyPr>
          <a:lstStyle/>
          <a:p>
            <a:r>
              <a:rPr lang="en-ZA" dirty="0">
                <a:solidFill>
                  <a:srgbClr val="FE8946"/>
                </a:solidFill>
              </a:rPr>
              <a:t>WHERE</a:t>
            </a:r>
            <a:r>
              <a:rPr lang="en-ZA" dirty="0"/>
              <a:t>: Service location</a:t>
            </a:r>
          </a:p>
        </p:txBody>
      </p:sp>
      <p:sp>
        <p:nvSpPr>
          <p:cNvPr id="3" name="Content Placeholder 2">
            <a:extLst>
              <a:ext uri="{FF2B5EF4-FFF2-40B4-BE49-F238E27FC236}">
                <a16:creationId xmlns:a16="http://schemas.microsoft.com/office/drawing/2014/main" id="{5B0F6AD0-B920-4676-A187-CA93E3EE6428}"/>
              </a:ext>
            </a:extLst>
          </p:cNvPr>
          <p:cNvSpPr>
            <a:spLocks noGrp="1"/>
          </p:cNvSpPr>
          <p:nvPr>
            <p:ph idx="1"/>
          </p:nvPr>
        </p:nvSpPr>
        <p:spPr>
          <a:xfrm>
            <a:off x="457200" y="1600200"/>
            <a:ext cx="8229600" cy="2764904"/>
          </a:xfrm>
        </p:spPr>
        <p:txBody>
          <a:bodyPr>
            <a:normAutofit/>
          </a:bodyPr>
          <a:lstStyle/>
          <a:p>
            <a:pPr>
              <a:spcBef>
                <a:spcPts val="900"/>
              </a:spcBef>
            </a:pPr>
            <a:r>
              <a:rPr lang="en-US" sz="2200" b="1" dirty="0"/>
              <a:t>Decentralization of services</a:t>
            </a:r>
            <a:r>
              <a:rPr lang="en-US" sz="2200" dirty="0"/>
              <a:t>: WCA people living with HIV distribution and context stability means focus on decentralization of services needs strategic consideration</a:t>
            </a:r>
          </a:p>
          <a:p>
            <a:pPr>
              <a:spcBef>
                <a:spcPts val="900"/>
              </a:spcBef>
            </a:pPr>
            <a:r>
              <a:rPr lang="en-US" sz="2200" dirty="0"/>
              <a:t>Possible strategic options may be: </a:t>
            </a:r>
          </a:p>
          <a:p>
            <a:pPr marL="914400" lvl="1" indent="-514350">
              <a:spcBef>
                <a:spcPts val="900"/>
              </a:spcBef>
              <a:buFont typeface="+mj-lt"/>
              <a:buAutoNum type="arabicPeriod"/>
            </a:pPr>
            <a:r>
              <a:rPr lang="en-US" sz="2200" dirty="0"/>
              <a:t>Longer ART refills more centrally </a:t>
            </a:r>
          </a:p>
          <a:p>
            <a:pPr marL="914400" lvl="1" indent="-514350">
              <a:spcBef>
                <a:spcPts val="900"/>
              </a:spcBef>
              <a:buFont typeface="+mj-lt"/>
              <a:buAutoNum type="arabicPeriod"/>
            </a:pPr>
            <a:r>
              <a:rPr lang="en-US" sz="2200" dirty="0"/>
              <a:t>Decentralizing only ART refill</a:t>
            </a:r>
            <a:endParaRPr lang="en-US" sz="2200" b="1" dirty="0">
              <a:solidFill>
                <a:srgbClr val="FE8946"/>
              </a:solidFill>
            </a:endParaRPr>
          </a:p>
          <a:p>
            <a:pPr marL="0" indent="0" algn="ctr">
              <a:buNone/>
            </a:pPr>
            <a:endParaRPr lang="en-US" sz="2800" b="1" dirty="0">
              <a:solidFill>
                <a:srgbClr val="FE8946"/>
              </a:solidFill>
            </a:endParaRPr>
          </a:p>
        </p:txBody>
      </p:sp>
      <p:sp>
        <p:nvSpPr>
          <p:cNvPr id="5" name="TextBox 4">
            <a:extLst>
              <a:ext uri="{FF2B5EF4-FFF2-40B4-BE49-F238E27FC236}">
                <a16:creationId xmlns:a16="http://schemas.microsoft.com/office/drawing/2014/main" id="{0214AE50-F7F0-427C-BF9E-A7833C9B7332}"/>
              </a:ext>
            </a:extLst>
          </p:cNvPr>
          <p:cNvSpPr txBox="1"/>
          <p:nvPr/>
        </p:nvSpPr>
        <p:spPr>
          <a:xfrm>
            <a:off x="457200" y="4496053"/>
            <a:ext cx="8219256" cy="1523494"/>
          </a:xfrm>
          <a:prstGeom prst="rect">
            <a:avLst/>
          </a:prstGeom>
          <a:solidFill>
            <a:schemeClr val="bg1">
              <a:lumMod val="85000"/>
            </a:schemeClr>
          </a:solidFill>
        </p:spPr>
        <p:txBody>
          <a:bodyPr wrap="square" rtlCol="0">
            <a:spAutoFit/>
          </a:bodyPr>
          <a:lstStyle/>
          <a:p>
            <a:pPr algn="ctr"/>
            <a:r>
              <a:rPr lang="en-US" sz="2500" b="1" dirty="0">
                <a:solidFill>
                  <a:srgbClr val="FE8946"/>
                </a:solidFill>
                <a:latin typeface="Arial" panose="020B0604020202020204" pitchFamily="34" charset="0"/>
                <a:cs typeface="Arial" panose="020B0604020202020204" pitchFamily="34" charset="0"/>
              </a:rPr>
              <a:t>Patient preference: Scaling up PODIs, fast-track and ART refills in peer support groups in the Democratic Republic of the Congo</a:t>
            </a:r>
          </a:p>
          <a:p>
            <a:pPr algn="ctr"/>
            <a:r>
              <a:rPr lang="en-ZA" b="1" i="1" dirty="0">
                <a:latin typeface="Arial" panose="020B0604020202020204" pitchFamily="34" charset="0"/>
                <a:cs typeface="Arial" panose="020B0604020202020204" pitchFamily="34" charset="0"/>
              </a:rPr>
              <a:t>Didier </a:t>
            </a:r>
            <a:r>
              <a:rPr lang="en-ZA" b="1" i="1" dirty="0" err="1">
                <a:latin typeface="Arial" panose="020B0604020202020204" pitchFamily="34" charset="0"/>
                <a:cs typeface="Arial" panose="020B0604020202020204" pitchFamily="34" charset="0"/>
              </a:rPr>
              <a:t>Kamerhe</a:t>
            </a:r>
            <a:r>
              <a:rPr lang="en-ZA" b="1" i="1" dirty="0">
                <a:latin typeface="Arial" panose="020B0604020202020204" pitchFamily="34" charset="0"/>
                <a:cs typeface="Arial" panose="020B0604020202020204" pitchFamily="34" charset="0"/>
              </a:rPr>
              <a:t>, PATH, DRC</a:t>
            </a:r>
            <a:endParaRPr lang="en-US" b="1" i="1" dirty="0"/>
          </a:p>
        </p:txBody>
      </p:sp>
    </p:spTree>
    <p:extLst>
      <p:ext uri="{BB962C8B-B14F-4D97-AF65-F5344CB8AC3E}">
        <p14:creationId xmlns:p14="http://schemas.microsoft.com/office/powerpoint/2010/main" val="4169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0B43-E6E6-427E-8815-B296176955FC}"/>
              </a:ext>
            </a:extLst>
          </p:cNvPr>
          <p:cNvSpPr>
            <a:spLocks noGrp="1"/>
          </p:cNvSpPr>
          <p:nvPr>
            <p:ph type="title"/>
          </p:nvPr>
        </p:nvSpPr>
        <p:spPr>
          <a:xfrm>
            <a:off x="1475656" y="188640"/>
            <a:ext cx="7427168" cy="1143000"/>
          </a:xfrm>
        </p:spPr>
        <p:txBody>
          <a:bodyPr>
            <a:normAutofit/>
          </a:bodyPr>
          <a:lstStyle/>
          <a:p>
            <a:r>
              <a:rPr lang="en-ZA" dirty="0">
                <a:solidFill>
                  <a:srgbClr val="FE8946"/>
                </a:solidFill>
              </a:rPr>
              <a:t>WHERE</a:t>
            </a:r>
            <a:r>
              <a:rPr lang="en-ZA" dirty="0"/>
              <a:t>: Service location</a:t>
            </a:r>
          </a:p>
        </p:txBody>
      </p:sp>
      <p:pic>
        <p:nvPicPr>
          <p:cNvPr id="4" name="Picture 3">
            <a:extLst>
              <a:ext uri="{FF2B5EF4-FFF2-40B4-BE49-F238E27FC236}">
                <a16:creationId xmlns:a16="http://schemas.microsoft.com/office/drawing/2014/main" id="{ECAF1E44-631F-4EAC-A6BC-95EB4523E45E}"/>
              </a:ext>
            </a:extLst>
          </p:cNvPr>
          <p:cNvPicPr>
            <a:picLocks noChangeAspect="1"/>
          </p:cNvPicPr>
          <p:nvPr/>
        </p:nvPicPr>
        <p:blipFill>
          <a:blip r:embed="rId3"/>
          <a:stretch>
            <a:fillRect/>
          </a:stretch>
        </p:blipFill>
        <p:spPr>
          <a:xfrm>
            <a:off x="0" y="1916832"/>
            <a:ext cx="9144000" cy="2457285"/>
          </a:xfrm>
          <a:prstGeom prst="rect">
            <a:avLst/>
          </a:prstGeom>
        </p:spPr>
      </p:pic>
      <p:pic>
        <p:nvPicPr>
          <p:cNvPr id="6" name="Picture 5">
            <a:extLst>
              <a:ext uri="{FF2B5EF4-FFF2-40B4-BE49-F238E27FC236}">
                <a16:creationId xmlns:a16="http://schemas.microsoft.com/office/drawing/2014/main" id="{0327185F-E0A1-4FE4-8FDC-DB6209A8A0F6}"/>
              </a:ext>
            </a:extLst>
          </p:cNvPr>
          <p:cNvPicPr>
            <a:picLocks noChangeAspect="1"/>
          </p:cNvPicPr>
          <p:nvPr/>
        </p:nvPicPr>
        <p:blipFill>
          <a:blip r:embed="rId4"/>
          <a:stretch>
            <a:fillRect/>
          </a:stretch>
        </p:blipFill>
        <p:spPr>
          <a:xfrm>
            <a:off x="0" y="4725144"/>
            <a:ext cx="9144000" cy="1105617"/>
          </a:xfrm>
          <a:prstGeom prst="rect">
            <a:avLst/>
          </a:prstGeom>
        </p:spPr>
      </p:pic>
    </p:spTree>
    <p:extLst>
      <p:ext uri="{BB962C8B-B14F-4D97-AF65-F5344CB8AC3E}">
        <p14:creationId xmlns:p14="http://schemas.microsoft.com/office/powerpoint/2010/main" val="313156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0B43-E6E6-427E-8815-B296176955FC}"/>
              </a:ext>
            </a:extLst>
          </p:cNvPr>
          <p:cNvSpPr>
            <a:spLocks noGrp="1"/>
          </p:cNvSpPr>
          <p:nvPr>
            <p:ph type="title"/>
          </p:nvPr>
        </p:nvSpPr>
        <p:spPr/>
        <p:txBody>
          <a:bodyPr>
            <a:normAutofit/>
          </a:bodyPr>
          <a:lstStyle/>
          <a:p>
            <a:r>
              <a:rPr lang="en-ZA" dirty="0">
                <a:solidFill>
                  <a:schemeClr val="bg1">
                    <a:lumMod val="50000"/>
                  </a:schemeClr>
                </a:solidFill>
              </a:rPr>
              <a:t>WHO</a:t>
            </a:r>
            <a:r>
              <a:rPr lang="en-ZA" dirty="0"/>
              <a:t>: Service provider</a:t>
            </a:r>
          </a:p>
        </p:txBody>
      </p:sp>
      <p:sp>
        <p:nvSpPr>
          <p:cNvPr id="3" name="Content Placeholder 2">
            <a:extLst>
              <a:ext uri="{FF2B5EF4-FFF2-40B4-BE49-F238E27FC236}">
                <a16:creationId xmlns:a16="http://schemas.microsoft.com/office/drawing/2014/main" id="{5B0F6AD0-B920-4676-A187-CA93E3EE6428}"/>
              </a:ext>
            </a:extLst>
          </p:cNvPr>
          <p:cNvSpPr>
            <a:spLocks noGrp="1"/>
          </p:cNvSpPr>
          <p:nvPr>
            <p:ph idx="1"/>
          </p:nvPr>
        </p:nvSpPr>
        <p:spPr>
          <a:xfrm>
            <a:off x="457200" y="1600200"/>
            <a:ext cx="8229600" cy="3484984"/>
          </a:xfrm>
        </p:spPr>
        <p:txBody>
          <a:bodyPr>
            <a:normAutofit fontScale="62500" lnSpcReduction="20000"/>
          </a:bodyPr>
          <a:lstStyle/>
          <a:p>
            <a:pPr marL="0" indent="0">
              <a:spcBef>
                <a:spcPts val="900"/>
              </a:spcBef>
              <a:buNone/>
            </a:pPr>
            <a:r>
              <a:rPr lang="en-US" sz="3500" b="1" dirty="0">
                <a:solidFill>
                  <a:schemeClr val="bg1">
                    <a:lumMod val="50000"/>
                  </a:schemeClr>
                </a:solidFill>
              </a:rPr>
              <a:t>Service provider for ART refills and clinical consultations</a:t>
            </a:r>
          </a:p>
          <a:p>
            <a:pPr>
              <a:spcBef>
                <a:spcPts val="900"/>
              </a:spcBef>
            </a:pPr>
            <a:r>
              <a:rPr lang="en-US" sz="3500" dirty="0"/>
              <a:t>WHO recommends</a:t>
            </a:r>
          </a:p>
          <a:p>
            <a:pPr lvl="1">
              <a:spcBef>
                <a:spcPts val="900"/>
              </a:spcBef>
            </a:pPr>
            <a:r>
              <a:rPr lang="en-US" sz="3500" dirty="0"/>
              <a:t>ART refills to lay cadres</a:t>
            </a:r>
          </a:p>
          <a:p>
            <a:pPr lvl="1">
              <a:spcBef>
                <a:spcPts val="900"/>
              </a:spcBef>
            </a:pPr>
            <a:r>
              <a:rPr lang="en-US" sz="3500" dirty="0"/>
              <a:t>Clinical consultations to nurses and clinical officers (saving doctors for sick clients, clients at risk of failing ART or complex co-morbidities)</a:t>
            </a:r>
          </a:p>
          <a:p>
            <a:pPr>
              <a:spcBef>
                <a:spcPts val="900"/>
              </a:spcBef>
            </a:pPr>
            <a:r>
              <a:rPr lang="en-US" sz="3500" dirty="0"/>
              <a:t>Shortage of professional HCWs in WCA support task sharing </a:t>
            </a:r>
          </a:p>
          <a:p>
            <a:pPr>
              <a:spcBef>
                <a:spcPts val="900"/>
              </a:spcBef>
            </a:pPr>
            <a:r>
              <a:rPr lang="en-US" sz="3500" dirty="0"/>
              <a:t>Lay cadres especially expert patients additional psychosocial support benefit</a:t>
            </a:r>
          </a:p>
          <a:p>
            <a:pPr marL="0" indent="0" algn="ctr">
              <a:buNone/>
            </a:pPr>
            <a:endParaRPr lang="en-US" sz="2800" b="1" dirty="0">
              <a:solidFill>
                <a:schemeClr val="bg1">
                  <a:lumMod val="50000"/>
                </a:schemeClr>
              </a:solidFill>
            </a:endParaRPr>
          </a:p>
          <a:p>
            <a:pPr marL="0" indent="0" algn="ctr">
              <a:buNone/>
            </a:pPr>
            <a:endParaRPr lang="en-US" sz="2200" b="1" i="1" dirty="0"/>
          </a:p>
        </p:txBody>
      </p:sp>
      <p:sp>
        <p:nvSpPr>
          <p:cNvPr id="5" name="TextBox 4">
            <a:extLst>
              <a:ext uri="{FF2B5EF4-FFF2-40B4-BE49-F238E27FC236}">
                <a16:creationId xmlns:a16="http://schemas.microsoft.com/office/drawing/2014/main" id="{29FB15EF-329C-4D9C-ADF3-F729C4877A57}"/>
              </a:ext>
            </a:extLst>
          </p:cNvPr>
          <p:cNvSpPr txBox="1"/>
          <p:nvPr/>
        </p:nvSpPr>
        <p:spPr>
          <a:xfrm>
            <a:off x="431911" y="4869160"/>
            <a:ext cx="8219256" cy="1138773"/>
          </a:xfrm>
          <a:prstGeom prst="rect">
            <a:avLst/>
          </a:prstGeom>
          <a:solidFill>
            <a:schemeClr val="bg1">
              <a:lumMod val="85000"/>
            </a:schemeClr>
          </a:solidFill>
        </p:spPr>
        <p:txBody>
          <a:bodyPr wrap="square" rtlCol="0">
            <a:spAutoFit/>
          </a:bodyPr>
          <a:lstStyle/>
          <a:p>
            <a:pPr algn="ctr"/>
            <a:r>
              <a:rPr lang="en-US" sz="2500" b="1" dirty="0">
                <a:latin typeface="Arial" panose="020B0604020202020204" pitchFamily="34" charset="0"/>
                <a:cs typeface="Arial" panose="020B0604020202020204" pitchFamily="34" charset="0"/>
              </a:rPr>
              <a:t>Providing community ART in a time of conflict: </a:t>
            </a:r>
          </a:p>
          <a:p>
            <a:pPr algn="ctr"/>
            <a:r>
              <a:rPr lang="en-US" sz="2500" b="1" dirty="0">
                <a:latin typeface="Arial" panose="020B0604020202020204" pitchFamily="34" charset="0"/>
                <a:cs typeface="Arial" panose="020B0604020202020204" pitchFamily="34" charset="0"/>
              </a:rPr>
              <a:t>Pilot projects from Central African Republic</a:t>
            </a:r>
          </a:p>
          <a:p>
            <a:pPr algn="ctr"/>
            <a:r>
              <a:rPr lang="en-ZA" b="1" i="1" dirty="0">
                <a:latin typeface="Arial" panose="020B0604020202020204" pitchFamily="34" charset="0"/>
                <a:cs typeface="Arial" panose="020B0604020202020204" pitchFamily="34" charset="0"/>
              </a:rPr>
              <a:t>Charles </a:t>
            </a:r>
            <a:r>
              <a:rPr lang="en-ZA" b="1" i="1" dirty="0" err="1">
                <a:latin typeface="Arial" panose="020B0604020202020204" pitchFamily="34" charset="0"/>
                <a:cs typeface="Arial" panose="020B0604020202020204" pitchFamily="34" charset="0"/>
              </a:rPr>
              <a:t>Ssonko</a:t>
            </a:r>
            <a:r>
              <a:rPr lang="en-ZA" b="1" i="1" dirty="0">
                <a:latin typeface="Arial" panose="020B0604020202020204" pitchFamily="34" charset="0"/>
                <a:cs typeface="Arial" panose="020B0604020202020204" pitchFamily="34" charset="0"/>
              </a:rPr>
              <a:t>, MSF-UK</a:t>
            </a:r>
          </a:p>
        </p:txBody>
      </p:sp>
    </p:spTree>
    <p:extLst>
      <p:ext uri="{BB962C8B-B14F-4D97-AF65-F5344CB8AC3E}">
        <p14:creationId xmlns:p14="http://schemas.microsoft.com/office/powerpoint/2010/main" val="1289008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0B43-E6E6-427E-8815-B296176955FC}"/>
              </a:ext>
            </a:extLst>
          </p:cNvPr>
          <p:cNvSpPr>
            <a:spLocks noGrp="1"/>
          </p:cNvSpPr>
          <p:nvPr>
            <p:ph type="title"/>
          </p:nvPr>
        </p:nvSpPr>
        <p:spPr/>
        <p:txBody>
          <a:bodyPr>
            <a:normAutofit/>
          </a:bodyPr>
          <a:lstStyle/>
          <a:p>
            <a:r>
              <a:rPr lang="en-ZA" dirty="0">
                <a:solidFill>
                  <a:schemeClr val="bg1">
                    <a:lumMod val="50000"/>
                  </a:schemeClr>
                </a:solidFill>
              </a:rPr>
              <a:t>WHO</a:t>
            </a:r>
            <a:r>
              <a:rPr lang="en-ZA" dirty="0"/>
              <a:t>: Service provider</a:t>
            </a:r>
          </a:p>
        </p:txBody>
      </p:sp>
      <p:pic>
        <p:nvPicPr>
          <p:cNvPr id="4" name="Picture 3">
            <a:extLst>
              <a:ext uri="{FF2B5EF4-FFF2-40B4-BE49-F238E27FC236}">
                <a16:creationId xmlns:a16="http://schemas.microsoft.com/office/drawing/2014/main" id="{266A2A85-3476-4804-8283-4ACD732FB9E2}"/>
              </a:ext>
            </a:extLst>
          </p:cNvPr>
          <p:cNvPicPr>
            <a:picLocks noChangeAspect="1"/>
          </p:cNvPicPr>
          <p:nvPr/>
        </p:nvPicPr>
        <p:blipFill>
          <a:blip r:embed="rId3"/>
          <a:stretch>
            <a:fillRect/>
          </a:stretch>
        </p:blipFill>
        <p:spPr>
          <a:xfrm>
            <a:off x="0" y="1988840"/>
            <a:ext cx="9144000" cy="3223804"/>
          </a:xfrm>
          <a:prstGeom prst="rect">
            <a:avLst/>
          </a:prstGeom>
        </p:spPr>
      </p:pic>
    </p:spTree>
    <p:extLst>
      <p:ext uri="{BB962C8B-B14F-4D97-AF65-F5344CB8AC3E}">
        <p14:creationId xmlns:p14="http://schemas.microsoft.com/office/powerpoint/2010/main" val="3710486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0B43-E6E6-427E-8815-B296176955FC}"/>
              </a:ext>
            </a:extLst>
          </p:cNvPr>
          <p:cNvSpPr>
            <a:spLocks noGrp="1"/>
          </p:cNvSpPr>
          <p:nvPr>
            <p:ph type="title"/>
          </p:nvPr>
        </p:nvSpPr>
        <p:spPr/>
        <p:txBody>
          <a:bodyPr>
            <a:normAutofit/>
          </a:bodyPr>
          <a:lstStyle/>
          <a:p>
            <a:r>
              <a:rPr lang="en-ZA" dirty="0">
                <a:solidFill>
                  <a:srgbClr val="FF0000"/>
                </a:solidFill>
              </a:rPr>
              <a:t>WHAT</a:t>
            </a:r>
            <a:r>
              <a:rPr lang="en-ZA" dirty="0"/>
              <a:t>: Service package</a:t>
            </a:r>
          </a:p>
        </p:txBody>
      </p:sp>
      <p:sp>
        <p:nvSpPr>
          <p:cNvPr id="3" name="Content Placeholder 2">
            <a:extLst>
              <a:ext uri="{FF2B5EF4-FFF2-40B4-BE49-F238E27FC236}">
                <a16:creationId xmlns:a16="http://schemas.microsoft.com/office/drawing/2014/main" id="{5B0F6AD0-B920-4676-A187-CA93E3EE6428}"/>
              </a:ext>
            </a:extLst>
          </p:cNvPr>
          <p:cNvSpPr>
            <a:spLocks noGrp="1"/>
          </p:cNvSpPr>
          <p:nvPr>
            <p:ph idx="1"/>
          </p:nvPr>
        </p:nvSpPr>
        <p:spPr>
          <a:xfrm>
            <a:off x="457200" y="1600200"/>
            <a:ext cx="8229600" cy="4781128"/>
          </a:xfrm>
        </p:spPr>
        <p:txBody>
          <a:bodyPr>
            <a:normAutofit fontScale="92500"/>
          </a:bodyPr>
          <a:lstStyle/>
          <a:p>
            <a:pPr marL="0" indent="0">
              <a:spcBef>
                <a:spcPts val="900"/>
              </a:spcBef>
              <a:buNone/>
            </a:pPr>
            <a:r>
              <a:rPr lang="en-US" sz="2400" b="1" dirty="0">
                <a:solidFill>
                  <a:srgbClr val="FF0000"/>
                </a:solidFill>
              </a:rPr>
              <a:t>Package of services provided at ART refill and clinical visits</a:t>
            </a:r>
          </a:p>
          <a:p>
            <a:pPr>
              <a:spcBef>
                <a:spcPts val="900"/>
              </a:spcBef>
            </a:pPr>
            <a:r>
              <a:rPr lang="en-US" sz="2400" dirty="0"/>
              <a:t>Separately stipulate what services provided at ART refill versus clinical consultation visits</a:t>
            </a:r>
          </a:p>
          <a:p>
            <a:pPr>
              <a:spcBef>
                <a:spcPts val="900"/>
              </a:spcBef>
            </a:pPr>
            <a:r>
              <a:rPr lang="en-US" sz="2400" dirty="0"/>
              <a:t>Psychosocial support can either be integrated in these visits or provided more frequently in the community for special populations e.g. adolescents and key populations</a:t>
            </a:r>
          </a:p>
          <a:p>
            <a:pPr>
              <a:spcBef>
                <a:spcPts val="900"/>
              </a:spcBef>
            </a:pPr>
            <a:r>
              <a:rPr lang="en-US" sz="2400" b="1" dirty="0"/>
              <a:t>ART refill examples </a:t>
            </a:r>
            <a:r>
              <a:rPr lang="en-US" sz="2400" dirty="0"/>
              <a:t>= brief symptom screen, CTX refill,  FP refills, TPT refill, adherence checks and peer support</a:t>
            </a:r>
          </a:p>
          <a:p>
            <a:pPr>
              <a:spcBef>
                <a:spcPts val="900"/>
              </a:spcBef>
            </a:pPr>
            <a:r>
              <a:rPr lang="en-US" sz="2400" b="1" dirty="0"/>
              <a:t>Clinical consultation examples </a:t>
            </a:r>
            <a:r>
              <a:rPr lang="en-US" sz="2400" dirty="0"/>
              <a:t>= lab investigations, co-morbidity assessment, TPT or FP initiation and assessment, </a:t>
            </a:r>
            <a:r>
              <a:rPr lang="en-US" sz="2400" dirty="0" err="1"/>
              <a:t>rescripting</a:t>
            </a:r>
            <a:r>
              <a:rPr lang="en-US" sz="2400" dirty="0"/>
              <a:t> for ART, CTX, TPT, FP and NCDs</a:t>
            </a:r>
          </a:p>
          <a:p>
            <a:endParaRPr lang="en-US" dirty="0"/>
          </a:p>
          <a:p>
            <a:pPr marL="0" indent="0" algn="ctr">
              <a:buNone/>
            </a:pPr>
            <a:endParaRPr lang="en-US" b="1" dirty="0"/>
          </a:p>
        </p:txBody>
      </p:sp>
    </p:spTree>
    <p:extLst>
      <p:ext uri="{BB962C8B-B14F-4D97-AF65-F5344CB8AC3E}">
        <p14:creationId xmlns:p14="http://schemas.microsoft.com/office/powerpoint/2010/main" val="3229048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0B43-E6E6-427E-8815-B296176955FC}"/>
              </a:ext>
            </a:extLst>
          </p:cNvPr>
          <p:cNvSpPr>
            <a:spLocks noGrp="1"/>
          </p:cNvSpPr>
          <p:nvPr>
            <p:ph type="title"/>
          </p:nvPr>
        </p:nvSpPr>
        <p:spPr/>
        <p:txBody>
          <a:bodyPr>
            <a:normAutofit/>
          </a:bodyPr>
          <a:lstStyle/>
          <a:p>
            <a:r>
              <a:rPr lang="en-ZA" dirty="0">
                <a:solidFill>
                  <a:srgbClr val="FF0000"/>
                </a:solidFill>
              </a:rPr>
              <a:t>WHAT</a:t>
            </a:r>
            <a:r>
              <a:rPr lang="en-ZA" dirty="0"/>
              <a:t>: Service package</a:t>
            </a:r>
          </a:p>
        </p:txBody>
      </p:sp>
      <p:sp>
        <p:nvSpPr>
          <p:cNvPr id="3" name="Content Placeholder 2">
            <a:extLst>
              <a:ext uri="{FF2B5EF4-FFF2-40B4-BE49-F238E27FC236}">
                <a16:creationId xmlns:a16="http://schemas.microsoft.com/office/drawing/2014/main" id="{5B0F6AD0-B920-4676-A187-CA93E3EE6428}"/>
              </a:ext>
            </a:extLst>
          </p:cNvPr>
          <p:cNvSpPr>
            <a:spLocks noGrp="1"/>
          </p:cNvSpPr>
          <p:nvPr>
            <p:ph idx="1"/>
          </p:nvPr>
        </p:nvSpPr>
        <p:spPr/>
        <p:txBody>
          <a:bodyPr>
            <a:normAutofit/>
          </a:bodyPr>
          <a:lstStyle/>
          <a:p>
            <a:pPr marL="0" indent="0" algn="ctr">
              <a:buNone/>
            </a:pPr>
            <a:endParaRPr lang="en-US" b="1" dirty="0"/>
          </a:p>
          <a:p>
            <a:pPr marL="0" indent="0" algn="ctr">
              <a:buNone/>
            </a:pPr>
            <a:endParaRPr lang="en-US" b="1" dirty="0"/>
          </a:p>
        </p:txBody>
      </p:sp>
      <p:pic>
        <p:nvPicPr>
          <p:cNvPr id="4" name="Picture 3">
            <a:extLst>
              <a:ext uri="{FF2B5EF4-FFF2-40B4-BE49-F238E27FC236}">
                <a16:creationId xmlns:a16="http://schemas.microsoft.com/office/drawing/2014/main" id="{71C93C6C-BA1B-4A81-A47C-8F0BF10A9565}"/>
              </a:ext>
            </a:extLst>
          </p:cNvPr>
          <p:cNvPicPr>
            <a:picLocks noChangeAspect="1"/>
          </p:cNvPicPr>
          <p:nvPr/>
        </p:nvPicPr>
        <p:blipFill>
          <a:blip r:embed="rId3"/>
          <a:stretch>
            <a:fillRect/>
          </a:stretch>
        </p:blipFill>
        <p:spPr>
          <a:xfrm>
            <a:off x="-24891" y="2564904"/>
            <a:ext cx="9144000" cy="2019493"/>
          </a:xfrm>
          <a:prstGeom prst="rect">
            <a:avLst/>
          </a:prstGeom>
        </p:spPr>
      </p:pic>
    </p:spTree>
    <p:extLst>
      <p:ext uri="{BB962C8B-B14F-4D97-AF65-F5344CB8AC3E}">
        <p14:creationId xmlns:p14="http://schemas.microsoft.com/office/powerpoint/2010/main" val="189835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18-09-03 at 15.51.09.jpeg"/>
          <p:cNvPicPr>
            <a:picLocks noGrp="1" noChangeAspect="1"/>
          </p:cNvPicPr>
          <p:nvPr>
            <p:ph idx="1"/>
          </p:nvPr>
        </p:nvPicPr>
        <p:blipFill>
          <a:blip r:embed="rId3">
            <a:extLst>
              <a:ext uri="{28A0092B-C50C-407E-A947-70E740481C1C}">
                <a14:useLocalDpi xmlns:a14="http://schemas.microsoft.com/office/drawing/2010/main" val="0"/>
              </a:ext>
            </a:extLst>
          </a:blip>
          <a:srcRect l="-40831" r="-40831"/>
          <a:stretch>
            <a:fillRect/>
          </a:stretch>
        </p:blipFill>
        <p:spPr>
          <a:xfrm>
            <a:off x="-684584" y="260648"/>
            <a:ext cx="10867423" cy="5976664"/>
          </a:xfrm>
        </p:spPr>
      </p:pic>
      <p:sp>
        <p:nvSpPr>
          <p:cNvPr id="3" name="Rectangle 2">
            <a:extLst>
              <a:ext uri="{FF2B5EF4-FFF2-40B4-BE49-F238E27FC236}">
                <a16:creationId xmlns:a16="http://schemas.microsoft.com/office/drawing/2014/main" id="{640A6F58-C6D4-4910-BAA8-12B1B889BC78}"/>
              </a:ext>
            </a:extLst>
          </p:cNvPr>
          <p:cNvSpPr/>
          <p:nvPr/>
        </p:nvSpPr>
        <p:spPr>
          <a:xfrm>
            <a:off x="72816" y="4941168"/>
            <a:ext cx="9071842" cy="923330"/>
          </a:xfrm>
          <a:prstGeom prst="rect">
            <a:avLst/>
          </a:prstGeom>
          <a:solidFill>
            <a:schemeClr val="bg1"/>
          </a:solidFill>
        </p:spPr>
        <p:txBody>
          <a:bodyPr wrap="none" lIns="91440" tIns="45720" rIns="91440" bIns="45720">
            <a:spAutoFit/>
          </a:bodyPr>
          <a:lstStyle/>
          <a:p>
            <a:pPr algn="ctr"/>
            <a:r>
              <a:rPr lang="en-US" sz="5400" b="1" dirty="0">
                <a:ln w="6600">
                  <a:solidFill>
                    <a:srgbClr val="FF0000"/>
                  </a:solidFill>
                  <a:prstDash val="solid"/>
                </a:ln>
                <a:solidFill>
                  <a:srgbClr val="FFFFFF"/>
                </a:solidFill>
                <a:effectLst>
                  <a:outerShdw dist="38100" dir="2700000" algn="tl" rotWithShape="0">
                    <a:schemeClr val="accent2"/>
                  </a:outerShdw>
                </a:effectLst>
              </a:rPr>
              <a:t>Thank you from IAS and Ghana</a:t>
            </a:r>
          </a:p>
        </p:txBody>
      </p:sp>
    </p:spTree>
    <p:extLst>
      <p:ext uri="{BB962C8B-B14F-4D97-AF65-F5344CB8AC3E}">
        <p14:creationId xmlns:p14="http://schemas.microsoft.com/office/powerpoint/2010/main" val="50295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FA11-7394-1E49-BD4F-9C6B91193DB1}"/>
              </a:ext>
            </a:extLst>
          </p:cNvPr>
          <p:cNvSpPr>
            <a:spLocks noGrp="1"/>
          </p:cNvSpPr>
          <p:nvPr>
            <p:ph type="title"/>
          </p:nvPr>
        </p:nvSpPr>
        <p:spPr/>
        <p:txBody>
          <a:bodyPr>
            <a:normAutofit fontScale="90000"/>
          </a:bodyPr>
          <a:lstStyle/>
          <a:p>
            <a:r>
              <a:rPr lang="en-US" dirty="0"/>
              <a:t>Differentiated ART delivery for </a:t>
            </a:r>
            <a:br>
              <a:rPr lang="en-US" dirty="0"/>
            </a:br>
            <a:r>
              <a:rPr lang="en-US" dirty="0"/>
              <a:t>West and Central Africa</a:t>
            </a:r>
          </a:p>
        </p:txBody>
      </p:sp>
      <p:pic>
        <p:nvPicPr>
          <p:cNvPr id="6" name="Content Placeholder 7" descr="Screen Shot 2018-07-11 at 10.52.22.png">
            <a:extLst>
              <a:ext uri="{FF2B5EF4-FFF2-40B4-BE49-F238E27FC236}">
                <a16:creationId xmlns:a16="http://schemas.microsoft.com/office/drawing/2014/main" id="{04A23549-7C6D-5349-895D-911288A185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0" r="-175"/>
          <a:stretch/>
        </p:blipFill>
        <p:spPr>
          <a:xfrm>
            <a:off x="223596" y="1853130"/>
            <a:ext cx="2188163" cy="3072200"/>
          </a:xfrm>
          <a:prstGeom prst="rect">
            <a:avLst/>
          </a:prstGeom>
          <a:ln>
            <a:solidFill>
              <a:schemeClr val="tx1"/>
            </a:solidFill>
          </a:ln>
        </p:spPr>
      </p:pic>
      <p:sp>
        <p:nvSpPr>
          <p:cNvPr id="12" name="TextBox 11">
            <a:extLst>
              <a:ext uri="{FF2B5EF4-FFF2-40B4-BE49-F238E27FC236}">
                <a16:creationId xmlns:a16="http://schemas.microsoft.com/office/drawing/2014/main" id="{C2E73F5A-A0B4-1547-A68C-C7F76B04A92F}"/>
              </a:ext>
            </a:extLst>
          </p:cNvPr>
          <p:cNvSpPr txBox="1"/>
          <p:nvPr/>
        </p:nvSpPr>
        <p:spPr>
          <a:xfrm>
            <a:off x="2754432" y="1484784"/>
            <a:ext cx="1587563" cy="2031325"/>
          </a:xfrm>
          <a:prstGeom prst="rect">
            <a:avLst/>
          </a:prstGeom>
          <a:solidFill>
            <a:schemeClr val="bg1">
              <a:lumMod val="50000"/>
            </a:schemeClr>
          </a:solidFill>
          <a:ln>
            <a:no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Five priority actions for scaling up differentiated ART delivery in WCA</a:t>
            </a:r>
          </a:p>
        </p:txBody>
      </p:sp>
      <p:sp>
        <p:nvSpPr>
          <p:cNvPr id="13" name="TextBox 12">
            <a:extLst>
              <a:ext uri="{FF2B5EF4-FFF2-40B4-BE49-F238E27FC236}">
                <a16:creationId xmlns:a16="http://schemas.microsoft.com/office/drawing/2014/main" id="{BD627D5C-59A1-284A-BAAC-7AB5493ABA0A}"/>
              </a:ext>
            </a:extLst>
          </p:cNvPr>
          <p:cNvSpPr txBox="1"/>
          <p:nvPr/>
        </p:nvSpPr>
        <p:spPr>
          <a:xfrm>
            <a:off x="2653236" y="3933056"/>
            <a:ext cx="1578261" cy="1754326"/>
          </a:xfrm>
          <a:prstGeom prst="rect">
            <a:avLst/>
          </a:prstGeom>
          <a:solidFill>
            <a:schemeClr val="bg1">
              <a:lumMod val="50000"/>
            </a:schemeClr>
          </a:solidFill>
          <a:ln>
            <a:noFill/>
          </a:ln>
        </p:spPr>
        <p:txBody>
          <a:bodyPr wrap="square" rtlCol="0">
            <a:spAutoFit/>
          </a:bodyPr>
          <a:lstStyle>
            <a:defPPr>
              <a:defRPr lang="en-US"/>
            </a:defPPr>
            <a:lvl1pPr algn="ctr">
              <a:defRPr sz="1400" b="1">
                <a:solidFill>
                  <a:schemeClr val="bg1"/>
                </a:solidFill>
                <a:latin typeface="Arial" panose="020B0604020202020204" pitchFamily="34" charset="0"/>
                <a:cs typeface="Arial" panose="020B0604020202020204" pitchFamily="34" charset="0"/>
              </a:defRPr>
            </a:lvl1pPr>
          </a:lstStyle>
          <a:p>
            <a:r>
              <a:rPr lang="en-US" sz="1800" dirty="0"/>
              <a:t>Supplement outlining guidance on ”how” and regional case studies</a:t>
            </a:r>
          </a:p>
        </p:txBody>
      </p:sp>
      <p:pic>
        <p:nvPicPr>
          <p:cNvPr id="10" name="Picture 9">
            <a:extLst>
              <a:ext uri="{FF2B5EF4-FFF2-40B4-BE49-F238E27FC236}">
                <a16:creationId xmlns:a16="http://schemas.microsoft.com/office/drawing/2014/main" id="{170E7C88-79B5-4BA0-90B2-1DFA2C654EAE}"/>
              </a:ext>
            </a:extLst>
          </p:cNvPr>
          <p:cNvPicPr>
            <a:picLocks noChangeAspect="1"/>
          </p:cNvPicPr>
          <p:nvPr/>
        </p:nvPicPr>
        <p:blipFill>
          <a:blip r:embed="rId4"/>
          <a:stretch>
            <a:fillRect/>
          </a:stretch>
        </p:blipFill>
        <p:spPr>
          <a:xfrm>
            <a:off x="4341996" y="3907658"/>
            <a:ext cx="4572000" cy="2105160"/>
          </a:xfrm>
          <a:prstGeom prst="rect">
            <a:avLst/>
          </a:prstGeom>
        </p:spPr>
      </p:pic>
      <p:pic>
        <p:nvPicPr>
          <p:cNvPr id="15" name="Picture 14">
            <a:extLst>
              <a:ext uri="{FF2B5EF4-FFF2-40B4-BE49-F238E27FC236}">
                <a16:creationId xmlns:a16="http://schemas.microsoft.com/office/drawing/2014/main" id="{71616F53-2BE8-4A32-9313-9D68FD121925}"/>
              </a:ext>
            </a:extLst>
          </p:cNvPr>
          <p:cNvPicPr>
            <a:picLocks noChangeAspect="1"/>
          </p:cNvPicPr>
          <p:nvPr/>
        </p:nvPicPr>
        <p:blipFill>
          <a:blip r:embed="rId5"/>
          <a:stretch>
            <a:fillRect/>
          </a:stretch>
        </p:blipFill>
        <p:spPr>
          <a:xfrm>
            <a:off x="4476604" y="1522880"/>
            <a:ext cx="4667395" cy="1945892"/>
          </a:xfrm>
          <a:prstGeom prst="rect">
            <a:avLst/>
          </a:prstGeom>
        </p:spPr>
      </p:pic>
      <p:sp>
        <p:nvSpPr>
          <p:cNvPr id="19" name="Rectangle 18">
            <a:extLst>
              <a:ext uri="{FF2B5EF4-FFF2-40B4-BE49-F238E27FC236}">
                <a16:creationId xmlns:a16="http://schemas.microsoft.com/office/drawing/2014/main" id="{114ADF73-F0E2-42F3-BEC6-707642F51943}"/>
              </a:ext>
            </a:extLst>
          </p:cNvPr>
          <p:cNvSpPr/>
          <p:nvPr/>
        </p:nvSpPr>
        <p:spPr>
          <a:xfrm>
            <a:off x="2522257" y="3765932"/>
            <a:ext cx="6567124" cy="2399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Arrow: Bent 19">
            <a:extLst>
              <a:ext uri="{FF2B5EF4-FFF2-40B4-BE49-F238E27FC236}">
                <a16:creationId xmlns:a16="http://schemas.microsoft.com/office/drawing/2014/main" id="{B0F9B1D7-DF59-423B-B876-0EA9BF38DC6B}"/>
              </a:ext>
            </a:extLst>
          </p:cNvPr>
          <p:cNvSpPr/>
          <p:nvPr/>
        </p:nvSpPr>
        <p:spPr>
          <a:xfrm>
            <a:off x="1115616" y="1539226"/>
            <a:ext cx="1440160" cy="449614"/>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1" name="Arrow: Bent 20">
            <a:extLst>
              <a:ext uri="{FF2B5EF4-FFF2-40B4-BE49-F238E27FC236}">
                <a16:creationId xmlns:a16="http://schemas.microsoft.com/office/drawing/2014/main" id="{1977D299-CC74-4FAF-90DE-44F5388ED294}"/>
              </a:ext>
            </a:extLst>
          </p:cNvPr>
          <p:cNvSpPr/>
          <p:nvPr/>
        </p:nvSpPr>
        <p:spPr>
          <a:xfrm flipV="1">
            <a:off x="899590" y="4833534"/>
            <a:ext cx="1656185" cy="485239"/>
          </a:xfrm>
          <a:prstGeom prst="bentArrow">
            <a:avLst>
              <a:gd name="adj1" fmla="val 25000"/>
              <a:gd name="adj2" fmla="val 25000"/>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36866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A8A4-1707-4944-B43A-45A5D5FD1D2F}"/>
              </a:ext>
            </a:extLst>
          </p:cNvPr>
          <p:cNvSpPr>
            <a:spLocks noGrp="1"/>
          </p:cNvSpPr>
          <p:nvPr>
            <p:ph type="title"/>
          </p:nvPr>
        </p:nvSpPr>
        <p:spPr/>
        <p:txBody>
          <a:bodyPr/>
          <a:lstStyle/>
          <a:p>
            <a:r>
              <a:rPr lang="en-ZA" dirty="0"/>
              <a:t>         		Approach</a:t>
            </a:r>
          </a:p>
        </p:txBody>
      </p:sp>
      <p:pic>
        <p:nvPicPr>
          <p:cNvPr id="5" name="Picture 4">
            <a:extLst>
              <a:ext uri="{FF2B5EF4-FFF2-40B4-BE49-F238E27FC236}">
                <a16:creationId xmlns:a16="http://schemas.microsoft.com/office/drawing/2014/main" id="{6AEBF6B5-451C-454A-897C-E5E835EC94A6}"/>
              </a:ext>
            </a:extLst>
          </p:cNvPr>
          <p:cNvPicPr>
            <a:picLocks noChangeAspect="1"/>
          </p:cNvPicPr>
          <p:nvPr/>
        </p:nvPicPr>
        <p:blipFill>
          <a:blip r:embed="rId3"/>
          <a:stretch>
            <a:fillRect/>
          </a:stretch>
        </p:blipFill>
        <p:spPr>
          <a:xfrm>
            <a:off x="6237" y="2492896"/>
            <a:ext cx="2800350" cy="1628775"/>
          </a:xfrm>
          <a:prstGeom prst="rect">
            <a:avLst/>
          </a:prstGeom>
        </p:spPr>
      </p:pic>
      <p:pic>
        <p:nvPicPr>
          <p:cNvPr id="6" name="Picture 5">
            <a:extLst>
              <a:ext uri="{FF2B5EF4-FFF2-40B4-BE49-F238E27FC236}">
                <a16:creationId xmlns:a16="http://schemas.microsoft.com/office/drawing/2014/main" id="{1029DAF8-9435-4C1A-A6B0-6412819B610C}"/>
              </a:ext>
            </a:extLst>
          </p:cNvPr>
          <p:cNvPicPr>
            <a:picLocks noChangeAspect="1"/>
          </p:cNvPicPr>
          <p:nvPr/>
        </p:nvPicPr>
        <p:blipFill>
          <a:blip r:embed="rId4"/>
          <a:stretch>
            <a:fillRect/>
          </a:stretch>
        </p:blipFill>
        <p:spPr>
          <a:xfrm>
            <a:off x="2962275" y="2473846"/>
            <a:ext cx="2181225" cy="1647825"/>
          </a:xfrm>
          <a:prstGeom prst="rect">
            <a:avLst/>
          </a:prstGeom>
        </p:spPr>
      </p:pic>
      <p:pic>
        <p:nvPicPr>
          <p:cNvPr id="7" name="Picture 6">
            <a:extLst>
              <a:ext uri="{FF2B5EF4-FFF2-40B4-BE49-F238E27FC236}">
                <a16:creationId xmlns:a16="http://schemas.microsoft.com/office/drawing/2014/main" id="{103410D2-BD56-47E0-A1EF-A61E2E37BC37}"/>
              </a:ext>
            </a:extLst>
          </p:cNvPr>
          <p:cNvPicPr>
            <a:picLocks noChangeAspect="1"/>
          </p:cNvPicPr>
          <p:nvPr/>
        </p:nvPicPr>
        <p:blipFill>
          <a:blip r:embed="rId5"/>
          <a:stretch>
            <a:fillRect/>
          </a:stretch>
        </p:blipFill>
        <p:spPr>
          <a:xfrm>
            <a:off x="5299188" y="2454796"/>
            <a:ext cx="3838575" cy="1666875"/>
          </a:xfrm>
          <a:prstGeom prst="rect">
            <a:avLst/>
          </a:prstGeom>
        </p:spPr>
      </p:pic>
      <p:pic>
        <p:nvPicPr>
          <p:cNvPr id="8" name="Picture 7">
            <a:extLst>
              <a:ext uri="{FF2B5EF4-FFF2-40B4-BE49-F238E27FC236}">
                <a16:creationId xmlns:a16="http://schemas.microsoft.com/office/drawing/2014/main" id="{D283DEBD-C4DF-413C-9C80-09401A1F9846}"/>
              </a:ext>
            </a:extLst>
          </p:cNvPr>
          <p:cNvPicPr>
            <a:picLocks noChangeAspect="1"/>
          </p:cNvPicPr>
          <p:nvPr/>
        </p:nvPicPr>
        <p:blipFill rotWithShape="1">
          <a:blip r:embed="rId6"/>
          <a:srcRect l="47383" t="12622" r="8737" b="5644"/>
          <a:stretch/>
        </p:blipFill>
        <p:spPr>
          <a:xfrm>
            <a:off x="0" y="1122992"/>
            <a:ext cx="5143500" cy="5189453"/>
          </a:xfrm>
          <a:prstGeom prst="rect">
            <a:avLst/>
          </a:prstGeom>
        </p:spPr>
      </p:pic>
      <p:cxnSp>
        <p:nvCxnSpPr>
          <p:cNvPr id="15" name="Straight Arrow Connector 14">
            <a:extLst>
              <a:ext uri="{FF2B5EF4-FFF2-40B4-BE49-F238E27FC236}">
                <a16:creationId xmlns:a16="http://schemas.microsoft.com/office/drawing/2014/main" id="{618283B8-4C8D-4000-8D19-B60142FA2196}"/>
              </a:ext>
            </a:extLst>
          </p:cNvPr>
          <p:cNvCxnSpPr>
            <a:cxnSpLocks/>
          </p:cNvCxnSpPr>
          <p:nvPr/>
        </p:nvCxnSpPr>
        <p:spPr>
          <a:xfrm>
            <a:off x="1514343" y="586140"/>
            <a:ext cx="576064" cy="1583997"/>
          </a:xfrm>
          <a:prstGeom prst="straightConnector1">
            <a:avLst/>
          </a:prstGeom>
          <a:ln w="28575">
            <a:solidFill>
              <a:srgbClr val="E3000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7379F6A-FCEF-46F3-8123-85F9D328A951}"/>
              </a:ext>
            </a:extLst>
          </p:cNvPr>
          <p:cNvCxnSpPr>
            <a:cxnSpLocks/>
          </p:cNvCxnSpPr>
          <p:nvPr/>
        </p:nvCxnSpPr>
        <p:spPr>
          <a:xfrm flipH="1">
            <a:off x="3008255" y="586140"/>
            <a:ext cx="879669" cy="2195405"/>
          </a:xfrm>
          <a:prstGeom prst="straightConnector1">
            <a:avLst/>
          </a:prstGeom>
          <a:ln w="28575">
            <a:solidFill>
              <a:srgbClr val="E3000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17A49E7-9CE1-4CF3-9EAE-328D3774EA20}"/>
              </a:ext>
            </a:extLst>
          </p:cNvPr>
          <p:cNvCxnSpPr>
            <a:cxnSpLocks/>
          </p:cNvCxnSpPr>
          <p:nvPr/>
        </p:nvCxnSpPr>
        <p:spPr>
          <a:xfrm flipH="1" flipV="1">
            <a:off x="3131840" y="4293096"/>
            <a:ext cx="1512168" cy="1656185"/>
          </a:xfrm>
          <a:prstGeom prst="straightConnector1">
            <a:avLst/>
          </a:prstGeom>
          <a:ln w="28575">
            <a:solidFill>
              <a:srgbClr val="E3000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6DC452B-C516-411E-B75E-DF3CA9DE66BD}"/>
              </a:ext>
            </a:extLst>
          </p:cNvPr>
          <p:cNvSpPr txBox="1"/>
          <p:nvPr/>
        </p:nvSpPr>
        <p:spPr>
          <a:xfrm>
            <a:off x="3867640" y="199321"/>
            <a:ext cx="432048" cy="430887"/>
          </a:xfrm>
          <a:prstGeom prst="rect">
            <a:avLst/>
          </a:prstGeom>
          <a:noFill/>
        </p:spPr>
        <p:txBody>
          <a:bodyPr wrap="square" rtlCol="0">
            <a:spAutoFit/>
          </a:bodyPr>
          <a:lstStyle/>
          <a:p>
            <a:r>
              <a:rPr lang="en-ZA" sz="2200" b="1" dirty="0">
                <a:solidFill>
                  <a:srgbClr val="E3000F"/>
                </a:solidFill>
              </a:rPr>
              <a:t>?</a:t>
            </a:r>
          </a:p>
        </p:txBody>
      </p:sp>
      <p:sp>
        <p:nvSpPr>
          <p:cNvPr id="11" name="TextBox 10">
            <a:extLst>
              <a:ext uri="{FF2B5EF4-FFF2-40B4-BE49-F238E27FC236}">
                <a16:creationId xmlns:a16="http://schemas.microsoft.com/office/drawing/2014/main" id="{FB955F8C-D434-44B8-9D24-2858A5F83C18}"/>
              </a:ext>
            </a:extLst>
          </p:cNvPr>
          <p:cNvSpPr txBox="1"/>
          <p:nvPr/>
        </p:nvSpPr>
        <p:spPr>
          <a:xfrm>
            <a:off x="4644008" y="5751491"/>
            <a:ext cx="432048" cy="430887"/>
          </a:xfrm>
          <a:prstGeom prst="rect">
            <a:avLst/>
          </a:prstGeom>
          <a:noFill/>
        </p:spPr>
        <p:txBody>
          <a:bodyPr wrap="square" rtlCol="0">
            <a:spAutoFit/>
          </a:bodyPr>
          <a:lstStyle/>
          <a:p>
            <a:r>
              <a:rPr lang="en-ZA" sz="2200" b="1" dirty="0">
                <a:solidFill>
                  <a:srgbClr val="E3000F"/>
                </a:solidFill>
              </a:rPr>
              <a:t>?</a:t>
            </a:r>
          </a:p>
        </p:txBody>
      </p:sp>
    </p:spTree>
    <p:extLst>
      <p:ext uri="{BB962C8B-B14F-4D97-AF65-F5344CB8AC3E}">
        <p14:creationId xmlns:p14="http://schemas.microsoft.com/office/powerpoint/2010/main" val="25187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7B86-367E-48A3-B55E-69D7F3F1F542}"/>
              </a:ext>
            </a:extLst>
          </p:cNvPr>
          <p:cNvSpPr>
            <a:spLocks noGrp="1"/>
          </p:cNvSpPr>
          <p:nvPr>
            <p:ph type="title"/>
          </p:nvPr>
        </p:nvSpPr>
        <p:spPr/>
        <p:txBody>
          <a:bodyPr>
            <a:normAutofit fontScale="90000"/>
          </a:bodyPr>
          <a:lstStyle/>
          <a:p>
            <a:r>
              <a:rPr lang="en-ZA" dirty="0"/>
              <a:t>Define stable for population groups</a:t>
            </a:r>
          </a:p>
        </p:txBody>
      </p:sp>
      <p:sp>
        <p:nvSpPr>
          <p:cNvPr id="3" name="Content Placeholder 2">
            <a:extLst>
              <a:ext uri="{FF2B5EF4-FFF2-40B4-BE49-F238E27FC236}">
                <a16:creationId xmlns:a16="http://schemas.microsoft.com/office/drawing/2014/main" id="{27BD0D76-F8D6-4C34-A09F-9B6D729058ED}"/>
              </a:ext>
            </a:extLst>
          </p:cNvPr>
          <p:cNvSpPr>
            <a:spLocks noGrp="1"/>
          </p:cNvSpPr>
          <p:nvPr>
            <p:ph idx="1"/>
          </p:nvPr>
        </p:nvSpPr>
        <p:spPr>
          <a:xfrm>
            <a:off x="457200" y="1600200"/>
            <a:ext cx="8229600" cy="5069160"/>
          </a:xfrm>
        </p:spPr>
        <p:txBody>
          <a:bodyPr>
            <a:normAutofit fontScale="70000" lnSpcReduction="20000"/>
          </a:bodyPr>
          <a:lstStyle/>
          <a:p>
            <a:pPr marL="0" indent="0">
              <a:buNone/>
            </a:pPr>
            <a:endParaRPr lang="en-ZA" dirty="0"/>
          </a:p>
          <a:p>
            <a:endParaRPr lang="en-ZA" dirty="0"/>
          </a:p>
          <a:p>
            <a:endParaRPr lang="en-ZA" dirty="0"/>
          </a:p>
          <a:p>
            <a:endParaRPr lang="en-ZA" dirty="0"/>
          </a:p>
          <a:p>
            <a:endParaRPr lang="en-ZA" dirty="0"/>
          </a:p>
          <a:p>
            <a:endParaRPr lang="en-ZA" dirty="0"/>
          </a:p>
          <a:p>
            <a:endParaRPr lang="en-ZA" dirty="0"/>
          </a:p>
          <a:p>
            <a:pPr>
              <a:spcBef>
                <a:spcPts val="900"/>
              </a:spcBef>
            </a:pPr>
            <a:r>
              <a:rPr lang="en-ZA" b="1" dirty="0"/>
              <a:t>WHO recommends</a:t>
            </a:r>
            <a:r>
              <a:rPr lang="en-ZA" dirty="0"/>
              <a:t>: 12 months on ART, clinically stable and good understanding of adherence, evidence of treatment success (e.g. two undetectable VL, rising CD4, CD4 &gt;200)</a:t>
            </a:r>
          </a:p>
          <a:p>
            <a:pPr lvl="1">
              <a:spcBef>
                <a:spcPts val="900"/>
              </a:spcBef>
            </a:pPr>
            <a:r>
              <a:rPr lang="en-ZA" sz="3100" dirty="0"/>
              <a:t>Importantly doesn’t require a VL where not available</a:t>
            </a:r>
          </a:p>
          <a:p>
            <a:pPr>
              <a:spcBef>
                <a:spcPts val="900"/>
              </a:spcBef>
            </a:pPr>
            <a:r>
              <a:rPr lang="en-ZA" b="1" dirty="0"/>
              <a:t>Country examples go beyond </a:t>
            </a:r>
            <a:r>
              <a:rPr lang="en-ZA" dirty="0"/>
              <a:t>– 6 months on ART &amp; one undetectable VL</a:t>
            </a:r>
          </a:p>
        </p:txBody>
      </p:sp>
      <p:pic>
        <p:nvPicPr>
          <p:cNvPr id="4" name="Picture 3">
            <a:extLst>
              <a:ext uri="{FF2B5EF4-FFF2-40B4-BE49-F238E27FC236}">
                <a16:creationId xmlns:a16="http://schemas.microsoft.com/office/drawing/2014/main" id="{21D0A797-FC34-4165-8E74-F3092F75DD7E}"/>
              </a:ext>
            </a:extLst>
          </p:cNvPr>
          <p:cNvPicPr>
            <a:picLocks noChangeAspect="1"/>
          </p:cNvPicPr>
          <p:nvPr/>
        </p:nvPicPr>
        <p:blipFill>
          <a:blip r:embed="rId3"/>
          <a:stretch>
            <a:fillRect/>
          </a:stretch>
        </p:blipFill>
        <p:spPr>
          <a:xfrm>
            <a:off x="3221264" y="1483444"/>
            <a:ext cx="1579345" cy="2379737"/>
          </a:xfrm>
          <a:prstGeom prst="rect">
            <a:avLst/>
          </a:prstGeom>
        </p:spPr>
      </p:pic>
      <p:pic>
        <p:nvPicPr>
          <p:cNvPr id="5" name="Picture 4">
            <a:extLst>
              <a:ext uri="{FF2B5EF4-FFF2-40B4-BE49-F238E27FC236}">
                <a16:creationId xmlns:a16="http://schemas.microsoft.com/office/drawing/2014/main" id="{4161B366-7C13-46C6-8F43-0478DADB0385}"/>
              </a:ext>
            </a:extLst>
          </p:cNvPr>
          <p:cNvPicPr>
            <a:picLocks noChangeAspect="1"/>
          </p:cNvPicPr>
          <p:nvPr/>
        </p:nvPicPr>
        <p:blipFill>
          <a:blip r:embed="rId4"/>
          <a:stretch>
            <a:fillRect/>
          </a:stretch>
        </p:blipFill>
        <p:spPr>
          <a:xfrm>
            <a:off x="5362387" y="1383248"/>
            <a:ext cx="1265238" cy="2514856"/>
          </a:xfrm>
          <a:prstGeom prst="rect">
            <a:avLst/>
          </a:prstGeom>
        </p:spPr>
      </p:pic>
      <p:pic>
        <p:nvPicPr>
          <p:cNvPr id="7" name="Picture 6">
            <a:extLst>
              <a:ext uri="{FF2B5EF4-FFF2-40B4-BE49-F238E27FC236}">
                <a16:creationId xmlns:a16="http://schemas.microsoft.com/office/drawing/2014/main" id="{5C6FC793-D172-40BD-8153-A80D8CE11E6E}"/>
              </a:ext>
            </a:extLst>
          </p:cNvPr>
          <p:cNvPicPr>
            <a:picLocks noChangeAspect="1"/>
          </p:cNvPicPr>
          <p:nvPr/>
        </p:nvPicPr>
        <p:blipFill>
          <a:blip r:embed="rId5"/>
          <a:stretch>
            <a:fillRect/>
          </a:stretch>
        </p:blipFill>
        <p:spPr>
          <a:xfrm>
            <a:off x="6916945" y="1311939"/>
            <a:ext cx="1333500" cy="2657475"/>
          </a:xfrm>
          <a:prstGeom prst="rect">
            <a:avLst/>
          </a:prstGeom>
        </p:spPr>
      </p:pic>
      <p:pic>
        <p:nvPicPr>
          <p:cNvPr id="8" name="Picture 7">
            <a:extLst>
              <a:ext uri="{FF2B5EF4-FFF2-40B4-BE49-F238E27FC236}">
                <a16:creationId xmlns:a16="http://schemas.microsoft.com/office/drawing/2014/main" id="{52CEF3E3-7A94-4D3B-95B1-09D9BD9D0316}"/>
              </a:ext>
            </a:extLst>
          </p:cNvPr>
          <p:cNvPicPr>
            <a:picLocks noChangeAspect="1"/>
          </p:cNvPicPr>
          <p:nvPr/>
        </p:nvPicPr>
        <p:blipFill>
          <a:blip r:embed="rId6"/>
          <a:stretch>
            <a:fillRect/>
          </a:stretch>
        </p:blipFill>
        <p:spPr>
          <a:xfrm>
            <a:off x="1692968" y="1417530"/>
            <a:ext cx="966518" cy="2446291"/>
          </a:xfrm>
          <a:prstGeom prst="rect">
            <a:avLst/>
          </a:prstGeom>
        </p:spPr>
      </p:pic>
      <p:pic>
        <p:nvPicPr>
          <p:cNvPr id="9" name="Picture 8">
            <a:extLst>
              <a:ext uri="{FF2B5EF4-FFF2-40B4-BE49-F238E27FC236}">
                <a16:creationId xmlns:a16="http://schemas.microsoft.com/office/drawing/2014/main" id="{64C358EA-879E-4AEC-A53F-B66E5A9E777F}"/>
              </a:ext>
            </a:extLst>
          </p:cNvPr>
          <p:cNvPicPr>
            <a:picLocks noChangeAspect="1"/>
          </p:cNvPicPr>
          <p:nvPr/>
        </p:nvPicPr>
        <p:blipFill>
          <a:blip r:embed="rId7"/>
          <a:stretch>
            <a:fillRect/>
          </a:stretch>
        </p:blipFill>
        <p:spPr>
          <a:xfrm>
            <a:off x="686127" y="1600200"/>
            <a:ext cx="1029544" cy="2291961"/>
          </a:xfrm>
          <a:prstGeom prst="rect">
            <a:avLst/>
          </a:prstGeom>
        </p:spPr>
      </p:pic>
    </p:spTree>
    <p:extLst>
      <p:ext uri="{BB962C8B-B14F-4D97-AF65-F5344CB8AC3E}">
        <p14:creationId xmlns:p14="http://schemas.microsoft.com/office/powerpoint/2010/main" val="33543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FB6C-0B70-4E71-99E7-69977CC6210B}"/>
              </a:ext>
            </a:extLst>
          </p:cNvPr>
          <p:cNvSpPr>
            <a:spLocks noGrp="1"/>
          </p:cNvSpPr>
          <p:nvPr>
            <p:ph type="title"/>
          </p:nvPr>
        </p:nvSpPr>
        <p:spPr/>
        <p:txBody>
          <a:bodyPr/>
          <a:lstStyle/>
          <a:p>
            <a:endParaRPr lang="en-ZA"/>
          </a:p>
        </p:txBody>
      </p:sp>
      <p:pic>
        <p:nvPicPr>
          <p:cNvPr id="5" name="Picture 4">
            <a:extLst>
              <a:ext uri="{FF2B5EF4-FFF2-40B4-BE49-F238E27FC236}">
                <a16:creationId xmlns:a16="http://schemas.microsoft.com/office/drawing/2014/main" id="{B6B0EC1B-8B26-49B7-A188-A547564989C0}"/>
              </a:ext>
            </a:extLst>
          </p:cNvPr>
          <p:cNvPicPr>
            <a:picLocks noChangeAspect="1"/>
          </p:cNvPicPr>
          <p:nvPr/>
        </p:nvPicPr>
        <p:blipFill>
          <a:blip r:embed="rId3"/>
          <a:stretch>
            <a:fillRect/>
          </a:stretch>
        </p:blipFill>
        <p:spPr>
          <a:xfrm>
            <a:off x="1578818" y="199095"/>
            <a:ext cx="6305550" cy="1266825"/>
          </a:xfrm>
          <a:prstGeom prst="rect">
            <a:avLst/>
          </a:prstGeom>
        </p:spPr>
      </p:pic>
      <p:pic>
        <p:nvPicPr>
          <p:cNvPr id="9" name="Picture 8">
            <a:extLst>
              <a:ext uri="{FF2B5EF4-FFF2-40B4-BE49-F238E27FC236}">
                <a16:creationId xmlns:a16="http://schemas.microsoft.com/office/drawing/2014/main" id="{D0781720-71EA-4490-B43C-94D77D8E0B88}"/>
              </a:ext>
            </a:extLst>
          </p:cNvPr>
          <p:cNvPicPr>
            <a:picLocks noChangeAspect="1"/>
          </p:cNvPicPr>
          <p:nvPr/>
        </p:nvPicPr>
        <p:blipFill>
          <a:blip r:embed="rId4"/>
          <a:stretch>
            <a:fillRect/>
          </a:stretch>
        </p:blipFill>
        <p:spPr>
          <a:xfrm>
            <a:off x="2534039" y="1476375"/>
            <a:ext cx="5448300" cy="971550"/>
          </a:xfrm>
          <a:prstGeom prst="rect">
            <a:avLst/>
          </a:prstGeom>
        </p:spPr>
      </p:pic>
      <p:pic>
        <p:nvPicPr>
          <p:cNvPr id="11" name="Picture 10">
            <a:extLst>
              <a:ext uri="{FF2B5EF4-FFF2-40B4-BE49-F238E27FC236}">
                <a16:creationId xmlns:a16="http://schemas.microsoft.com/office/drawing/2014/main" id="{73AD3766-BEF3-4F01-BEA9-03F1A5265DE6}"/>
              </a:ext>
            </a:extLst>
          </p:cNvPr>
          <p:cNvPicPr>
            <a:picLocks noChangeAspect="1"/>
          </p:cNvPicPr>
          <p:nvPr/>
        </p:nvPicPr>
        <p:blipFill>
          <a:blip r:embed="rId5"/>
          <a:stretch>
            <a:fillRect/>
          </a:stretch>
        </p:blipFill>
        <p:spPr>
          <a:xfrm>
            <a:off x="1461889" y="2408995"/>
            <a:ext cx="6422479" cy="3908253"/>
          </a:xfrm>
          <a:prstGeom prst="rect">
            <a:avLst/>
          </a:prstGeom>
        </p:spPr>
      </p:pic>
      <p:pic>
        <p:nvPicPr>
          <p:cNvPr id="12" name="Picture 11">
            <a:extLst>
              <a:ext uri="{FF2B5EF4-FFF2-40B4-BE49-F238E27FC236}">
                <a16:creationId xmlns:a16="http://schemas.microsoft.com/office/drawing/2014/main" id="{964AAFCD-77DB-4772-A84F-4BBD568ABE96}"/>
              </a:ext>
            </a:extLst>
          </p:cNvPr>
          <p:cNvPicPr>
            <a:picLocks noChangeAspect="1"/>
          </p:cNvPicPr>
          <p:nvPr/>
        </p:nvPicPr>
        <p:blipFill>
          <a:blip r:embed="rId6"/>
          <a:stretch>
            <a:fillRect/>
          </a:stretch>
        </p:blipFill>
        <p:spPr>
          <a:xfrm>
            <a:off x="2305508" y="4266466"/>
            <a:ext cx="4735240" cy="2230318"/>
          </a:xfrm>
          <a:prstGeom prst="rect">
            <a:avLst/>
          </a:prstGeom>
        </p:spPr>
      </p:pic>
    </p:spTree>
    <p:extLst>
      <p:ext uri="{BB962C8B-B14F-4D97-AF65-F5344CB8AC3E}">
        <p14:creationId xmlns:p14="http://schemas.microsoft.com/office/powerpoint/2010/main" val="31878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0B43-E6E6-427E-8815-B296176955FC}"/>
              </a:ext>
            </a:extLst>
          </p:cNvPr>
          <p:cNvSpPr>
            <a:spLocks noGrp="1"/>
          </p:cNvSpPr>
          <p:nvPr>
            <p:ph type="title"/>
          </p:nvPr>
        </p:nvSpPr>
        <p:spPr/>
        <p:txBody>
          <a:bodyPr>
            <a:normAutofit/>
          </a:bodyPr>
          <a:lstStyle/>
          <a:p>
            <a:r>
              <a:rPr lang="en-ZA" dirty="0">
                <a:solidFill>
                  <a:srgbClr val="13A89E"/>
                </a:solidFill>
              </a:rPr>
              <a:t>WHEN</a:t>
            </a:r>
            <a:r>
              <a:rPr lang="en-ZA" dirty="0"/>
              <a:t>: Service frequency</a:t>
            </a:r>
          </a:p>
        </p:txBody>
      </p:sp>
      <p:sp>
        <p:nvSpPr>
          <p:cNvPr id="3" name="Content Placeholder 2">
            <a:extLst>
              <a:ext uri="{FF2B5EF4-FFF2-40B4-BE49-F238E27FC236}">
                <a16:creationId xmlns:a16="http://schemas.microsoft.com/office/drawing/2014/main" id="{5B0F6AD0-B920-4676-A187-CA93E3EE6428}"/>
              </a:ext>
            </a:extLst>
          </p:cNvPr>
          <p:cNvSpPr>
            <a:spLocks noGrp="1"/>
          </p:cNvSpPr>
          <p:nvPr>
            <p:ph idx="1"/>
          </p:nvPr>
        </p:nvSpPr>
        <p:spPr>
          <a:xfrm>
            <a:off x="476362" y="1340768"/>
            <a:ext cx="8416117" cy="4626514"/>
          </a:xfrm>
        </p:spPr>
        <p:txBody>
          <a:bodyPr>
            <a:noAutofit/>
          </a:bodyPr>
          <a:lstStyle/>
          <a:p>
            <a:pPr marL="0" indent="0">
              <a:spcBef>
                <a:spcPts val="900"/>
              </a:spcBef>
              <a:buNone/>
            </a:pPr>
            <a:r>
              <a:rPr lang="en-US" sz="2100" b="1" dirty="0">
                <a:solidFill>
                  <a:srgbClr val="13A89E"/>
                </a:solidFill>
              </a:rPr>
              <a:t>Frequency of ART refill and clinical consultation visits + time of day services available</a:t>
            </a:r>
          </a:p>
          <a:p>
            <a:pPr>
              <a:spcBef>
                <a:spcPts val="900"/>
              </a:spcBef>
            </a:pPr>
            <a:r>
              <a:rPr lang="en-US" sz="2000" b="1" dirty="0"/>
              <a:t>WHO recommends</a:t>
            </a:r>
            <a:r>
              <a:rPr lang="en-US" sz="2000" dirty="0"/>
              <a:t>: 3-6 monthly for ART refills and clinical consultations</a:t>
            </a:r>
          </a:p>
          <a:p>
            <a:pPr>
              <a:spcBef>
                <a:spcPts val="900"/>
              </a:spcBef>
            </a:pPr>
            <a:r>
              <a:rPr lang="en-US" sz="2000" b="1" dirty="0"/>
              <a:t>Country examples go beyond: </a:t>
            </a:r>
            <a:r>
              <a:rPr lang="en-US" sz="2000" dirty="0"/>
              <a:t> 6 monthly ART refills and annual clinical consultations (South Africa)</a:t>
            </a:r>
          </a:p>
          <a:p>
            <a:pPr>
              <a:spcBef>
                <a:spcPts val="900"/>
              </a:spcBef>
            </a:pPr>
            <a:r>
              <a:rPr lang="en-US" sz="2000" dirty="0"/>
              <a:t>Reduces burden on client (direct and indirect costs) and health system (don’t need ART refills available at every facility – can travel further if longer refills given).</a:t>
            </a:r>
          </a:p>
          <a:p>
            <a:pPr>
              <a:spcBef>
                <a:spcPts val="900"/>
              </a:spcBef>
            </a:pPr>
            <a:r>
              <a:rPr lang="en-US" sz="2000" dirty="0"/>
              <a:t>In context of high stigma – reduced visits reduce risk of breaches of confidentiality and/or accidental disclosure</a:t>
            </a:r>
          </a:p>
        </p:txBody>
      </p:sp>
      <p:sp>
        <p:nvSpPr>
          <p:cNvPr id="5" name="TextBox 4">
            <a:extLst>
              <a:ext uri="{FF2B5EF4-FFF2-40B4-BE49-F238E27FC236}">
                <a16:creationId xmlns:a16="http://schemas.microsoft.com/office/drawing/2014/main" id="{E226D5F3-A734-493D-80C8-A938B1D5A87A}"/>
              </a:ext>
            </a:extLst>
          </p:cNvPr>
          <p:cNvSpPr txBox="1"/>
          <p:nvPr/>
        </p:nvSpPr>
        <p:spPr>
          <a:xfrm>
            <a:off x="500511" y="5391218"/>
            <a:ext cx="8219256" cy="1138773"/>
          </a:xfrm>
          <a:prstGeom prst="rect">
            <a:avLst/>
          </a:prstGeom>
          <a:solidFill>
            <a:schemeClr val="bg1">
              <a:lumMod val="85000"/>
            </a:schemeClr>
          </a:solidFill>
        </p:spPr>
        <p:txBody>
          <a:bodyPr wrap="square" rtlCol="0">
            <a:spAutoFit/>
          </a:bodyPr>
          <a:lstStyle/>
          <a:p>
            <a:pPr algn="ctr"/>
            <a:r>
              <a:rPr lang="en-US" sz="2500" b="1" dirty="0">
                <a:solidFill>
                  <a:srgbClr val="13A89E"/>
                </a:solidFill>
                <a:latin typeface="Arial" panose="020B0604020202020204" pitchFamily="34" charset="0"/>
                <a:cs typeface="Arial" panose="020B0604020202020204" pitchFamily="34" charset="0"/>
              </a:rPr>
              <a:t>Pushing ART refills to six months: National </a:t>
            </a:r>
          </a:p>
          <a:p>
            <a:pPr algn="ctr"/>
            <a:r>
              <a:rPr lang="en-US" sz="2500" b="1" dirty="0">
                <a:solidFill>
                  <a:srgbClr val="13A89E"/>
                </a:solidFill>
                <a:latin typeface="Arial" panose="020B0604020202020204" pitchFamily="34" charset="0"/>
                <a:cs typeface="Arial" panose="020B0604020202020204" pitchFamily="34" charset="0"/>
              </a:rPr>
              <a:t>policy </a:t>
            </a:r>
            <a:r>
              <a:rPr lang="en-ZA" sz="2500" b="1" dirty="0">
                <a:solidFill>
                  <a:srgbClr val="13A89E"/>
                </a:solidFill>
                <a:latin typeface="Arial" panose="020B0604020202020204" pitchFamily="34" charset="0"/>
                <a:cs typeface="Arial" panose="020B0604020202020204" pitchFamily="34" charset="0"/>
              </a:rPr>
              <a:t>progress in Guinea</a:t>
            </a:r>
          </a:p>
          <a:p>
            <a:pPr algn="ctr"/>
            <a:r>
              <a:rPr lang="en-US" b="1" i="1" dirty="0" err="1">
                <a:latin typeface="Arial" panose="020B0604020202020204" pitchFamily="34" charset="0"/>
                <a:cs typeface="Arial" panose="020B0604020202020204" pitchFamily="34" charset="0"/>
              </a:rPr>
              <a:t>Foromo</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Guilavogui</a:t>
            </a:r>
            <a:r>
              <a:rPr lang="en-US" b="1" i="1" dirty="0">
                <a:latin typeface="Arial" panose="020B0604020202020204" pitchFamily="34" charset="0"/>
                <a:cs typeface="Arial" panose="020B0604020202020204" pitchFamily="34" charset="0"/>
              </a:rPr>
              <a:t>, Ministry of Health, Guinea</a:t>
            </a:r>
          </a:p>
        </p:txBody>
      </p:sp>
    </p:spTree>
    <p:extLst>
      <p:ext uri="{BB962C8B-B14F-4D97-AF65-F5344CB8AC3E}">
        <p14:creationId xmlns:p14="http://schemas.microsoft.com/office/powerpoint/2010/main" val="336248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0B43-E6E6-427E-8815-B296176955FC}"/>
              </a:ext>
            </a:extLst>
          </p:cNvPr>
          <p:cNvSpPr>
            <a:spLocks noGrp="1"/>
          </p:cNvSpPr>
          <p:nvPr>
            <p:ph type="title"/>
          </p:nvPr>
        </p:nvSpPr>
        <p:spPr/>
        <p:txBody>
          <a:bodyPr>
            <a:normAutofit/>
          </a:bodyPr>
          <a:lstStyle/>
          <a:p>
            <a:r>
              <a:rPr lang="en-ZA" dirty="0">
                <a:solidFill>
                  <a:srgbClr val="13A89E"/>
                </a:solidFill>
              </a:rPr>
              <a:t>WHEN</a:t>
            </a:r>
            <a:r>
              <a:rPr lang="en-ZA" dirty="0"/>
              <a:t>: Service frequency</a:t>
            </a:r>
          </a:p>
        </p:txBody>
      </p:sp>
      <p:sp>
        <p:nvSpPr>
          <p:cNvPr id="3" name="Content Placeholder 2">
            <a:extLst>
              <a:ext uri="{FF2B5EF4-FFF2-40B4-BE49-F238E27FC236}">
                <a16:creationId xmlns:a16="http://schemas.microsoft.com/office/drawing/2014/main" id="{5B0F6AD0-B920-4676-A187-CA93E3EE6428}"/>
              </a:ext>
            </a:extLst>
          </p:cNvPr>
          <p:cNvSpPr>
            <a:spLocks noGrp="1"/>
          </p:cNvSpPr>
          <p:nvPr>
            <p:ph idx="1"/>
          </p:nvPr>
        </p:nvSpPr>
        <p:spPr/>
        <p:txBody>
          <a:bodyPr>
            <a:normAutofit/>
          </a:bodyPr>
          <a:lstStyle/>
          <a:p>
            <a:pPr marL="0" indent="0" algn="ctr">
              <a:buNone/>
            </a:pPr>
            <a:endParaRPr lang="en-US" sz="2200" b="1" i="1" dirty="0">
              <a:solidFill>
                <a:srgbClr val="13A89E"/>
              </a:solidFill>
            </a:endParaRPr>
          </a:p>
          <a:p>
            <a:pPr marL="0" indent="0" algn="ctr">
              <a:buNone/>
            </a:pPr>
            <a:endParaRPr lang="en-ZA" sz="2200" b="1" i="1" dirty="0">
              <a:solidFill>
                <a:srgbClr val="13A89E"/>
              </a:solidFill>
            </a:endParaRPr>
          </a:p>
        </p:txBody>
      </p:sp>
      <p:pic>
        <p:nvPicPr>
          <p:cNvPr id="4" name="Picture 3">
            <a:extLst>
              <a:ext uri="{FF2B5EF4-FFF2-40B4-BE49-F238E27FC236}">
                <a16:creationId xmlns:a16="http://schemas.microsoft.com/office/drawing/2014/main" id="{2BAFCA72-F111-48B9-8471-71FE65FE52D7}"/>
              </a:ext>
            </a:extLst>
          </p:cNvPr>
          <p:cNvPicPr>
            <a:picLocks noChangeAspect="1"/>
          </p:cNvPicPr>
          <p:nvPr/>
        </p:nvPicPr>
        <p:blipFill>
          <a:blip r:embed="rId3"/>
          <a:stretch>
            <a:fillRect/>
          </a:stretch>
        </p:blipFill>
        <p:spPr>
          <a:xfrm>
            <a:off x="-15056" y="1929190"/>
            <a:ext cx="9144000" cy="2999619"/>
          </a:xfrm>
          <a:prstGeom prst="rect">
            <a:avLst/>
          </a:prstGeom>
        </p:spPr>
      </p:pic>
      <p:pic>
        <p:nvPicPr>
          <p:cNvPr id="5" name="Picture 4">
            <a:extLst>
              <a:ext uri="{FF2B5EF4-FFF2-40B4-BE49-F238E27FC236}">
                <a16:creationId xmlns:a16="http://schemas.microsoft.com/office/drawing/2014/main" id="{FCDB8270-95C1-4D47-8993-C786E832C637}"/>
              </a:ext>
            </a:extLst>
          </p:cNvPr>
          <p:cNvPicPr>
            <a:picLocks noChangeAspect="1"/>
          </p:cNvPicPr>
          <p:nvPr/>
        </p:nvPicPr>
        <p:blipFill>
          <a:blip r:embed="rId4"/>
          <a:stretch>
            <a:fillRect/>
          </a:stretch>
        </p:blipFill>
        <p:spPr>
          <a:xfrm>
            <a:off x="15056" y="4928809"/>
            <a:ext cx="9144000" cy="873963"/>
          </a:xfrm>
          <a:prstGeom prst="rect">
            <a:avLst/>
          </a:prstGeom>
        </p:spPr>
      </p:pic>
    </p:spTree>
    <p:extLst>
      <p:ext uri="{BB962C8B-B14F-4D97-AF65-F5344CB8AC3E}">
        <p14:creationId xmlns:p14="http://schemas.microsoft.com/office/powerpoint/2010/main" val="423046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5C91-316C-FA4C-A39E-F0044226F8A2}"/>
              </a:ext>
            </a:extLst>
          </p:cNvPr>
          <p:cNvSpPr>
            <a:spLocks noGrp="1"/>
          </p:cNvSpPr>
          <p:nvPr>
            <p:ph type="title"/>
          </p:nvPr>
        </p:nvSpPr>
        <p:spPr/>
        <p:txBody>
          <a:bodyPr/>
          <a:lstStyle/>
          <a:p>
            <a:r>
              <a:rPr lang="en-ZA" dirty="0"/>
              <a:t>Maximum duration of refills</a:t>
            </a:r>
            <a:endParaRPr lang="en-US" dirty="0"/>
          </a:p>
        </p:txBody>
      </p:sp>
      <p:graphicFrame>
        <p:nvGraphicFramePr>
          <p:cNvPr id="4" name="Content Placeholder 3">
            <a:extLst>
              <a:ext uri="{FF2B5EF4-FFF2-40B4-BE49-F238E27FC236}">
                <a16:creationId xmlns:a16="http://schemas.microsoft.com/office/drawing/2014/main" id="{C3F65187-6697-7C43-BF51-7D2C7DC782AD}"/>
              </a:ext>
            </a:extLst>
          </p:cNvPr>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104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BC10-9BFE-DC4C-8880-75AE7930B65B}"/>
              </a:ext>
            </a:extLst>
          </p:cNvPr>
          <p:cNvSpPr>
            <a:spLocks noGrp="1"/>
          </p:cNvSpPr>
          <p:nvPr>
            <p:ph type="title"/>
          </p:nvPr>
        </p:nvSpPr>
        <p:spPr/>
        <p:txBody>
          <a:bodyPr>
            <a:normAutofit fontScale="90000"/>
          </a:bodyPr>
          <a:lstStyle/>
          <a:p>
            <a:r>
              <a:rPr lang="en-US" dirty="0"/>
              <a:t>Maximum frequency of clinical consultations</a:t>
            </a:r>
          </a:p>
        </p:txBody>
      </p:sp>
      <p:graphicFrame>
        <p:nvGraphicFramePr>
          <p:cNvPr id="4" name="Content Placeholder 3">
            <a:extLst>
              <a:ext uri="{FF2B5EF4-FFF2-40B4-BE49-F238E27FC236}">
                <a16:creationId xmlns:a16="http://schemas.microsoft.com/office/drawing/2014/main" id="{EABF1957-6A27-934C-AA93-41F3BEA9C2E9}"/>
              </a:ext>
            </a:extLst>
          </p:cNvPr>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5183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2556</TotalTime>
  <Words>2000</Words>
  <Application>Microsoft Macintosh PowerPoint</Application>
  <PresentationFormat>On-screen Show (4:3)</PresentationFormat>
  <Paragraphs>121</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 Overview of the ART delivery framework approach    </vt:lpstr>
      <vt:lpstr>Differentiated ART delivery for  West and Central Africa</vt:lpstr>
      <vt:lpstr>           Approach</vt:lpstr>
      <vt:lpstr>Define stable for population groups</vt:lpstr>
      <vt:lpstr>PowerPoint Presentation</vt:lpstr>
      <vt:lpstr>WHEN: Service frequency</vt:lpstr>
      <vt:lpstr>WHEN: Service frequency</vt:lpstr>
      <vt:lpstr>Maximum duration of refills</vt:lpstr>
      <vt:lpstr>Maximum frequency of clinical consultations</vt:lpstr>
      <vt:lpstr>WHERE: Service location</vt:lpstr>
      <vt:lpstr>WHERE: Service location</vt:lpstr>
      <vt:lpstr>WHERE: Service location</vt:lpstr>
      <vt:lpstr>WHO: Service provider</vt:lpstr>
      <vt:lpstr>WHO: Service provider</vt:lpstr>
      <vt:lpstr>WHAT: Service package</vt:lpstr>
      <vt:lpstr>WHAT: Service package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community ART in a time of conflict:  Pilot projects from Central African Republic</dc:title>
  <dc:creator>Charles Ssonko</dc:creator>
  <cp:lastModifiedBy>Anna Grimsrud</cp:lastModifiedBy>
  <cp:revision>118</cp:revision>
  <dcterms:created xsi:type="dcterms:W3CDTF">2019-05-01T17:30:03Z</dcterms:created>
  <dcterms:modified xsi:type="dcterms:W3CDTF">2019-05-21T10:33:58Z</dcterms:modified>
</cp:coreProperties>
</file>