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708" r:id="rId3"/>
  </p:sldMasterIdLst>
  <p:notesMasterIdLst>
    <p:notesMasterId r:id="rId17"/>
  </p:notesMasterIdLst>
  <p:sldIdLst>
    <p:sldId id="257" r:id="rId4"/>
    <p:sldId id="263" r:id="rId5"/>
    <p:sldId id="441" r:id="rId6"/>
    <p:sldId id="442" r:id="rId7"/>
    <p:sldId id="331" r:id="rId8"/>
    <p:sldId id="447" r:id="rId9"/>
    <p:sldId id="334" r:id="rId10"/>
    <p:sldId id="443" r:id="rId11"/>
    <p:sldId id="444" r:id="rId12"/>
    <p:sldId id="446" r:id="rId13"/>
    <p:sldId id="445" r:id="rId14"/>
    <p:sldId id="437" r:id="rId15"/>
    <p:sldId id="438" r:id="rId16"/>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Ehrenkranz" initials="PE" lastIdx="6" clrIdx="0">
    <p:extLst/>
  </p:cmAuthor>
  <p:cmAuthor id="2" name="Clement Khalika Banda" initials="CKB" lastIdx="1" clrIdx="1"/>
  <p:cmAuthor id="3" name="Margaret Prust" initials="MLP" lastIdx="6"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735"/>
    <a:srgbClr val="008899"/>
    <a:srgbClr val="0E6DC4"/>
    <a:srgbClr val="073763"/>
    <a:srgbClr val="903090"/>
    <a:srgbClr val="DE9ADE"/>
    <a:srgbClr val="CC66CC"/>
    <a:srgbClr val="FFE07D"/>
    <a:srgbClr val="FFE593"/>
    <a:srgbClr val="D09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7902" autoAdjust="0"/>
  </p:normalViewPr>
  <p:slideViewPr>
    <p:cSldViewPr>
      <p:cViewPr varScale="1">
        <p:scale>
          <a:sx n="57" d="100"/>
          <a:sy n="57" d="100"/>
        </p:scale>
        <p:origin x="-79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rgaret\Box%20Sync\Adult%20HIV%20Treatment\Malawi%20MOC%20Process%20Evaluation\Dissemination\2017-07%20IAS%20Conference\Patient%20differentiation%20-%20oral\2017-06-26%20Figures%20for%20slid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argaret\Box%20Sync\Adult%20HIV%20Treatment\Malawi%20MOC%20Process%20Evaluation\Dissemination\2017-07%20IAS%20Conference\Patient%20differentiation%20-%20oral\2017-06-26%20Figures%20for%20slid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Margaret\Box%20Sync\Adult%20HIV%20Treatment\Malawi%20MOC%20Process%20Evaluation\Dissemination\2017-07%20IAS%20Conference\Patient%20differentiation%20-%20oral\2017-06-26%20Figures%20for%20slid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argaret\Box%20Sync\Adult%20HIV%20Treatment\Malawi%20MOC%20Process%20Evaluation\Dissemination\2017-07%20IAS%20Conference\Patient%20differentiation%20-%20oral\2017-06-26%20Figures%20for%20slid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argaret\Box%20Sync\Adult%20HIV%20Treatment\Malawi%20MOC%20Process%20Evaluation\Dissemination\2017-07%20IAS%20Conference\Patient%20differentiation%20-%20oral\2017-06-26%20Figures%20for%20slid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'Participating %'!$F$11</c:f>
              <c:strCache>
                <c:ptCount val="1"/>
                <c:pt idx="0">
                  <c:v>Not participating</c:v>
                </c:pt>
              </c:strCache>
            </c:strRef>
          </c:tx>
          <c:spPr>
            <a:solidFill>
              <a:schemeClr val="bg1">
                <a:lumMod val="75000"/>
              </a:schemeClr>
            </a:solidFill>
            <a:ln w="12700">
              <a:solidFill>
                <a:schemeClr val="tx2"/>
              </a:solidFill>
            </a:ln>
          </c:spPr>
          <c:invertIfNegative val="0"/>
          <c:cat>
            <c:strRef>
              <c:f>'Participating %'!$G$10</c:f>
              <c:strCache>
                <c:ptCount val="1"/>
                <c:pt idx="0">
                  <c:v>Length of refill</c:v>
                </c:pt>
              </c:strCache>
            </c:strRef>
          </c:cat>
          <c:val>
            <c:numRef>
              <c:f>'Participating %'!$G$11</c:f>
              <c:numCache>
                <c:formatCode>0</c:formatCode>
                <c:ptCount val="1"/>
                <c:pt idx="0">
                  <c:v>12.7</c:v>
                </c:pt>
              </c:numCache>
            </c:numRef>
          </c:val>
        </c:ser>
        <c:ser>
          <c:idx val="1"/>
          <c:order val="1"/>
          <c:tx>
            <c:strRef>
              <c:f>'Participating %'!$F$12</c:f>
              <c:strCache>
                <c:ptCount val="1"/>
                <c:pt idx="0">
                  <c:v>Yes</c:v>
                </c:pt>
              </c:strCache>
            </c:strRef>
          </c:tx>
          <c:spPr>
            <a:ln w="12700">
              <a:solidFill>
                <a:schemeClr val="tx2"/>
              </a:solidFill>
            </a:ln>
          </c:spPr>
          <c:invertIfNegative val="0"/>
          <c:dPt>
            <c:idx val="0"/>
            <c:invertIfNegative val="0"/>
            <c:bubble3D val="0"/>
            <c:spPr>
              <a:solidFill>
                <a:schemeClr val="tx2">
                  <a:lumMod val="40000"/>
                  <a:lumOff val="60000"/>
                </a:schemeClr>
              </a:solidFill>
              <a:ln w="12700">
                <a:solidFill>
                  <a:schemeClr val="tx2"/>
                </a:solidFill>
              </a:ln>
            </c:spPr>
          </c:dPt>
          <c:dPt>
            <c:idx val="1"/>
            <c:invertIfNegative val="0"/>
            <c:bubble3D val="0"/>
            <c:spPr>
              <a:solidFill>
                <a:schemeClr val="tx2">
                  <a:lumMod val="60000"/>
                  <a:lumOff val="40000"/>
                </a:schemeClr>
              </a:solidFill>
              <a:ln w="12700">
                <a:solidFill>
                  <a:schemeClr val="tx2"/>
                </a:solidFill>
              </a:ln>
            </c:spPr>
          </c:dPt>
          <c:dPt>
            <c:idx val="2"/>
            <c:invertIfNegative val="0"/>
            <c:bubble3D val="0"/>
            <c:spPr>
              <a:solidFill>
                <a:schemeClr val="tx2">
                  <a:lumMod val="60000"/>
                  <a:lumOff val="40000"/>
                </a:schemeClr>
              </a:solidFill>
              <a:ln w="12700">
                <a:solidFill>
                  <a:schemeClr val="tx2"/>
                </a:solidFill>
              </a:ln>
            </c:spPr>
          </c:dPt>
          <c:cat>
            <c:strRef>
              <c:f>'Participating %'!$G$10</c:f>
              <c:strCache>
                <c:ptCount val="1"/>
                <c:pt idx="0">
                  <c:v>Length of refill</c:v>
                </c:pt>
              </c:strCache>
            </c:strRef>
          </c:cat>
          <c:val>
            <c:numRef>
              <c:f>'Participating %'!$G$12</c:f>
              <c:numCache>
                <c:formatCode>0</c:formatCode>
                <c:ptCount val="1"/>
                <c:pt idx="0">
                  <c:v>18.62</c:v>
                </c:pt>
              </c:numCache>
            </c:numRef>
          </c:val>
        </c:ser>
        <c:ser>
          <c:idx val="2"/>
          <c:order val="2"/>
          <c:tx>
            <c:strRef>
              <c:f>'Participating %'!$F$13</c:f>
              <c:strCache>
                <c:ptCount val="1"/>
                <c:pt idx="0">
                  <c:v>3 months</c:v>
                </c:pt>
              </c:strCache>
            </c:strRef>
          </c:tx>
          <c:spPr>
            <a:solidFill>
              <a:schemeClr val="tx2">
                <a:lumMod val="60000"/>
                <a:lumOff val="40000"/>
              </a:schemeClr>
            </a:solidFill>
            <a:ln w="12700">
              <a:solidFill>
                <a:schemeClr val="tx2"/>
              </a:solidFill>
            </a:ln>
          </c:spPr>
          <c:invertIfNegative val="0"/>
          <c:cat>
            <c:strRef>
              <c:f>'Participating %'!$G$10</c:f>
              <c:strCache>
                <c:ptCount val="1"/>
                <c:pt idx="0">
                  <c:v>Length of refill</c:v>
                </c:pt>
              </c:strCache>
            </c:strRef>
          </c:cat>
          <c:val>
            <c:numRef>
              <c:f>'Participating %'!$G$13</c:f>
              <c:numCache>
                <c:formatCode>0</c:formatCode>
                <c:ptCount val="1"/>
                <c:pt idx="0">
                  <c:v>61.8</c:v>
                </c:pt>
              </c:numCache>
            </c:numRef>
          </c:val>
        </c:ser>
        <c:ser>
          <c:idx val="3"/>
          <c:order val="3"/>
          <c:tx>
            <c:strRef>
              <c:f>'Participating %'!$F$14</c:f>
              <c:strCache>
                <c:ptCount val="1"/>
                <c:pt idx="0">
                  <c:v>4 or more months</c:v>
                </c:pt>
              </c:strCache>
            </c:strRef>
          </c:tx>
          <c:spPr>
            <a:solidFill>
              <a:schemeClr val="accent1">
                <a:lumMod val="75000"/>
              </a:schemeClr>
            </a:solidFill>
            <a:ln w="12700">
              <a:solidFill>
                <a:schemeClr val="tx2"/>
              </a:solidFill>
            </a:ln>
          </c:spPr>
          <c:invertIfNegative val="0"/>
          <c:cat>
            <c:strRef>
              <c:f>'Participating %'!$G$10</c:f>
              <c:strCache>
                <c:ptCount val="1"/>
                <c:pt idx="0">
                  <c:v>Length of refill</c:v>
                </c:pt>
              </c:strCache>
            </c:strRef>
          </c:cat>
          <c:val>
            <c:numRef>
              <c:f>'Participating %'!$G$14</c:f>
              <c:numCache>
                <c:formatCode>0</c:formatCode>
                <c:ptCount val="1"/>
                <c:pt idx="0">
                  <c:v>7</c:v>
                </c:pt>
              </c:numCache>
            </c:numRef>
          </c:val>
        </c:ser>
        <c:dLbls>
          <c:showLegendKey val="0"/>
          <c:showVal val="0"/>
          <c:showCatName val="0"/>
          <c:showSerName val="0"/>
          <c:showPercent val="0"/>
          <c:showBubbleSize val="0"/>
        </c:dLbls>
        <c:gapWidth val="36"/>
        <c:overlap val="100"/>
        <c:axId val="98475392"/>
        <c:axId val="98481280"/>
      </c:barChart>
      <c:catAx>
        <c:axId val="98475392"/>
        <c:scaling>
          <c:orientation val="minMax"/>
        </c:scaling>
        <c:delete val="0"/>
        <c:axPos val="b"/>
        <c:numFmt formatCode="General" sourceLinked="1"/>
        <c:majorTickMark val="out"/>
        <c:minorTickMark val="none"/>
        <c:tickLblPos val="nextTo"/>
        <c:txPr>
          <a:bodyPr/>
          <a:lstStyle/>
          <a:p>
            <a:pPr>
              <a:defRPr sz="2400" b="1">
                <a:solidFill>
                  <a:srgbClr val="073763"/>
                </a:solidFill>
              </a:defRPr>
            </a:pPr>
            <a:endParaRPr lang="en-US"/>
          </a:p>
        </c:txPr>
        <c:crossAx val="98481280"/>
        <c:crosses val="autoZero"/>
        <c:auto val="1"/>
        <c:lblAlgn val="ctr"/>
        <c:lblOffset val="100"/>
        <c:noMultiLvlLbl val="0"/>
      </c:catAx>
      <c:valAx>
        <c:axId val="98481280"/>
        <c:scaling>
          <c:orientation val="minMax"/>
        </c:scaling>
        <c:delete val="0"/>
        <c:axPos val="l"/>
        <c:numFmt formatCode="0%" sourceLinked="1"/>
        <c:majorTickMark val="out"/>
        <c:minorTickMark val="none"/>
        <c:tickLblPos val="nextTo"/>
        <c:txPr>
          <a:bodyPr/>
          <a:lstStyle/>
          <a:p>
            <a:pPr>
              <a:defRPr sz="1600"/>
            </a:pPr>
            <a:endParaRPr lang="en-US"/>
          </a:p>
        </c:txPr>
        <c:crossAx val="9847539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923787501277643"/>
          <c:y val="5.578552680914893E-2"/>
          <c:w val="0.82367400685745262"/>
          <c:h val="0.5437112860892388"/>
        </c:manualLayout>
      </c:layout>
      <c:barChart>
        <c:barDir val="col"/>
        <c:grouping val="percentStacked"/>
        <c:varyColors val="0"/>
        <c:ser>
          <c:idx val="0"/>
          <c:order val="0"/>
          <c:tx>
            <c:strRef>
              <c:f>'% part by eligibility'!$L$4</c:f>
              <c:strCache>
                <c:ptCount val="1"/>
                <c:pt idx="0">
                  <c:v>Receiving MMS</c:v>
                </c:pt>
              </c:strCache>
            </c:strRef>
          </c:tx>
          <c:spPr>
            <a:solidFill>
              <a:srgbClr val="073763"/>
            </a:solidFill>
            <a:ln w="19050">
              <a:solidFill>
                <a:schemeClr val="accent1">
                  <a:lumMod val="75000"/>
                </a:schemeClr>
              </a:solidFill>
            </a:ln>
          </c:spPr>
          <c:invertIfNegative val="0"/>
          <c:dLbls>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 part by eligibility'!$K$5:$K$6</c:f>
              <c:strCache>
                <c:ptCount val="2"/>
                <c:pt idx="0">
                  <c:v>Eligible</c:v>
                </c:pt>
                <c:pt idx="1">
                  <c:v>Ineligible</c:v>
                </c:pt>
              </c:strCache>
            </c:strRef>
          </c:cat>
          <c:val>
            <c:numRef>
              <c:f>'% part by eligibility'!$L$5:$L$6</c:f>
              <c:numCache>
                <c:formatCode>0%</c:formatCode>
                <c:ptCount val="2"/>
                <c:pt idx="0">
                  <c:v>0.72880000000000078</c:v>
                </c:pt>
                <c:pt idx="1">
                  <c:v>0.42260000000000031</c:v>
                </c:pt>
              </c:numCache>
            </c:numRef>
          </c:val>
        </c:ser>
        <c:ser>
          <c:idx val="1"/>
          <c:order val="1"/>
          <c:tx>
            <c:strRef>
              <c:f>'% part by eligibility'!$M$4</c:f>
              <c:strCache>
                <c:ptCount val="1"/>
                <c:pt idx="0">
                  <c:v>Not receiving MMS</c:v>
                </c:pt>
              </c:strCache>
            </c:strRef>
          </c:tx>
          <c:spPr>
            <a:solidFill>
              <a:schemeClr val="bg1">
                <a:lumMod val="65000"/>
              </a:schemeClr>
            </a:solidFill>
            <a:ln w="19050">
              <a:solidFill>
                <a:schemeClr val="accent1">
                  <a:lumMod val="75000"/>
                </a:schemeClr>
              </a:solidFill>
            </a:ln>
          </c:spPr>
          <c:invertIfNegative val="0"/>
          <c:cat>
            <c:strRef>
              <c:f>'% part by eligibility'!$K$5:$K$6</c:f>
              <c:strCache>
                <c:ptCount val="2"/>
                <c:pt idx="0">
                  <c:v>Eligible</c:v>
                </c:pt>
                <c:pt idx="1">
                  <c:v>Ineligible</c:v>
                </c:pt>
              </c:strCache>
            </c:strRef>
          </c:cat>
          <c:val>
            <c:numRef>
              <c:f>'% part by eligibility'!$M$5:$M$6</c:f>
              <c:numCache>
                <c:formatCode>0%</c:formatCode>
                <c:ptCount val="2"/>
                <c:pt idx="0">
                  <c:v>0.2712</c:v>
                </c:pt>
                <c:pt idx="1">
                  <c:v>0.57740000000000002</c:v>
                </c:pt>
              </c:numCache>
            </c:numRef>
          </c:val>
        </c:ser>
        <c:dLbls>
          <c:showLegendKey val="0"/>
          <c:showVal val="0"/>
          <c:showCatName val="0"/>
          <c:showSerName val="0"/>
          <c:showPercent val="0"/>
          <c:showBubbleSize val="0"/>
        </c:dLbls>
        <c:gapWidth val="39"/>
        <c:overlap val="100"/>
        <c:axId val="99617024"/>
        <c:axId val="99627008"/>
      </c:barChart>
      <c:catAx>
        <c:axId val="99617024"/>
        <c:scaling>
          <c:orientation val="minMax"/>
        </c:scaling>
        <c:delete val="1"/>
        <c:axPos val="b"/>
        <c:majorTickMark val="out"/>
        <c:minorTickMark val="none"/>
        <c:tickLblPos val="none"/>
        <c:crossAx val="99627008"/>
        <c:crosses val="autoZero"/>
        <c:auto val="1"/>
        <c:lblAlgn val="ctr"/>
        <c:lblOffset val="100"/>
        <c:noMultiLvlLbl val="0"/>
      </c:catAx>
      <c:valAx>
        <c:axId val="99627008"/>
        <c:scaling>
          <c:orientation val="minMax"/>
        </c:scaling>
        <c:delete val="0"/>
        <c:axPos val="l"/>
        <c:majorGridlines>
          <c:spPr>
            <a:ln>
              <a:solidFill>
                <a:schemeClr val="bg1">
                  <a:lumMod val="75000"/>
                </a:schemeClr>
              </a:solidFill>
            </a:ln>
          </c:spPr>
        </c:majorGridlines>
        <c:numFmt formatCode="0%" sourceLinked="1"/>
        <c:majorTickMark val="out"/>
        <c:minorTickMark val="none"/>
        <c:tickLblPos val="nextTo"/>
        <c:txPr>
          <a:bodyPr/>
          <a:lstStyle/>
          <a:p>
            <a:pPr>
              <a:defRPr sz="1100"/>
            </a:pPr>
            <a:endParaRPr lang="en-US"/>
          </a:p>
        </c:txPr>
        <c:crossAx val="99617024"/>
        <c:crosses val="autoZero"/>
        <c:crossBetween val="between"/>
        <c:majorUnit val="0.2"/>
      </c:valAx>
    </c:plotArea>
    <c:legend>
      <c:legendPos val="b"/>
      <c:layout/>
      <c:overlay val="0"/>
      <c:txPr>
        <a:bodyPr/>
        <a:lstStyle/>
        <a:p>
          <a:pPr>
            <a:defRPr sz="14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923787501277643"/>
          <c:y val="5.578552680914893E-2"/>
          <c:w val="0.82367400685745262"/>
          <c:h val="0.5437112860892388"/>
        </c:manualLayout>
      </c:layout>
      <c:barChart>
        <c:barDir val="col"/>
        <c:grouping val="percentStacked"/>
        <c:varyColors val="0"/>
        <c:ser>
          <c:idx val="0"/>
          <c:order val="0"/>
          <c:tx>
            <c:strRef>
              <c:f>'% part by eligibility'!$L$4</c:f>
              <c:strCache>
                <c:ptCount val="1"/>
                <c:pt idx="0">
                  <c:v>Receiving MMS</c:v>
                </c:pt>
              </c:strCache>
            </c:strRef>
          </c:tx>
          <c:spPr>
            <a:solidFill>
              <a:srgbClr val="073763"/>
            </a:solidFill>
            <a:ln w="19050">
              <a:solidFill>
                <a:schemeClr val="accent1">
                  <a:lumMod val="75000"/>
                </a:schemeClr>
              </a:solidFill>
            </a:ln>
          </c:spPr>
          <c:invertIfNegative val="0"/>
          <c:dLbls>
            <c:txPr>
              <a:bodyPr/>
              <a:lstStyle/>
              <a:p>
                <a:pPr>
                  <a:defRPr sz="1800" b="1">
                    <a:solidFill>
                      <a:schemeClr val="bg1"/>
                    </a:solidFill>
                  </a:defRPr>
                </a:pPr>
                <a:endParaRPr lang="en-US"/>
              </a:p>
            </c:txPr>
            <c:showLegendKey val="0"/>
            <c:showVal val="1"/>
            <c:showCatName val="0"/>
            <c:showSerName val="0"/>
            <c:showPercent val="0"/>
            <c:showBubbleSize val="0"/>
            <c:showLeaderLines val="0"/>
          </c:dLbls>
          <c:cat>
            <c:strRef>
              <c:f>'% part by eligibility'!$K$5:$K$6</c:f>
              <c:strCache>
                <c:ptCount val="2"/>
                <c:pt idx="0">
                  <c:v>Eligible</c:v>
                </c:pt>
                <c:pt idx="1">
                  <c:v>Ineligible</c:v>
                </c:pt>
              </c:strCache>
            </c:strRef>
          </c:cat>
          <c:val>
            <c:numRef>
              <c:f>'% part by eligibility'!$L$5:$L$6</c:f>
              <c:numCache>
                <c:formatCode>0%</c:formatCode>
                <c:ptCount val="2"/>
                <c:pt idx="0">
                  <c:v>0.72880000000000078</c:v>
                </c:pt>
                <c:pt idx="1">
                  <c:v>0.42260000000000031</c:v>
                </c:pt>
              </c:numCache>
            </c:numRef>
          </c:val>
        </c:ser>
        <c:ser>
          <c:idx val="1"/>
          <c:order val="1"/>
          <c:tx>
            <c:strRef>
              <c:f>'% part by eligibility'!$M$4</c:f>
              <c:strCache>
                <c:ptCount val="1"/>
                <c:pt idx="0">
                  <c:v>Not receiving MMS</c:v>
                </c:pt>
              </c:strCache>
            </c:strRef>
          </c:tx>
          <c:spPr>
            <a:solidFill>
              <a:schemeClr val="bg1">
                <a:lumMod val="65000"/>
              </a:schemeClr>
            </a:solidFill>
            <a:ln w="19050">
              <a:solidFill>
                <a:schemeClr val="accent1">
                  <a:lumMod val="75000"/>
                </a:schemeClr>
              </a:solidFill>
            </a:ln>
          </c:spPr>
          <c:invertIfNegative val="0"/>
          <c:cat>
            <c:strRef>
              <c:f>'% part by eligibility'!$K$5:$K$6</c:f>
              <c:strCache>
                <c:ptCount val="2"/>
                <c:pt idx="0">
                  <c:v>Eligible</c:v>
                </c:pt>
                <c:pt idx="1">
                  <c:v>Ineligible</c:v>
                </c:pt>
              </c:strCache>
            </c:strRef>
          </c:cat>
          <c:val>
            <c:numRef>
              <c:f>'% part by eligibility'!$M$5:$M$6</c:f>
              <c:numCache>
                <c:formatCode>0%</c:formatCode>
                <c:ptCount val="2"/>
                <c:pt idx="0">
                  <c:v>0.2712</c:v>
                </c:pt>
                <c:pt idx="1">
                  <c:v>0.57740000000000002</c:v>
                </c:pt>
              </c:numCache>
            </c:numRef>
          </c:val>
        </c:ser>
        <c:dLbls>
          <c:showLegendKey val="0"/>
          <c:showVal val="0"/>
          <c:showCatName val="0"/>
          <c:showSerName val="0"/>
          <c:showPercent val="0"/>
          <c:showBubbleSize val="0"/>
        </c:dLbls>
        <c:gapWidth val="39"/>
        <c:overlap val="100"/>
        <c:axId val="99679232"/>
        <c:axId val="99689216"/>
      </c:barChart>
      <c:catAx>
        <c:axId val="99679232"/>
        <c:scaling>
          <c:orientation val="minMax"/>
        </c:scaling>
        <c:delete val="1"/>
        <c:axPos val="b"/>
        <c:majorTickMark val="out"/>
        <c:minorTickMark val="none"/>
        <c:tickLblPos val="none"/>
        <c:crossAx val="99689216"/>
        <c:crosses val="autoZero"/>
        <c:auto val="1"/>
        <c:lblAlgn val="ctr"/>
        <c:lblOffset val="100"/>
        <c:noMultiLvlLbl val="0"/>
      </c:catAx>
      <c:valAx>
        <c:axId val="99689216"/>
        <c:scaling>
          <c:orientation val="minMax"/>
        </c:scaling>
        <c:delete val="0"/>
        <c:axPos val="l"/>
        <c:majorGridlines>
          <c:spPr>
            <a:ln>
              <a:solidFill>
                <a:schemeClr val="bg1">
                  <a:lumMod val="75000"/>
                </a:schemeClr>
              </a:solidFill>
            </a:ln>
          </c:spPr>
        </c:majorGridlines>
        <c:numFmt formatCode="0%" sourceLinked="1"/>
        <c:majorTickMark val="out"/>
        <c:minorTickMark val="none"/>
        <c:tickLblPos val="nextTo"/>
        <c:txPr>
          <a:bodyPr/>
          <a:lstStyle/>
          <a:p>
            <a:pPr>
              <a:defRPr sz="1100"/>
            </a:pPr>
            <a:endParaRPr lang="en-US"/>
          </a:p>
        </c:txPr>
        <c:crossAx val="99679232"/>
        <c:crosses val="autoZero"/>
        <c:crossBetween val="between"/>
        <c:majorUnit val="0.2"/>
      </c:valAx>
    </c:plotArea>
    <c:legend>
      <c:legendPos val="b"/>
      <c:layout/>
      <c:overlay val="0"/>
      <c:txPr>
        <a:bodyPr/>
        <a:lstStyle/>
        <a:p>
          <a:pPr>
            <a:defRPr sz="14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'HCW know'!$B$18</c:f>
              <c:strCache>
                <c:ptCount val="1"/>
                <c:pt idx="0">
                  <c:v>MMS</c:v>
                </c:pt>
              </c:strCache>
            </c:strRef>
          </c:tx>
          <c:spPr>
            <a:solidFill>
              <a:srgbClr val="008899"/>
            </a:solidFill>
            <a:ln>
              <a:solidFill>
                <a:schemeClr val="accent1">
                  <a:lumMod val="75000"/>
                </a:schemeClr>
              </a:solidFill>
            </a:ln>
          </c:spPr>
          <c:invertIfNegative val="0"/>
          <c:dLbls>
            <c:txPr>
              <a:bodyPr/>
              <a:lstStyle/>
              <a:p>
                <a:pPr>
                  <a:defRPr sz="1800" b="1"/>
                </a:pPr>
                <a:endParaRPr lang="en-US"/>
              </a:p>
            </c:txPr>
            <c:showLegendKey val="0"/>
            <c:showVal val="1"/>
            <c:showCatName val="0"/>
            <c:showSerName val="0"/>
            <c:showPercent val="0"/>
            <c:showBubbleSize val="0"/>
            <c:showLeaderLines val="0"/>
          </c:dLbls>
          <c:cat>
            <c:strRef>
              <c:f>'HCW know'!$A$19:$A$23</c:f>
              <c:strCache>
                <c:ptCount val="5"/>
                <c:pt idx="0">
                  <c:v>Viral 
Load</c:v>
                </c:pt>
                <c:pt idx="1">
                  <c:v>Time on ART</c:v>
                </c:pt>
                <c:pt idx="2">
                  <c:v>ARV Regimen</c:v>
                </c:pt>
                <c:pt idx="3">
                  <c:v>Side 
Effects</c:v>
                </c:pt>
                <c:pt idx="4">
                  <c:v>OIs</c:v>
                </c:pt>
              </c:strCache>
            </c:strRef>
          </c:cat>
          <c:val>
            <c:numRef>
              <c:f>'HCW know'!$B$19:$B$23</c:f>
              <c:numCache>
                <c:formatCode>0%</c:formatCode>
                <c:ptCount val="5"/>
                <c:pt idx="0">
                  <c:v>0.77180000000000015</c:v>
                </c:pt>
                <c:pt idx="1">
                  <c:v>0.39080000000000004</c:v>
                </c:pt>
                <c:pt idx="2">
                  <c:v>0.26200000000000001</c:v>
                </c:pt>
                <c:pt idx="3">
                  <c:v>0.10489999999999998</c:v>
                </c:pt>
                <c:pt idx="4">
                  <c:v>9.1000000000000025E-2</c:v>
                </c:pt>
              </c:numCache>
            </c:numRef>
          </c:val>
        </c:ser>
        <c:dLbls>
          <c:showLegendKey val="0"/>
          <c:showVal val="0"/>
          <c:showCatName val="0"/>
          <c:showSerName val="0"/>
          <c:showPercent val="0"/>
          <c:showBubbleSize val="0"/>
        </c:dLbls>
        <c:gapWidth val="66"/>
        <c:axId val="105515264"/>
        <c:axId val="105517056"/>
      </c:barChart>
      <c:catAx>
        <c:axId val="105515264"/>
        <c:scaling>
          <c:orientation val="minMax"/>
        </c:scaling>
        <c:delete val="0"/>
        <c:axPos val="b"/>
        <c:majorTickMark val="out"/>
        <c:minorTickMark val="none"/>
        <c:tickLblPos val="nextTo"/>
        <c:txPr>
          <a:bodyPr/>
          <a:lstStyle/>
          <a:p>
            <a:pPr>
              <a:defRPr sz="1200" b="1"/>
            </a:pPr>
            <a:endParaRPr lang="en-US"/>
          </a:p>
        </c:txPr>
        <c:crossAx val="105517056"/>
        <c:crosses val="autoZero"/>
        <c:auto val="1"/>
        <c:lblAlgn val="ctr"/>
        <c:lblOffset val="100"/>
        <c:noMultiLvlLbl val="0"/>
      </c:catAx>
      <c:valAx>
        <c:axId val="105517056"/>
        <c:scaling>
          <c:orientation val="minMax"/>
          <c:max val="1"/>
        </c:scaling>
        <c:delete val="0"/>
        <c:axPos val="l"/>
        <c:majorGridlines>
          <c:spPr>
            <a:ln>
              <a:solidFill>
                <a:schemeClr val="bg1">
                  <a:lumMod val="75000"/>
                </a:schemeClr>
              </a:solidFill>
            </a:ln>
          </c:spPr>
        </c:majorGridlines>
        <c:numFmt formatCode="0%" sourceLinked="1"/>
        <c:majorTickMark val="out"/>
        <c:minorTickMark val="none"/>
        <c:tickLblPos val="nextTo"/>
        <c:txPr>
          <a:bodyPr/>
          <a:lstStyle/>
          <a:p>
            <a:pPr>
              <a:defRPr sz="1400"/>
            </a:pPr>
            <a:endParaRPr lang="en-US"/>
          </a:p>
        </c:txPr>
        <c:crossAx val="105515264"/>
        <c:crosses val="autoZero"/>
        <c:crossBetween val="between"/>
        <c:majorUnit val="0.2"/>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'HCW know'!$E$3</c:f>
              <c:strCache>
                <c:ptCount val="1"/>
                <c:pt idx="0">
                  <c:v>Percentage of clinicians and nurses</c:v>
                </c:pt>
              </c:strCache>
            </c:strRef>
          </c:tx>
          <c:spPr>
            <a:solidFill>
              <a:srgbClr val="953735"/>
            </a:solidFill>
            <a:ln>
              <a:solidFill>
                <a:schemeClr val="tx2"/>
              </a:solidFill>
            </a:ln>
          </c:spPr>
          <c:invertIfNegative val="0"/>
          <c:dLbls>
            <c:txPr>
              <a:bodyPr/>
              <a:lstStyle/>
              <a:p>
                <a:pPr>
                  <a:defRPr sz="1800" b="1"/>
                </a:pPr>
                <a:endParaRPr lang="en-US"/>
              </a:p>
            </c:txPr>
            <c:showLegendKey val="0"/>
            <c:showVal val="1"/>
            <c:showCatName val="0"/>
            <c:showSerName val="0"/>
            <c:showPercent val="0"/>
            <c:showBubbleSize val="0"/>
            <c:showLeaderLines val="0"/>
          </c:dLbls>
          <c:cat>
            <c:strRef>
              <c:f>'HCW know'!$A$4:$A$10</c:f>
              <c:strCache>
                <c:ptCount val="7"/>
                <c:pt idx="0">
                  <c:v>Viral Load / CD4</c:v>
                </c:pt>
                <c:pt idx="1">
                  <c:v>Time on ART</c:v>
                </c:pt>
                <c:pt idx="2">
                  <c:v>ARV Regimen</c:v>
                </c:pt>
                <c:pt idx="3">
                  <c:v>Side 
Effects</c:v>
                </c:pt>
                <c:pt idx="4">
                  <c:v>OIs</c:v>
                </c:pt>
                <c:pt idx="5">
                  <c:v>Adherence</c:v>
                </c:pt>
                <c:pt idx="6">
                  <c:v>Age</c:v>
                </c:pt>
              </c:strCache>
            </c:strRef>
          </c:cat>
          <c:val>
            <c:numRef>
              <c:f>'HCW know'!$E$4:$E$10</c:f>
              <c:numCache>
                <c:formatCode>0%</c:formatCode>
                <c:ptCount val="7"/>
                <c:pt idx="0">
                  <c:v>0.34</c:v>
                </c:pt>
                <c:pt idx="1">
                  <c:v>0.62000000000000011</c:v>
                </c:pt>
                <c:pt idx="2">
                  <c:v>2.0000000000000004E-2</c:v>
                </c:pt>
                <c:pt idx="3">
                  <c:v>0.60000000000000009</c:v>
                </c:pt>
                <c:pt idx="4">
                  <c:v>0.58000000000000007</c:v>
                </c:pt>
                <c:pt idx="5">
                  <c:v>0.72000000000000008</c:v>
                </c:pt>
                <c:pt idx="6">
                  <c:v>0.16</c:v>
                </c:pt>
              </c:numCache>
            </c:numRef>
          </c:val>
        </c:ser>
        <c:dLbls>
          <c:showLegendKey val="0"/>
          <c:showVal val="0"/>
          <c:showCatName val="0"/>
          <c:showSerName val="0"/>
          <c:showPercent val="0"/>
          <c:showBubbleSize val="0"/>
        </c:dLbls>
        <c:gapWidth val="65"/>
        <c:axId val="105541632"/>
        <c:axId val="105543168"/>
      </c:barChart>
      <c:catAx>
        <c:axId val="105541632"/>
        <c:scaling>
          <c:orientation val="minMax"/>
        </c:scaling>
        <c:delete val="0"/>
        <c:axPos val="b"/>
        <c:majorTickMark val="out"/>
        <c:minorTickMark val="none"/>
        <c:tickLblPos val="nextTo"/>
        <c:txPr>
          <a:bodyPr/>
          <a:lstStyle/>
          <a:p>
            <a:pPr>
              <a:defRPr sz="1200" b="1"/>
            </a:pPr>
            <a:endParaRPr lang="en-US"/>
          </a:p>
        </c:txPr>
        <c:crossAx val="105543168"/>
        <c:crosses val="autoZero"/>
        <c:auto val="1"/>
        <c:lblAlgn val="ctr"/>
        <c:lblOffset val="100"/>
        <c:noMultiLvlLbl val="0"/>
      </c:catAx>
      <c:valAx>
        <c:axId val="105543168"/>
        <c:scaling>
          <c:orientation val="minMax"/>
        </c:scaling>
        <c:delete val="0"/>
        <c:axPos val="l"/>
        <c:majorGridlines/>
        <c:numFmt formatCode="0%" sourceLinked="1"/>
        <c:majorTickMark val="out"/>
        <c:minorTickMark val="none"/>
        <c:tickLblPos val="nextTo"/>
        <c:txPr>
          <a:bodyPr/>
          <a:lstStyle/>
          <a:p>
            <a:pPr>
              <a:defRPr sz="1400"/>
            </a:pPr>
            <a:endParaRPr lang="en-US"/>
          </a:p>
        </c:txPr>
        <c:crossAx val="105541632"/>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DEC616-9F4D-4532-9812-7D8F08D26907}" type="datetimeFigureOut">
              <a:rPr lang="en-US" smtClean="0"/>
              <a:pPr/>
              <a:t>7/24/2017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361547-7034-4252-AA7E-7121BFDD6E1F}" type="slidenum">
              <a:rPr lang="en-US" smtClean="0"/>
              <a:pPr/>
              <a:t>‹#›</a:t>
            </a:fld>
            <a:endParaRPr lang="en-US"/>
          </a:p>
        </p:txBody>
      </p:sp>
    </p:spTree>
    <p:extLst>
      <p:ext uri="{BB962C8B-B14F-4D97-AF65-F5344CB8AC3E}">
        <p14:creationId xmlns:p14="http://schemas.microsoft.com/office/powerpoint/2010/main" val="2261811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2</a:t>
            </a:fld>
            <a:endParaRPr 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11</a:t>
            </a:fld>
            <a:endParaRPr 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12</a:t>
            </a:fld>
            <a:endParaRPr lang="en-US">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13</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17 sites had electronic</a:t>
            </a:r>
            <a:r>
              <a:rPr lang="en-US" baseline="0" dirty="0" smtClean="0"/>
              <a:t> records, accounting for about 73,000 of the records assessed.  In sites with paper based records we sampled ~150 records per facility.</a:t>
            </a:r>
            <a:endParaRPr lang="en-US" dirty="0"/>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3</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dirty="0"/>
          </a:p>
        </p:txBody>
      </p:sp>
      <p:sp>
        <p:nvSpPr>
          <p:cNvPr id="4" name="Slide Number Placeholder 3"/>
          <p:cNvSpPr>
            <a:spLocks noGrp="1"/>
          </p:cNvSpPr>
          <p:nvPr>
            <p:ph type="sldNum" sz="quarter" idx="10"/>
          </p:nvPr>
        </p:nvSpPr>
        <p:spPr/>
        <p:txBody>
          <a:bodyPr/>
          <a:lstStyle/>
          <a:p>
            <a:fld id="{768415F0-9F0D-4312-AE8A-0D54D0E90A2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27% * 65,000 = 17,550 people in the sample who COULD HAVE been on MMS but WERE</a:t>
            </a:r>
            <a:r>
              <a:rPr lang="en-US" baseline="0" dirty="0" smtClean="0"/>
              <a:t> NOT</a:t>
            </a:r>
            <a:endParaRPr lang="en-US" dirty="0" smtClean="0"/>
          </a:p>
          <a:p>
            <a:pPr>
              <a:buFont typeface="Arial" pitchFamily="34" charset="0"/>
              <a:buNone/>
            </a:pPr>
            <a:r>
              <a:rPr lang="en-US" dirty="0" smtClean="0"/>
              <a:t>42% * 10,000 = 4,200</a:t>
            </a:r>
            <a:r>
              <a:rPr lang="en-US" baseline="0" dirty="0" smtClean="0"/>
              <a:t> people </a:t>
            </a:r>
            <a:r>
              <a:rPr lang="en-US" dirty="0" smtClean="0"/>
              <a:t>in the sample </a:t>
            </a:r>
            <a:r>
              <a:rPr lang="en-US" baseline="0" dirty="0" smtClean="0"/>
              <a:t>who WERE getting MMS but SHOULD NOT have been</a:t>
            </a:r>
            <a:endParaRPr lang="en-US" dirty="0"/>
          </a:p>
        </p:txBody>
      </p:sp>
      <p:sp>
        <p:nvSpPr>
          <p:cNvPr id="4" name="Slide Number Placeholder 3"/>
          <p:cNvSpPr>
            <a:spLocks noGrp="1"/>
          </p:cNvSpPr>
          <p:nvPr>
            <p:ph type="sldNum" sz="quarter" idx="10"/>
          </p:nvPr>
        </p:nvSpPr>
        <p:spPr/>
        <p:txBody>
          <a:bodyPr/>
          <a:lstStyle/>
          <a:p>
            <a:fld id="{768415F0-9F0D-4312-AE8A-0D54D0E90A2F}" type="slidenum">
              <a:rPr lang="en-US">
                <a:solidFill>
                  <a:prstClr val="black"/>
                </a:solidFill>
              </a:rPr>
              <a:pPr/>
              <a:t>5</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27% * 65,000 = 17,550 people in the sample who COULD HAVE been on MMS but WERE</a:t>
            </a:r>
            <a:r>
              <a:rPr lang="en-US" baseline="0" dirty="0" smtClean="0"/>
              <a:t> NOT</a:t>
            </a:r>
            <a:endParaRPr lang="en-US" dirty="0" smtClean="0"/>
          </a:p>
          <a:p>
            <a:pPr>
              <a:buFont typeface="Arial" pitchFamily="34" charset="0"/>
              <a:buNone/>
            </a:pPr>
            <a:r>
              <a:rPr lang="en-US" dirty="0" smtClean="0"/>
              <a:t>42% * 10,000 = 4,200</a:t>
            </a:r>
            <a:r>
              <a:rPr lang="en-US" baseline="0" dirty="0" smtClean="0"/>
              <a:t> people </a:t>
            </a:r>
            <a:r>
              <a:rPr lang="en-US" dirty="0" smtClean="0"/>
              <a:t>in the sample </a:t>
            </a:r>
            <a:r>
              <a:rPr lang="en-US" baseline="0" dirty="0" smtClean="0"/>
              <a:t>who WERE getting MMS but SHOULD NOT have been</a:t>
            </a:r>
            <a:endParaRPr lang="en-US" dirty="0"/>
          </a:p>
        </p:txBody>
      </p:sp>
      <p:sp>
        <p:nvSpPr>
          <p:cNvPr id="4" name="Slide Number Placeholder 3"/>
          <p:cNvSpPr>
            <a:spLocks noGrp="1"/>
          </p:cNvSpPr>
          <p:nvPr>
            <p:ph type="sldNum" sz="quarter" idx="10"/>
          </p:nvPr>
        </p:nvSpPr>
        <p:spPr/>
        <p:txBody>
          <a:bodyPr/>
          <a:lstStyle/>
          <a:p>
            <a:fld id="{768415F0-9F0D-4312-AE8A-0D54D0E90A2F}" type="slidenum">
              <a:rPr lang="en-US">
                <a:solidFill>
                  <a:prstClr val="black"/>
                </a:solidFill>
              </a:rPr>
              <a:pPr/>
              <a:t>6</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Discuss VL rollout and how eligibility criteria existed before VL – there</a:t>
            </a:r>
            <a:r>
              <a:rPr lang="en-US" baseline="0" dirty="0" smtClean="0"/>
              <a:t> may be some confusion on how to use the data</a:t>
            </a:r>
            <a:endParaRPr lang="en-US" dirty="0"/>
          </a:p>
        </p:txBody>
      </p:sp>
      <p:sp>
        <p:nvSpPr>
          <p:cNvPr id="4" name="Slide Number Placeholder 3"/>
          <p:cNvSpPr>
            <a:spLocks noGrp="1"/>
          </p:cNvSpPr>
          <p:nvPr>
            <p:ph type="sldNum" sz="quarter" idx="10"/>
          </p:nvPr>
        </p:nvSpPr>
        <p:spPr/>
        <p:txBody>
          <a:bodyPr/>
          <a:lstStyle/>
          <a:p>
            <a:fld id="{768415F0-9F0D-4312-AE8A-0D54D0E90A2F}" type="slidenum">
              <a:rPr lang="en-US">
                <a:solidFill>
                  <a:prstClr val="black"/>
                </a:solidFill>
              </a:rPr>
              <a:pPr/>
              <a:t>7</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8</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9</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of Q1 2015, there were 611,031 patients on ART</a:t>
            </a:r>
          </a:p>
        </p:txBody>
      </p:sp>
      <p:sp>
        <p:nvSpPr>
          <p:cNvPr id="4" name="Slide Number Placeholder 3"/>
          <p:cNvSpPr>
            <a:spLocks noGrp="1"/>
          </p:cNvSpPr>
          <p:nvPr>
            <p:ph type="sldNum" sz="quarter" idx="10"/>
          </p:nvPr>
        </p:nvSpPr>
        <p:spPr/>
        <p:txBody>
          <a:bodyPr/>
          <a:lstStyle/>
          <a:p>
            <a:fld id="{768415F0-9F0D-4312-AE8A-0D54D0E90A2F}" type="slidenum">
              <a:rPr lang="en-US" smtClean="0">
                <a:solidFill>
                  <a:prstClr val="black"/>
                </a:solidFill>
              </a:rPr>
              <a:pPr/>
              <a:t>10</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39069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0598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7339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4636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8342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6996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8651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348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0244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89606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2583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47413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01430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8405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03576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35933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75930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7462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3324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38831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570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7864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16107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09744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81016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72433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7496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2059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8053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307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5977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1261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8136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97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26605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7/24/2017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55923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4.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49530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73763"/>
              </a:solidFill>
            </a:endParaRPr>
          </a:p>
        </p:txBody>
      </p:sp>
      <p:sp>
        <p:nvSpPr>
          <p:cNvPr id="2" name="Title 1"/>
          <p:cNvSpPr>
            <a:spLocks noGrp="1"/>
          </p:cNvSpPr>
          <p:nvPr>
            <p:ph type="ctrTitle"/>
          </p:nvPr>
        </p:nvSpPr>
        <p:spPr>
          <a:xfrm>
            <a:off x="685800" y="914401"/>
            <a:ext cx="7772400" cy="2667000"/>
          </a:xfrm>
        </p:spPr>
        <p:txBody>
          <a:bodyPr>
            <a:normAutofit/>
          </a:bodyPr>
          <a:lstStyle/>
          <a:p>
            <a:r>
              <a:rPr lang="en-US" sz="3600" b="1" dirty="0" smtClean="0">
                <a:solidFill>
                  <a:schemeClr val="bg1"/>
                </a:solidFill>
              </a:rPr>
              <a:t>Multi-month refills of antiretroviral drugs for stable patients in Malawi: </a:t>
            </a:r>
            <a:r>
              <a:rPr lang="en-US" sz="2800" i="1" dirty="0" smtClean="0">
                <a:solidFill>
                  <a:schemeClr val="bg1"/>
                </a:solidFill>
              </a:rPr>
              <a:t>Assessing accuracy in the application of eligibility criteria at the health facility level</a:t>
            </a:r>
            <a:endParaRPr lang="en-US" sz="2800" i="1" dirty="0">
              <a:solidFill>
                <a:schemeClr val="bg1"/>
              </a:solidFill>
            </a:endParaRPr>
          </a:p>
        </p:txBody>
      </p:sp>
      <p:sp>
        <p:nvSpPr>
          <p:cNvPr id="3" name="Subtitle 2"/>
          <p:cNvSpPr>
            <a:spLocks noGrp="1"/>
          </p:cNvSpPr>
          <p:nvPr>
            <p:ph type="subTitle" idx="1"/>
          </p:nvPr>
        </p:nvSpPr>
        <p:spPr>
          <a:xfrm>
            <a:off x="1066800" y="5105400"/>
            <a:ext cx="7315200" cy="685800"/>
          </a:xfrm>
        </p:spPr>
        <p:txBody>
          <a:bodyPr>
            <a:normAutofit fontScale="77500" lnSpcReduction="20000"/>
          </a:bodyPr>
          <a:lstStyle/>
          <a:p>
            <a:r>
              <a:rPr lang="en-US" sz="2000" i="1" dirty="0" smtClean="0">
                <a:solidFill>
                  <a:schemeClr val="tx1"/>
                </a:solidFill>
              </a:rPr>
              <a:t>Authors: Margaret L. Prust,* Clement K. Banda, Rose Nyirenda, Frank Chimbwandira, Thokozani Kalua, Andreas Jahn, Michael Eliya, Katie Callahan, Peter Ehrenkranz,   Marta Prescott, Elizabeth McCarthy, Elya Tagar, Andrews Gunda</a:t>
            </a:r>
            <a:endParaRPr lang="en-US" sz="2000" i="1" dirty="0">
              <a:solidFill>
                <a:schemeClr val="tx1"/>
              </a:solidFill>
            </a:endParaRPr>
          </a:p>
        </p:txBody>
      </p:sp>
      <p:pic>
        <p:nvPicPr>
          <p:cNvPr id="5" name="Picture 4"/>
          <p:cNvPicPr/>
          <p:nvPr/>
        </p:nvPicPr>
        <p:blipFill>
          <a:blip r:embed="rId2" cstate="print"/>
          <a:srcRect/>
          <a:stretch>
            <a:fillRect/>
          </a:stretch>
        </p:blipFill>
        <p:spPr bwMode="auto">
          <a:xfrm>
            <a:off x="7848600" y="6096000"/>
            <a:ext cx="1143000" cy="609600"/>
          </a:xfrm>
          <a:prstGeom prst="rect">
            <a:avLst/>
          </a:prstGeom>
          <a:noFill/>
          <a:ln w="9525">
            <a:noFill/>
            <a:miter lim="800000"/>
            <a:headEnd/>
            <a:tailEnd/>
          </a:ln>
        </p:spPr>
      </p:pic>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34200" y="6019800"/>
            <a:ext cx="838200" cy="762000"/>
          </a:xfrm>
          <a:prstGeom prst="rect">
            <a:avLst/>
          </a:prstGeom>
          <a:noFill/>
          <a:ln>
            <a:noFill/>
          </a:ln>
        </p:spPr>
      </p:pic>
      <p:sp>
        <p:nvSpPr>
          <p:cNvPr id="8" name="Subtitle 2"/>
          <p:cNvSpPr txBox="1">
            <a:spLocks/>
          </p:cNvSpPr>
          <p:nvPr/>
        </p:nvSpPr>
        <p:spPr>
          <a:xfrm>
            <a:off x="1143000" y="3962400"/>
            <a:ext cx="7010400" cy="685800"/>
          </a:xfrm>
          <a:prstGeom prst="rect">
            <a:avLst/>
          </a:prstGeom>
        </p:spPr>
        <p:txBody>
          <a:bodyPr vert="horz" lIns="91440" tIns="45720" rIns="91440" bIns="45720" rtlCol="0">
            <a:normAutofit fontScale="92500"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1" u="none" strike="noStrike" kern="1200" cap="none" spc="0" normalizeH="0" baseline="0" noProof="0" dirty="0" smtClean="0">
                <a:ln>
                  <a:noFill/>
                </a:ln>
                <a:solidFill>
                  <a:schemeClr val="bg1">
                    <a:lumMod val="75000"/>
                  </a:schemeClr>
                </a:solidFill>
                <a:effectLst/>
                <a:uLnTx/>
                <a:uFillTx/>
                <a:latin typeface="+mn-lt"/>
                <a:ea typeface="+mn-ea"/>
                <a:cs typeface="+mn-cs"/>
              </a:rPr>
              <a:t>9</a:t>
            </a:r>
            <a:r>
              <a:rPr kumimoji="0" lang="en-US" sz="2000" b="0" i="1" u="none" strike="noStrike" kern="1200" cap="none" spc="0" normalizeH="0" baseline="30000" noProof="0" dirty="0" smtClean="0">
                <a:ln>
                  <a:noFill/>
                </a:ln>
                <a:solidFill>
                  <a:schemeClr val="bg1">
                    <a:lumMod val="75000"/>
                  </a:schemeClr>
                </a:solidFill>
                <a:effectLst/>
                <a:uLnTx/>
                <a:uFillTx/>
                <a:latin typeface="+mn-lt"/>
                <a:ea typeface="+mn-ea"/>
                <a:cs typeface="+mn-cs"/>
              </a:rPr>
              <a:t>th</a:t>
            </a:r>
            <a:r>
              <a:rPr kumimoji="0" lang="en-US" sz="2000" b="0" i="1" u="none" strike="noStrike" kern="1200" cap="none" spc="0" normalizeH="0" baseline="0" noProof="0" dirty="0" smtClean="0">
                <a:ln>
                  <a:noFill/>
                </a:ln>
                <a:solidFill>
                  <a:schemeClr val="bg1">
                    <a:lumMod val="75000"/>
                  </a:schemeClr>
                </a:solidFill>
                <a:effectLst/>
                <a:uLnTx/>
                <a:uFillTx/>
                <a:latin typeface="+mn-lt"/>
                <a:ea typeface="+mn-ea"/>
                <a:cs typeface="+mn-cs"/>
              </a:rPr>
              <a:t> IAS Conference on HIV Science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2000" i="1" dirty="0" smtClean="0">
                <a:solidFill>
                  <a:schemeClr val="bg1">
                    <a:lumMod val="75000"/>
                  </a:schemeClr>
                </a:solidFill>
              </a:rPr>
              <a:t>July 2017</a:t>
            </a:r>
            <a:endParaRPr kumimoji="0" lang="en-US" sz="2000" b="0" i="1" u="none" strike="noStrike" kern="1200" cap="none" spc="0" normalizeH="0" baseline="0" noProof="0" dirty="0">
              <a:ln>
                <a:noFill/>
              </a:ln>
              <a:solidFill>
                <a:schemeClr val="bg1">
                  <a:lumMod val="75000"/>
                </a:schemeClr>
              </a:solidFill>
              <a:effectLst/>
              <a:uLnTx/>
              <a:uFillTx/>
              <a:latin typeface="+mn-lt"/>
              <a:ea typeface="+mn-ea"/>
              <a:cs typeface="+mn-cs"/>
            </a:endParaRPr>
          </a:p>
        </p:txBody>
      </p:sp>
      <p:sp>
        <p:nvSpPr>
          <p:cNvPr id="9" name="TextBox 8"/>
          <p:cNvSpPr txBox="1"/>
          <p:nvPr/>
        </p:nvSpPr>
        <p:spPr>
          <a:xfrm>
            <a:off x="0" y="6596390"/>
            <a:ext cx="6096000" cy="261610"/>
          </a:xfrm>
          <a:prstGeom prst="rect">
            <a:avLst/>
          </a:prstGeom>
          <a:noFill/>
        </p:spPr>
        <p:txBody>
          <a:bodyPr wrap="square" rtlCol="0">
            <a:spAutoFit/>
          </a:bodyPr>
          <a:lstStyle/>
          <a:p>
            <a:r>
              <a:rPr lang="en-US" sz="1100" i="1" dirty="0"/>
              <a:t>* </a:t>
            </a:r>
            <a:r>
              <a:rPr lang="en-US" sz="1100" i="1" dirty="0" smtClean="0"/>
              <a:t>Presenter; contact: mprust@clintonhealthaccess.org</a:t>
            </a:r>
            <a:endParaRPr lang="en-US" sz="1100" dirty="0"/>
          </a:p>
        </p:txBody>
      </p:sp>
    </p:spTree>
    <p:extLst>
      <p:ext uri="{BB962C8B-B14F-4D97-AF65-F5344CB8AC3E}">
        <p14:creationId xmlns:p14="http://schemas.microsoft.com/office/powerpoint/2010/main" val="1380453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t>Facility- and individual-level characteristics had some impact on misclassification, but no strong trends emerged</a:t>
            </a:r>
            <a:endParaRPr lang="en-US" sz="2700" kern="0" dirty="0"/>
          </a:p>
        </p:txBody>
      </p:sp>
      <p:sp>
        <p:nvSpPr>
          <p:cNvPr id="10" name="Content Placeholder 2"/>
          <p:cNvSpPr>
            <a:spLocks noGrp="1"/>
          </p:cNvSpPr>
          <p:nvPr>
            <p:ph idx="1"/>
          </p:nvPr>
        </p:nvSpPr>
        <p:spPr>
          <a:xfrm>
            <a:off x="228600" y="1219200"/>
            <a:ext cx="4648200" cy="1447800"/>
          </a:xfrm>
          <a:solidFill>
            <a:srgbClr val="FFE07D"/>
          </a:solidFill>
          <a:ln w="38100">
            <a:solidFill>
              <a:srgbClr val="D09E00"/>
            </a:solidFill>
          </a:ln>
        </p:spPr>
        <p:txBody>
          <a:bodyPr>
            <a:normAutofit fontScale="85000" lnSpcReduction="10000"/>
          </a:bodyPr>
          <a:lstStyle/>
          <a:p>
            <a:pPr marL="0" indent="0" algn="ctr">
              <a:spcBef>
                <a:spcPts val="0"/>
              </a:spcBef>
              <a:buNone/>
            </a:pPr>
            <a:r>
              <a:rPr lang="en-US" sz="1600" b="1" dirty="0" smtClean="0">
                <a:solidFill>
                  <a:srgbClr val="000000"/>
                </a:solidFill>
              </a:rPr>
              <a:t>FACILITY-LEVEL PREDICTORS OF </a:t>
            </a:r>
          </a:p>
          <a:p>
            <a:pPr marL="0" indent="0" algn="ctr">
              <a:spcBef>
                <a:spcPts val="0"/>
              </a:spcBef>
              <a:buNone/>
            </a:pPr>
            <a:r>
              <a:rPr lang="en-US" sz="1600" b="1" dirty="0" smtClean="0">
                <a:solidFill>
                  <a:srgbClr val="000000"/>
                </a:solidFill>
              </a:rPr>
              <a:t>TOTAL MISCLASSIFICATION PERCENTAGE</a:t>
            </a:r>
          </a:p>
          <a:p>
            <a:pPr marL="0" indent="0">
              <a:spcBef>
                <a:spcPts val="0"/>
              </a:spcBef>
              <a:buNone/>
            </a:pPr>
            <a:endParaRPr lang="en-US" sz="1600" b="1" dirty="0" smtClean="0">
              <a:solidFill>
                <a:srgbClr val="000000"/>
              </a:solidFill>
            </a:endParaRPr>
          </a:p>
          <a:p>
            <a:pPr marL="0" indent="0">
              <a:spcBef>
                <a:spcPts val="0"/>
              </a:spcBef>
              <a:buNone/>
            </a:pPr>
            <a:r>
              <a:rPr lang="en-US" sz="1600" b="1" dirty="0" smtClean="0">
                <a:solidFill>
                  <a:srgbClr val="000000"/>
                </a:solidFill>
              </a:rPr>
              <a:t>Facilities in the Southern Region  are slightly more likely to misclassify patients compared to the Central Region, but otherwise facility characteristics are not strong predictors of the total percentage of patients that are misclassified *</a:t>
            </a:r>
            <a:endParaRPr lang="en-US" sz="1600" b="1" dirty="0">
              <a:solidFill>
                <a:srgbClr val="000000"/>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4228057204"/>
              </p:ext>
            </p:extLst>
          </p:nvPr>
        </p:nvGraphicFramePr>
        <p:xfrm>
          <a:off x="228600" y="2785872"/>
          <a:ext cx="4648199" cy="3919728"/>
        </p:xfrm>
        <a:graphic>
          <a:graphicData uri="http://schemas.openxmlformats.org/drawingml/2006/table">
            <a:tbl>
              <a:tblPr/>
              <a:tblGrid>
                <a:gridCol w="3045371"/>
                <a:gridCol w="881555"/>
                <a:gridCol w="721273"/>
              </a:tblGrid>
              <a:tr h="190500">
                <a:tc>
                  <a:txBody>
                    <a:bodyPr/>
                    <a:lstStyle/>
                    <a:p>
                      <a:pPr algn="l" fontAlgn="ctr"/>
                      <a:r>
                        <a:rPr lang="en-US" sz="1400" b="1" i="0" u="none" strike="noStrike" dirty="0">
                          <a:solidFill>
                            <a:srgbClr val="000000"/>
                          </a:solidFill>
                          <a:latin typeface="Calibri"/>
                        </a:rPr>
                        <a:t>Independent variable</a:t>
                      </a:r>
                    </a:p>
                  </a:txBody>
                  <a:tcPr marL="45720" marR="45720" marT="9144" marB="9144" anchor="ctr">
                    <a:lnL w="38100" cap="flat" cmpd="sng" algn="ctr">
                      <a:solidFill>
                        <a:srgbClr val="D09E00"/>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rgbClr val="D09E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8D8D8"/>
                    </a:solidFill>
                  </a:tcPr>
                </a:tc>
                <a:tc>
                  <a:txBody>
                    <a:bodyPr/>
                    <a:lstStyle/>
                    <a:p>
                      <a:pPr algn="l" rtl="0" fontAlgn="t"/>
                      <a:r>
                        <a:rPr lang="en-US" sz="1200" b="1" i="0" u="none" strike="noStrike" dirty="0">
                          <a:solidFill>
                            <a:srgbClr val="000000"/>
                          </a:solidFill>
                          <a:latin typeface="Calibri"/>
                        </a:rPr>
                        <a:t>Coefficient </a:t>
                      </a:r>
                    </a:p>
                  </a:txBody>
                  <a:tcPr marL="45720" marR="45720" marT="9144" marB="9144"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rgbClr val="D09E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8D8D8"/>
                    </a:solidFill>
                  </a:tcPr>
                </a:tc>
                <a:tc>
                  <a:txBody>
                    <a:bodyPr/>
                    <a:lstStyle/>
                    <a:p>
                      <a:pPr algn="l" rtl="0" fontAlgn="t"/>
                      <a:r>
                        <a:rPr lang="en-US" sz="1200" b="1" i="0" u="none" strike="noStrike" dirty="0">
                          <a:solidFill>
                            <a:srgbClr val="000000"/>
                          </a:solidFill>
                          <a:latin typeface="Calibri"/>
                        </a:rPr>
                        <a:t>p value </a:t>
                      </a:r>
                    </a:p>
                  </a:txBody>
                  <a:tcPr marL="45720" marR="45720" marT="9144" marB="9144" anchor="ctr">
                    <a:lnL w="12700" cap="flat" cmpd="sng" algn="ctr">
                      <a:solidFill>
                        <a:schemeClr val="bg1">
                          <a:lumMod val="65000"/>
                        </a:schemeClr>
                      </a:solidFill>
                      <a:prstDash val="solid"/>
                      <a:round/>
                      <a:headEnd type="none" w="med" len="med"/>
                      <a:tailEnd type="none" w="med" len="med"/>
                    </a:lnL>
                    <a:lnR w="38100" cap="flat" cmpd="sng" algn="ctr">
                      <a:solidFill>
                        <a:srgbClr val="D09E00"/>
                      </a:solidFill>
                      <a:prstDash val="solid"/>
                      <a:round/>
                      <a:headEnd type="none" w="med" len="med"/>
                      <a:tailEnd type="none" w="med" len="med"/>
                    </a:lnR>
                    <a:lnT w="38100" cap="flat" cmpd="sng" algn="ctr">
                      <a:solidFill>
                        <a:srgbClr val="D09E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8D8D8"/>
                    </a:solidFill>
                  </a:tcPr>
                </a:tc>
              </a:tr>
              <a:tr h="161925">
                <a:tc>
                  <a:txBody>
                    <a:bodyPr/>
                    <a:lstStyle/>
                    <a:p>
                      <a:pPr algn="l" rtl="0" fontAlgn="t"/>
                      <a:r>
                        <a:rPr lang="en-US" sz="1400" b="1" i="0" u="none" strike="noStrike" dirty="0">
                          <a:solidFill>
                            <a:srgbClr val="000000"/>
                          </a:solidFill>
                          <a:latin typeface="Calibri"/>
                        </a:rPr>
                        <a:t>Region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l" fontAlgn="t"/>
                      <a:r>
                        <a:rPr lang="en-US" sz="1400" b="0" i="0" u="none" strike="noStrike">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l" fontAlgn="t"/>
                      <a:r>
                        <a:rPr lang="en-US" sz="1400" b="0" i="0" u="none" strike="noStrike">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smtClean="0">
                          <a:solidFill>
                            <a:srgbClr val="000000"/>
                          </a:solidFill>
                          <a:latin typeface="+mn-lt"/>
                        </a:rPr>
                        <a:t>     </a:t>
                      </a:r>
                      <a:r>
                        <a:rPr lang="en-US" sz="1400" b="0" i="0" u="none" strike="noStrike" smtClean="0">
                          <a:solidFill>
                            <a:srgbClr val="000000"/>
                          </a:solidFill>
                          <a:latin typeface="Calibri"/>
                        </a:rPr>
                        <a:t>Central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gridSpan="2">
                  <a:txBody>
                    <a:bodyPr/>
                    <a:lstStyle/>
                    <a:p>
                      <a:pPr algn="ctr" rtl="0" fontAlgn="t"/>
                      <a:r>
                        <a:rPr lang="en-US" sz="1400" b="0" i="1" u="none" strike="noStrike" dirty="0">
                          <a:solidFill>
                            <a:srgbClr val="000000"/>
                          </a:solidFill>
                          <a:latin typeface="Calibri"/>
                        </a:rPr>
                        <a:t>ref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hMerge="1">
                  <a:txBody>
                    <a:bodyPr/>
                    <a:lstStyle/>
                    <a:p>
                      <a:endParaRPr lang="en-US"/>
                    </a:p>
                  </a:txBody>
                  <a:tcPr/>
                </a:tc>
              </a:tr>
              <a:tr h="161925">
                <a:tc>
                  <a:txBody>
                    <a:bodyPr/>
                    <a:lstStyle/>
                    <a:p>
                      <a:pPr algn="l" rtl="0" fontAlgn="t"/>
                      <a:r>
                        <a:rPr lang="en-US" sz="1400" b="0" i="0" u="none" strike="noStrike" dirty="0">
                          <a:solidFill>
                            <a:srgbClr val="000000"/>
                          </a:solidFill>
                          <a:latin typeface="Calibri"/>
                        </a:rPr>
                        <a:t>     Northern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0.05</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0.61</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a:solidFill>
                            <a:srgbClr val="000000"/>
                          </a:solidFill>
                          <a:latin typeface="Calibri"/>
                        </a:rPr>
                        <a:t>     Southern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0.20</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0.03</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1" i="0" u="none" strike="noStrike" dirty="0">
                          <a:solidFill>
                            <a:srgbClr val="000000"/>
                          </a:solidFill>
                          <a:latin typeface="Calibri"/>
                        </a:rPr>
                        <a:t>Facility type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mn-lt"/>
                        </a:rPr>
                        <a:t>    </a:t>
                      </a:r>
                      <a:r>
                        <a:rPr lang="en-US" sz="1400" b="0" i="0" u="none" strike="noStrike" dirty="0" smtClean="0">
                          <a:solidFill>
                            <a:srgbClr val="000000"/>
                          </a:solidFill>
                          <a:latin typeface="Calibri"/>
                        </a:rPr>
                        <a:t>Hospital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gridSpan="2">
                  <a:txBody>
                    <a:bodyPr/>
                    <a:lstStyle/>
                    <a:p>
                      <a:pPr algn="ctr" rtl="0" fontAlgn="t"/>
                      <a:r>
                        <a:rPr lang="en-US" sz="1400" b="0" i="1" u="none" strike="noStrike" dirty="0">
                          <a:solidFill>
                            <a:srgbClr val="000000"/>
                          </a:solidFill>
                          <a:latin typeface="Calibri"/>
                        </a:rPr>
                        <a:t>ref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hMerge="1">
                  <a:txBody>
                    <a:bodyPr/>
                    <a:lstStyle/>
                    <a:p>
                      <a:endParaRPr lang="en-US"/>
                    </a:p>
                  </a:txBody>
                  <a:tcPr/>
                </a:tc>
              </a:tr>
              <a:tr h="161925">
                <a:tc>
                  <a:txBody>
                    <a:bodyPr/>
                    <a:lstStyle/>
                    <a:p>
                      <a:pPr algn="l" rtl="0" fontAlgn="t"/>
                      <a:r>
                        <a:rPr lang="en-US" sz="1400" b="0" i="0" u="none" strike="noStrike" dirty="0" smtClean="0">
                          <a:solidFill>
                            <a:srgbClr val="000000"/>
                          </a:solidFill>
                          <a:latin typeface="Calibri"/>
                        </a:rPr>
                        <a:t>    Health </a:t>
                      </a:r>
                      <a:r>
                        <a:rPr lang="en-US" sz="1400" b="0" i="0" u="none" strike="noStrike" dirty="0">
                          <a:solidFill>
                            <a:srgbClr val="000000"/>
                          </a:solidFill>
                          <a:latin typeface="Calibri"/>
                        </a:rPr>
                        <a:t>center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0.11</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0.12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1" i="0" u="none" strike="noStrike" dirty="0">
                          <a:solidFill>
                            <a:srgbClr val="000000"/>
                          </a:solidFill>
                          <a:latin typeface="Calibri"/>
                        </a:rPr>
                        <a:t>Location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Calibri"/>
                        </a:rPr>
                        <a:t>    </a:t>
                      </a:r>
                      <a:r>
                        <a:rPr lang="en-US" sz="1400" b="0" i="0" u="none" strike="noStrike" dirty="0" smtClean="0">
                          <a:solidFill>
                            <a:srgbClr val="000000"/>
                          </a:solidFill>
                          <a:latin typeface="+mn-lt"/>
                        </a:rPr>
                        <a:t>Urban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gridSpan="2">
                  <a:txBody>
                    <a:bodyPr/>
                    <a:lstStyle/>
                    <a:p>
                      <a:pPr algn="ctr" rtl="0" fontAlgn="t"/>
                      <a:r>
                        <a:rPr lang="en-US" sz="1400" b="0" i="1" u="none" strike="noStrike" dirty="0">
                          <a:solidFill>
                            <a:srgbClr val="000000"/>
                          </a:solidFill>
                          <a:latin typeface="Calibri"/>
                        </a:rPr>
                        <a:t>ref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hMerge="1">
                  <a:txBody>
                    <a:bodyPr/>
                    <a:lstStyle/>
                    <a:p>
                      <a:endParaRPr lang="en-US"/>
                    </a:p>
                  </a:txBody>
                  <a:tcPr/>
                </a:tc>
              </a:tr>
              <a:tr h="161925">
                <a:tc>
                  <a:txBody>
                    <a:bodyPr/>
                    <a:lstStyle/>
                    <a:p>
                      <a:pPr algn="l" rtl="0" fontAlgn="t"/>
                      <a:r>
                        <a:rPr lang="en-US" sz="1400" b="0" i="0" u="none" strike="noStrike" dirty="0" smtClean="0">
                          <a:solidFill>
                            <a:srgbClr val="000000"/>
                          </a:solidFill>
                          <a:latin typeface="Calibri"/>
                        </a:rPr>
                        <a:t>    </a:t>
                      </a:r>
                      <a:r>
                        <a:rPr lang="en-US" sz="1400" b="0" i="0" u="none" strike="noStrike" dirty="0" err="1" smtClean="0">
                          <a:solidFill>
                            <a:srgbClr val="000000"/>
                          </a:solidFill>
                          <a:latin typeface="+mn-lt"/>
                        </a:rPr>
                        <a:t>Peri</a:t>
                      </a:r>
                      <a:r>
                        <a:rPr lang="en-US" sz="1400" b="0" i="0" u="none" strike="noStrike" dirty="0" smtClean="0">
                          <a:solidFill>
                            <a:srgbClr val="000000"/>
                          </a:solidFill>
                          <a:latin typeface="+mn-lt"/>
                        </a:rPr>
                        <a:t>-urban</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a:t>
                      </a:r>
                      <a:r>
                        <a:rPr lang="en-US" sz="1400" b="0" i="0" u="none" strike="noStrike" dirty="0" smtClean="0">
                          <a:solidFill>
                            <a:srgbClr val="000000"/>
                          </a:solidFill>
                          <a:latin typeface="Calibri"/>
                        </a:rPr>
                        <a:t>0.01</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0.92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Calibri"/>
                        </a:rPr>
                        <a:t>    Rural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0.08</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0.37</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Calibri"/>
                        </a:rPr>
                        <a:t>    Remote</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0.18</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0.25</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fontAlgn="t"/>
                      <a:r>
                        <a:rPr lang="en-US" sz="1400" b="1" i="0" u="none" strike="noStrike" dirty="0">
                          <a:solidFill>
                            <a:srgbClr val="000000"/>
                          </a:solidFill>
                          <a:latin typeface="Calibri"/>
                        </a:rPr>
                        <a:t>Number of active ART </a:t>
                      </a:r>
                      <a:r>
                        <a:rPr lang="en-US" sz="1400" b="1" i="0" u="none" strike="noStrike" dirty="0" smtClean="0">
                          <a:solidFill>
                            <a:srgbClr val="000000"/>
                          </a:solidFill>
                          <a:latin typeface="Calibri"/>
                        </a:rPr>
                        <a:t>patients </a:t>
                      </a:r>
                      <a:r>
                        <a:rPr lang="en-US" sz="1200" b="1" i="0" u="none" strike="noStrike" dirty="0" smtClean="0">
                          <a:solidFill>
                            <a:srgbClr val="000000"/>
                          </a:solidFill>
                          <a:latin typeface="Calibri"/>
                        </a:rPr>
                        <a:t>(per 1000)</a:t>
                      </a:r>
                      <a:endParaRPr lang="en-US" sz="1400" b="1"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0.12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fontAlgn="t"/>
                      <a:r>
                        <a:rPr lang="en-US" sz="1400" b="1" i="0" u="none" strike="noStrike" dirty="0">
                          <a:solidFill>
                            <a:srgbClr val="000000"/>
                          </a:solidFill>
                          <a:latin typeface="Calibri"/>
                        </a:rPr>
                        <a:t>Patient to clinician </a:t>
                      </a:r>
                      <a:r>
                        <a:rPr lang="en-US" sz="1400" b="1" i="0" u="none" strike="noStrike" dirty="0" smtClean="0">
                          <a:solidFill>
                            <a:srgbClr val="000000"/>
                          </a:solidFill>
                          <a:latin typeface="Calibri"/>
                        </a:rPr>
                        <a:t>ratio</a:t>
                      </a:r>
                      <a:r>
                        <a:rPr lang="en-US" sz="1200" b="1" i="0" u="none" strike="noStrike" dirty="0" smtClean="0">
                          <a:solidFill>
                            <a:srgbClr val="000000"/>
                          </a:solidFill>
                          <a:latin typeface="Calibri"/>
                        </a:rPr>
                        <a:t> (per 500)</a:t>
                      </a:r>
                      <a:endParaRPr lang="en-US" sz="1400" b="1"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0.01</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0.87</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323850">
                <a:tc>
                  <a:txBody>
                    <a:bodyPr/>
                    <a:lstStyle/>
                    <a:p>
                      <a:pPr algn="l" fontAlgn="t"/>
                      <a:r>
                        <a:rPr lang="en-US" sz="1400" b="1" i="0" u="none" strike="noStrike" dirty="0">
                          <a:solidFill>
                            <a:srgbClr val="000000"/>
                          </a:solidFill>
                          <a:latin typeface="Calibri"/>
                        </a:rPr>
                        <a:t>Average number of eligibility criteria known by health workers at facility</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D09E00"/>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ctr"/>
                      <a:r>
                        <a:rPr lang="en-US" sz="1400" b="0" i="0" u="none" strike="noStrike" dirty="0">
                          <a:solidFill>
                            <a:srgbClr val="000000"/>
                          </a:solidFill>
                          <a:latin typeface="Calibri"/>
                        </a:rPr>
                        <a:t>0.02</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D09E00"/>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ctr"/>
                      <a:r>
                        <a:rPr lang="en-US" sz="1400" b="0" i="0" u="none" strike="noStrike" dirty="0" smtClean="0">
                          <a:solidFill>
                            <a:srgbClr val="000000"/>
                          </a:solidFill>
                          <a:latin typeface="Calibri"/>
                        </a:rPr>
                        <a:t>0.70</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D09E00"/>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bl>
          </a:graphicData>
        </a:graphic>
      </p:graphicFrame>
      <p:sp>
        <p:nvSpPr>
          <p:cNvPr id="12" name="Content Placeholder 2"/>
          <p:cNvSpPr txBox="1">
            <a:spLocks/>
          </p:cNvSpPr>
          <p:nvPr/>
        </p:nvSpPr>
        <p:spPr>
          <a:xfrm>
            <a:off x="5181600" y="6324599"/>
            <a:ext cx="3886200" cy="685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Aft>
                <a:spcPts val="0"/>
              </a:spcAft>
              <a:buClrTx/>
              <a:buSzTx/>
              <a:buFont typeface="Arial" pitchFamily="34" charset="0"/>
              <a:buNone/>
              <a:tabLst/>
              <a:defRPr/>
            </a:pPr>
            <a:r>
              <a:rPr lang="en-US" sz="1200" dirty="0" smtClean="0"/>
              <a:t>*Facility-level analysis based on </a:t>
            </a:r>
            <a:r>
              <a:rPr lang="en-US" sz="1200" dirty="0" err="1" smtClean="0"/>
              <a:t>bivariate</a:t>
            </a:r>
            <a:r>
              <a:rPr lang="en-US" sz="1200" dirty="0" smtClean="0"/>
              <a:t> linear regression.</a:t>
            </a:r>
          </a:p>
          <a:p>
            <a:pPr marL="342900" marR="0" lvl="0" indent="-342900" algn="l" defTabSz="914400" rtl="0" eaLnBrk="1" fontAlgn="auto" latinLnBrk="0" hangingPunct="1">
              <a:lnSpc>
                <a:spcPct val="100000"/>
              </a:lnSpc>
              <a:spcAft>
                <a:spcPts val="0"/>
              </a:spcAft>
              <a:buClrTx/>
              <a:buSzTx/>
              <a:buFont typeface="Arial" pitchFamily="34" charset="0"/>
              <a:buNone/>
              <a:tabLst/>
              <a:defRPr/>
            </a:pPr>
            <a:r>
              <a:rPr lang="en-US" sz="1200" dirty="0" smtClean="0"/>
              <a:t>**Individual analysis based on </a:t>
            </a:r>
            <a:r>
              <a:rPr lang="en-US" sz="1200" dirty="0" err="1" smtClean="0"/>
              <a:t>bivariate</a:t>
            </a:r>
            <a:r>
              <a:rPr lang="en-US" sz="1200" dirty="0" smtClean="0"/>
              <a:t> logistic regression.  </a:t>
            </a:r>
            <a:endParaRPr kumimoji="0" lang="en-US" sz="120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6489469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t>Facility- and individual-level characteristics had some impact on misclassification, but no strong trends emerged</a:t>
            </a:r>
            <a:endParaRPr lang="en-US" sz="2700" kern="0" dirty="0"/>
          </a:p>
        </p:txBody>
      </p:sp>
      <p:sp>
        <p:nvSpPr>
          <p:cNvPr id="13" name="TextBox 12"/>
          <p:cNvSpPr txBox="1"/>
          <p:nvPr/>
        </p:nvSpPr>
        <p:spPr>
          <a:xfrm>
            <a:off x="5334000" y="4373940"/>
            <a:ext cx="3581400" cy="1569660"/>
          </a:xfrm>
          <a:prstGeom prst="rect">
            <a:avLst/>
          </a:prstGeom>
          <a:solidFill>
            <a:schemeClr val="bg1">
              <a:lumMod val="75000"/>
            </a:schemeClr>
          </a:solidFill>
        </p:spPr>
        <p:txBody>
          <a:bodyPr wrap="square" rtlCol="0">
            <a:spAutoFit/>
          </a:bodyPr>
          <a:lstStyle/>
          <a:p>
            <a:r>
              <a:rPr lang="en-US" sz="1600" b="1" dirty="0" smtClean="0"/>
              <a:t>Similar results were observed in sensitivity analyses using other measures of diagnostic accuracy: </a:t>
            </a:r>
          </a:p>
          <a:p>
            <a:pPr marL="182880" indent="-182880">
              <a:buFont typeface="Arial" pitchFamily="34" charset="0"/>
              <a:buChar char="•"/>
            </a:pPr>
            <a:r>
              <a:rPr lang="en-US" sz="1600" dirty="0" smtClean="0"/>
              <a:t>Likelihood ratio</a:t>
            </a:r>
          </a:p>
          <a:p>
            <a:pPr marL="182880" indent="-182880">
              <a:buFont typeface="Arial" pitchFamily="34" charset="0"/>
              <a:buChar char="•"/>
            </a:pPr>
            <a:r>
              <a:rPr lang="en-US" sz="1600" dirty="0" smtClean="0"/>
              <a:t>Diagnostic odds ratio</a:t>
            </a:r>
          </a:p>
          <a:p>
            <a:pPr marL="182880" indent="-182880">
              <a:buFont typeface="Arial" pitchFamily="34" charset="0"/>
              <a:buChar char="•"/>
            </a:pPr>
            <a:r>
              <a:rPr lang="en-US" sz="1600" dirty="0" smtClean="0"/>
              <a:t>False positive rate</a:t>
            </a:r>
          </a:p>
        </p:txBody>
      </p:sp>
      <p:sp>
        <p:nvSpPr>
          <p:cNvPr id="10" name="Content Placeholder 2"/>
          <p:cNvSpPr>
            <a:spLocks noGrp="1"/>
          </p:cNvSpPr>
          <p:nvPr>
            <p:ph idx="1"/>
          </p:nvPr>
        </p:nvSpPr>
        <p:spPr>
          <a:xfrm>
            <a:off x="228600" y="1219200"/>
            <a:ext cx="4648200" cy="1447800"/>
          </a:xfrm>
          <a:solidFill>
            <a:srgbClr val="FFE07D"/>
          </a:solidFill>
          <a:ln w="38100">
            <a:solidFill>
              <a:srgbClr val="D09E00"/>
            </a:solidFill>
          </a:ln>
        </p:spPr>
        <p:txBody>
          <a:bodyPr>
            <a:normAutofit fontScale="85000" lnSpcReduction="10000"/>
          </a:bodyPr>
          <a:lstStyle/>
          <a:p>
            <a:pPr marL="0" indent="0" algn="ctr">
              <a:spcBef>
                <a:spcPts val="0"/>
              </a:spcBef>
              <a:buNone/>
            </a:pPr>
            <a:r>
              <a:rPr lang="en-US" sz="1600" b="1" dirty="0" smtClean="0">
                <a:solidFill>
                  <a:srgbClr val="000000"/>
                </a:solidFill>
              </a:rPr>
              <a:t>FACILITY-LEVEL PREDICTORS OF </a:t>
            </a:r>
          </a:p>
          <a:p>
            <a:pPr marL="0" indent="0" algn="ctr">
              <a:spcBef>
                <a:spcPts val="0"/>
              </a:spcBef>
              <a:buNone/>
            </a:pPr>
            <a:r>
              <a:rPr lang="en-US" sz="1600" b="1" dirty="0" smtClean="0">
                <a:solidFill>
                  <a:srgbClr val="000000"/>
                </a:solidFill>
              </a:rPr>
              <a:t>TOTAL MISCLASSIFICATION PERCENTAGE</a:t>
            </a:r>
          </a:p>
          <a:p>
            <a:pPr marL="0" indent="0">
              <a:spcBef>
                <a:spcPts val="0"/>
              </a:spcBef>
              <a:buNone/>
            </a:pPr>
            <a:endParaRPr lang="en-US" sz="1600" b="1" dirty="0" smtClean="0">
              <a:solidFill>
                <a:srgbClr val="000000"/>
              </a:solidFill>
            </a:endParaRPr>
          </a:p>
          <a:p>
            <a:pPr marL="0" indent="0">
              <a:spcBef>
                <a:spcPts val="0"/>
              </a:spcBef>
              <a:buNone/>
            </a:pPr>
            <a:r>
              <a:rPr lang="en-US" sz="1600" b="1" dirty="0" smtClean="0">
                <a:solidFill>
                  <a:srgbClr val="000000"/>
                </a:solidFill>
              </a:rPr>
              <a:t>Facilities in the Southern Region  are slightly more likely to misclassify patients compared to the Central Region, but otherwise facility characteristics are not strong predictors of the total percentage of patients that are misclassified *</a:t>
            </a:r>
            <a:endParaRPr lang="en-US" sz="1600" b="1" dirty="0">
              <a:solidFill>
                <a:srgbClr val="000000"/>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299635009"/>
              </p:ext>
            </p:extLst>
          </p:nvPr>
        </p:nvGraphicFramePr>
        <p:xfrm>
          <a:off x="228600" y="2785872"/>
          <a:ext cx="4648199" cy="3919728"/>
        </p:xfrm>
        <a:graphic>
          <a:graphicData uri="http://schemas.openxmlformats.org/drawingml/2006/table">
            <a:tbl>
              <a:tblPr/>
              <a:tblGrid>
                <a:gridCol w="3045371"/>
                <a:gridCol w="881555"/>
                <a:gridCol w="721273"/>
              </a:tblGrid>
              <a:tr h="190500">
                <a:tc>
                  <a:txBody>
                    <a:bodyPr/>
                    <a:lstStyle/>
                    <a:p>
                      <a:pPr algn="l" fontAlgn="ctr"/>
                      <a:r>
                        <a:rPr lang="en-US" sz="1400" b="1" i="0" u="none" strike="noStrike" dirty="0">
                          <a:solidFill>
                            <a:srgbClr val="000000"/>
                          </a:solidFill>
                          <a:latin typeface="Calibri"/>
                        </a:rPr>
                        <a:t>Independent variable</a:t>
                      </a:r>
                    </a:p>
                  </a:txBody>
                  <a:tcPr marL="45720" marR="45720" marT="9144" marB="9144" anchor="ctr">
                    <a:lnL w="38100" cap="flat" cmpd="sng" algn="ctr">
                      <a:solidFill>
                        <a:srgbClr val="D09E00"/>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rgbClr val="D09E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8D8D8"/>
                    </a:solidFill>
                  </a:tcPr>
                </a:tc>
                <a:tc>
                  <a:txBody>
                    <a:bodyPr/>
                    <a:lstStyle/>
                    <a:p>
                      <a:pPr algn="l" rtl="0" fontAlgn="t"/>
                      <a:r>
                        <a:rPr lang="en-US" sz="1200" b="1" i="0" u="none" strike="noStrike" dirty="0">
                          <a:solidFill>
                            <a:srgbClr val="000000"/>
                          </a:solidFill>
                          <a:latin typeface="Calibri"/>
                        </a:rPr>
                        <a:t>Coefficient </a:t>
                      </a:r>
                    </a:p>
                  </a:txBody>
                  <a:tcPr marL="45720" marR="45720" marT="9144" marB="9144"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rgbClr val="D09E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8D8D8"/>
                    </a:solidFill>
                  </a:tcPr>
                </a:tc>
                <a:tc>
                  <a:txBody>
                    <a:bodyPr/>
                    <a:lstStyle/>
                    <a:p>
                      <a:pPr algn="l" rtl="0" fontAlgn="t"/>
                      <a:r>
                        <a:rPr lang="en-US" sz="1200" b="1" i="0" u="none" strike="noStrike" dirty="0">
                          <a:solidFill>
                            <a:srgbClr val="000000"/>
                          </a:solidFill>
                          <a:latin typeface="Calibri"/>
                        </a:rPr>
                        <a:t>p value </a:t>
                      </a:r>
                    </a:p>
                  </a:txBody>
                  <a:tcPr marL="45720" marR="45720" marT="9144" marB="9144" anchor="ctr">
                    <a:lnL w="12700" cap="flat" cmpd="sng" algn="ctr">
                      <a:solidFill>
                        <a:schemeClr val="bg1">
                          <a:lumMod val="65000"/>
                        </a:schemeClr>
                      </a:solidFill>
                      <a:prstDash val="solid"/>
                      <a:round/>
                      <a:headEnd type="none" w="med" len="med"/>
                      <a:tailEnd type="none" w="med" len="med"/>
                    </a:lnL>
                    <a:lnR w="38100" cap="flat" cmpd="sng" algn="ctr">
                      <a:solidFill>
                        <a:srgbClr val="D09E00"/>
                      </a:solidFill>
                      <a:prstDash val="solid"/>
                      <a:round/>
                      <a:headEnd type="none" w="med" len="med"/>
                      <a:tailEnd type="none" w="med" len="med"/>
                    </a:lnR>
                    <a:lnT w="38100" cap="flat" cmpd="sng" algn="ctr">
                      <a:solidFill>
                        <a:srgbClr val="D09E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8D8D8"/>
                    </a:solidFill>
                  </a:tcPr>
                </a:tc>
              </a:tr>
              <a:tr h="161925">
                <a:tc>
                  <a:txBody>
                    <a:bodyPr/>
                    <a:lstStyle/>
                    <a:p>
                      <a:pPr algn="l" rtl="0" fontAlgn="t"/>
                      <a:r>
                        <a:rPr lang="en-US" sz="1400" b="1" i="0" u="none" strike="noStrike" dirty="0">
                          <a:solidFill>
                            <a:srgbClr val="000000"/>
                          </a:solidFill>
                          <a:latin typeface="Calibri"/>
                        </a:rPr>
                        <a:t>Region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l" fontAlgn="t"/>
                      <a:r>
                        <a:rPr lang="en-US" sz="1400" b="0" i="0" u="none" strike="noStrike">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l" fontAlgn="t"/>
                      <a:r>
                        <a:rPr lang="en-US" sz="1400" b="0" i="0" u="none" strike="noStrike">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smtClean="0">
                          <a:solidFill>
                            <a:srgbClr val="000000"/>
                          </a:solidFill>
                          <a:latin typeface="+mn-lt"/>
                        </a:rPr>
                        <a:t>     </a:t>
                      </a:r>
                      <a:r>
                        <a:rPr lang="en-US" sz="1400" b="0" i="0" u="none" strike="noStrike" smtClean="0">
                          <a:solidFill>
                            <a:srgbClr val="000000"/>
                          </a:solidFill>
                          <a:latin typeface="Calibri"/>
                        </a:rPr>
                        <a:t>Central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gridSpan="2">
                  <a:txBody>
                    <a:bodyPr/>
                    <a:lstStyle/>
                    <a:p>
                      <a:pPr algn="ctr" rtl="0" fontAlgn="t"/>
                      <a:r>
                        <a:rPr lang="en-US" sz="1400" b="0" i="1" u="none" strike="noStrike" dirty="0">
                          <a:solidFill>
                            <a:srgbClr val="000000"/>
                          </a:solidFill>
                          <a:latin typeface="Calibri"/>
                        </a:rPr>
                        <a:t>ref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hMerge="1">
                  <a:txBody>
                    <a:bodyPr/>
                    <a:lstStyle/>
                    <a:p>
                      <a:endParaRPr lang="en-US"/>
                    </a:p>
                  </a:txBody>
                  <a:tcPr/>
                </a:tc>
              </a:tr>
              <a:tr h="161925">
                <a:tc>
                  <a:txBody>
                    <a:bodyPr/>
                    <a:lstStyle/>
                    <a:p>
                      <a:pPr algn="l" rtl="0" fontAlgn="t"/>
                      <a:r>
                        <a:rPr lang="en-US" sz="1400" b="0" i="0" u="none" strike="noStrike" dirty="0">
                          <a:solidFill>
                            <a:srgbClr val="000000"/>
                          </a:solidFill>
                          <a:latin typeface="Calibri"/>
                        </a:rPr>
                        <a:t>     Northern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0.05</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0.61</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a:solidFill>
                            <a:srgbClr val="000000"/>
                          </a:solidFill>
                          <a:latin typeface="Calibri"/>
                        </a:rPr>
                        <a:t>     Southern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0.20</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0.03</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1" i="0" u="none" strike="noStrike" dirty="0">
                          <a:solidFill>
                            <a:srgbClr val="000000"/>
                          </a:solidFill>
                          <a:latin typeface="Calibri"/>
                        </a:rPr>
                        <a:t>Facility type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mn-lt"/>
                        </a:rPr>
                        <a:t>    </a:t>
                      </a:r>
                      <a:r>
                        <a:rPr lang="en-US" sz="1400" b="0" i="0" u="none" strike="noStrike" dirty="0" smtClean="0">
                          <a:solidFill>
                            <a:srgbClr val="000000"/>
                          </a:solidFill>
                          <a:latin typeface="Calibri"/>
                        </a:rPr>
                        <a:t>Hospital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gridSpan="2">
                  <a:txBody>
                    <a:bodyPr/>
                    <a:lstStyle/>
                    <a:p>
                      <a:pPr algn="ctr" rtl="0" fontAlgn="t"/>
                      <a:r>
                        <a:rPr lang="en-US" sz="1400" b="0" i="1" u="none" strike="noStrike" dirty="0">
                          <a:solidFill>
                            <a:srgbClr val="000000"/>
                          </a:solidFill>
                          <a:latin typeface="Calibri"/>
                        </a:rPr>
                        <a:t>ref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hMerge="1">
                  <a:txBody>
                    <a:bodyPr/>
                    <a:lstStyle/>
                    <a:p>
                      <a:endParaRPr lang="en-US"/>
                    </a:p>
                  </a:txBody>
                  <a:tcPr/>
                </a:tc>
              </a:tr>
              <a:tr h="161925">
                <a:tc>
                  <a:txBody>
                    <a:bodyPr/>
                    <a:lstStyle/>
                    <a:p>
                      <a:pPr algn="l" rtl="0" fontAlgn="t"/>
                      <a:r>
                        <a:rPr lang="en-US" sz="1400" b="0" i="0" u="none" strike="noStrike" dirty="0" smtClean="0">
                          <a:solidFill>
                            <a:srgbClr val="000000"/>
                          </a:solidFill>
                          <a:latin typeface="Calibri"/>
                        </a:rPr>
                        <a:t>    Health </a:t>
                      </a:r>
                      <a:r>
                        <a:rPr lang="en-US" sz="1400" b="0" i="0" u="none" strike="noStrike" dirty="0">
                          <a:solidFill>
                            <a:srgbClr val="000000"/>
                          </a:solidFill>
                          <a:latin typeface="Calibri"/>
                        </a:rPr>
                        <a:t>center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0.11</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0.12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1" i="0" u="none" strike="noStrike" dirty="0">
                          <a:solidFill>
                            <a:srgbClr val="000000"/>
                          </a:solidFill>
                          <a:latin typeface="Calibri"/>
                        </a:rPr>
                        <a:t>Location </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Calibri"/>
                        </a:rPr>
                        <a:t>    </a:t>
                      </a:r>
                      <a:r>
                        <a:rPr lang="en-US" sz="1400" b="0" i="0" u="none" strike="noStrike" dirty="0" smtClean="0">
                          <a:solidFill>
                            <a:srgbClr val="000000"/>
                          </a:solidFill>
                          <a:latin typeface="+mn-lt"/>
                        </a:rPr>
                        <a:t>Urban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gridSpan="2">
                  <a:txBody>
                    <a:bodyPr/>
                    <a:lstStyle/>
                    <a:p>
                      <a:pPr algn="ctr" rtl="0" fontAlgn="t"/>
                      <a:r>
                        <a:rPr lang="en-US" sz="1400" b="0" i="1" u="none" strike="noStrike" dirty="0">
                          <a:solidFill>
                            <a:srgbClr val="000000"/>
                          </a:solidFill>
                          <a:latin typeface="Calibri"/>
                        </a:rPr>
                        <a:t>ref </a:t>
                      </a: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hMerge="1">
                  <a:txBody>
                    <a:bodyPr/>
                    <a:lstStyle/>
                    <a:p>
                      <a:endParaRPr lang="en-US"/>
                    </a:p>
                  </a:txBody>
                  <a:tcPr/>
                </a:tc>
              </a:tr>
              <a:tr h="161925">
                <a:tc>
                  <a:txBody>
                    <a:bodyPr/>
                    <a:lstStyle/>
                    <a:p>
                      <a:pPr algn="l" rtl="0" fontAlgn="t"/>
                      <a:r>
                        <a:rPr lang="en-US" sz="1400" b="0" i="0" u="none" strike="noStrike" dirty="0" smtClean="0">
                          <a:solidFill>
                            <a:srgbClr val="000000"/>
                          </a:solidFill>
                          <a:latin typeface="Calibri"/>
                        </a:rPr>
                        <a:t>    </a:t>
                      </a:r>
                      <a:r>
                        <a:rPr lang="en-US" sz="1400" b="0" i="0" u="none" strike="noStrike" dirty="0" err="1" smtClean="0">
                          <a:solidFill>
                            <a:srgbClr val="000000"/>
                          </a:solidFill>
                          <a:latin typeface="+mn-lt"/>
                        </a:rPr>
                        <a:t>Peri</a:t>
                      </a:r>
                      <a:r>
                        <a:rPr lang="en-US" sz="1400" b="0" i="0" u="none" strike="noStrike" dirty="0" smtClean="0">
                          <a:solidFill>
                            <a:srgbClr val="000000"/>
                          </a:solidFill>
                          <a:latin typeface="+mn-lt"/>
                        </a:rPr>
                        <a:t>-urban</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a:solidFill>
                            <a:srgbClr val="000000"/>
                          </a:solidFill>
                          <a:latin typeface="Calibri"/>
                        </a:rPr>
                        <a:t>-</a:t>
                      </a:r>
                      <a:r>
                        <a:rPr lang="en-US" sz="1400" b="0" i="0" u="none" strike="noStrike" dirty="0" smtClean="0">
                          <a:solidFill>
                            <a:srgbClr val="000000"/>
                          </a:solidFill>
                          <a:latin typeface="Calibri"/>
                        </a:rPr>
                        <a:t>0.01</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0.92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Calibri"/>
                        </a:rPr>
                        <a:t>    Rural </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0.08</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0.37</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rtl="0" fontAlgn="t"/>
                      <a:r>
                        <a:rPr lang="en-US" sz="1400" b="0" i="0" u="none" strike="noStrike" dirty="0" smtClean="0">
                          <a:solidFill>
                            <a:srgbClr val="000000"/>
                          </a:solidFill>
                          <a:latin typeface="Calibri"/>
                        </a:rPr>
                        <a:t>    Remote</a:t>
                      </a:r>
                      <a:endParaRPr lang="en-US" sz="1400" b="0"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0.18</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0.25</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fontAlgn="t"/>
                      <a:r>
                        <a:rPr lang="en-US" sz="1400" b="1" i="0" u="none" strike="noStrike" dirty="0">
                          <a:solidFill>
                            <a:srgbClr val="000000"/>
                          </a:solidFill>
                          <a:latin typeface="Calibri"/>
                        </a:rPr>
                        <a:t>Number of active ART </a:t>
                      </a:r>
                      <a:r>
                        <a:rPr lang="en-US" sz="1400" b="1" i="0" u="none" strike="noStrike" dirty="0" smtClean="0">
                          <a:solidFill>
                            <a:srgbClr val="000000"/>
                          </a:solidFill>
                          <a:latin typeface="Calibri"/>
                        </a:rPr>
                        <a:t>patients </a:t>
                      </a:r>
                      <a:r>
                        <a:rPr lang="en-US" sz="1200" b="1" i="0" u="none" strike="noStrike" dirty="0" smtClean="0">
                          <a:solidFill>
                            <a:srgbClr val="000000"/>
                          </a:solidFill>
                          <a:latin typeface="Calibri"/>
                        </a:rPr>
                        <a:t>(per 1000)</a:t>
                      </a:r>
                      <a:endParaRPr lang="en-US" sz="1400" b="1"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0.12</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161925">
                <a:tc>
                  <a:txBody>
                    <a:bodyPr/>
                    <a:lstStyle/>
                    <a:p>
                      <a:pPr algn="l" fontAlgn="t"/>
                      <a:r>
                        <a:rPr lang="en-US" sz="1400" b="1" i="0" u="none" strike="noStrike" dirty="0">
                          <a:solidFill>
                            <a:srgbClr val="000000"/>
                          </a:solidFill>
                          <a:latin typeface="Calibri"/>
                        </a:rPr>
                        <a:t>Patient to clinician </a:t>
                      </a:r>
                      <a:r>
                        <a:rPr lang="en-US" sz="1400" b="1" i="0" u="none" strike="noStrike" dirty="0" smtClean="0">
                          <a:solidFill>
                            <a:srgbClr val="000000"/>
                          </a:solidFill>
                          <a:latin typeface="Calibri"/>
                        </a:rPr>
                        <a:t>ratio</a:t>
                      </a:r>
                      <a:r>
                        <a:rPr lang="en-US" sz="1200" b="1" i="0" u="none" strike="noStrike" dirty="0" smtClean="0">
                          <a:solidFill>
                            <a:srgbClr val="000000"/>
                          </a:solidFill>
                          <a:latin typeface="Calibri"/>
                        </a:rPr>
                        <a:t> (per 500)</a:t>
                      </a:r>
                      <a:endParaRPr lang="en-US" sz="1400" b="1" i="0" u="none" strike="noStrike" dirty="0">
                        <a:solidFill>
                          <a:srgbClr val="000000"/>
                        </a:solidFill>
                        <a:latin typeface="Calibri"/>
                      </a:endParaRP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0.01</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t"/>
                      <a:r>
                        <a:rPr lang="en-US" sz="1400" b="0" i="0" u="none" strike="noStrike" dirty="0" smtClean="0">
                          <a:solidFill>
                            <a:srgbClr val="000000"/>
                          </a:solidFill>
                          <a:latin typeface="Calibri"/>
                        </a:rPr>
                        <a:t>0.87</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r h="323850">
                <a:tc>
                  <a:txBody>
                    <a:bodyPr/>
                    <a:lstStyle/>
                    <a:p>
                      <a:pPr algn="l" fontAlgn="t"/>
                      <a:r>
                        <a:rPr lang="en-US" sz="1400" b="1" i="0" u="none" strike="noStrike" dirty="0">
                          <a:solidFill>
                            <a:srgbClr val="000000"/>
                          </a:solidFill>
                          <a:latin typeface="Calibri"/>
                        </a:rPr>
                        <a:t>Average number of eligibility criteria known by health workers at facility</a:t>
                      </a:r>
                    </a:p>
                  </a:txBody>
                  <a:tcPr marL="45720" marR="45720" marT="9144" marB="9144" anchor="ctr">
                    <a:lnL w="38100" cap="flat" cmpd="sng" algn="ctr">
                      <a:solidFill>
                        <a:srgbClr val="D09E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D09E00"/>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ctr"/>
                      <a:r>
                        <a:rPr lang="en-US" sz="1400" b="0" i="0" u="none" strike="noStrike" dirty="0">
                          <a:solidFill>
                            <a:srgbClr val="000000"/>
                          </a:solidFill>
                          <a:latin typeface="Calibri"/>
                        </a:rPr>
                        <a:t>0.02</a:t>
                      </a:r>
                    </a:p>
                  </a:txBody>
                  <a:tcPr marL="45720" marR="45720" marT="9144" marB="914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D09E00"/>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c>
                  <a:txBody>
                    <a:bodyPr/>
                    <a:lstStyle/>
                    <a:p>
                      <a:pPr algn="ctr" fontAlgn="ctr"/>
                      <a:r>
                        <a:rPr lang="en-US" sz="1400" b="0" i="0" u="none" strike="noStrike" dirty="0" smtClean="0">
                          <a:solidFill>
                            <a:srgbClr val="000000"/>
                          </a:solidFill>
                          <a:latin typeface="Calibri"/>
                        </a:rPr>
                        <a:t>0.70</a:t>
                      </a:r>
                      <a:endParaRPr lang="en-US" sz="1400" b="0" i="0" u="none" strike="noStrike" dirty="0">
                        <a:solidFill>
                          <a:srgbClr val="000000"/>
                        </a:solidFill>
                        <a:latin typeface="Calibri"/>
                      </a:endParaRPr>
                    </a:p>
                  </a:txBody>
                  <a:tcPr marL="45720" marR="45720" marT="9144" marB="9144" anchor="ctr">
                    <a:lnL w="12700" cap="flat" cmpd="sng" algn="ctr">
                      <a:noFill/>
                      <a:prstDash val="solid"/>
                      <a:round/>
                      <a:headEnd type="none" w="med" len="med"/>
                      <a:tailEnd type="none" w="med" len="med"/>
                    </a:lnL>
                    <a:lnR w="38100" cap="flat" cmpd="sng" algn="ctr">
                      <a:solidFill>
                        <a:srgbClr val="D09E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D09E00"/>
                      </a:solidFill>
                      <a:prstDash val="solid"/>
                      <a:round/>
                      <a:headEnd type="none" w="med" len="med"/>
                      <a:tailEnd type="none" w="med" len="med"/>
                    </a:lnB>
                    <a:lnTlToBr w="12700" cmpd="sng">
                      <a:noFill/>
                      <a:prstDash val="solid"/>
                    </a:lnTlToBr>
                    <a:lnBlToTr w="12700" cmpd="sng">
                      <a:noFill/>
                      <a:prstDash val="solid"/>
                    </a:lnBlToTr>
                    <a:solidFill>
                      <a:srgbClr val="FFEFBD"/>
                    </a:solidFill>
                  </a:tcPr>
                </a:tc>
              </a:tr>
            </a:tbl>
          </a:graphicData>
        </a:graphic>
      </p:graphicFrame>
      <p:sp>
        <p:nvSpPr>
          <p:cNvPr id="12" name="Content Placeholder 2"/>
          <p:cNvSpPr txBox="1">
            <a:spLocks/>
          </p:cNvSpPr>
          <p:nvPr/>
        </p:nvSpPr>
        <p:spPr>
          <a:xfrm>
            <a:off x="5181600" y="6324599"/>
            <a:ext cx="3886200" cy="685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Aft>
                <a:spcPts val="0"/>
              </a:spcAft>
              <a:buClrTx/>
              <a:buSzTx/>
              <a:buFont typeface="Arial" pitchFamily="34" charset="0"/>
              <a:buNone/>
              <a:tabLst/>
              <a:defRPr/>
            </a:pPr>
            <a:r>
              <a:rPr lang="en-US" sz="1200" dirty="0" smtClean="0"/>
              <a:t>*Facility-level analysis based on </a:t>
            </a:r>
            <a:r>
              <a:rPr lang="en-US" sz="1200" dirty="0" err="1" smtClean="0"/>
              <a:t>bivariate</a:t>
            </a:r>
            <a:r>
              <a:rPr lang="en-US" sz="1200" dirty="0" smtClean="0"/>
              <a:t> linear regression.</a:t>
            </a:r>
          </a:p>
          <a:p>
            <a:pPr marL="342900" marR="0" lvl="0" indent="-342900" algn="l" defTabSz="914400" rtl="0" eaLnBrk="1" fontAlgn="auto" latinLnBrk="0" hangingPunct="1">
              <a:lnSpc>
                <a:spcPct val="100000"/>
              </a:lnSpc>
              <a:spcAft>
                <a:spcPts val="0"/>
              </a:spcAft>
              <a:buClrTx/>
              <a:buSzTx/>
              <a:buFont typeface="Arial" pitchFamily="34" charset="0"/>
              <a:buNone/>
              <a:tabLst/>
              <a:defRPr/>
            </a:pPr>
            <a:r>
              <a:rPr lang="en-US" sz="1200" dirty="0" smtClean="0"/>
              <a:t>**Individual analysis based on </a:t>
            </a:r>
            <a:r>
              <a:rPr lang="en-US" sz="1200" dirty="0" err="1" smtClean="0"/>
              <a:t>bivariate</a:t>
            </a:r>
            <a:r>
              <a:rPr lang="en-US" sz="1200" dirty="0" smtClean="0"/>
              <a:t> logistic regression.  </a:t>
            </a:r>
            <a:endParaRPr kumimoji="0" lang="en-US" sz="1200" i="0" u="none" strike="noStrike" kern="1200" cap="none" spc="0" normalizeH="0" baseline="0" noProof="0" dirty="0">
              <a:ln>
                <a:noFill/>
              </a:ln>
              <a:solidFill>
                <a:schemeClr val="tx1"/>
              </a:solidFill>
              <a:effectLst/>
              <a:uLnTx/>
              <a:uFillTx/>
              <a:latin typeface="+mn-lt"/>
              <a:ea typeface="+mn-ea"/>
              <a:cs typeface="+mn-cs"/>
            </a:endParaRPr>
          </a:p>
        </p:txBody>
      </p:sp>
      <p:sp>
        <p:nvSpPr>
          <p:cNvPr id="14" name="Content Placeholder 2"/>
          <p:cNvSpPr txBox="1">
            <a:spLocks/>
          </p:cNvSpPr>
          <p:nvPr/>
        </p:nvSpPr>
        <p:spPr>
          <a:xfrm>
            <a:off x="5257800" y="1219200"/>
            <a:ext cx="3733800" cy="1828800"/>
          </a:xfrm>
          <a:prstGeom prst="rect">
            <a:avLst/>
          </a:prstGeom>
          <a:solidFill>
            <a:schemeClr val="accent1">
              <a:lumMod val="40000"/>
              <a:lumOff val="60000"/>
            </a:schemeClr>
          </a:solidFill>
          <a:ln w="38100">
            <a:solidFill>
              <a:schemeClr val="accent1">
                <a:lumMod val="75000"/>
              </a:schemeClr>
            </a:solidFill>
          </a:ln>
        </p:spPr>
        <p:txBody>
          <a:bodyPr vert="horz" lIns="91440" tIns="45720" rIns="91440" bIns="45720" rtlCol="0">
            <a:normAutofit/>
          </a:bodyPr>
          <a:lstStyle/>
          <a:p>
            <a:pPr algn="ctr">
              <a:defRPr/>
            </a:pPr>
            <a:r>
              <a:rPr lang="en-US" sz="1400" b="1" dirty="0" smtClean="0">
                <a:solidFill>
                  <a:srgbClr val="000000"/>
                </a:solidFill>
              </a:rPr>
              <a:t>FACILITY-LEVEL PREDICTORS OF </a:t>
            </a:r>
          </a:p>
          <a:p>
            <a:pPr algn="ctr">
              <a:defRPr/>
            </a:pPr>
            <a:r>
              <a:rPr lang="en-US" sz="1400" b="1" dirty="0" smtClean="0">
                <a:solidFill>
                  <a:srgbClr val="000000"/>
                </a:solidFill>
              </a:rPr>
              <a:t>THE ODDS OF MISCLASSIFICATION</a:t>
            </a:r>
          </a:p>
          <a:p>
            <a:pPr marR="0" lvl="0" fontAlgn="auto">
              <a:lnSpc>
                <a:spcPct val="100000"/>
              </a:lnSpc>
              <a:spcAft>
                <a:spcPts val="0"/>
              </a:spcAft>
              <a:buClrTx/>
              <a:buSzTx/>
              <a:tabLst/>
              <a:defRPr/>
            </a:pPr>
            <a:endParaRPr lang="en-US" sz="1400" b="1" dirty="0" smtClean="0"/>
          </a:p>
          <a:p>
            <a:pPr marR="0" lvl="0" fontAlgn="auto">
              <a:lnSpc>
                <a:spcPct val="100000"/>
              </a:lnSpc>
              <a:spcAft>
                <a:spcPts val="0"/>
              </a:spcAft>
              <a:buClrTx/>
              <a:buSzTx/>
              <a:tabLst/>
              <a:defRPr/>
            </a:pPr>
            <a:r>
              <a:rPr lang="en-US" sz="1400" b="1" dirty="0" smtClean="0"/>
              <a:t>Based on individual-level data analysis, age and gender were significant predictors of the odds that a patient would be misclassified, but the influence of these factors was limited  in terms of odds ratio change**</a:t>
            </a:r>
            <a:endParaRPr lang="en-US" sz="1400" b="1" dirty="0"/>
          </a:p>
        </p:txBody>
      </p:sp>
      <p:graphicFrame>
        <p:nvGraphicFramePr>
          <p:cNvPr id="15" name="Table 14"/>
          <p:cNvGraphicFramePr>
            <a:graphicFrameLocks noGrp="1"/>
          </p:cNvGraphicFramePr>
          <p:nvPr>
            <p:extLst>
              <p:ext uri="{D42A27DB-BD31-4B8C-83A1-F6EECF244321}">
                <p14:modId xmlns:p14="http://schemas.microsoft.com/office/powerpoint/2010/main" val="3534618483"/>
              </p:ext>
            </p:extLst>
          </p:nvPr>
        </p:nvGraphicFramePr>
        <p:xfrm>
          <a:off x="5257801" y="3267456"/>
          <a:ext cx="3733799" cy="694944"/>
        </p:xfrm>
        <a:graphic>
          <a:graphicData uri="http://schemas.openxmlformats.org/drawingml/2006/table">
            <a:tbl>
              <a:tblPr/>
              <a:tblGrid>
                <a:gridCol w="1747736"/>
                <a:gridCol w="1350523"/>
                <a:gridCol w="635540"/>
              </a:tblGrid>
              <a:tr h="190500">
                <a:tc>
                  <a:txBody>
                    <a:bodyPr/>
                    <a:lstStyle/>
                    <a:p>
                      <a:pPr algn="l" fontAlgn="ctr"/>
                      <a:r>
                        <a:rPr lang="en-US" sz="1400" b="1" i="0" u="none" strike="noStrike" dirty="0">
                          <a:solidFill>
                            <a:srgbClr val="000000"/>
                          </a:solidFill>
                          <a:latin typeface="Calibri"/>
                        </a:rPr>
                        <a:t>Independent variable</a:t>
                      </a:r>
                    </a:p>
                  </a:txBody>
                  <a:tcPr marL="45720" marR="45720" marT="9144" marB="9144" anchor="ctr">
                    <a:lnL w="38100" cap="flat" cmpd="sng" algn="ctr">
                      <a:solidFill>
                        <a:schemeClr val="accent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accent1">
                          <a:lumMod val="7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8D8D8"/>
                    </a:solidFill>
                  </a:tcPr>
                </a:tc>
                <a:tc>
                  <a:txBody>
                    <a:bodyPr/>
                    <a:lstStyle/>
                    <a:p>
                      <a:pPr algn="ctr" rtl="0" fontAlgn="t"/>
                      <a:r>
                        <a:rPr lang="en-US" sz="1200" b="1" i="0" u="none" strike="noStrike" dirty="0" smtClean="0">
                          <a:solidFill>
                            <a:srgbClr val="000000"/>
                          </a:solidFill>
                          <a:latin typeface="Calibri"/>
                        </a:rPr>
                        <a:t>OR (95% CI)</a:t>
                      </a:r>
                      <a:endParaRPr lang="en-US" sz="1200" b="1" i="0" u="none" strike="noStrike" dirty="0">
                        <a:solidFill>
                          <a:srgbClr val="000000"/>
                        </a:solidFill>
                        <a:latin typeface="Calibri"/>
                      </a:endParaRPr>
                    </a:p>
                  </a:txBody>
                  <a:tcPr marL="45720" marR="45720" marT="9144" marB="9144"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38100" cap="flat" cmpd="sng" algn="ctr">
                      <a:solidFill>
                        <a:schemeClr val="accent1">
                          <a:lumMod val="7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8D8D8"/>
                    </a:solidFill>
                  </a:tcPr>
                </a:tc>
                <a:tc>
                  <a:txBody>
                    <a:bodyPr/>
                    <a:lstStyle/>
                    <a:p>
                      <a:pPr algn="ctr" rtl="0" fontAlgn="t"/>
                      <a:r>
                        <a:rPr lang="en-US" sz="1200" b="1" i="0" u="none" strike="noStrike" dirty="0">
                          <a:solidFill>
                            <a:srgbClr val="000000"/>
                          </a:solidFill>
                          <a:latin typeface="Calibri"/>
                        </a:rPr>
                        <a:t>p value </a:t>
                      </a:r>
                    </a:p>
                  </a:txBody>
                  <a:tcPr marL="45720" marR="45720" marT="9144" marB="9144" anchor="ctr">
                    <a:lnL w="12700" cap="flat" cmpd="sng" algn="ctr">
                      <a:solidFill>
                        <a:schemeClr val="bg1">
                          <a:lumMod val="65000"/>
                        </a:schemeClr>
                      </a:solidFill>
                      <a:prstDash val="solid"/>
                      <a:round/>
                      <a:headEnd type="none" w="med" len="med"/>
                      <a:tailEnd type="none" w="med" len="med"/>
                    </a:lnL>
                    <a:lnR w="38100" cap="flat" cmpd="sng" algn="ctr">
                      <a:solidFill>
                        <a:schemeClr val="accent1">
                          <a:lumMod val="75000"/>
                        </a:schemeClr>
                      </a:solidFill>
                      <a:prstDash val="solid"/>
                      <a:round/>
                      <a:headEnd type="none" w="med" len="med"/>
                      <a:tailEnd type="none" w="med" len="med"/>
                    </a:lnR>
                    <a:lnT w="38100" cap="flat" cmpd="sng" algn="ctr">
                      <a:solidFill>
                        <a:schemeClr val="accent1">
                          <a:lumMod val="7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D8D8D8"/>
                    </a:solidFill>
                  </a:tcPr>
                </a:tc>
              </a:tr>
              <a:tr h="161925">
                <a:tc>
                  <a:txBody>
                    <a:bodyPr/>
                    <a:lstStyle/>
                    <a:p>
                      <a:pPr algn="l" rtl="0" fontAlgn="t"/>
                      <a:r>
                        <a:rPr lang="en-US" sz="1400" b="1" i="0" u="none" strike="noStrike" dirty="0" smtClean="0">
                          <a:solidFill>
                            <a:srgbClr val="000000"/>
                          </a:solidFill>
                          <a:latin typeface="Calibri"/>
                        </a:rPr>
                        <a:t>Male</a:t>
                      </a:r>
                      <a:endParaRPr lang="en-US" sz="1400" b="1" i="0" u="none" strike="noStrike" dirty="0">
                        <a:solidFill>
                          <a:srgbClr val="000000"/>
                        </a:solidFill>
                        <a:latin typeface="Calibri"/>
                      </a:endParaRPr>
                    </a:p>
                  </a:txBody>
                  <a:tcPr marL="45720" marR="45720" marT="9144" marB="9144" anchor="ctr">
                    <a:lnL w="38100" cap="flat" cmpd="sng" algn="ctr">
                      <a:solidFill>
                        <a:schemeClr val="accent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0</a:t>
                      </a:r>
                      <a:r>
                        <a:rPr lang="en-US" sz="1400" b="0" i="0" u="none" strike="noStrike" dirty="0" smtClean="0">
                          <a:solidFill>
                            <a:srgbClr val="000000"/>
                          </a:solidFill>
                          <a:latin typeface="+mn-lt"/>
                        </a:rPr>
                        <a:t>.83 (0.74-0.94)</a:t>
                      </a:r>
                      <a:endParaRPr lang="en-US" sz="1400" b="0" i="0" u="none" strike="noStrike" dirty="0">
                        <a:solidFill>
                          <a:srgbClr val="000000"/>
                        </a:solidFill>
                        <a:latin typeface="Calibri"/>
                      </a:endParaRPr>
                    </a:p>
                  </a:txBody>
                  <a:tcPr marL="45720" marR="45720" marT="9144" marB="9144"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0.005</a:t>
                      </a:r>
                      <a:endParaRPr lang="en-US" sz="1400" b="0" i="0" u="none" strike="noStrike" dirty="0">
                        <a:solidFill>
                          <a:srgbClr val="000000"/>
                        </a:solidFill>
                        <a:latin typeface="Calibri"/>
                      </a:endParaRPr>
                    </a:p>
                  </a:txBody>
                  <a:tcPr marL="45720" marR="45720" marT="9144" marB="9144" anchor="ctr">
                    <a:lnL w="12700" cap="flat" cmpd="sng" algn="ctr">
                      <a:solidFill>
                        <a:schemeClr val="bg1">
                          <a:lumMod val="65000"/>
                        </a:schemeClr>
                      </a:solidFill>
                      <a:prstDash val="solid"/>
                      <a:round/>
                      <a:headEnd type="none" w="med" len="med"/>
                      <a:tailEnd type="none" w="med" len="med"/>
                    </a:lnL>
                    <a:lnR w="38100" cap="flat" cmpd="sng" algn="ctr">
                      <a:solidFill>
                        <a:schemeClr val="accent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r>
              <a:tr h="161925">
                <a:tc>
                  <a:txBody>
                    <a:bodyPr/>
                    <a:lstStyle/>
                    <a:p>
                      <a:pPr algn="l" rtl="0" fontAlgn="t"/>
                      <a:r>
                        <a:rPr lang="en-US" sz="1400" b="1" i="0" u="none" strike="noStrike" dirty="0" smtClean="0">
                          <a:solidFill>
                            <a:srgbClr val="000000"/>
                          </a:solidFill>
                          <a:latin typeface="Calibri"/>
                        </a:rPr>
                        <a:t>Age </a:t>
                      </a:r>
                      <a:r>
                        <a:rPr lang="en-US" sz="1200" b="1" i="0" u="none" strike="noStrike" dirty="0" smtClean="0">
                          <a:solidFill>
                            <a:srgbClr val="000000"/>
                          </a:solidFill>
                          <a:latin typeface="Calibri"/>
                        </a:rPr>
                        <a:t>(per 10 years)</a:t>
                      </a:r>
                      <a:endParaRPr lang="en-US" sz="1400" b="1" i="0" u="none" strike="noStrike" dirty="0">
                        <a:solidFill>
                          <a:srgbClr val="000000"/>
                        </a:solidFill>
                        <a:latin typeface="Calibri"/>
                      </a:endParaRPr>
                    </a:p>
                  </a:txBody>
                  <a:tcPr marL="45720" marR="45720" marT="9144" marB="9144" anchor="ctr">
                    <a:lnL w="38100" cap="flat" cmpd="sng" algn="ctr">
                      <a:solidFill>
                        <a:schemeClr val="accent1">
                          <a:lumMod val="7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Calibri"/>
                        </a:rPr>
                        <a:t> </a:t>
                      </a:r>
                      <a:r>
                        <a:rPr lang="en-US" sz="1400" b="0" i="0" u="none" strike="noStrike" dirty="0" smtClean="0">
                          <a:solidFill>
                            <a:srgbClr val="000000"/>
                          </a:solidFill>
                          <a:latin typeface="+mn-lt"/>
                        </a:rPr>
                        <a:t>0.84 (0.78-0.91)</a:t>
                      </a:r>
                    </a:p>
                  </a:txBody>
                  <a:tcPr marL="45720" marR="45720" marT="9144" marB="9144"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&lt;</a:t>
                      </a:r>
                      <a:r>
                        <a:rPr lang="en-US" sz="1400" b="0" i="0" u="none" strike="noStrike" dirty="0" smtClean="0">
                          <a:solidFill>
                            <a:srgbClr val="000000"/>
                          </a:solidFill>
                          <a:latin typeface="+mn-lt"/>
                        </a:rPr>
                        <a:t>0.001</a:t>
                      </a:r>
                      <a:endParaRPr lang="en-US" sz="1400" b="0" i="0" u="none" strike="noStrike" dirty="0">
                        <a:solidFill>
                          <a:srgbClr val="000000"/>
                        </a:solidFill>
                        <a:latin typeface="Calibri"/>
                      </a:endParaRPr>
                    </a:p>
                  </a:txBody>
                  <a:tcPr marL="45720" marR="45720" marT="9144" marB="9144" anchor="ctr">
                    <a:lnL w="12700" cap="flat" cmpd="sng" algn="ctr">
                      <a:solidFill>
                        <a:schemeClr val="bg1">
                          <a:lumMod val="65000"/>
                        </a:schemeClr>
                      </a:solidFill>
                      <a:prstDash val="solid"/>
                      <a:round/>
                      <a:headEnd type="none" w="med" len="med"/>
                      <a:tailEnd type="none" w="med" len="med"/>
                    </a:lnL>
                    <a:lnR w="38100" cap="flat" cmpd="sng" algn="ctr">
                      <a:solidFill>
                        <a:schemeClr val="accent1">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38100" cap="flat" cmpd="sng" algn="ctr">
                      <a:solidFill>
                        <a:schemeClr val="accent1">
                          <a:lumMod val="75000"/>
                        </a:schemeClr>
                      </a:solidFill>
                      <a:prstDash val="solid"/>
                      <a:round/>
                      <a:headEnd type="none" w="med" len="med"/>
                      <a:tailEnd type="none" w="med" len="med"/>
                    </a:lnB>
                    <a:solidFill>
                      <a:schemeClr val="accent1">
                        <a:lumMod val="20000"/>
                        <a:lumOff val="80000"/>
                      </a:schemeClr>
                    </a:solidFill>
                  </a:tcPr>
                </a:tc>
              </a:tr>
            </a:tbl>
          </a:graphicData>
        </a:graphic>
      </p:graphicFrame>
    </p:spTree>
    <p:extLst>
      <p:ext uri="{BB962C8B-B14F-4D97-AF65-F5344CB8AC3E}">
        <p14:creationId xmlns:p14="http://schemas.microsoft.com/office/powerpoint/2010/main" val="32720923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04800" y="5638800"/>
            <a:ext cx="8534400" cy="1143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04800" y="4419600"/>
            <a:ext cx="8534400" cy="1143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04800" y="3200400"/>
            <a:ext cx="8534400" cy="1143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solidFill>
                  <a:prstClr val="white"/>
                </a:solidFill>
              </a:rPr>
              <a:t>Conclusions and recommendations</a:t>
            </a:r>
            <a:endParaRPr lang="en-US" sz="2700" kern="0" dirty="0">
              <a:solidFill>
                <a:prstClr val="white"/>
              </a:solidFill>
            </a:endParaRPr>
          </a:p>
        </p:txBody>
      </p:sp>
      <p:sp>
        <p:nvSpPr>
          <p:cNvPr id="6" name="Content Placeholder 2"/>
          <p:cNvSpPr txBox="1">
            <a:spLocks/>
          </p:cNvSpPr>
          <p:nvPr/>
        </p:nvSpPr>
        <p:spPr>
          <a:xfrm>
            <a:off x="152400" y="1143000"/>
            <a:ext cx="8991600" cy="2209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500"/>
              </a:spcAft>
            </a:pPr>
            <a:r>
              <a:rPr lang="en-US" sz="1800" b="1" dirty="0" smtClean="0"/>
              <a:t>MMS is being widely implemented in Malawi, but the eligibility criteria for this type of care are not being applied consistently</a:t>
            </a:r>
          </a:p>
          <a:p>
            <a:pPr>
              <a:spcBef>
                <a:spcPts val="0"/>
              </a:spcBef>
              <a:spcAft>
                <a:spcPts val="500"/>
              </a:spcAft>
            </a:pPr>
            <a:r>
              <a:rPr lang="en-US" sz="1800" b="1" dirty="0" smtClean="0"/>
              <a:t>Patient-level, health worker, and facility issues may collectively contribute to misclassification, but data did not show strong trends in predictors of misclassification</a:t>
            </a:r>
          </a:p>
          <a:p>
            <a:pPr>
              <a:spcBef>
                <a:spcPts val="0"/>
              </a:spcBef>
              <a:spcAft>
                <a:spcPts val="500"/>
              </a:spcAft>
            </a:pPr>
            <a:r>
              <a:rPr lang="en-US" sz="1800" b="1" dirty="0" smtClean="0"/>
              <a:t>As MMS and other models of differentiated care are expanded globally, policy makers, practitioners and researchers should consider the following recommendations:</a:t>
            </a:r>
          </a:p>
        </p:txBody>
      </p:sp>
      <p:sp>
        <p:nvSpPr>
          <p:cNvPr id="8" name="Pentagon 7"/>
          <p:cNvSpPr/>
          <p:nvPr/>
        </p:nvSpPr>
        <p:spPr>
          <a:xfrm>
            <a:off x="304800" y="3200400"/>
            <a:ext cx="2209800" cy="1143000"/>
          </a:xfrm>
          <a:prstGeom prst="homePlate">
            <a:avLst/>
          </a:prstGeom>
          <a:solidFill>
            <a:srgbClr val="07376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PROVIDING HEALTH WORKER  TRAINING &amp; SUPPORT</a:t>
            </a:r>
            <a:endParaRPr lang="en-US" b="1" dirty="0"/>
          </a:p>
        </p:txBody>
      </p:sp>
      <p:sp>
        <p:nvSpPr>
          <p:cNvPr id="10" name="Pentagon 9"/>
          <p:cNvSpPr/>
          <p:nvPr/>
        </p:nvSpPr>
        <p:spPr>
          <a:xfrm>
            <a:off x="304800" y="4419600"/>
            <a:ext cx="2209800" cy="1143000"/>
          </a:xfrm>
          <a:prstGeom prst="homePlate">
            <a:avLst/>
          </a:prstGeom>
          <a:solidFill>
            <a:srgbClr val="07376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ALIGNING PATIENT RECORD SYSTEMS</a:t>
            </a:r>
            <a:endParaRPr lang="en-US" b="1" dirty="0"/>
          </a:p>
        </p:txBody>
      </p:sp>
      <p:sp>
        <p:nvSpPr>
          <p:cNvPr id="12" name="Pentagon 11"/>
          <p:cNvSpPr/>
          <p:nvPr/>
        </p:nvSpPr>
        <p:spPr>
          <a:xfrm>
            <a:off x="304800" y="5638800"/>
            <a:ext cx="2209800" cy="1143000"/>
          </a:xfrm>
          <a:prstGeom prst="homePlate">
            <a:avLst/>
          </a:prstGeom>
          <a:solidFill>
            <a:srgbClr val="07376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CONDUCTING FURTHER RESEARCH</a:t>
            </a:r>
            <a:endParaRPr lang="en-US" b="1" dirty="0"/>
          </a:p>
        </p:txBody>
      </p:sp>
      <p:sp>
        <p:nvSpPr>
          <p:cNvPr id="14" name="TextBox 13"/>
          <p:cNvSpPr txBox="1"/>
          <p:nvPr/>
        </p:nvSpPr>
        <p:spPr>
          <a:xfrm>
            <a:off x="2680939" y="3392269"/>
            <a:ext cx="5929661" cy="615553"/>
          </a:xfrm>
          <a:prstGeom prst="rect">
            <a:avLst/>
          </a:prstGeom>
          <a:noFill/>
        </p:spPr>
        <p:txBody>
          <a:bodyPr wrap="square" rtlCol="0">
            <a:spAutoFit/>
          </a:bodyPr>
          <a:lstStyle/>
          <a:p>
            <a:r>
              <a:rPr lang="en-US" sz="1700" dirty="0" smtClean="0"/>
              <a:t>Guidance on patient differentiation should be provided through job aides and health worker mentorship</a:t>
            </a:r>
            <a:endParaRPr lang="en-US" sz="1700" dirty="0"/>
          </a:p>
        </p:txBody>
      </p:sp>
      <p:sp>
        <p:nvSpPr>
          <p:cNvPr id="15" name="TextBox 14"/>
          <p:cNvSpPr txBox="1"/>
          <p:nvPr/>
        </p:nvSpPr>
        <p:spPr>
          <a:xfrm>
            <a:off x="2678151" y="4419600"/>
            <a:ext cx="6161049" cy="1138773"/>
          </a:xfrm>
          <a:prstGeom prst="rect">
            <a:avLst/>
          </a:prstGeom>
          <a:noFill/>
        </p:spPr>
        <p:txBody>
          <a:bodyPr wrap="square" rtlCol="0">
            <a:spAutoFit/>
          </a:bodyPr>
          <a:lstStyle/>
          <a:p>
            <a:r>
              <a:rPr lang="en-US" sz="1700" dirty="0" smtClean="0"/>
              <a:t>Electronic and paper patient records should be aligned with the eligibility criteria so that all necessary information is included; formatting of paper records and prompted in electronic records could improve health worker accuracy in differentiation</a:t>
            </a:r>
            <a:endParaRPr lang="en-US" sz="1700" dirty="0"/>
          </a:p>
        </p:txBody>
      </p:sp>
      <p:sp>
        <p:nvSpPr>
          <p:cNvPr id="16" name="TextBox 15"/>
          <p:cNvSpPr txBox="1"/>
          <p:nvPr/>
        </p:nvSpPr>
        <p:spPr>
          <a:xfrm>
            <a:off x="2667000" y="5782270"/>
            <a:ext cx="6096000" cy="877163"/>
          </a:xfrm>
          <a:prstGeom prst="rect">
            <a:avLst/>
          </a:prstGeom>
          <a:noFill/>
        </p:spPr>
        <p:txBody>
          <a:bodyPr wrap="square" rtlCol="0">
            <a:spAutoFit/>
          </a:bodyPr>
          <a:lstStyle/>
          <a:p>
            <a:r>
              <a:rPr lang="en-US" sz="1700" dirty="0" smtClean="0"/>
              <a:t>Assessments are needed to examine patient outcomes among people receiving MMS that are eligible and ineligible in order to inform adjustments to eligibility criteria</a:t>
            </a:r>
            <a:endParaRPr lang="en-US" sz="1700" dirty="0">
              <a:solidFill>
                <a:srgbClr val="FF0000"/>
              </a:solidFill>
            </a:endParaRPr>
          </a:p>
        </p:txBody>
      </p:sp>
    </p:spTree>
    <p:extLst>
      <p:ext uri="{BB962C8B-B14F-4D97-AF65-F5344CB8AC3E}">
        <p14:creationId xmlns:p14="http://schemas.microsoft.com/office/powerpoint/2010/main" val="32720923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solidFill>
                  <a:prstClr val="white"/>
                </a:solidFill>
              </a:rPr>
              <a:t>Acknowledgements and additional information</a:t>
            </a:r>
            <a:endParaRPr lang="en-US" sz="2700" kern="0" dirty="0">
              <a:solidFill>
                <a:prstClr val="white"/>
              </a:solidFill>
            </a:endParaRPr>
          </a:p>
        </p:txBody>
      </p:sp>
      <p:sp>
        <p:nvSpPr>
          <p:cNvPr id="11" name="Content Placeholder 2"/>
          <p:cNvSpPr>
            <a:spLocks noGrp="1"/>
          </p:cNvSpPr>
          <p:nvPr>
            <p:ph idx="1"/>
          </p:nvPr>
        </p:nvSpPr>
        <p:spPr>
          <a:xfrm>
            <a:off x="228600" y="1371600"/>
            <a:ext cx="4419600" cy="4724400"/>
          </a:xfrm>
        </p:spPr>
        <p:txBody>
          <a:bodyPr>
            <a:normAutofit fontScale="85000" lnSpcReduction="10000"/>
          </a:bodyPr>
          <a:lstStyle/>
          <a:p>
            <a:pPr>
              <a:spcAft>
                <a:spcPts val="600"/>
              </a:spcAft>
              <a:buNone/>
            </a:pPr>
            <a:r>
              <a:rPr lang="en-US" sz="2400" b="1" dirty="0" smtClean="0"/>
              <a:t>The authors would like to thank:</a:t>
            </a:r>
          </a:p>
          <a:p>
            <a:pPr lvl="1">
              <a:spcAft>
                <a:spcPts val="600"/>
              </a:spcAft>
            </a:pPr>
            <a:r>
              <a:rPr lang="en-US" sz="2000" dirty="0" smtClean="0"/>
              <a:t>The Malawi MOH for support and collaboration in carrying out the evaluation</a:t>
            </a:r>
          </a:p>
          <a:p>
            <a:pPr lvl="1">
              <a:spcAft>
                <a:spcPts val="600"/>
              </a:spcAft>
            </a:pPr>
            <a:r>
              <a:rPr lang="en-US" sz="2000" dirty="0" smtClean="0"/>
              <a:t>The Bill and Melinda Gates Foundation for funding support</a:t>
            </a:r>
          </a:p>
          <a:p>
            <a:pPr lvl="1">
              <a:spcAft>
                <a:spcPts val="600"/>
              </a:spcAft>
            </a:pPr>
            <a:r>
              <a:rPr lang="en-US" sz="2000" dirty="0" smtClean="0"/>
              <a:t>Study participants for sharing their time and invaluable perspectives</a:t>
            </a:r>
          </a:p>
          <a:p>
            <a:pPr lvl="1">
              <a:spcAft>
                <a:spcPts val="600"/>
              </a:spcAft>
            </a:pPr>
            <a:r>
              <a:rPr lang="en-US" sz="2000" dirty="0" smtClean="0"/>
              <a:t>Baobab Health Trust and Medicines Sans Frontiers (MSF) for providing electronic patient data</a:t>
            </a:r>
          </a:p>
          <a:p>
            <a:pPr lvl="1">
              <a:spcAft>
                <a:spcPts val="600"/>
              </a:spcAft>
            </a:pPr>
            <a:r>
              <a:rPr lang="en-US" sz="2000" dirty="0" smtClean="0"/>
              <a:t>Data collectors and other CHAI Malawi staff that provided coordination and logistical support to this work, in particular: Nurse Nyambi, Alfred Kasito, Ivy Nnakabonge, and Jessica Joseph</a:t>
            </a:r>
          </a:p>
          <a:p>
            <a:pPr>
              <a:spcAft>
                <a:spcPts val="600"/>
              </a:spcAft>
            </a:pPr>
            <a:endParaRPr lang="en-US" sz="2400" dirty="0"/>
          </a:p>
        </p:txBody>
      </p:sp>
      <p:sp>
        <p:nvSpPr>
          <p:cNvPr id="5" name="Rectangle 4"/>
          <p:cNvSpPr/>
          <p:nvPr/>
        </p:nvSpPr>
        <p:spPr>
          <a:xfrm>
            <a:off x="2057400" y="6324600"/>
            <a:ext cx="5029200" cy="381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rPr>
              <a:t>The authors have no conflicts of interest to declare.</a:t>
            </a:r>
            <a:endParaRPr lang="en-US" i="1" dirty="0">
              <a:solidFill>
                <a:schemeClr val="tx1"/>
              </a:solidFill>
            </a:endParaRPr>
          </a:p>
        </p:txBody>
      </p:sp>
      <p:cxnSp>
        <p:nvCxnSpPr>
          <p:cNvPr id="8" name="Straight Connector 7"/>
          <p:cNvCxnSpPr/>
          <p:nvPr/>
        </p:nvCxnSpPr>
        <p:spPr>
          <a:xfrm>
            <a:off x="4876800" y="1371600"/>
            <a:ext cx="0" cy="44958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Content Placeholder 2"/>
          <p:cNvSpPr txBox="1">
            <a:spLocks/>
          </p:cNvSpPr>
          <p:nvPr/>
        </p:nvSpPr>
        <p:spPr>
          <a:xfrm>
            <a:off x="5181600" y="1295400"/>
            <a:ext cx="3657600" cy="4800600"/>
          </a:xfrm>
          <a:prstGeom prst="rect">
            <a:avLst/>
          </a:prstGeom>
        </p:spPr>
        <p:txBody>
          <a:bodyPr vert="horz" lIns="91440" tIns="45720" rIns="91440" bIns="45720" rtlCol="0">
            <a:noAutofit/>
          </a:bodyPr>
          <a:lstStyle/>
          <a:p>
            <a:pPr>
              <a:spcBef>
                <a:spcPct val="20000"/>
              </a:spcBef>
            </a:pPr>
            <a:r>
              <a:rPr lang="en-US" sz="2000" b="1" dirty="0" smtClean="0"/>
              <a:t>Additional results from this study are available in posters at this IAS meeting:</a:t>
            </a:r>
            <a:endParaRPr kumimoji="0" lang="en-US" sz="2000" b="1" i="0" u="none" strike="noStrike" kern="1200" cap="none" spc="0" normalizeH="0" baseline="0" noProof="0" dirty="0" smtClean="0">
              <a:ln>
                <a:noFill/>
              </a:ln>
              <a:solidFill>
                <a:schemeClr val="tx1"/>
              </a:solidFill>
              <a:effectLst/>
              <a:uLnTx/>
              <a:uFillTx/>
              <a:latin typeface="+mn-lt"/>
              <a:ea typeface="+mn-ea"/>
              <a:cs typeface="+mn-cs"/>
            </a:endParaRPr>
          </a:p>
          <a:p>
            <a:pPr marL="742950" lvl="1" indent="-285750">
              <a:spcBef>
                <a:spcPts val="1200"/>
              </a:spcBef>
              <a:buFont typeface="Arial" pitchFamily="34" charset="0"/>
              <a:buChar char="–"/>
            </a:pPr>
            <a:r>
              <a:rPr lang="en-US" sz="1700" dirty="0" smtClean="0"/>
              <a:t>Service delivery costs for HIV treatment under differentiated models of care for stable patients in Malawi (TUPED1327)</a:t>
            </a:r>
          </a:p>
          <a:p>
            <a:pPr marL="742950" lvl="1" indent="-285750">
              <a:spcBef>
                <a:spcPts val="1200"/>
              </a:spcBef>
              <a:buFont typeface="Arial" pitchFamily="34" charset="0"/>
              <a:buChar char="–"/>
            </a:pPr>
            <a:r>
              <a:rPr lang="en-US" sz="1700" dirty="0" smtClean="0"/>
              <a:t>Patient and health worker perspectives on implementation of models of differentiated care for stable HIV patients in Malawi (TUPED1328)</a:t>
            </a:r>
            <a:endParaRPr lang="en-US" sz="1700" dirty="0"/>
          </a:p>
        </p:txBody>
      </p:sp>
    </p:spTree>
    <p:extLst>
      <p:ext uri="{BB962C8B-B14F-4D97-AF65-F5344CB8AC3E}">
        <p14:creationId xmlns:p14="http://schemas.microsoft.com/office/powerpoint/2010/main" val="3272092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solidFill>
                  <a:prstClr val="white"/>
                </a:solidFill>
              </a:rPr>
              <a:t>Background</a:t>
            </a:r>
            <a:endParaRPr lang="en-US" sz="2700" kern="0" dirty="0">
              <a:solidFill>
                <a:prstClr val="white"/>
              </a:solidFill>
            </a:endParaRPr>
          </a:p>
        </p:txBody>
      </p:sp>
      <p:sp>
        <p:nvSpPr>
          <p:cNvPr id="11" name="Content Placeholder 2"/>
          <p:cNvSpPr>
            <a:spLocks noGrp="1"/>
          </p:cNvSpPr>
          <p:nvPr>
            <p:ph idx="1"/>
          </p:nvPr>
        </p:nvSpPr>
        <p:spPr>
          <a:xfrm>
            <a:off x="304801" y="1371600"/>
            <a:ext cx="8534399" cy="3124200"/>
          </a:xfrm>
        </p:spPr>
        <p:txBody>
          <a:bodyPr>
            <a:normAutofit/>
          </a:bodyPr>
          <a:lstStyle/>
          <a:p>
            <a:pPr>
              <a:spcAft>
                <a:spcPts val="600"/>
              </a:spcAft>
            </a:pPr>
            <a:r>
              <a:rPr lang="en-US" sz="2400" dirty="0" smtClean="0"/>
              <a:t>Many countries are implementing or considering multi-month scripts (MMS) for stable patients in order to reduce burden on lifelong ART on patients and health systems</a:t>
            </a:r>
          </a:p>
          <a:p>
            <a:pPr>
              <a:spcAft>
                <a:spcPts val="600"/>
              </a:spcAft>
            </a:pPr>
            <a:r>
              <a:rPr lang="en-US" sz="2400" dirty="0" smtClean="0"/>
              <a:t>In Malawi, the national ART guidelines have supported 3-month refills for stable adult patients since 2008</a:t>
            </a:r>
          </a:p>
          <a:p>
            <a:pPr>
              <a:spcAft>
                <a:spcPts val="600"/>
              </a:spcAft>
            </a:pPr>
            <a:r>
              <a:rPr lang="en-US" sz="2400" dirty="0" smtClean="0"/>
              <a:t>Little is known about </a:t>
            </a:r>
            <a:r>
              <a:rPr lang="en-US" sz="2400" i="1" u="sng" dirty="0" smtClean="0"/>
              <a:t>how</a:t>
            </a:r>
            <a:r>
              <a:rPr lang="en-US" sz="2400" dirty="0" smtClean="0"/>
              <a:t> MMS policies are being implemented operationally in Malawi and elsewhere</a:t>
            </a:r>
          </a:p>
          <a:p>
            <a:pPr>
              <a:spcAft>
                <a:spcPts val="600"/>
              </a:spcAft>
              <a:buNone/>
            </a:pPr>
            <a:endParaRPr lang="en-US" sz="2400" dirty="0" smtClean="0"/>
          </a:p>
        </p:txBody>
      </p:sp>
      <p:sp>
        <p:nvSpPr>
          <p:cNvPr id="5" name="Rectangle 4"/>
          <p:cNvSpPr/>
          <p:nvPr/>
        </p:nvSpPr>
        <p:spPr>
          <a:xfrm>
            <a:off x="533400" y="4800600"/>
            <a:ext cx="8153400" cy="1524000"/>
          </a:xfrm>
          <a:prstGeom prst="rect">
            <a:avLst/>
          </a:prstGeom>
          <a:solidFill>
            <a:schemeClr val="tx1">
              <a:lumMod val="50000"/>
              <a:lumOff val="50000"/>
            </a:schemeClr>
          </a:solidFill>
          <a:ln w="12700">
            <a:solidFill>
              <a:srgbClr val="0737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sz="2400" b="1" dirty="0" smtClean="0"/>
              <a:t>Objective</a:t>
            </a:r>
            <a:r>
              <a:rPr lang="en-US" sz="2400" dirty="0" smtClean="0"/>
              <a:t>: To assess the </a:t>
            </a:r>
            <a:r>
              <a:rPr lang="en-US" sz="2400" u="sng" dirty="0" smtClean="0"/>
              <a:t>extent to which patients are accurately differentiated</a:t>
            </a:r>
            <a:r>
              <a:rPr lang="en-US" sz="2400" dirty="0" smtClean="0"/>
              <a:t> as eligible or ineligible for MMS and explore </a:t>
            </a:r>
            <a:r>
              <a:rPr lang="en-US" sz="2400" u="sng" dirty="0" smtClean="0"/>
              <a:t>potential causes of inaccuracy</a:t>
            </a:r>
            <a:r>
              <a:rPr lang="en-US" sz="2400" dirty="0" smtClean="0"/>
              <a:t> in patient differentiation</a:t>
            </a:r>
            <a:endParaRPr lang="en-US" sz="2400" dirty="0"/>
          </a:p>
        </p:txBody>
      </p:sp>
    </p:spTree>
    <p:extLst>
      <p:ext uri="{BB962C8B-B14F-4D97-AF65-F5344CB8AC3E}">
        <p14:creationId xmlns:p14="http://schemas.microsoft.com/office/powerpoint/2010/main" val="3272092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6477000" y="1033701"/>
            <a:ext cx="2667000" cy="5824299"/>
          </a:xfrm>
          <a:prstGeom prst="rect">
            <a:avLst/>
          </a:prstGeom>
          <a:noFill/>
          <a:ln w="9525">
            <a:noFill/>
            <a:miter lim="800000"/>
            <a:headEnd/>
            <a:tailEnd/>
          </a:ln>
        </p:spPr>
      </p:pic>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0" y="37926"/>
            <a:ext cx="893775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dirty="0">
                <a:solidFill>
                  <a:prstClr val="white"/>
                </a:solidFill>
              </a:rPr>
              <a:t>Study methodology</a:t>
            </a:r>
            <a:endParaRPr lang="en-US" kern="0" dirty="0">
              <a:solidFill>
                <a:prstClr val="white"/>
              </a:solidFill>
            </a:endParaRPr>
          </a:p>
        </p:txBody>
      </p:sp>
      <p:sp>
        <p:nvSpPr>
          <p:cNvPr id="11" name="Content Placeholder 2"/>
          <p:cNvSpPr>
            <a:spLocks noGrp="1"/>
          </p:cNvSpPr>
          <p:nvPr>
            <p:ph idx="1"/>
          </p:nvPr>
        </p:nvSpPr>
        <p:spPr>
          <a:xfrm>
            <a:off x="304800" y="1295400"/>
            <a:ext cx="5943600" cy="5638800"/>
          </a:xfrm>
        </p:spPr>
        <p:txBody>
          <a:bodyPr>
            <a:normAutofit lnSpcReduction="10000"/>
          </a:bodyPr>
          <a:lstStyle/>
          <a:p>
            <a:pPr>
              <a:spcBef>
                <a:spcPts val="600"/>
              </a:spcBef>
            </a:pPr>
            <a:r>
              <a:rPr lang="en-US" sz="2000" b="1" dirty="0"/>
              <a:t>30 </a:t>
            </a:r>
            <a:r>
              <a:rPr lang="en-US" sz="2000" b="1" dirty="0" smtClean="0"/>
              <a:t>public-sector ART </a:t>
            </a:r>
            <a:r>
              <a:rPr lang="en-US" sz="2000" b="1" dirty="0"/>
              <a:t>clinics were </a:t>
            </a:r>
            <a:r>
              <a:rPr lang="en-US" sz="2000" b="1" dirty="0" smtClean="0"/>
              <a:t>purposefully sampled to </a:t>
            </a:r>
            <a:r>
              <a:rPr lang="en-US" sz="2000" b="1" dirty="0"/>
              <a:t>achieve </a:t>
            </a:r>
            <a:r>
              <a:rPr lang="en-US" sz="2000" b="1" dirty="0" smtClean="0"/>
              <a:t>diversity in facility type, size, location, and partner support</a:t>
            </a:r>
          </a:p>
          <a:p>
            <a:pPr>
              <a:spcBef>
                <a:spcPts val="600"/>
              </a:spcBef>
              <a:buNone/>
            </a:pPr>
            <a:endParaRPr lang="en-US" sz="2000" b="1" dirty="0"/>
          </a:p>
          <a:p>
            <a:pPr>
              <a:spcBef>
                <a:spcPts val="600"/>
              </a:spcBef>
            </a:pPr>
            <a:r>
              <a:rPr lang="en-US" sz="2000" b="1" dirty="0" smtClean="0"/>
              <a:t>Data collection:</a:t>
            </a:r>
          </a:p>
          <a:p>
            <a:pPr lvl="1">
              <a:spcBef>
                <a:spcPts val="600"/>
              </a:spcBef>
            </a:pPr>
            <a:r>
              <a:rPr lang="en-US" sz="1800" dirty="0" smtClean="0"/>
              <a:t>75,364 patient record reviews, from electronic data where available or from randomly sampled         paper-based records</a:t>
            </a:r>
          </a:p>
          <a:p>
            <a:pPr lvl="1">
              <a:spcBef>
                <a:spcPts val="600"/>
              </a:spcBef>
            </a:pPr>
            <a:r>
              <a:rPr lang="en-US" sz="1800" dirty="0" smtClean="0"/>
              <a:t>136 health worker surveys</a:t>
            </a:r>
            <a:endParaRPr lang="en-US" sz="1400" dirty="0" smtClean="0"/>
          </a:p>
          <a:p>
            <a:pPr lvl="1">
              <a:spcBef>
                <a:spcPts val="600"/>
              </a:spcBef>
            </a:pPr>
            <a:r>
              <a:rPr lang="en-US" sz="1800" dirty="0" smtClean="0"/>
              <a:t>32 interviews with ART clinic in-charges</a:t>
            </a:r>
          </a:p>
          <a:p>
            <a:pPr lvl="1">
              <a:spcBef>
                <a:spcPts val="600"/>
              </a:spcBef>
              <a:buNone/>
            </a:pPr>
            <a:endParaRPr lang="en-US" sz="1600" b="1" dirty="0" smtClean="0"/>
          </a:p>
          <a:p>
            <a:pPr>
              <a:spcBef>
                <a:spcPts val="600"/>
              </a:spcBef>
            </a:pPr>
            <a:r>
              <a:rPr lang="en-US" sz="2000" b="1" dirty="0" smtClean="0"/>
              <a:t>Analysis</a:t>
            </a:r>
          </a:p>
          <a:p>
            <a:pPr lvl="1">
              <a:spcBef>
                <a:spcPts val="600"/>
              </a:spcBef>
            </a:pPr>
            <a:r>
              <a:rPr lang="en-US" sz="1800" dirty="0" smtClean="0"/>
              <a:t>Quantitative data was cleaned and merged with support of electronic data managers; data was weighted based on different sampling proportions and clustered by facility</a:t>
            </a:r>
          </a:p>
          <a:p>
            <a:pPr lvl="1">
              <a:spcBef>
                <a:spcPts val="600"/>
              </a:spcBef>
            </a:pPr>
            <a:r>
              <a:rPr lang="en-US" sz="1800" dirty="0" smtClean="0"/>
              <a:t>Qualitative data was audio recorded, transcribed, and thematically coded by a team of three researchers</a:t>
            </a:r>
          </a:p>
          <a:p>
            <a:pPr lvl="1">
              <a:spcBef>
                <a:spcPts val="0"/>
              </a:spcBef>
              <a:buNone/>
            </a:pPr>
            <a:endParaRPr lang="en-US" sz="1600" b="1" dirty="0"/>
          </a:p>
        </p:txBody>
      </p:sp>
    </p:spTree>
    <p:extLst>
      <p:ext uri="{BB962C8B-B14F-4D97-AF65-F5344CB8AC3E}">
        <p14:creationId xmlns:p14="http://schemas.microsoft.com/office/powerpoint/2010/main" val="10734666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ight Arrow 39"/>
          <p:cNvSpPr/>
          <p:nvPr/>
        </p:nvSpPr>
        <p:spPr>
          <a:xfrm rot="5400000">
            <a:off x="2247899" y="4381504"/>
            <a:ext cx="762002" cy="685800"/>
          </a:xfrm>
          <a:prstGeom prst="rightArrow">
            <a:avLst/>
          </a:prstGeom>
          <a:solidFill>
            <a:srgbClr val="073763"/>
          </a:solidFill>
          <a:ln>
            <a:solidFill>
              <a:srgbClr val="0737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82550"/>
            <a:ext cx="8785350" cy="9080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t>Approximately 86% of patients were eligible for MMS, and 69% of patients were receiving refills of </a:t>
            </a:r>
            <a:r>
              <a:rPr lang="en-US" sz="2700" dirty="0" smtClean="0">
                <a:latin typeface="Calibri"/>
              </a:rPr>
              <a:t>≥3 months</a:t>
            </a:r>
            <a:endParaRPr lang="en-US" sz="2700" i="1" strike="sngStrike" kern="0" dirty="0">
              <a:solidFill>
                <a:srgbClr val="FF0000"/>
              </a:solidFill>
            </a:endParaRPr>
          </a:p>
        </p:txBody>
      </p:sp>
      <p:sp>
        <p:nvSpPr>
          <p:cNvPr id="37" name="TextBox 36"/>
          <p:cNvSpPr txBox="1"/>
          <p:nvPr/>
        </p:nvSpPr>
        <p:spPr>
          <a:xfrm rot="16200000">
            <a:off x="4710531" y="3382634"/>
            <a:ext cx="2316716" cy="307777"/>
          </a:xfrm>
          <a:prstGeom prst="rect">
            <a:avLst/>
          </a:prstGeom>
          <a:noFill/>
        </p:spPr>
        <p:txBody>
          <a:bodyPr wrap="square" rtlCol="0">
            <a:spAutoFit/>
          </a:bodyPr>
          <a:lstStyle/>
          <a:p>
            <a:pPr algn="ctr"/>
            <a:r>
              <a:rPr lang="en-US" sz="1400" b="1" dirty="0" smtClean="0"/>
              <a:t>% of patients</a:t>
            </a:r>
            <a:endParaRPr lang="en-US" sz="1400" b="1" dirty="0"/>
          </a:p>
        </p:txBody>
      </p:sp>
      <p:graphicFrame>
        <p:nvGraphicFramePr>
          <p:cNvPr id="36" name="Chart 35"/>
          <p:cNvGraphicFramePr/>
          <p:nvPr/>
        </p:nvGraphicFramePr>
        <p:xfrm>
          <a:off x="5867400" y="1828800"/>
          <a:ext cx="2801030" cy="4432527"/>
        </p:xfrm>
        <a:graphic>
          <a:graphicData uri="http://schemas.openxmlformats.org/drawingml/2006/chart">
            <c:chart xmlns:c="http://schemas.openxmlformats.org/drawingml/2006/chart" xmlns:r="http://schemas.openxmlformats.org/officeDocument/2006/relationships" r:id="rId3"/>
          </a:graphicData>
        </a:graphic>
      </p:graphicFrame>
      <p:sp>
        <p:nvSpPr>
          <p:cNvPr id="32" name="TextBox 31"/>
          <p:cNvSpPr txBox="1"/>
          <p:nvPr/>
        </p:nvSpPr>
        <p:spPr>
          <a:xfrm>
            <a:off x="6784778" y="5105400"/>
            <a:ext cx="1570516" cy="584775"/>
          </a:xfrm>
          <a:prstGeom prst="rect">
            <a:avLst/>
          </a:prstGeom>
          <a:noFill/>
        </p:spPr>
        <p:txBody>
          <a:bodyPr wrap="square" rtlCol="0">
            <a:spAutoFit/>
          </a:bodyPr>
          <a:lstStyle/>
          <a:p>
            <a:pPr algn="ctr"/>
            <a:r>
              <a:rPr lang="en-US" sz="1600" b="1" dirty="0"/>
              <a:t>1 month or less: 13%</a:t>
            </a:r>
          </a:p>
        </p:txBody>
      </p:sp>
      <p:sp>
        <p:nvSpPr>
          <p:cNvPr id="33" name="TextBox 32"/>
          <p:cNvSpPr txBox="1"/>
          <p:nvPr/>
        </p:nvSpPr>
        <p:spPr>
          <a:xfrm>
            <a:off x="6814462" y="4478179"/>
            <a:ext cx="1494316" cy="584775"/>
          </a:xfrm>
          <a:prstGeom prst="rect">
            <a:avLst/>
          </a:prstGeom>
          <a:noFill/>
        </p:spPr>
        <p:txBody>
          <a:bodyPr wrap="square" rtlCol="0">
            <a:spAutoFit/>
          </a:bodyPr>
          <a:lstStyle/>
          <a:p>
            <a:pPr algn="ctr"/>
            <a:r>
              <a:rPr lang="en-US" sz="1600" b="1" dirty="0"/>
              <a:t>2 month refills: 19%</a:t>
            </a:r>
          </a:p>
        </p:txBody>
      </p:sp>
      <p:sp>
        <p:nvSpPr>
          <p:cNvPr id="34" name="TextBox 33"/>
          <p:cNvSpPr txBox="1"/>
          <p:nvPr/>
        </p:nvSpPr>
        <p:spPr>
          <a:xfrm>
            <a:off x="6784778" y="3074313"/>
            <a:ext cx="1600200" cy="769441"/>
          </a:xfrm>
          <a:prstGeom prst="rect">
            <a:avLst/>
          </a:prstGeom>
          <a:noFill/>
        </p:spPr>
        <p:txBody>
          <a:bodyPr wrap="square" rtlCol="0">
            <a:spAutoFit/>
          </a:bodyPr>
          <a:lstStyle/>
          <a:p>
            <a:pPr algn="ctr"/>
            <a:r>
              <a:rPr lang="en-US" sz="1600" b="1" dirty="0"/>
              <a:t>3 month refills: 62%</a:t>
            </a:r>
          </a:p>
          <a:p>
            <a:pPr algn="ctr"/>
            <a:r>
              <a:rPr lang="en-US" sz="1200" b="1" dirty="0"/>
              <a:t>(55%-69</a:t>
            </a:r>
            <a:r>
              <a:rPr lang="en-US" sz="1200" b="1" dirty="0" smtClean="0"/>
              <a:t>%)***</a:t>
            </a:r>
            <a:endParaRPr lang="en-US" sz="1200" b="1" dirty="0"/>
          </a:p>
        </p:txBody>
      </p:sp>
      <p:sp>
        <p:nvSpPr>
          <p:cNvPr id="35" name="TextBox 34"/>
          <p:cNvSpPr txBox="1"/>
          <p:nvPr/>
        </p:nvSpPr>
        <p:spPr>
          <a:xfrm>
            <a:off x="6556178" y="1676400"/>
            <a:ext cx="2133600" cy="338554"/>
          </a:xfrm>
          <a:prstGeom prst="rect">
            <a:avLst/>
          </a:prstGeom>
          <a:noFill/>
        </p:spPr>
        <p:txBody>
          <a:bodyPr wrap="square" rtlCol="0">
            <a:spAutoFit/>
          </a:bodyPr>
          <a:lstStyle/>
          <a:p>
            <a:pPr algn="ctr"/>
            <a:r>
              <a:rPr lang="en-US" sz="1600" b="1" dirty="0"/>
              <a:t>4 months or more: 7%</a:t>
            </a:r>
          </a:p>
        </p:txBody>
      </p:sp>
      <p:graphicFrame>
        <p:nvGraphicFramePr>
          <p:cNvPr id="38" name="Table 37"/>
          <p:cNvGraphicFramePr>
            <a:graphicFrameLocks noGrp="1"/>
          </p:cNvGraphicFramePr>
          <p:nvPr>
            <p:extLst>
              <p:ext uri="{D42A27DB-BD31-4B8C-83A1-F6EECF244321}">
                <p14:modId xmlns:p14="http://schemas.microsoft.com/office/powerpoint/2010/main" val="402356534"/>
              </p:ext>
            </p:extLst>
          </p:nvPr>
        </p:nvGraphicFramePr>
        <p:xfrm>
          <a:off x="457200" y="1737136"/>
          <a:ext cx="4114800" cy="2651760"/>
        </p:xfrm>
        <a:graphic>
          <a:graphicData uri="http://schemas.openxmlformats.org/drawingml/2006/table">
            <a:tbl>
              <a:tblPr>
                <a:tableStyleId>{5940675A-B579-460E-94D1-54222C63F5DA}</a:tableStyleId>
              </a:tblPr>
              <a:tblGrid>
                <a:gridCol w="2362200">
                  <a:extLst>
                    <a:ext uri="{9D8B030D-6E8A-4147-A177-3AD203B41FA5}">
                      <a16:colId xmlns:a16="http://schemas.microsoft.com/office/drawing/2014/main" xmlns="" val="20000"/>
                    </a:ext>
                  </a:extLst>
                </a:gridCol>
                <a:gridCol w="1752600">
                  <a:extLst>
                    <a:ext uri="{9D8B030D-6E8A-4147-A177-3AD203B41FA5}">
                      <a16:colId xmlns:a16="http://schemas.microsoft.com/office/drawing/2014/main" xmlns="" val="20001"/>
                    </a:ext>
                  </a:extLst>
                </a:gridCol>
              </a:tblGrid>
              <a:tr h="274320">
                <a:tc>
                  <a:txBody>
                    <a:bodyPr/>
                    <a:lstStyle/>
                    <a:p>
                      <a:pPr algn="ctr" fontAlgn="ctr"/>
                      <a:r>
                        <a:rPr lang="en-US" sz="1400" b="1" u="none" strike="noStrike" dirty="0">
                          <a:solidFill>
                            <a:schemeClr val="bg1"/>
                          </a:solidFill>
                          <a:effectLst/>
                        </a:rPr>
                        <a:t>Inclusion criteria</a:t>
                      </a:r>
                      <a:endParaRPr lang="en-US" sz="1400" b="1" i="0" u="none" strike="noStrike" dirty="0">
                        <a:solidFill>
                          <a:schemeClr val="bg1"/>
                        </a:solidFill>
                        <a:effectLst/>
                        <a:latin typeface="+mn-lt"/>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1" u="none" strike="noStrike" dirty="0">
                          <a:solidFill>
                            <a:schemeClr val="bg1"/>
                          </a:solidFill>
                          <a:effectLst/>
                        </a:rPr>
                        <a:t>% of patients NOT meeting </a:t>
                      </a:r>
                      <a:r>
                        <a:rPr lang="en-US" sz="1400" b="1" u="none" strike="noStrike" dirty="0" smtClean="0">
                          <a:solidFill>
                            <a:schemeClr val="bg1"/>
                          </a:solidFill>
                          <a:effectLst/>
                        </a:rPr>
                        <a:t>each criteria</a:t>
                      </a:r>
                      <a:endParaRPr lang="en-US" sz="1400" b="1" i="0" u="none" strike="noStrike" dirty="0">
                        <a:solidFill>
                          <a:schemeClr val="bg1"/>
                        </a:solidFill>
                        <a:effectLst/>
                        <a:latin typeface="Calibri"/>
                      </a:endParaRP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xmlns="" val="10000"/>
                  </a:ext>
                </a:extLst>
              </a:tr>
              <a:tr h="274320">
                <a:tc>
                  <a:txBody>
                    <a:bodyPr/>
                    <a:lstStyle/>
                    <a:p>
                      <a:pPr algn="l" fontAlgn="t"/>
                      <a:r>
                        <a:rPr lang="en-US" sz="1400" b="1" u="none" strike="noStrike" dirty="0">
                          <a:effectLst/>
                        </a:rPr>
                        <a:t>At least 6 months on ART</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t"/>
                      <a:r>
                        <a:rPr lang="en-US" sz="1400" b="0" i="0" u="none" strike="noStrike" dirty="0">
                          <a:solidFill>
                            <a:srgbClr val="000000"/>
                          </a:solidFill>
                          <a:effectLst/>
                          <a:latin typeface="Calibri"/>
                        </a:rPr>
                        <a:t>7.5%</a:t>
                      </a: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xmlns="" val="10002"/>
                  </a:ext>
                </a:extLst>
              </a:tr>
              <a:tr h="274320">
                <a:tc>
                  <a:txBody>
                    <a:bodyPr/>
                    <a:lstStyle/>
                    <a:p>
                      <a:pPr algn="l" fontAlgn="t"/>
                      <a:r>
                        <a:rPr lang="en-US" sz="1400" b="1" u="none" strike="noStrike" dirty="0">
                          <a:effectLst/>
                        </a:rPr>
                        <a:t>Suppressed viral load</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ctr"/>
                      <a:r>
                        <a:rPr lang="en-US" sz="1400" b="0" i="0" u="none" strike="noStrike" kern="1200" dirty="0">
                          <a:solidFill>
                            <a:srgbClr val="000000"/>
                          </a:solidFill>
                          <a:effectLst/>
                          <a:latin typeface="Calibri"/>
                          <a:ea typeface="+mn-ea"/>
                          <a:cs typeface="+mn-cs"/>
                        </a:rPr>
                        <a:t>6.2%</a:t>
                      </a: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r>
              <a:tr h="274320">
                <a:tc>
                  <a:txBody>
                    <a:bodyPr/>
                    <a:lstStyle/>
                    <a:p>
                      <a:pPr algn="l" fontAlgn="t"/>
                      <a:r>
                        <a:rPr lang="en-US" sz="1400" b="1" u="none" strike="noStrike" dirty="0">
                          <a:effectLst/>
                        </a:rPr>
                        <a:t>First-line regimen</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t"/>
                      <a:r>
                        <a:rPr lang="en-US" sz="1400" b="0" i="0" u="none" strike="noStrike" dirty="0">
                          <a:solidFill>
                            <a:srgbClr val="000000"/>
                          </a:solidFill>
                          <a:effectLst/>
                          <a:latin typeface="Calibri"/>
                        </a:rPr>
                        <a:t>2.5%</a:t>
                      </a: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xmlns="" val="10003"/>
                  </a:ext>
                </a:extLst>
              </a:tr>
              <a:tr h="274320">
                <a:tc>
                  <a:txBody>
                    <a:bodyPr/>
                    <a:lstStyle/>
                    <a:p>
                      <a:pPr algn="l" fontAlgn="t"/>
                      <a:r>
                        <a:rPr lang="en-US" sz="1400" b="1" u="none" strike="noStrike" dirty="0">
                          <a:effectLst/>
                        </a:rPr>
                        <a:t>No </a:t>
                      </a:r>
                      <a:r>
                        <a:rPr lang="en-US" sz="1400" b="1" u="none" strike="noStrike" dirty="0" smtClean="0">
                          <a:effectLst/>
                        </a:rPr>
                        <a:t>opportunistic infections</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t"/>
                      <a:r>
                        <a:rPr lang="en-US" sz="1400" b="0" i="0" u="none" strike="noStrike" kern="1200" dirty="0">
                          <a:solidFill>
                            <a:srgbClr val="000000"/>
                          </a:solidFill>
                          <a:effectLst/>
                          <a:latin typeface="Calibri"/>
                          <a:ea typeface="+mn-ea"/>
                          <a:cs typeface="+mn-cs"/>
                        </a:rPr>
                        <a:t>0.8%</a:t>
                      </a: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274320">
                <a:tc>
                  <a:txBody>
                    <a:bodyPr/>
                    <a:lstStyle/>
                    <a:p>
                      <a:pPr algn="l" fontAlgn="t"/>
                      <a:r>
                        <a:rPr lang="en-US" sz="1400" b="1" u="none" strike="noStrike" dirty="0">
                          <a:effectLst/>
                        </a:rPr>
                        <a:t>No side effects</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t"/>
                      <a:r>
                        <a:rPr lang="en-US" sz="1400" b="0" i="0" u="none" strike="noStrike" dirty="0">
                          <a:solidFill>
                            <a:srgbClr val="000000"/>
                          </a:solidFill>
                          <a:effectLst/>
                          <a:latin typeface="Calibri"/>
                        </a:rPr>
                        <a:t>0.6%</a:t>
                      </a: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274320">
                <a:tc>
                  <a:txBody>
                    <a:bodyPr/>
                    <a:lstStyle/>
                    <a:p>
                      <a:pPr algn="l" fontAlgn="t"/>
                      <a:r>
                        <a:rPr lang="en-US" sz="1400" b="1" u="none" strike="noStrike" dirty="0">
                          <a:effectLst/>
                        </a:rPr>
                        <a:t>Age 18 or older</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t"/>
                      <a:r>
                        <a:rPr lang="en-US" sz="1400" b="0" i="0" u="none" strike="noStrike" dirty="0">
                          <a:solidFill>
                            <a:srgbClr val="000000"/>
                          </a:solidFill>
                          <a:effectLst/>
                          <a:latin typeface="Calibri"/>
                        </a:rPr>
                        <a:t>NA</a:t>
                      </a:r>
                      <a:r>
                        <a:rPr lang="en-US" sz="1400" b="0" i="0" u="none" strike="noStrike" dirty="0" smtClean="0">
                          <a:solidFill>
                            <a:srgbClr val="000000"/>
                          </a:solidFill>
                          <a:effectLst/>
                          <a:latin typeface="Calibri"/>
                        </a:rPr>
                        <a:t>* </a:t>
                      </a:r>
                      <a:endParaRPr lang="en-US" sz="1400" b="0" i="0" u="none" strike="noStrike" dirty="0">
                        <a:solidFill>
                          <a:srgbClr val="000000"/>
                        </a:solidFill>
                        <a:effectLst/>
                        <a:latin typeface="Calibri"/>
                      </a:endParaRP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274320">
                <a:tc>
                  <a:txBody>
                    <a:bodyPr/>
                    <a:lstStyle/>
                    <a:p>
                      <a:pPr algn="l" fontAlgn="t"/>
                      <a:r>
                        <a:rPr lang="en-US" sz="1400" b="1" u="none" strike="noStrike" dirty="0">
                          <a:effectLst/>
                        </a:rPr>
                        <a:t>Good adherence</a:t>
                      </a:r>
                      <a:endParaRPr lang="en-US" sz="1400" b="1" i="0" u="none" strike="noStrike" dirty="0">
                        <a:solidFill>
                          <a:srgbClr val="000000"/>
                        </a:solidFill>
                        <a:effectLst/>
                        <a:latin typeface="Calibri"/>
                      </a:endParaRPr>
                    </a:p>
                  </a:txBody>
                  <a:tcPr marL="45720" marR="45720">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algn="ctr" fontAlgn="t"/>
                      <a:r>
                        <a:rPr lang="en-US" sz="1400" b="0" i="0" u="none" strike="noStrike" kern="1200" dirty="0">
                          <a:solidFill>
                            <a:srgbClr val="000000"/>
                          </a:solidFill>
                          <a:effectLst/>
                          <a:latin typeface="Calibri"/>
                          <a:ea typeface="+mn-ea"/>
                          <a:cs typeface="+mn-cs"/>
                        </a:rPr>
                        <a:t>NA**</a:t>
                      </a:r>
                    </a:p>
                  </a:txBody>
                  <a:tcPr marL="45720" marR="45720" anchor="ctr">
                    <a:lnL w="1270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bl>
          </a:graphicData>
        </a:graphic>
      </p:graphicFrame>
      <p:sp>
        <p:nvSpPr>
          <p:cNvPr id="39" name="TextBox 38"/>
          <p:cNvSpPr txBox="1"/>
          <p:nvPr/>
        </p:nvSpPr>
        <p:spPr>
          <a:xfrm>
            <a:off x="0" y="6070937"/>
            <a:ext cx="6096000" cy="938719"/>
          </a:xfrm>
          <a:prstGeom prst="rect">
            <a:avLst/>
          </a:prstGeom>
          <a:noFill/>
        </p:spPr>
        <p:txBody>
          <a:bodyPr wrap="square" rtlCol="0">
            <a:spAutoFit/>
          </a:bodyPr>
          <a:lstStyle/>
          <a:p>
            <a:r>
              <a:rPr lang="en-US" sz="1100" i="1" dirty="0"/>
              <a:t>* Our study only collected data about the adult population.</a:t>
            </a:r>
          </a:p>
          <a:p>
            <a:r>
              <a:rPr lang="en-US" sz="1100" i="1" dirty="0"/>
              <a:t>** Due to inconsistencies in adherence data across record types we have not accounted for this criteria.  Therefore the true percentage of eligible patients is likely to be somewhat lower than stated</a:t>
            </a:r>
            <a:r>
              <a:rPr lang="en-US" sz="1100" i="1" dirty="0" smtClean="0"/>
              <a:t>.</a:t>
            </a:r>
          </a:p>
          <a:p>
            <a:r>
              <a:rPr lang="en-US" sz="1100" i="1" dirty="0" smtClean="0"/>
              <a:t>*** Results are weighted and clustered to adjust for sampling so 95% confidence intervals are shown.</a:t>
            </a:r>
          </a:p>
          <a:p>
            <a:endParaRPr lang="en-US" sz="1100" dirty="0"/>
          </a:p>
        </p:txBody>
      </p:sp>
      <p:sp>
        <p:nvSpPr>
          <p:cNvPr id="41" name="TextBox 40"/>
          <p:cNvSpPr txBox="1"/>
          <p:nvPr/>
        </p:nvSpPr>
        <p:spPr>
          <a:xfrm>
            <a:off x="533481" y="1219200"/>
            <a:ext cx="3962239" cy="369332"/>
          </a:xfrm>
          <a:prstGeom prst="rect">
            <a:avLst/>
          </a:prstGeom>
          <a:solidFill>
            <a:srgbClr val="073763"/>
          </a:solidFill>
        </p:spPr>
        <p:txBody>
          <a:bodyPr wrap="none" rtlCol="0">
            <a:spAutoFit/>
          </a:bodyPr>
          <a:lstStyle/>
          <a:p>
            <a:r>
              <a:rPr lang="en-US" b="1" i="1" dirty="0" smtClean="0">
                <a:solidFill>
                  <a:schemeClr val="bg1"/>
                </a:solidFill>
              </a:rPr>
              <a:t>Percentage of patients eligible for MMS</a:t>
            </a:r>
            <a:endParaRPr lang="en-US" b="1" i="1" dirty="0">
              <a:solidFill>
                <a:schemeClr val="bg1"/>
              </a:solidFill>
            </a:endParaRPr>
          </a:p>
        </p:txBody>
      </p:sp>
      <p:sp>
        <p:nvSpPr>
          <p:cNvPr id="42" name="TextBox 41"/>
          <p:cNvSpPr txBox="1"/>
          <p:nvPr/>
        </p:nvSpPr>
        <p:spPr>
          <a:xfrm>
            <a:off x="5181600" y="1219200"/>
            <a:ext cx="3831690" cy="369332"/>
          </a:xfrm>
          <a:prstGeom prst="rect">
            <a:avLst/>
          </a:prstGeom>
          <a:solidFill>
            <a:srgbClr val="073763"/>
          </a:solidFill>
        </p:spPr>
        <p:txBody>
          <a:bodyPr wrap="none" rtlCol="0">
            <a:spAutoFit/>
          </a:bodyPr>
          <a:lstStyle/>
          <a:p>
            <a:r>
              <a:rPr lang="en-US" b="1" i="1" dirty="0" smtClean="0">
                <a:solidFill>
                  <a:schemeClr val="bg1"/>
                </a:solidFill>
              </a:rPr>
              <a:t>Percentage of patients receiving MMS</a:t>
            </a:r>
            <a:endParaRPr lang="en-US" b="1" i="1" dirty="0">
              <a:solidFill>
                <a:schemeClr val="bg1"/>
              </a:solidFill>
            </a:endParaRPr>
          </a:p>
        </p:txBody>
      </p:sp>
      <p:cxnSp>
        <p:nvCxnSpPr>
          <p:cNvPr id="44" name="Straight Connector 43"/>
          <p:cNvCxnSpPr/>
          <p:nvPr/>
        </p:nvCxnSpPr>
        <p:spPr>
          <a:xfrm>
            <a:off x="4876800" y="1371600"/>
            <a:ext cx="0" cy="4724400"/>
          </a:xfrm>
          <a:prstGeom prst="line">
            <a:avLst/>
          </a:prstGeom>
          <a:ln w="38100">
            <a:solidFill>
              <a:srgbClr val="073763"/>
            </a:solidFill>
          </a:ln>
        </p:spPr>
        <p:style>
          <a:lnRef idx="1">
            <a:schemeClr val="accent1"/>
          </a:lnRef>
          <a:fillRef idx="0">
            <a:schemeClr val="accent1"/>
          </a:fillRef>
          <a:effectRef idx="0">
            <a:schemeClr val="accent1"/>
          </a:effectRef>
          <a:fontRef idx="minor">
            <a:schemeClr val="tx1"/>
          </a:fontRef>
        </p:style>
      </p:cxnSp>
      <p:sp>
        <p:nvSpPr>
          <p:cNvPr id="45" name="TextBox 1"/>
          <p:cNvSpPr txBox="1"/>
          <p:nvPr/>
        </p:nvSpPr>
        <p:spPr>
          <a:xfrm>
            <a:off x="381000" y="5181600"/>
            <a:ext cx="4191000" cy="685800"/>
          </a:xfrm>
          <a:prstGeom prst="rect">
            <a:avLst/>
          </a:prstGeom>
          <a:ln w="28575">
            <a:solidFill>
              <a:srgbClr val="073763"/>
            </a:solidFill>
            <a:prstDash val="sysDot"/>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dirty="0">
                <a:solidFill>
                  <a:srgbClr val="073763"/>
                </a:solidFill>
              </a:rPr>
              <a:t>86.4</a:t>
            </a:r>
            <a:r>
              <a:rPr lang="en-US" sz="1800" b="1" dirty="0" smtClean="0">
                <a:solidFill>
                  <a:srgbClr val="073763"/>
                </a:solidFill>
              </a:rPr>
              <a:t>% (</a:t>
            </a:r>
            <a:r>
              <a:rPr lang="en-US" sz="1800" b="1" dirty="0">
                <a:solidFill>
                  <a:srgbClr val="073763"/>
                </a:solidFill>
              </a:rPr>
              <a:t>95% CI: 84.0% </a:t>
            </a:r>
            <a:r>
              <a:rPr lang="en-US" sz="1800" b="1" dirty="0" smtClean="0">
                <a:solidFill>
                  <a:srgbClr val="073763"/>
                </a:solidFill>
              </a:rPr>
              <a:t>- 88.6%) meet all criteria to be eligible for MMS in Malawi</a:t>
            </a:r>
            <a:endParaRPr lang="en-US" sz="1800" b="1" dirty="0">
              <a:solidFill>
                <a:srgbClr val="073763"/>
              </a:solidFill>
            </a:endParaRPr>
          </a:p>
          <a:p>
            <a:pPr algn="ctr"/>
            <a:endParaRPr lang="en-US" b="1" dirty="0">
              <a:solidFill>
                <a:srgbClr val="073763"/>
              </a:solidFill>
            </a:endParaRPr>
          </a:p>
        </p:txBody>
      </p:sp>
    </p:spTree>
    <p:extLst>
      <p:ext uri="{BB962C8B-B14F-4D97-AF65-F5344CB8AC3E}">
        <p14:creationId xmlns:p14="http://schemas.microsoft.com/office/powerpoint/2010/main" val="41206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Graphic spid="36" grpId="0">
        <p:bldAsOne/>
      </p:bldGraphic>
      <p:bldP spid="32" grpId="0"/>
      <p:bldP spid="33" grpId="0"/>
      <p:bldP spid="34" grpId="0"/>
      <p:bldP spid="35" grpId="0"/>
      <p:bldP spid="4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Chart 29"/>
          <p:cNvGraphicFramePr/>
          <p:nvPr/>
        </p:nvGraphicFramePr>
        <p:xfrm>
          <a:off x="2667000" y="1524000"/>
          <a:ext cx="3766705"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23884" y="63690"/>
            <a:ext cx="878535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dirty="0" smtClean="0"/>
              <a:t>Inaccurate patient </a:t>
            </a:r>
            <a:r>
              <a:rPr lang="en-US" dirty="0"/>
              <a:t>differentiation can </a:t>
            </a:r>
            <a:r>
              <a:rPr lang="en-US" dirty="0">
                <a:solidFill>
                  <a:prstClr val="white"/>
                </a:solidFill>
              </a:rPr>
              <a:t>limit benefits of </a:t>
            </a:r>
            <a:r>
              <a:rPr lang="en-US" dirty="0" smtClean="0">
                <a:solidFill>
                  <a:prstClr val="white"/>
                </a:solidFill>
              </a:rPr>
              <a:t>MMS and </a:t>
            </a:r>
            <a:r>
              <a:rPr lang="en-US" dirty="0">
                <a:solidFill>
                  <a:prstClr val="white"/>
                </a:solidFill>
              </a:rPr>
              <a:t>present risks</a:t>
            </a:r>
          </a:p>
        </p:txBody>
      </p:sp>
      <p:sp>
        <p:nvSpPr>
          <p:cNvPr id="21" name="TextBox 20"/>
          <p:cNvSpPr txBox="1"/>
          <p:nvPr/>
        </p:nvSpPr>
        <p:spPr>
          <a:xfrm>
            <a:off x="304799" y="1648361"/>
            <a:ext cx="2133601" cy="1323439"/>
          </a:xfrm>
          <a:prstGeom prst="rect">
            <a:avLst/>
          </a:prstGeom>
          <a:solidFill>
            <a:schemeClr val="accent6">
              <a:lumMod val="20000"/>
              <a:lumOff val="80000"/>
            </a:schemeClr>
          </a:solidFill>
          <a:ln w="28575">
            <a:solidFill>
              <a:srgbClr val="DD4411"/>
            </a:solidFill>
            <a:prstDash val="dash"/>
          </a:ln>
        </p:spPr>
        <p:txBody>
          <a:bodyPr wrap="square" rtlCol="0">
            <a:spAutoFit/>
          </a:bodyPr>
          <a:lstStyle/>
          <a:p>
            <a:pPr algn="ctr"/>
            <a:r>
              <a:rPr lang="en-US" sz="1600" b="1" dirty="0">
                <a:solidFill>
                  <a:srgbClr val="DD4411"/>
                </a:solidFill>
              </a:rPr>
              <a:t>When </a:t>
            </a:r>
            <a:r>
              <a:rPr lang="en-US" sz="1600" b="1" u="sng" dirty="0" smtClean="0">
                <a:solidFill>
                  <a:srgbClr val="DD4411"/>
                </a:solidFill>
              </a:rPr>
              <a:t>eligible </a:t>
            </a:r>
            <a:r>
              <a:rPr lang="en-US" sz="1600" b="1" dirty="0" smtClean="0">
                <a:solidFill>
                  <a:srgbClr val="DD4411"/>
                </a:solidFill>
              </a:rPr>
              <a:t>patients </a:t>
            </a:r>
            <a:r>
              <a:rPr lang="en-US" sz="1600" b="1" dirty="0">
                <a:solidFill>
                  <a:srgbClr val="DD4411"/>
                </a:solidFill>
              </a:rPr>
              <a:t>do not </a:t>
            </a:r>
            <a:r>
              <a:rPr lang="en-US" sz="1600" b="1" dirty="0" smtClean="0">
                <a:solidFill>
                  <a:srgbClr val="DD4411"/>
                </a:solidFill>
              </a:rPr>
              <a:t>get MMS, </a:t>
            </a:r>
            <a:r>
              <a:rPr lang="en-US" sz="1600" b="1" dirty="0">
                <a:solidFill>
                  <a:srgbClr val="DD4411"/>
                </a:solidFill>
              </a:rPr>
              <a:t>the optimal efficiency gains are not being experienced</a:t>
            </a:r>
          </a:p>
        </p:txBody>
      </p:sp>
      <p:sp>
        <p:nvSpPr>
          <p:cNvPr id="22" name="TextBox 21"/>
          <p:cNvSpPr txBox="1"/>
          <p:nvPr/>
        </p:nvSpPr>
        <p:spPr>
          <a:xfrm>
            <a:off x="6705600" y="1630740"/>
            <a:ext cx="2209800" cy="1569660"/>
          </a:xfrm>
          <a:prstGeom prst="rect">
            <a:avLst/>
          </a:prstGeom>
          <a:solidFill>
            <a:schemeClr val="accent5">
              <a:lumMod val="20000"/>
              <a:lumOff val="80000"/>
            </a:schemeClr>
          </a:solidFill>
          <a:ln w="28575">
            <a:solidFill>
              <a:srgbClr val="008899"/>
            </a:solidFill>
            <a:prstDash val="dash"/>
          </a:ln>
        </p:spPr>
        <p:txBody>
          <a:bodyPr wrap="square" rtlCol="0">
            <a:spAutoFit/>
          </a:bodyPr>
          <a:lstStyle/>
          <a:p>
            <a:pPr algn="ctr"/>
            <a:r>
              <a:rPr lang="en-US" sz="1600" b="1" dirty="0">
                <a:solidFill>
                  <a:srgbClr val="008899"/>
                </a:solidFill>
              </a:rPr>
              <a:t>When </a:t>
            </a:r>
            <a:r>
              <a:rPr lang="en-US" sz="1600" b="1" u="sng" dirty="0" smtClean="0">
                <a:solidFill>
                  <a:srgbClr val="008899"/>
                </a:solidFill>
              </a:rPr>
              <a:t>ineligible </a:t>
            </a:r>
            <a:r>
              <a:rPr lang="en-US" sz="1600" b="1" dirty="0">
                <a:solidFill>
                  <a:srgbClr val="008899"/>
                </a:solidFill>
              </a:rPr>
              <a:t>patients access model, patients may not be getting the level of care recommended by guidelines</a:t>
            </a:r>
          </a:p>
        </p:txBody>
      </p:sp>
      <p:cxnSp>
        <p:nvCxnSpPr>
          <p:cNvPr id="24" name="Straight Arrow Connector 23"/>
          <p:cNvCxnSpPr/>
          <p:nvPr/>
        </p:nvCxnSpPr>
        <p:spPr>
          <a:xfrm flipV="1">
            <a:off x="2438400" y="1752600"/>
            <a:ext cx="914400" cy="76200"/>
          </a:xfrm>
          <a:prstGeom prst="straightConnector1">
            <a:avLst/>
          </a:prstGeom>
          <a:ln w="38100">
            <a:solidFill>
              <a:srgbClr val="DD441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flipV="1">
            <a:off x="6096000" y="2819400"/>
            <a:ext cx="609600" cy="76200"/>
          </a:xfrm>
          <a:prstGeom prst="straightConnector1">
            <a:avLst/>
          </a:prstGeom>
          <a:ln w="38100">
            <a:solidFill>
              <a:srgbClr val="008899"/>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905000" y="1143000"/>
            <a:ext cx="5334000" cy="338554"/>
          </a:xfrm>
          <a:prstGeom prst="rect">
            <a:avLst/>
          </a:prstGeom>
          <a:solidFill>
            <a:srgbClr val="073763"/>
          </a:solidFill>
        </p:spPr>
        <p:txBody>
          <a:bodyPr wrap="square" rtlCol="0">
            <a:spAutoFit/>
          </a:bodyPr>
          <a:lstStyle/>
          <a:p>
            <a:r>
              <a:rPr lang="en-US" sz="1600" b="1" i="1" dirty="0" smtClean="0">
                <a:solidFill>
                  <a:schemeClr val="bg1"/>
                </a:solidFill>
              </a:rPr>
              <a:t>Percentage of eligible and ineligible patients receiving MMS</a:t>
            </a:r>
            <a:endParaRPr lang="en-US" sz="1600" b="1" i="1" dirty="0">
              <a:solidFill>
                <a:schemeClr val="bg1"/>
              </a:solidFill>
            </a:endParaRPr>
          </a:p>
        </p:txBody>
      </p:sp>
      <p:sp>
        <p:nvSpPr>
          <p:cNvPr id="16" name="TextBox 15"/>
          <p:cNvSpPr txBox="1"/>
          <p:nvPr/>
        </p:nvSpPr>
        <p:spPr>
          <a:xfrm>
            <a:off x="3276600" y="3124200"/>
            <a:ext cx="1371600" cy="738664"/>
          </a:xfrm>
          <a:prstGeom prst="rect">
            <a:avLst/>
          </a:prstGeom>
          <a:noFill/>
        </p:spPr>
        <p:txBody>
          <a:bodyPr wrap="square" rtlCol="0">
            <a:spAutoFit/>
          </a:bodyPr>
          <a:lstStyle/>
          <a:p>
            <a:pPr algn="ctr"/>
            <a:r>
              <a:rPr lang="en-US" sz="2000" b="1" dirty="0" smtClean="0"/>
              <a:t>Eligible</a:t>
            </a:r>
            <a:endParaRPr lang="en-US" sz="1100" b="1" dirty="0" smtClean="0"/>
          </a:p>
          <a:p>
            <a:pPr algn="ctr"/>
            <a:r>
              <a:rPr lang="en-US" sz="1100" b="1" dirty="0" smtClean="0"/>
              <a:t>Weighted equiv. </a:t>
            </a:r>
          </a:p>
          <a:p>
            <a:pPr algn="ctr"/>
            <a:r>
              <a:rPr lang="en-US" sz="1100" b="1" dirty="0" smtClean="0"/>
              <a:t>n </a:t>
            </a:r>
            <a:r>
              <a:rPr lang="en-US" sz="1100" b="1" dirty="0" smtClean="0">
                <a:latin typeface="Calibri"/>
              </a:rPr>
              <a:t>≈</a:t>
            </a:r>
            <a:r>
              <a:rPr lang="en-US" sz="1100" b="1" dirty="0" smtClean="0"/>
              <a:t> 65,000</a:t>
            </a:r>
            <a:endParaRPr lang="en-US" sz="1100" b="1" dirty="0"/>
          </a:p>
        </p:txBody>
      </p:sp>
      <p:sp>
        <p:nvSpPr>
          <p:cNvPr id="19" name="TextBox 18"/>
          <p:cNvSpPr txBox="1"/>
          <p:nvPr/>
        </p:nvSpPr>
        <p:spPr>
          <a:xfrm>
            <a:off x="4876800" y="3124200"/>
            <a:ext cx="1295400" cy="738664"/>
          </a:xfrm>
          <a:prstGeom prst="rect">
            <a:avLst/>
          </a:prstGeom>
          <a:noFill/>
        </p:spPr>
        <p:txBody>
          <a:bodyPr wrap="square" rtlCol="0">
            <a:spAutoFit/>
          </a:bodyPr>
          <a:lstStyle/>
          <a:p>
            <a:pPr algn="ctr"/>
            <a:r>
              <a:rPr lang="en-US" sz="2000" b="1" dirty="0" smtClean="0"/>
              <a:t>Ineligible</a:t>
            </a:r>
            <a:endParaRPr lang="en-US" sz="1100" b="1" dirty="0" smtClean="0"/>
          </a:p>
          <a:p>
            <a:pPr algn="ctr"/>
            <a:r>
              <a:rPr lang="en-US" sz="1100" b="1" dirty="0" smtClean="0"/>
              <a:t>Weighted equiv. </a:t>
            </a:r>
          </a:p>
          <a:p>
            <a:pPr algn="ctr"/>
            <a:r>
              <a:rPr lang="en-US" sz="1100" b="1" dirty="0" smtClean="0"/>
              <a:t>n </a:t>
            </a:r>
            <a:r>
              <a:rPr lang="en-US" sz="1100" b="1" dirty="0" smtClean="0">
                <a:latin typeface="Calibri"/>
              </a:rPr>
              <a:t>≈</a:t>
            </a:r>
            <a:r>
              <a:rPr lang="en-US" sz="1100" b="1" dirty="0" smtClean="0"/>
              <a:t> 10,000</a:t>
            </a:r>
            <a:endParaRPr lang="en-US" sz="1100" b="1" dirty="0"/>
          </a:p>
        </p:txBody>
      </p:sp>
      <p:sp>
        <p:nvSpPr>
          <p:cNvPr id="20" name="Rectangle 19"/>
          <p:cNvSpPr/>
          <p:nvPr/>
        </p:nvSpPr>
        <p:spPr>
          <a:xfrm>
            <a:off x="4724400" y="1524000"/>
            <a:ext cx="4343400" cy="2286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Tree>
    <p:extLst>
      <p:ext uri="{BB962C8B-B14F-4D97-AF65-F5344CB8AC3E}">
        <p14:creationId xmlns:p14="http://schemas.microsoft.com/office/powerpoint/2010/main" val="2766864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Chart 29"/>
          <p:cNvGraphicFramePr/>
          <p:nvPr/>
        </p:nvGraphicFramePr>
        <p:xfrm>
          <a:off x="2667000" y="1524000"/>
          <a:ext cx="3766705"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23884" y="63690"/>
            <a:ext cx="878535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dirty="0" smtClean="0"/>
              <a:t>Inaccurate patient </a:t>
            </a:r>
            <a:r>
              <a:rPr lang="en-US" dirty="0"/>
              <a:t>differentiation can </a:t>
            </a:r>
            <a:r>
              <a:rPr lang="en-US" dirty="0">
                <a:solidFill>
                  <a:prstClr val="white"/>
                </a:solidFill>
              </a:rPr>
              <a:t>limit benefits of </a:t>
            </a:r>
            <a:r>
              <a:rPr lang="en-US" dirty="0" smtClean="0">
                <a:solidFill>
                  <a:prstClr val="white"/>
                </a:solidFill>
              </a:rPr>
              <a:t>MMS and </a:t>
            </a:r>
            <a:r>
              <a:rPr lang="en-US" dirty="0">
                <a:solidFill>
                  <a:prstClr val="white"/>
                </a:solidFill>
              </a:rPr>
              <a:t>present risks</a:t>
            </a:r>
          </a:p>
        </p:txBody>
      </p:sp>
      <p:sp>
        <p:nvSpPr>
          <p:cNvPr id="21" name="TextBox 20"/>
          <p:cNvSpPr txBox="1"/>
          <p:nvPr/>
        </p:nvSpPr>
        <p:spPr>
          <a:xfrm>
            <a:off x="304799" y="1648361"/>
            <a:ext cx="2133601" cy="1323439"/>
          </a:xfrm>
          <a:prstGeom prst="rect">
            <a:avLst/>
          </a:prstGeom>
          <a:solidFill>
            <a:schemeClr val="accent6">
              <a:lumMod val="20000"/>
              <a:lumOff val="80000"/>
            </a:schemeClr>
          </a:solidFill>
          <a:ln w="28575">
            <a:solidFill>
              <a:srgbClr val="DD4411"/>
            </a:solidFill>
            <a:prstDash val="dash"/>
          </a:ln>
        </p:spPr>
        <p:txBody>
          <a:bodyPr wrap="square" rtlCol="0">
            <a:spAutoFit/>
          </a:bodyPr>
          <a:lstStyle/>
          <a:p>
            <a:pPr algn="ctr"/>
            <a:r>
              <a:rPr lang="en-US" sz="1600" b="1" dirty="0">
                <a:solidFill>
                  <a:srgbClr val="DD4411"/>
                </a:solidFill>
              </a:rPr>
              <a:t>When </a:t>
            </a:r>
            <a:r>
              <a:rPr lang="en-US" sz="1600" b="1" u="sng" dirty="0" smtClean="0">
                <a:solidFill>
                  <a:srgbClr val="DD4411"/>
                </a:solidFill>
              </a:rPr>
              <a:t>eligible </a:t>
            </a:r>
            <a:r>
              <a:rPr lang="en-US" sz="1600" b="1" dirty="0" smtClean="0">
                <a:solidFill>
                  <a:srgbClr val="DD4411"/>
                </a:solidFill>
              </a:rPr>
              <a:t>patients </a:t>
            </a:r>
            <a:r>
              <a:rPr lang="en-US" sz="1600" b="1" dirty="0">
                <a:solidFill>
                  <a:srgbClr val="DD4411"/>
                </a:solidFill>
              </a:rPr>
              <a:t>do not </a:t>
            </a:r>
            <a:r>
              <a:rPr lang="en-US" sz="1600" b="1" dirty="0" smtClean="0">
                <a:solidFill>
                  <a:srgbClr val="DD4411"/>
                </a:solidFill>
              </a:rPr>
              <a:t>get MMS, </a:t>
            </a:r>
            <a:r>
              <a:rPr lang="en-US" sz="1600" b="1" dirty="0">
                <a:solidFill>
                  <a:srgbClr val="DD4411"/>
                </a:solidFill>
              </a:rPr>
              <a:t>the optimal efficiency gains are not being experienced</a:t>
            </a:r>
          </a:p>
        </p:txBody>
      </p:sp>
      <p:sp>
        <p:nvSpPr>
          <p:cNvPr id="22" name="TextBox 21"/>
          <p:cNvSpPr txBox="1"/>
          <p:nvPr/>
        </p:nvSpPr>
        <p:spPr>
          <a:xfrm>
            <a:off x="6705600" y="1630740"/>
            <a:ext cx="2209800" cy="1569660"/>
          </a:xfrm>
          <a:prstGeom prst="rect">
            <a:avLst/>
          </a:prstGeom>
          <a:solidFill>
            <a:schemeClr val="accent5">
              <a:lumMod val="20000"/>
              <a:lumOff val="80000"/>
            </a:schemeClr>
          </a:solidFill>
          <a:ln w="28575">
            <a:solidFill>
              <a:srgbClr val="008899"/>
            </a:solidFill>
            <a:prstDash val="dash"/>
          </a:ln>
        </p:spPr>
        <p:txBody>
          <a:bodyPr wrap="square" rtlCol="0">
            <a:spAutoFit/>
          </a:bodyPr>
          <a:lstStyle/>
          <a:p>
            <a:pPr algn="ctr"/>
            <a:r>
              <a:rPr lang="en-US" sz="1600" b="1" dirty="0">
                <a:solidFill>
                  <a:srgbClr val="008899"/>
                </a:solidFill>
              </a:rPr>
              <a:t>When </a:t>
            </a:r>
            <a:r>
              <a:rPr lang="en-US" sz="1600" b="1" u="sng" dirty="0" smtClean="0">
                <a:solidFill>
                  <a:srgbClr val="008899"/>
                </a:solidFill>
              </a:rPr>
              <a:t>ineligible </a:t>
            </a:r>
            <a:r>
              <a:rPr lang="en-US" sz="1600" b="1" dirty="0">
                <a:solidFill>
                  <a:srgbClr val="008899"/>
                </a:solidFill>
              </a:rPr>
              <a:t>patients access model, patients may not be getting the level of care recommended by guidelines</a:t>
            </a:r>
          </a:p>
        </p:txBody>
      </p:sp>
      <p:sp>
        <p:nvSpPr>
          <p:cNvPr id="17" name="TextBox 16"/>
          <p:cNvSpPr txBox="1"/>
          <p:nvPr/>
        </p:nvSpPr>
        <p:spPr>
          <a:xfrm>
            <a:off x="239485" y="4953000"/>
            <a:ext cx="4177073" cy="1856919"/>
          </a:xfrm>
          <a:prstGeom prst="rect">
            <a:avLst/>
          </a:prstGeom>
          <a:noFill/>
          <a:ln w="28575">
            <a:noFill/>
            <a:prstDash val="dash"/>
          </a:ln>
        </p:spPr>
        <p:txBody>
          <a:bodyPr wrap="square" rtlCol="0">
            <a:spAutoFit/>
          </a:bodyPr>
          <a:lstStyle/>
          <a:p>
            <a:pPr lvl="0">
              <a:spcBef>
                <a:spcPct val="20000"/>
              </a:spcBef>
              <a:defRPr/>
            </a:pPr>
            <a:r>
              <a:rPr lang="en-US" b="1" dirty="0">
                <a:solidFill>
                  <a:srgbClr val="DD4411"/>
                </a:solidFill>
              </a:rPr>
              <a:t>Failure to include </a:t>
            </a:r>
            <a:r>
              <a:rPr lang="en-US" b="1" dirty="0" smtClean="0">
                <a:solidFill>
                  <a:srgbClr val="DD4411"/>
                </a:solidFill>
              </a:rPr>
              <a:t>eligible patients</a:t>
            </a:r>
            <a:r>
              <a:rPr lang="en-US" b="1" dirty="0">
                <a:solidFill>
                  <a:srgbClr val="DD4411"/>
                </a:solidFill>
              </a:rPr>
              <a:t>:</a:t>
            </a:r>
          </a:p>
          <a:p>
            <a:pPr marL="640080" marR="0" lvl="1" indent="-182880" fontAlgn="auto">
              <a:lnSpc>
                <a:spcPct val="100000"/>
              </a:lnSpc>
              <a:spcBef>
                <a:spcPts val="200"/>
              </a:spcBef>
              <a:spcAft>
                <a:spcPts val="0"/>
              </a:spcAft>
              <a:buClrTx/>
              <a:buSzTx/>
              <a:buFont typeface="Arial" pitchFamily="34" charset="0"/>
              <a:buChar char="–"/>
              <a:tabLst/>
              <a:defRPr/>
            </a:pPr>
            <a:r>
              <a:rPr lang="en-US" dirty="0" smtClean="0">
                <a:solidFill>
                  <a:srgbClr val="DD4411"/>
                </a:solidFill>
              </a:rPr>
              <a:t>Lack of knowledge about policy</a:t>
            </a:r>
          </a:p>
          <a:p>
            <a:pPr marL="640080" marR="0" lvl="1" indent="-182880" fontAlgn="auto">
              <a:lnSpc>
                <a:spcPct val="100000"/>
              </a:lnSpc>
              <a:spcBef>
                <a:spcPts val="200"/>
              </a:spcBef>
              <a:spcAft>
                <a:spcPts val="0"/>
              </a:spcAft>
              <a:buClrTx/>
              <a:buSzTx/>
              <a:buFont typeface="Arial" pitchFamily="34" charset="0"/>
              <a:buChar char="–"/>
              <a:tabLst/>
              <a:defRPr/>
            </a:pPr>
            <a:r>
              <a:rPr lang="en-US" dirty="0" smtClean="0">
                <a:solidFill>
                  <a:srgbClr val="DD4411"/>
                </a:solidFill>
              </a:rPr>
              <a:t>Provider concerns about MMS</a:t>
            </a:r>
          </a:p>
          <a:p>
            <a:pPr marL="640080" marR="0" lvl="1" indent="-182880" fontAlgn="auto">
              <a:lnSpc>
                <a:spcPct val="100000"/>
              </a:lnSpc>
              <a:spcBef>
                <a:spcPts val="200"/>
              </a:spcBef>
              <a:spcAft>
                <a:spcPts val="0"/>
              </a:spcAft>
              <a:buClrTx/>
              <a:buSzTx/>
              <a:buFont typeface="Arial" pitchFamily="34" charset="0"/>
              <a:buChar char="–"/>
              <a:tabLst/>
              <a:defRPr/>
            </a:pPr>
            <a:r>
              <a:rPr lang="en-US" dirty="0" smtClean="0">
                <a:solidFill>
                  <a:srgbClr val="DD4411"/>
                </a:solidFill>
              </a:rPr>
              <a:t>Low drug stocks</a:t>
            </a:r>
          </a:p>
          <a:p>
            <a:pPr marL="640080" marR="0" lvl="1" indent="-182880" fontAlgn="auto">
              <a:lnSpc>
                <a:spcPct val="100000"/>
              </a:lnSpc>
              <a:spcBef>
                <a:spcPts val="200"/>
              </a:spcBef>
              <a:spcAft>
                <a:spcPts val="0"/>
              </a:spcAft>
              <a:buClrTx/>
              <a:buSzTx/>
              <a:buFont typeface="Arial" pitchFamily="34" charset="0"/>
              <a:buChar char="–"/>
              <a:tabLst/>
              <a:defRPr/>
            </a:pPr>
            <a:r>
              <a:rPr lang="en-US" dirty="0" smtClean="0">
                <a:solidFill>
                  <a:srgbClr val="DD4411"/>
                </a:solidFill>
              </a:rPr>
              <a:t>Poor adherence not captured in eligibility measure for this study</a:t>
            </a:r>
            <a:endParaRPr lang="en-US" dirty="0">
              <a:solidFill>
                <a:srgbClr val="DD4411"/>
              </a:solidFill>
            </a:endParaRPr>
          </a:p>
        </p:txBody>
      </p:sp>
      <p:sp>
        <p:nvSpPr>
          <p:cNvPr id="18" name="TextBox 17"/>
          <p:cNvSpPr txBox="1"/>
          <p:nvPr/>
        </p:nvSpPr>
        <p:spPr>
          <a:xfrm>
            <a:off x="4789714" y="4953000"/>
            <a:ext cx="4201886" cy="1856919"/>
          </a:xfrm>
          <a:prstGeom prst="rect">
            <a:avLst/>
          </a:prstGeom>
          <a:noFill/>
          <a:ln w="28575">
            <a:noFill/>
            <a:prstDash val="dash"/>
          </a:ln>
        </p:spPr>
        <p:txBody>
          <a:bodyPr wrap="square" rtlCol="0">
            <a:spAutoFit/>
          </a:bodyPr>
          <a:lstStyle/>
          <a:p>
            <a:r>
              <a:rPr lang="en-US" b="1" dirty="0">
                <a:solidFill>
                  <a:srgbClr val="008899"/>
                </a:solidFill>
              </a:rPr>
              <a:t>Inclusion of </a:t>
            </a:r>
            <a:r>
              <a:rPr lang="en-US" b="1" dirty="0" smtClean="0">
                <a:solidFill>
                  <a:srgbClr val="008899"/>
                </a:solidFill>
              </a:rPr>
              <a:t>ineligible patients</a:t>
            </a:r>
            <a:r>
              <a:rPr lang="en-US" b="1" dirty="0">
                <a:solidFill>
                  <a:srgbClr val="008899"/>
                </a:solidFill>
              </a:rPr>
              <a:t>:</a:t>
            </a:r>
          </a:p>
          <a:p>
            <a:pPr marL="640080" lvl="1" indent="-182880">
              <a:spcBef>
                <a:spcPts val="200"/>
              </a:spcBef>
              <a:buFont typeface="Arial" pitchFamily="34" charset="0"/>
              <a:buChar char="–"/>
              <a:defRPr/>
            </a:pPr>
            <a:r>
              <a:rPr lang="en-US" dirty="0" smtClean="0">
                <a:solidFill>
                  <a:srgbClr val="008899"/>
                </a:solidFill>
              </a:rPr>
              <a:t>Lack of understanding of criteria</a:t>
            </a:r>
          </a:p>
          <a:p>
            <a:pPr marL="640080" lvl="1" indent="-182880">
              <a:spcBef>
                <a:spcPts val="200"/>
              </a:spcBef>
              <a:buFont typeface="Arial" pitchFamily="34" charset="0"/>
              <a:buChar char="–"/>
              <a:defRPr/>
            </a:pPr>
            <a:r>
              <a:rPr lang="en-US" dirty="0" smtClean="0">
                <a:solidFill>
                  <a:srgbClr val="008899"/>
                </a:solidFill>
              </a:rPr>
              <a:t>Attempt to reduce workload</a:t>
            </a:r>
          </a:p>
          <a:p>
            <a:pPr marL="640080" lvl="1" indent="-182880">
              <a:spcBef>
                <a:spcPts val="200"/>
              </a:spcBef>
              <a:buFont typeface="Arial" pitchFamily="34" charset="0"/>
              <a:buChar char="–"/>
              <a:defRPr/>
            </a:pPr>
            <a:r>
              <a:rPr lang="en-US" dirty="0" smtClean="0">
                <a:solidFill>
                  <a:srgbClr val="008899"/>
                </a:solidFill>
              </a:rPr>
              <a:t>Unrecognized transition to becoming ineligible</a:t>
            </a:r>
            <a:endParaRPr lang="en-US" dirty="0">
              <a:solidFill>
                <a:srgbClr val="008899"/>
              </a:solidFill>
            </a:endParaRPr>
          </a:p>
          <a:p>
            <a:pPr marL="640080" marR="0" lvl="1" indent="-182880" fontAlgn="auto">
              <a:lnSpc>
                <a:spcPct val="100000"/>
              </a:lnSpc>
              <a:spcBef>
                <a:spcPts val="200"/>
              </a:spcBef>
              <a:spcAft>
                <a:spcPts val="0"/>
              </a:spcAft>
              <a:buClrTx/>
              <a:buSzTx/>
              <a:buFont typeface="Arial" pitchFamily="34" charset="0"/>
              <a:buChar char="–"/>
              <a:tabLst/>
              <a:defRPr/>
            </a:pPr>
            <a:r>
              <a:rPr lang="en-US" dirty="0" smtClean="0">
                <a:solidFill>
                  <a:srgbClr val="008899"/>
                </a:solidFill>
              </a:rPr>
              <a:t>Patient </a:t>
            </a:r>
            <a:r>
              <a:rPr lang="en-US" dirty="0">
                <a:solidFill>
                  <a:srgbClr val="008899"/>
                </a:solidFill>
              </a:rPr>
              <a:t>requests </a:t>
            </a:r>
          </a:p>
        </p:txBody>
      </p:sp>
      <p:cxnSp>
        <p:nvCxnSpPr>
          <p:cNvPr id="24" name="Straight Arrow Connector 23"/>
          <p:cNvCxnSpPr/>
          <p:nvPr/>
        </p:nvCxnSpPr>
        <p:spPr>
          <a:xfrm flipV="1">
            <a:off x="2438400" y="1752600"/>
            <a:ext cx="914400" cy="76200"/>
          </a:xfrm>
          <a:prstGeom prst="straightConnector1">
            <a:avLst/>
          </a:prstGeom>
          <a:ln w="38100">
            <a:solidFill>
              <a:srgbClr val="DD441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flipV="1">
            <a:off x="6096000" y="2819400"/>
            <a:ext cx="609600" cy="76200"/>
          </a:xfrm>
          <a:prstGeom prst="straightConnector1">
            <a:avLst/>
          </a:prstGeom>
          <a:ln w="38100">
            <a:solidFill>
              <a:srgbClr val="008899"/>
            </a:solidFill>
            <a:tailEnd type="arrow"/>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0" y="4267200"/>
            <a:ext cx="9144000" cy="646331"/>
          </a:xfrm>
          <a:prstGeom prst="rect">
            <a:avLst/>
          </a:prstGeom>
          <a:solidFill>
            <a:schemeClr val="bg1">
              <a:lumMod val="85000"/>
            </a:schemeClr>
          </a:solidFill>
        </p:spPr>
        <p:txBody>
          <a:bodyPr wrap="square">
            <a:spAutoFit/>
          </a:bodyPr>
          <a:lstStyle/>
          <a:p>
            <a:pPr algn="ctr"/>
            <a:r>
              <a:rPr lang="en-US" b="1" dirty="0" smtClean="0">
                <a:solidFill>
                  <a:srgbClr val="073763"/>
                </a:solidFill>
              </a:rPr>
              <a:t>According to health worker interviews, causes of incorrect patient differentiation </a:t>
            </a:r>
          </a:p>
          <a:p>
            <a:pPr algn="ctr"/>
            <a:r>
              <a:rPr lang="en-US" b="1" dirty="0" smtClean="0">
                <a:solidFill>
                  <a:srgbClr val="073763"/>
                </a:solidFill>
              </a:rPr>
              <a:t>may include facility- and patient-level factors:</a:t>
            </a:r>
            <a:endParaRPr lang="en-US" b="1" dirty="0">
              <a:solidFill>
                <a:srgbClr val="073763"/>
              </a:solidFill>
            </a:endParaRPr>
          </a:p>
        </p:txBody>
      </p:sp>
      <p:cxnSp>
        <p:nvCxnSpPr>
          <p:cNvPr id="34" name="Straight Connector 33"/>
          <p:cNvCxnSpPr/>
          <p:nvPr/>
        </p:nvCxnSpPr>
        <p:spPr>
          <a:xfrm>
            <a:off x="0" y="4267200"/>
            <a:ext cx="9144000" cy="0"/>
          </a:xfrm>
          <a:prstGeom prst="line">
            <a:avLst/>
          </a:prstGeom>
          <a:ln w="38100">
            <a:solidFill>
              <a:srgbClr val="073763"/>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4267200"/>
            <a:ext cx="9144000" cy="0"/>
          </a:xfrm>
          <a:prstGeom prst="line">
            <a:avLst/>
          </a:prstGeom>
          <a:ln>
            <a:solidFill>
              <a:srgbClr val="073763"/>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905000" y="1143000"/>
            <a:ext cx="5334000" cy="338554"/>
          </a:xfrm>
          <a:prstGeom prst="rect">
            <a:avLst/>
          </a:prstGeom>
          <a:solidFill>
            <a:srgbClr val="073763"/>
          </a:solidFill>
        </p:spPr>
        <p:txBody>
          <a:bodyPr wrap="square" rtlCol="0">
            <a:spAutoFit/>
          </a:bodyPr>
          <a:lstStyle/>
          <a:p>
            <a:r>
              <a:rPr lang="en-US" sz="1600" b="1" i="1" dirty="0" smtClean="0">
                <a:solidFill>
                  <a:schemeClr val="bg1"/>
                </a:solidFill>
              </a:rPr>
              <a:t>Percentage of eligible and ineligible patients receiving MMS</a:t>
            </a:r>
            <a:endParaRPr lang="en-US" sz="1600" b="1" i="1" dirty="0">
              <a:solidFill>
                <a:schemeClr val="bg1"/>
              </a:solidFill>
            </a:endParaRPr>
          </a:p>
        </p:txBody>
      </p:sp>
      <p:sp>
        <p:nvSpPr>
          <p:cNvPr id="16" name="TextBox 15"/>
          <p:cNvSpPr txBox="1"/>
          <p:nvPr/>
        </p:nvSpPr>
        <p:spPr>
          <a:xfrm>
            <a:off x="3276600" y="3124200"/>
            <a:ext cx="1371600" cy="738664"/>
          </a:xfrm>
          <a:prstGeom prst="rect">
            <a:avLst/>
          </a:prstGeom>
          <a:noFill/>
        </p:spPr>
        <p:txBody>
          <a:bodyPr wrap="square" rtlCol="0">
            <a:spAutoFit/>
          </a:bodyPr>
          <a:lstStyle/>
          <a:p>
            <a:pPr algn="ctr"/>
            <a:r>
              <a:rPr lang="en-US" sz="2000" b="1" dirty="0" smtClean="0"/>
              <a:t>Eligible</a:t>
            </a:r>
            <a:endParaRPr lang="en-US" sz="1100" b="1" dirty="0" smtClean="0"/>
          </a:p>
          <a:p>
            <a:pPr algn="ctr"/>
            <a:r>
              <a:rPr lang="en-US" sz="1100" b="1" dirty="0" smtClean="0"/>
              <a:t>Weighted equiv. </a:t>
            </a:r>
          </a:p>
          <a:p>
            <a:pPr algn="ctr"/>
            <a:r>
              <a:rPr lang="en-US" sz="1100" b="1" dirty="0" smtClean="0"/>
              <a:t>n </a:t>
            </a:r>
            <a:r>
              <a:rPr lang="en-US" sz="1100" b="1" dirty="0" smtClean="0">
                <a:latin typeface="Calibri"/>
              </a:rPr>
              <a:t>≈</a:t>
            </a:r>
            <a:r>
              <a:rPr lang="en-US" sz="1100" b="1" dirty="0" smtClean="0"/>
              <a:t> 65,000</a:t>
            </a:r>
            <a:endParaRPr lang="en-US" sz="1100" b="1" dirty="0"/>
          </a:p>
        </p:txBody>
      </p:sp>
      <p:sp>
        <p:nvSpPr>
          <p:cNvPr id="19" name="TextBox 18"/>
          <p:cNvSpPr txBox="1"/>
          <p:nvPr/>
        </p:nvSpPr>
        <p:spPr>
          <a:xfrm>
            <a:off x="4876800" y="3124200"/>
            <a:ext cx="1295400" cy="738664"/>
          </a:xfrm>
          <a:prstGeom prst="rect">
            <a:avLst/>
          </a:prstGeom>
          <a:noFill/>
        </p:spPr>
        <p:txBody>
          <a:bodyPr wrap="square" rtlCol="0">
            <a:spAutoFit/>
          </a:bodyPr>
          <a:lstStyle/>
          <a:p>
            <a:pPr algn="ctr"/>
            <a:r>
              <a:rPr lang="en-US" sz="2000" b="1" dirty="0" smtClean="0"/>
              <a:t>Ineligible</a:t>
            </a:r>
            <a:endParaRPr lang="en-US" sz="1100" b="1" dirty="0" smtClean="0"/>
          </a:p>
          <a:p>
            <a:pPr algn="ctr"/>
            <a:r>
              <a:rPr lang="en-US" sz="1100" b="1" dirty="0" smtClean="0"/>
              <a:t>Weighted equiv. </a:t>
            </a:r>
          </a:p>
          <a:p>
            <a:pPr algn="ctr"/>
            <a:r>
              <a:rPr lang="en-US" sz="1100" b="1" dirty="0" smtClean="0"/>
              <a:t>n </a:t>
            </a:r>
            <a:r>
              <a:rPr lang="en-US" sz="1100" b="1" dirty="0" smtClean="0">
                <a:latin typeface="Calibri"/>
              </a:rPr>
              <a:t>≈</a:t>
            </a:r>
            <a:r>
              <a:rPr lang="en-US" sz="1100" b="1" dirty="0" smtClean="0"/>
              <a:t> 10,000</a:t>
            </a:r>
            <a:endParaRPr lang="en-US" sz="1100" b="1" dirty="0"/>
          </a:p>
        </p:txBody>
      </p:sp>
    </p:spTree>
    <p:extLst>
      <p:ext uri="{BB962C8B-B14F-4D97-AF65-F5344CB8AC3E}">
        <p14:creationId xmlns:p14="http://schemas.microsoft.com/office/powerpoint/2010/main" val="207848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23884" y="63690"/>
            <a:ext cx="9196316" cy="92691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dirty="0" smtClean="0"/>
              <a:t>Health worker knowledge of criteria may explain some but not all of the cases of poor patient differentiation</a:t>
            </a:r>
            <a:endParaRPr lang="en-US" dirty="0"/>
          </a:p>
        </p:txBody>
      </p:sp>
      <p:cxnSp>
        <p:nvCxnSpPr>
          <p:cNvPr id="15" name="Straight Connector 14"/>
          <p:cNvCxnSpPr/>
          <p:nvPr/>
        </p:nvCxnSpPr>
        <p:spPr>
          <a:xfrm>
            <a:off x="320040" y="4114800"/>
            <a:ext cx="850392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Content Placeholder 2"/>
          <p:cNvSpPr txBox="1">
            <a:spLocks/>
          </p:cNvSpPr>
          <p:nvPr/>
        </p:nvSpPr>
        <p:spPr>
          <a:xfrm>
            <a:off x="152400" y="4800599"/>
            <a:ext cx="2286000" cy="1828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spcAft>
                <a:spcPts val="600"/>
              </a:spcAft>
              <a:buNone/>
            </a:pPr>
            <a:r>
              <a:rPr lang="en-US" sz="1800" dirty="0"/>
              <a:t>In </a:t>
            </a:r>
            <a:r>
              <a:rPr lang="en-US" sz="1800" dirty="0" smtClean="0"/>
              <a:t>the health </a:t>
            </a:r>
            <a:r>
              <a:rPr lang="en-US" sz="1800" dirty="0"/>
              <a:t>worker survey, most nurses and clinicians </a:t>
            </a:r>
            <a:r>
              <a:rPr lang="en-US" sz="1800" dirty="0" smtClean="0"/>
              <a:t>mentioned </a:t>
            </a:r>
            <a:r>
              <a:rPr lang="en-US" sz="1800" b="1" dirty="0" smtClean="0"/>
              <a:t>viral </a:t>
            </a:r>
            <a:r>
              <a:rPr lang="en-US" sz="1800" b="1" dirty="0"/>
              <a:t>load, </a:t>
            </a:r>
            <a:r>
              <a:rPr lang="en-US" sz="1800" b="1" dirty="0" smtClean="0"/>
              <a:t>ARV regimen</a:t>
            </a:r>
            <a:r>
              <a:rPr lang="en-US" sz="1800" dirty="0"/>
              <a:t>, or </a:t>
            </a:r>
            <a:r>
              <a:rPr lang="en-US" sz="1800" b="1" dirty="0"/>
              <a:t>age </a:t>
            </a:r>
            <a:r>
              <a:rPr lang="en-US" sz="1800" dirty="0"/>
              <a:t>as </a:t>
            </a:r>
            <a:r>
              <a:rPr lang="en-US" sz="1800" dirty="0" smtClean="0"/>
              <a:t>criteria for MMS</a:t>
            </a:r>
            <a:endParaRPr lang="en-US" sz="1800" b="1" dirty="0"/>
          </a:p>
        </p:txBody>
      </p:sp>
      <p:sp>
        <p:nvSpPr>
          <p:cNvPr id="17" name="Content Placeholder 2"/>
          <p:cNvSpPr txBox="1">
            <a:spLocks/>
          </p:cNvSpPr>
          <p:nvPr/>
        </p:nvSpPr>
        <p:spPr>
          <a:xfrm>
            <a:off x="5867400" y="1905000"/>
            <a:ext cx="2956560" cy="2057400"/>
          </a:xfrm>
          <a:prstGeom prst="rect">
            <a:avLst/>
          </a:prstGeom>
          <a:no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600"/>
              </a:spcAft>
              <a:buNone/>
            </a:pPr>
            <a:r>
              <a:rPr lang="en-US" sz="1800" dirty="0"/>
              <a:t>Based on the patient record reviews, </a:t>
            </a:r>
            <a:r>
              <a:rPr lang="en-US" sz="1800" dirty="0" smtClean="0"/>
              <a:t>ineligible </a:t>
            </a:r>
            <a:r>
              <a:rPr lang="en-US" sz="1800" dirty="0"/>
              <a:t>patients </a:t>
            </a:r>
            <a:r>
              <a:rPr lang="en-US" sz="1800" dirty="0" smtClean="0"/>
              <a:t>receiving MMS most </a:t>
            </a:r>
            <a:r>
              <a:rPr lang="en-US" sz="1800" dirty="0"/>
              <a:t>often did not meet the criteria for </a:t>
            </a:r>
            <a:r>
              <a:rPr lang="en-US" sz="1800" b="1" dirty="0" smtClean="0"/>
              <a:t>viral </a:t>
            </a:r>
            <a:r>
              <a:rPr lang="en-US" sz="1800" b="1" dirty="0"/>
              <a:t>load</a:t>
            </a:r>
            <a:r>
              <a:rPr lang="en-US" sz="1800" dirty="0"/>
              <a:t>,</a:t>
            </a:r>
            <a:r>
              <a:rPr lang="en-US" sz="1800" b="1" dirty="0"/>
              <a:t> </a:t>
            </a:r>
            <a:r>
              <a:rPr lang="en-US" sz="1800" b="1" dirty="0" smtClean="0"/>
              <a:t>time </a:t>
            </a:r>
            <a:r>
              <a:rPr lang="en-US" sz="1800" b="1" dirty="0"/>
              <a:t>on </a:t>
            </a:r>
            <a:r>
              <a:rPr lang="en-US" sz="1800" b="1" dirty="0" smtClean="0"/>
              <a:t>ART</a:t>
            </a:r>
            <a:r>
              <a:rPr lang="en-US" sz="1800" dirty="0" smtClean="0"/>
              <a:t>, and </a:t>
            </a:r>
            <a:r>
              <a:rPr lang="en-US" sz="1800" b="1" dirty="0" smtClean="0"/>
              <a:t>ARV regimen</a:t>
            </a:r>
            <a:endParaRPr lang="en-US" sz="1800" b="1" dirty="0"/>
          </a:p>
        </p:txBody>
      </p:sp>
      <p:sp>
        <p:nvSpPr>
          <p:cNvPr id="2" name="Isosceles Triangle 1"/>
          <p:cNvSpPr/>
          <p:nvPr/>
        </p:nvSpPr>
        <p:spPr>
          <a:xfrm rot="5400000">
            <a:off x="1714500" y="5448299"/>
            <a:ext cx="1828800" cy="381000"/>
          </a:xfrm>
          <a:prstGeom prst="triangle">
            <a:avLst/>
          </a:prstGeom>
          <a:solidFill>
            <a:schemeClr val="accent2">
              <a:lumMod val="40000"/>
              <a:lumOff val="60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p:cNvSpPr/>
          <p:nvPr/>
        </p:nvSpPr>
        <p:spPr>
          <a:xfrm rot="16200000">
            <a:off x="4838700" y="2628900"/>
            <a:ext cx="1676400" cy="381000"/>
          </a:xfrm>
          <a:prstGeom prst="triangle">
            <a:avLst/>
          </a:prstGeom>
          <a:solidFill>
            <a:schemeClr val="accent5">
              <a:lumMod val="40000"/>
              <a:lumOff val="60000"/>
            </a:schemeClr>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228600" y="1143000"/>
            <a:ext cx="4876800" cy="646331"/>
          </a:xfrm>
          <a:prstGeom prst="rect">
            <a:avLst/>
          </a:prstGeom>
          <a:solidFill>
            <a:srgbClr val="008899"/>
          </a:solidFill>
        </p:spPr>
        <p:txBody>
          <a:bodyPr wrap="square" rtlCol="0">
            <a:spAutoFit/>
          </a:bodyPr>
          <a:lstStyle/>
          <a:p>
            <a:r>
              <a:rPr lang="en-US" b="1" i="1" dirty="0" smtClean="0">
                <a:solidFill>
                  <a:schemeClr val="bg1"/>
                </a:solidFill>
              </a:rPr>
              <a:t>Percentage of ineligible patients receiving MMS that do not meet each criteria</a:t>
            </a:r>
            <a:endParaRPr lang="en-US" b="1" i="1" dirty="0">
              <a:solidFill>
                <a:schemeClr val="bg1"/>
              </a:solidFill>
            </a:endParaRPr>
          </a:p>
        </p:txBody>
      </p:sp>
      <p:sp>
        <p:nvSpPr>
          <p:cNvPr id="21" name="TextBox 20"/>
          <p:cNvSpPr txBox="1"/>
          <p:nvPr/>
        </p:nvSpPr>
        <p:spPr>
          <a:xfrm>
            <a:off x="2971800" y="4267199"/>
            <a:ext cx="5943600" cy="369332"/>
          </a:xfrm>
          <a:prstGeom prst="rect">
            <a:avLst/>
          </a:prstGeom>
          <a:solidFill>
            <a:schemeClr val="accent2">
              <a:lumMod val="75000"/>
            </a:schemeClr>
          </a:solidFill>
        </p:spPr>
        <p:txBody>
          <a:bodyPr wrap="square" rtlCol="0">
            <a:spAutoFit/>
          </a:bodyPr>
          <a:lstStyle/>
          <a:p>
            <a:r>
              <a:rPr lang="en-US" b="1" i="1" dirty="0" smtClean="0">
                <a:solidFill>
                  <a:schemeClr val="bg1"/>
                </a:solidFill>
              </a:rPr>
              <a:t>Percentage of health workers listing each criteria</a:t>
            </a:r>
            <a:endParaRPr lang="en-US" b="1" i="1" dirty="0">
              <a:solidFill>
                <a:schemeClr val="bg1"/>
              </a:solidFill>
            </a:endParaRPr>
          </a:p>
        </p:txBody>
      </p:sp>
      <p:graphicFrame>
        <p:nvGraphicFramePr>
          <p:cNvPr id="18" name="Chart 17"/>
          <p:cNvGraphicFramePr/>
          <p:nvPr/>
        </p:nvGraphicFramePr>
        <p:xfrm>
          <a:off x="228600" y="1981200"/>
          <a:ext cx="4876800" cy="1981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Chart 24"/>
          <p:cNvGraphicFramePr/>
          <p:nvPr/>
        </p:nvGraphicFramePr>
        <p:xfrm>
          <a:off x="3048000" y="4724400"/>
          <a:ext cx="5638800" cy="2133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7577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animBg="1"/>
      <p:bldP spid="21" grpId="0" animBg="1"/>
      <p:bldGraphic spid="2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t>There was variation across facilities in accuracy of patient differentiation </a:t>
            </a:r>
            <a:endParaRPr lang="en-US" sz="2700" kern="0" dirty="0"/>
          </a:p>
        </p:txBody>
      </p:sp>
      <p:sp>
        <p:nvSpPr>
          <p:cNvPr id="12" name="TextBox 11"/>
          <p:cNvSpPr txBox="1"/>
          <p:nvPr/>
        </p:nvSpPr>
        <p:spPr>
          <a:xfrm>
            <a:off x="762000" y="1219200"/>
            <a:ext cx="7467600" cy="369332"/>
          </a:xfrm>
          <a:prstGeom prst="rect">
            <a:avLst/>
          </a:prstGeom>
          <a:solidFill>
            <a:srgbClr val="073763"/>
          </a:solidFill>
        </p:spPr>
        <p:txBody>
          <a:bodyPr wrap="square" rtlCol="0">
            <a:spAutoFit/>
          </a:bodyPr>
          <a:lstStyle/>
          <a:p>
            <a:r>
              <a:rPr lang="en-US" b="1" i="1" dirty="0" smtClean="0">
                <a:solidFill>
                  <a:schemeClr val="bg1"/>
                </a:solidFill>
              </a:rPr>
              <a:t>Percentage of eligible and ineligible patients receiving MMS at each facility</a:t>
            </a:r>
            <a:endParaRPr lang="en-US" b="1" i="1" dirty="0">
              <a:solidFill>
                <a:schemeClr val="bg1"/>
              </a:solidFill>
            </a:endParaRPr>
          </a:p>
        </p:txBody>
      </p:sp>
      <p:pic>
        <p:nvPicPr>
          <p:cNvPr id="1026" name="Picture 2"/>
          <p:cNvPicPr>
            <a:picLocks noChangeAspect="1" noChangeArrowheads="1"/>
          </p:cNvPicPr>
          <p:nvPr/>
        </p:nvPicPr>
        <p:blipFill>
          <a:blip r:embed="rId3" cstate="print"/>
          <a:srcRect/>
          <a:stretch>
            <a:fillRect/>
          </a:stretch>
        </p:blipFill>
        <p:spPr bwMode="auto">
          <a:xfrm>
            <a:off x="381000" y="1752600"/>
            <a:ext cx="8305800" cy="4893217"/>
          </a:xfrm>
          <a:prstGeom prst="rect">
            <a:avLst/>
          </a:prstGeom>
          <a:noFill/>
          <a:ln w="9525">
            <a:noFill/>
            <a:miter lim="800000"/>
            <a:headEnd/>
            <a:tailEnd/>
          </a:ln>
        </p:spPr>
      </p:pic>
    </p:spTree>
    <p:extLst>
      <p:ext uri="{BB962C8B-B14F-4D97-AF65-F5344CB8AC3E}">
        <p14:creationId xmlns:p14="http://schemas.microsoft.com/office/powerpoint/2010/main" val="3272092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p:cNvPicPr>
            <a:picLocks noChangeAspect="1" noChangeArrowheads="1"/>
          </p:cNvPicPr>
          <p:nvPr/>
        </p:nvPicPr>
        <p:blipFill>
          <a:blip r:embed="rId3" cstate="print"/>
          <a:srcRect/>
          <a:stretch>
            <a:fillRect/>
          </a:stretch>
        </p:blipFill>
        <p:spPr bwMode="auto">
          <a:xfrm>
            <a:off x="304800" y="1676400"/>
            <a:ext cx="6172200" cy="3636243"/>
          </a:xfrm>
          <a:prstGeom prst="rect">
            <a:avLst/>
          </a:prstGeom>
          <a:noFill/>
          <a:ln w="9525">
            <a:noFill/>
            <a:miter lim="800000"/>
            <a:headEnd/>
            <a:tailEnd/>
          </a:ln>
        </p:spPr>
      </p:pic>
      <p:sp>
        <p:nvSpPr>
          <p:cNvPr id="9" name="Rectangle 8"/>
          <p:cNvSpPr/>
          <p:nvPr/>
        </p:nvSpPr>
        <p:spPr>
          <a:xfrm>
            <a:off x="0" y="0"/>
            <a:ext cx="9144000" cy="1066800"/>
          </a:xfrm>
          <a:prstGeom prst="rect">
            <a:avLst/>
          </a:prstGeom>
          <a:solidFill>
            <a:srgbClr val="0737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7" name="Title 3"/>
          <p:cNvSpPr txBox="1">
            <a:spLocks/>
          </p:cNvSpPr>
          <p:nvPr/>
        </p:nvSpPr>
        <p:spPr bwMode="white">
          <a:xfrm>
            <a:off x="152400" y="37926"/>
            <a:ext cx="8991600" cy="95267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800" b="1">
                <a:solidFill>
                  <a:schemeClr val="bg1"/>
                </a:solidFill>
                <a:latin typeface="Calibri" pitchFamily="34" charset="0"/>
                <a:ea typeface="ＭＳ Ｐゴシック" charset="-128"/>
                <a:cs typeface="+mj-cs"/>
              </a:defRPr>
            </a:lvl1pPr>
            <a:lvl2pPr algn="l" rtl="0" eaLnBrk="0" fontAlgn="base" hangingPunct="0">
              <a:spcBef>
                <a:spcPct val="0"/>
              </a:spcBef>
              <a:spcAft>
                <a:spcPct val="0"/>
              </a:spcAft>
              <a:defRPr sz="2400">
                <a:solidFill>
                  <a:schemeClr val="bg1"/>
                </a:solidFill>
                <a:latin typeface="Verdana" charset="0"/>
                <a:ea typeface="ＭＳ Ｐゴシック" charset="-128"/>
              </a:defRPr>
            </a:lvl2pPr>
            <a:lvl3pPr algn="l" rtl="0" eaLnBrk="0" fontAlgn="base" hangingPunct="0">
              <a:spcBef>
                <a:spcPct val="0"/>
              </a:spcBef>
              <a:spcAft>
                <a:spcPct val="0"/>
              </a:spcAft>
              <a:defRPr sz="2400">
                <a:solidFill>
                  <a:schemeClr val="bg1"/>
                </a:solidFill>
                <a:latin typeface="Verdana" charset="0"/>
                <a:ea typeface="ＭＳ Ｐゴシック" charset="-128"/>
              </a:defRPr>
            </a:lvl3pPr>
            <a:lvl4pPr algn="l" rtl="0" eaLnBrk="0" fontAlgn="base" hangingPunct="0">
              <a:spcBef>
                <a:spcPct val="0"/>
              </a:spcBef>
              <a:spcAft>
                <a:spcPct val="0"/>
              </a:spcAft>
              <a:defRPr sz="2400">
                <a:solidFill>
                  <a:schemeClr val="bg1"/>
                </a:solidFill>
                <a:latin typeface="Verdana" charset="0"/>
                <a:ea typeface="ＭＳ Ｐゴシック" charset="-128"/>
              </a:defRPr>
            </a:lvl4pPr>
            <a:lvl5pPr algn="l" rtl="0" eaLnBrk="0" fontAlgn="base" hangingPunct="0">
              <a:spcBef>
                <a:spcPct val="0"/>
              </a:spcBef>
              <a:spcAft>
                <a:spcPct val="0"/>
              </a:spcAft>
              <a:defRPr sz="2400">
                <a:solidFill>
                  <a:schemeClr val="bg1"/>
                </a:solidFill>
                <a:latin typeface="Verdana" charset="0"/>
                <a:ea typeface="ＭＳ Ｐゴシック" charset="-128"/>
              </a:defRPr>
            </a:lvl5pPr>
            <a:lvl6pPr marL="457200" algn="l" rtl="0" fontAlgn="base">
              <a:spcBef>
                <a:spcPct val="0"/>
              </a:spcBef>
              <a:spcAft>
                <a:spcPct val="0"/>
              </a:spcAft>
              <a:defRPr sz="2400">
                <a:solidFill>
                  <a:schemeClr val="bg1"/>
                </a:solidFill>
                <a:latin typeface="Verdana" charset="0"/>
              </a:defRPr>
            </a:lvl6pPr>
            <a:lvl7pPr marL="914400" algn="l" rtl="0" fontAlgn="base">
              <a:spcBef>
                <a:spcPct val="0"/>
              </a:spcBef>
              <a:spcAft>
                <a:spcPct val="0"/>
              </a:spcAft>
              <a:defRPr sz="2400">
                <a:solidFill>
                  <a:schemeClr val="bg1"/>
                </a:solidFill>
                <a:latin typeface="Verdana" charset="0"/>
              </a:defRPr>
            </a:lvl7pPr>
            <a:lvl8pPr marL="1371600" algn="l" rtl="0" fontAlgn="base">
              <a:spcBef>
                <a:spcPct val="0"/>
              </a:spcBef>
              <a:spcAft>
                <a:spcPct val="0"/>
              </a:spcAft>
              <a:defRPr sz="2400">
                <a:solidFill>
                  <a:schemeClr val="bg1"/>
                </a:solidFill>
                <a:latin typeface="Verdana" charset="0"/>
              </a:defRPr>
            </a:lvl8pPr>
            <a:lvl9pPr marL="1828800" algn="l" rtl="0" fontAlgn="base">
              <a:spcBef>
                <a:spcPct val="0"/>
              </a:spcBef>
              <a:spcAft>
                <a:spcPct val="0"/>
              </a:spcAft>
              <a:defRPr sz="2400">
                <a:solidFill>
                  <a:schemeClr val="bg1"/>
                </a:solidFill>
                <a:latin typeface="Verdana" charset="0"/>
              </a:defRPr>
            </a:lvl9pPr>
          </a:lstStyle>
          <a:p>
            <a:r>
              <a:rPr lang="en-US" sz="2700" dirty="0" smtClean="0"/>
              <a:t>There was variation across facilities in accuracy of patient differentiation </a:t>
            </a:r>
            <a:endParaRPr lang="en-US" sz="2700" kern="0" dirty="0"/>
          </a:p>
        </p:txBody>
      </p:sp>
      <p:sp>
        <p:nvSpPr>
          <p:cNvPr id="8" name="Oval 7"/>
          <p:cNvSpPr/>
          <p:nvPr/>
        </p:nvSpPr>
        <p:spPr>
          <a:xfrm rot="19764224">
            <a:off x="1445026" y="2766942"/>
            <a:ext cx="5510862" cy="1197087"/>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64224">
            <a:off x="3885748" y="3479782"/>
            <a:ext cx="2989944" cy="1313666"/>
          </a:xfrm>
          <a:prstGeom prst="ellipse">
            <a:avLst/>
          </a:prstGeom>
          <a:noFill/>
          <a:ln w="57150">
            <a:solidFill>
              <a:srgbClr val="0060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086600" y="1447800"/>
            <a:ext cx="1905000" cy="2133600"/>
          </a:xfrm>
          <a:prstGeom prst="rect">
            <a:avLst/>
          </a:prstGeom>
          <a:solidFill>
            <a:schemeClr val="accent2">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Inaccurate differentiation</a:t>
            </a:r>
            <a:r>
              <a:rPr lang="en-US" dirty="0" smtClean="0">
                <a:solidFill>
                  <a:srgbClr val="C00000"/>
                </a:solidFill>
              </a:rPr>
              <a:t>: Providing MMS to a similar percentage of eligible and ineligible patients</a:t>
            </a:r>
            <a:endParaRPr lang="en-US" dirty="0">
              <a:solidFill>
                <a:srgbClr val="C00000"/>
              </a:solidFill>
            </a:endParaRPr>
          </a:p>
        </p:txBody>
      </p:sp>
      <p:sp>
        <p:nvSpPr>
          <p:cNvPr id="12" name="Rectangle 11"/>
          <p:cNvSpPr/>
          <p:nvPr/>
        </p:nvSpPr>
        <p:spPr>
          <a:xfrm>
            <a:off x="7086600" y="4191000"/>
            <a:ext cx="1905000" cy="2362200"/>
          </a:xfrm>
          <a:prstGeom prst="rect">
            <a:avLst/>
          </a:prstGeom>
          <a:solidFill>
            <a:schemeClr val="accent3">
              <a:lumMod val="20000"/>
              <a:lumOff val="80000"/>
            </a:schemeClr>
          </a:solidFill>
          <a:ln>
            <a:solidFill>
              <a:srgbClr val="0060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602B"/>
                </a:solidFill>
              </a:rPr>
              <a:t>Accurate differentiation</a:t>
            </a:r>
            <a:r>
              <a:rPr lang="en-US" dirty="0" smtClean="0">
                <a:solidFill>
                  <a:srgbClr val="00602B"/>
                </a:solidFill>
              </a:rPr>
              <a:t>:</a:t>
            </a:r>
          </a:p>
          <a:p>
            <a:pPr algn="ctr"/>
            <a:r>
              <a:rPr lang="en-US" dirty="0" smtClean="0">
                <a:solidFill>
                  <a:srgbClr val="00602B"/>
                </a:solidFill>
              </a:rPr>
              <a:t>Providing MMS to a </a:t>
            </a:r>
            <a:r>
              <a:rPr lang="en-US" u="sng" dirty="0" smtClean="0">
                <a:solidFill>
                  <a:srgbClr val="00602B"/>
                </a:solidFill>
              </a:rPr>
              <a:t>high</a:t>
            </a:r>
            <a:r>
              <a:rPr lang="en-US" dirty="0" smtClean="0">
                <a:solidFill>
                  <a:srgbClr val="00602B"/>
                </a:solidFill>
              </a:rPr>
              <a:t> percentage of eligible patients and a </a:t>
            </a:r>
            <a:r>
              <a:rPr lang="en-US" u="sng" dirty="0" smtClean="0">
                <a:solidFill>
                  <a:srgbClr val="00602B"/>
                </a:solidFill>
              </a:rPr>
              <a:t>low</a:t>
            </a:r>
            <a:r>
              <a:rPr lang="en-US" dirty="0" smtClean="0">
                <a:solidFill>
                  <a:srgbClr val="00602B"/>
                </a:solidFill>
              </a:rPr>
              <a:t> percentage of ineligible patients</a:t>
            </a:r>
            <a:endParaRPr lang="en-US" dirty="0">
              <a:solidFill>
                <a:srgbClr val="00602B"/>
              </a:solidFill>
            </a:endParaRPr>
          </a:p>
        </p:txBody>
      </p:sp>
      <p:sp>
        <p:nvSpPr>
          <p:cNvPr id="15" name="Rectangle 14"/>
          <p:cNvSpPr/>
          <p:nvPr/>
        </p:nvSpPr>
        <p:spPr>
          <a:xfrm>
            <a:off x="1219200" y="5791200"/>
            <a:ext cx="5562600" cy="914400"/>
          </a:xfrm>
          <a:prstGeom prst="rect">
            <a:avLst/>
          </a:prstGeom>
          <a:solidFill>
            <a:srgbClr val="07376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The percentage of ELIGIBLE patients getting MMS is a significant predictor of the percentage of INELIGIBLE patients getting MMS (coefficient 0.59, p value &lt; 0.01)</a:t>
            </a:r>
            <a:endParaRPr lang="en-US" b="1" dirty="0"/>
          </a:p>
        </p:txBody>
      </p:sp>
      <p:sp>
        <p:nvSpPr>
          <p:cNvPr id="14" name="TextBox 13"/>
          <p:cNvSpPr txBox="1"/>
          <p:nvPr/>
        </p:nvSpPr>
        <p:spPr>
          <a:xfrm>
            <a:off x="3505200" y="5334000"/>
            <a:ext cx="939681" cy="276999"/>
          </a:xfrm>
          <a:prstGeom prst="rect">
            <a:avLst/>
          </a:prstGeom>
          <a:noFill/>
        </p:spPr>
        <p:txBody>
          <a:bodyPr wrap="none" rtlCol="0">
            <a:spAutoFit/>
          </a:bodyPr>
          <a:lstStyle/>
          <a:p>
            <a:pPr algn="ctr"/>
            <a:r>
              <a:rPr lang="en-US" sz="1200" b="1" dirty="0" smtClean="0"/>
              <a:t>(Sensitivity)</a:t>
            </a:r>
            <a:endParaRPr lang="en-US" sz="1200" b="1" dirty="0"/>
          </a:p>
        </p:txBody>
      </p:sp>
      <p:sp>
        <p:nvSpPr>
          <p:cNvPr id="16" name="TextBox 15"/>
          <p:cNvSpPr txBox="1"/>
          <p:nvPr/>
        </p:nvSpPr>
        <p:spPr>
          <a:xfrm>
            <a:off x="304800" y="3733801"/>
            <a:ext cx="1143000" cy="646331"/>
          </a:xfrm>
          <a:prstGeom prst="rect">
            <a:avLst/>
          </a:prstGeom>
          <a:noFill/>
        </p:spPr>
        <p:txBody>
          <a:bodyPr wrap="square" rtlCol="0">
            <a:spAutoFit/>
          </a:bodyPr>
          <a:lstStyle/>
          <a:p>
            <a:pPr algn="ctr"/>
            <a:r>
              <a:rPr lang="en-US" sz="1200" b="1" dirty="0" smtClean="0"/>
              <a:t>(False positive rate or </a:t>
            </a:r>
          </a:p>
          <a:p>
            <a:pPr algn="ctr"/>
            <a:r>
              <a:rPr lang="en-US" sz="1200" b="1" dirty="0" smtClean="0"/>
              <a:t>1-Specificity)</a:t>
            </a:r>
            <a:endParaRPr lang="en-US" sz="1200" b="1" dirty="0"/>
          </a:p>
        </p:txBody>
      </p:sp>
      <p:sp>
        <p:nvSpPr>
          <p:cNvPr id="18" name="TextBox 17"/>
          <p:cNvSpPr txBox="1"/>
          <p:nvPr/>
        </p:nvSpPr>
        <p:spPr>
          <a:xfrm>
            <a:off x="228600" y="1219200"/>
            <a:ext cx="6553200" cy="338554"/>
          </a:xfrm>
          <a:prstGeom prst="rect">
            <a:avLst/>
          </a:prstGeom>
          <a:solidFill>
            <a:srgbClr val="073763"/>
          </a:solidFill>
        </p:spPr>
        <p:txBody>
          <a:bodyPr wrap="square" rtlCol="0">
            <a:spAutoFit/>
          </a:bodyPr>
          <a:lstStyle/>
          <a:p>
            <a:r>
              <a:rPr lang="en-US" sz="1600" b="1" i="1" dirty="0" smtClean="0">
                <a:solidFill>
                  <a:schemeClr val="bg1"/>
                </a:solidFill>
              </a:rPr>
              <a:t>Percentage of eligible and ineligible patients receiving MMS at each facility</a:t>
            </a:r>
            <a:endParaRPr lang="en-US" sz="1600" b="1" i="1" dirty="0">
              <a:solidFill>
                <a:schemeClr val="bg1"/>
              </a:solidFill>
            </a:endParaRPr>
          </a:p>
        </p:txBody>
      </p:sp>
    </p:spTree>
    <p:extLst>
      <p:ext uri="{BB962C8B-B14F-4D97-AF65-F5344CB8AC3E}">
        <p14:creationId xmlns:p14="http://schemas.microsoft.com/office/powerpoint/2010/main" val="327209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EXTBOX" val="Text"/>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7654</TotalTime>
  <Words>1785</Words>
  <Application>Microsoft Office PowerPoint</Application>
  <PresentationFormat>On-screen Show (4:3)</PresentationFormat>
  <Paragraphs>265</Paragraphs>
  <Slides>13</Slides>
  <Notes>12</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1_Office Theme</vt:lpstr>
      <vt:lpstr>2_Office Theme</vt:lpstr>
      <vt:lpstr>4_Office Theme</vt:lpstr>
      <vt:lpstr>Multi-month refills of antiretroviral drugs for stable patients in Malawi: Assessing accuracy in the application of eligibility criteria at the health facility level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Implementation of Models of Differentiated Care for HIV Service Delivery in Malawi  Preliminary Study Findings Presentation</dc:title>
  <dc:creator>Clement Khalika Banda</dc:creator>
  <cp:lastModifiedBy>Margaret Prust</cp:lastModifiedBy>
  <cp:revision>451</cp:revision>
  <dcterms:created xsi:type="dcterms:W3CDTF">2016-06-21T13:48:10Z</dcterms:created>
  <dcterms:modified xsi:type="dcterms:W3CDTF">2017-07-24T06:19:23Z</dcterms:modified>
</cp:coreProperties>
</file>