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71" r:id="rId3"/>
    <p:sldId id="321" r:id="rId4"/>
    <p:sldId id="279" r:id="rId5"/>
    <p:sldId id="272" r:id="rId6"/>
    <p:sldId id="281" r:id="rId7"/>
    <p:sldId id="477" r:id="rId8"/>
    <p:sldId id="483" r:id="rId9"/>
    <p:sldId id="280" r:id="rId10"/>
    <p:sldId id="470" r:id="rId11"/>
    <p:sldId id="266" r:id="rId12"/>
    <p:sldId id="267" r:id="rId13"/>
    <p:sldId id="268" r:id="rId14"/>
    <p:sldId id="269" r:id="rId15"/>
    <p:sldId id="270" r:id="rId16"/>
    <p:sldId id="258" r:id="rId17"/>
    <p:sldId id="257" r:id="rId18"/>
    <p:sldId id="261" r:id="rId19"/>
    <p:sldId id="262"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Ssonko" initials="CS" lastIdx="0" clrIdx="0">
    <p:extLst>
      <p:ext uri="{19B8F6BF-5375-455C-9EA6-DF929625EA0E}">
        <p15:presenceInfo xmlns:p15="http://schemas.microsoft.com/office/powerpoint/2012/main" userId="S-1-5-21-1125857482-2531742852-3256292130-2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89E"/>
    <a:srgbClr val="939598"/>
    <a:srgbClr val="E3000F"/>
    <a:srgbClr val="FE8946"/>
    <a:srgbClr val="F6D06E"/>
    <a:srgbClr val="00A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57418" autoAdjust="0"/>
  </p:normalViewPr>
  <p:slideViewPr>
    <p:cSldViewPr>
      <p:cViewPr varScale="1">
        <p:scale>
          <a:sx n="50" d="100"/>
          <a:sy n="50" d="100"/>
        </p:scale>
        <p:origin x="2280"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ynne\Downloads\Mar%202019%20ARV%20Club%20stats%20-%20METR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ynne\Downloads\Mar%202019%20ARV%20Club%20stats%20-%20METRO.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annagrimsrud\Dropbox\IAS%20project%20documents\Conferences\INTEREST%202019\Copy%20of%20Copy%20of%20IAS%20consultation%20_Differentiated%20ART%20delivery%20in%20West%20and%20Central%20Africa_%20(1-22)%2009052019__EN_with%20country.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Users\annagrimsrud\Dropbox\IAS%20project%20documents\Conferences\INTEREST%202019\Copy%20of%20Copy%20of%20IAS%20consultation%20_Differentiated%20ART%20delivery%20in%20West%20and%20Central%20Africa_%20(1-22)%2009052019__EN_with%20country.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Users\annagrimsrud\Dropbox\IAS%20project%20documents\Conferences\INTEREST%202019\Copy%20of%20Copy%20of%20IAS%20consultation%20_Differentiated%20ART%20delivery%20in%20West%20and%20Central%20Africa_%20(1-22)%2009052019__EN_with%20country.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Users\annagrimsrud\Dropbox\IAS%20project%20documents\Conferences\INTEREST%202019\Copy%20of%20Copy%20of%20IAS%20consultation%20_Differentiated%20ART%20delivery%20in%20West%20and%20Central%20Africa_%20(1-22)%2009052019__EN_with%20countr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'Totals over time'!$B$5</c:f>
              <c:strCache>
                <c:ptCount val="1"/>
                <c:pt idx="0">
                  <c:v># RIC (Facility)</c:v>
                </c:pt>
              </c:strCache>
            </c:strRef>
          </c:tx>
          <c:spPr>
            <a:solidFill>
              <a:srgbClr val="13A89E"/>
            </a:solidFill>
          </c:spPr>
          <c:cat>
            <c:multiLvlStrRef>
              <c:f>'Totals over time'!$C$2:$CT$3</c:f>
              <c:multiLvlStrCache>
                <c:ptCount val="96"/>
                <c:lvl>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pt idx="24">
                    <c:v>Jan</c:v>
                  </c:pt>
                  <c:pt idx="25">
                    <c:v>Feb</c:v>
                  </c:pt>
                  <c:pt idx="26">
                    <c:v>Mar</c:v>
                  </c:pt>
                  <c:pt idx="27">
                    <c:v>Apr</c:v>
                  </c:pt>
                  <c:pt idx="28">
                    <c:v>May</c:v>
                  </c:pt>
                  <c:pt idx="29">
                    <c:v>Jun</c:v>
                  </c:pt>
                  <c:pt idx="30">
                    <c:v>Jul</c:v>
                  </c:pt>
                  <c:pt idx="31">
                    <c:v>Aug</c:v>
                  </c:pt>
                  <c:pt idx="32">
                    <c:v>Sept</c:v>
                  </c:pt>
                  <c:pt idx="33">
                    <c:v>Oct</c:v>
                  </c:pt>
                  <c:pt idx="34">
                    <c:v>Nov</c:v>
                  </c:pt>
                  <c:pt idx="35">
                    <c:v>Dec</c:v>
                  </c:pt>
                  <c:pt idx="36">
                    <c:v>Jan</c:v>
                  </c:pt>
                  <c:pt idx="37">
                    <c:v>Feb</c:v>
                  </c:pt>
                  <c:pt idx="38">
                    <c:v>Mar</c:v>
                  </c:pt>
                  <c:pt idx="39">
                    <c:v>Apr</c:v>
                  </c:pt>
                  <c:pt idx="40">
                    <c:v>May</c:v>
                  </c:pt>
                  <c:pt idx="41">
                    <c:v>Jun</c:v>
                  </c:pt>
                  <c:pt idx="42">
                    <c:v>Jul</c:v>
                  </c:pt>
                  <c:pt idx="43">
                    <c:v>Aug</c:v>
                  </c:pt>
                  <c:pt idx="44">
                    <c:v>Sept</c:v>
                  </c:pt>
                  <c:pt idx="45">
                    <c:v>Oct</c:v>
                  </c:pt>
                  <c:pt idx="46">
                    <c:v>Nov</c:v>
                  </c:pt>
                  <c:pt idx="47">
                    <c:v>Dec</c:v>
                  </c:pt>
                  <c:pt idx="48">
                    <c:v>Jan</c:v>
                  </c:pt>
                  <c:pt idx="49">
                    <c:v>Feb</c:v>
                  </c:pt>
                  <c:pt idx="50">
                    <c:v>Mar</c:v>
                  </c:pt>
                  <c:pt idx="51">
                    <c:v>Apr</c:v>
                  </c:pt>
                  <c:pt idx="52">
                    <c:v>May</c:v>
                  </c:pt>
                  <c:pt idx="53">
                    <c:v>Jun</c:v>
                  </c:pt>
                  <c:pt idx="54">
                    <c:v>Jul</c:v>
                  </c:pt>
                  <c:pt idx="55">
                    <c:v>Aug</c:v>
                  </c:pt>
                  <c:pt idx="56">
                    <c:v>Sept</c:v>
                  </c:pt>
                  <c:pt idx="57">
                    <c:v>Oct</c:v>
                  </c:pt>
                  <c:pt idx="58">
                    <c:v>Nov</c:v>
                  </c:pt>
                  <c:pt idx="59">
                    <c:v>Dec</c:v>
                  </c:pt>
                  <c:pt idx="60">
                    <c:v>Jan</c:v>
                  </c:pt>
                  <c:pt idx="61">
                    <c:v>Feb</c:v>
                  </c:pt>
                  <c:pt idx="62">
                    <c:v>Mar</c:v>
                  </c:pt>
                  <c:pt idx="63">
                    <c:v>Apr</c:v>
                  </c:pt>
                  <c:pt idx="64">
                    <c:v>May</c:v>
                  </c:pt>
                  <c:pt idx="65">
                    <c:v>Jun</c:v>
                  </c:pt>
                  <c:pt idx="66">
                    <c:v>Jul</c:v>
                  </c:pt>
                  <c:pt idx="67">
                    <c:v>Aug</c:v>
                  </c:pt>
                  <c:pt idx="68">
                    <c:v>Sept</c:v>
                  </c:pt>
                  <c:pt idx="69">
                    <c:v>Oct</c:v>
                  </c:pt>
                  <c:pt idx="70">
                    <c:v>Nov</c:v>
                  </c:pt>
                  <c:pt idx="71">
                    <c:v>Dec</c:v>
                  </c:pt>
                  <c:pt idx="72">
                    <c:v>Jan</c:v>
                  </c:pt>
                  <c:pt idx="73">
                    <c:v>Feb</c:v>
                  </c:pt>
                  <c:pt idx="74">
                    <c:v>Mar</c:v>
                  </c:pt>
                  <c:pt idx="75">
                    <c:v>Apr</c:v>
                  </c:pt>
                  <c:pt idx="76">
                    <c:v>May</c:v>
                  </c:pt>
                  <c:pt idx="77">
                    <c:v>Jun</c:v>
                  </c:pt>
                  <c:pt idx="78">
                    <c:v>Jul</c:v>
                  </c:pt>
                  <c:pt idx="79">
                    <c:v>Aug</c:v>
                  </c:pt>
                  <c:pt idx="80">
                    <c:v>Sept</c:v>
                  </c:pt>
                  <c:pt idx="81">
                    <c:v>Oct</c:v>
                  </c:pt>
                  <c:pt idx="82">
                    <c:v>Nov</c:v>
                  </c:pt>
                  <c:pt idx="83">
                    <c:v>Dec</c:v>
                  </c:pt>
                  <c:pt idx="84">
                    <c:v>Jan</c:v>
                  </c:pt>
                  <c:pt idx="85">
                    <c:v>Feb</c:v>
                  </c:pt>
                  <c:pt idx="86">
                    <c:v>Mar</c:v>
                  </c:pt>
                  <c:pt idx="87">
                    <c:v>Apr</c:v>
                  </c:pt>
                  <c:pt idx="88">
                    <c:v>May</c:v>
                  </c:pt>
                  <c:pt idx="89">
                    <c:v>Jun</c:v>
                  </c:pt>
                  <c:pt idx="90">
                    <c:v>Jul</c:v>
                  </c:pt>
                  <c:pt idx="91">
                    <c:v>Aug</c:v>
                  </c:pt>
                  <c:pt idx="92">
                    <c:v>Sept</c:v>
                  </c:pt>
                  <c:pt idx="93">
                    <c:v>Oct</c:v>
                  </c:pt>
                  <c:pt idx="94">
                    <c:v>Nov</c:v>
                  </c:pt>
                  <c:pt idx="95">
                    <c:v>Dec</c:v>
                  </c:pt>
                </c:lvl>
                <c:lvl>
                  <c:pt idx="0">
                    <c:v>2011</c:v>
                  </c:pt>
                  <c:pt idx="12">
                    <c:v>2012</c:v>
                  </c:pt>
                  <c:pt idx="24">
                    <c:v>2013</c:v>
                  </c:pt>
                  <c:pt idx="36">
                    <c:v>2014</c:v>
                  </c:pt>
                  <c:pt idx="48">
                    <c:v>2015</c:v>
                  </c:pt>
                  <c:pt idx="60">
                    <c:v>2016</c:v>
                  </c:pt>
                  <c:pt idx="72">
                    <c:v>2017</c:v>
                  </c:pt>
                  <c:pt idx="84">
                    <c:v>2018</c:v>
                  </c:pt>
                </c:lvl>
              </c:multiLvlStrCache>
            </c:multiLvlStrRef>
          </c:cat>
          <c:val>
            <c:numRef>
              <c:f>'Totals over time'!$C$5:$CT$5</c:f>
              <c:numCache>
                <c:formatCode>General</c:formatCode>
                <c:ptCount val="96"/>
                <c:pt idx="0">
                  <c:v>64179</c:v>
                </c:pt>
                <c:pt idx="1">
                  <c:v>64585</c:v>
                </c:pt>
                <c:pt idx="2">
                  <c:v>64940</c:v>
                </c:pt>
                <c:pt idx="3">
                  <c:v>65433</c:v>
                </c:pt>
                <c:pt idx="4">
                  <c:v>66158</c:v>
                </c:pt>
                <c:pt idx="5">
                  <c:v>67147</c:v>
                </c:pt>
                <c:pt idx="6">
                  <c:v>67851</c:v>
                </c:pt>
                <c:pt idx="7">
                  <c:v>68737</c:v>
                </c:pt>
                <c:pt idx="8">
                  <c:v>69627</c:v>
                </c:pt>
                <c:pt idx="9">
                  <c:v>69809</c:v>
                </c:pt>
                <c:pt idx="10">
                  <c:v>71288</c:v>
                </c:pt>
                <c:pt idx="11">
                  <c:v>72512</c:v>
                </c:pt>
                <c:pt idx="12">
                  <c:v>74001</c:v>
                </c:pt>
                <c:pt idx="13">
                  <c:v>75561</c:v>
                </c:pt>
                <c:pt idx="14">
                  <c:v>76838</c:v>
                </c:pt>
                <c:pt idx="15">
                  <c:v>79603</c:v>
                </c:pt>
                <c:pt idx="16">
                  <c:v>78821</c:v>
                </c:pt>
                <c:pt idx="17">
                  <c:v>78152</c:v>
                </c:pt>
                <c:pt idx="18">
                  <c:v>79569</c:v>
                </c:pt>
                <c:pt idx="19">
                  <c:v>79305</c:v>
                </c:pt>
                <c:pt idx="20">
                  <c:v>80228</c:v>
                </c:pt>
                <c:pt idx="21">
                  <c:v>80988</c:v>
                </c:pt>
                <c:pt idx="22">
                  <c:v>81344</c:v>
                </c:pt>
                <c:pt idx="23">
                  <c:v>80765</c:v>
                </c:pt>
                <c:pt idx="24">
                  <c:v>81850</c:v>
                </c:pt>
                <c:pt idx="25">
                  <c:v>82593</c:v>
                </c:pt>
                <c:pt idx="26">
                  <c:v>83726</c:v>
                </c:pt>
                <c:pt idx="27">
                  <c:v>83882</c:v>
                </c:pt>
                <c:pt idx="28">
                  <c:v>83897</c:v>
                </c:pt>
                <c:pt idx="29">
                  <c:v>83509</c:v>
                </c:pt>
                <c:pt idx="30">
                  <c:v>84491</c:v>
                </c:pt>
                <c:pt idx="31">
                  <c:v>85285</c:v>
                </c:pt>
                <c:pt idx="32">
                  <c:v>86658</c:v>
                </c:pt>
                <c:pt idx="33">
                  <c:v>88287</c:v>
                </c:pt>
                <c:pt idx="34">
                  <c:v>88440</c:v>
                </c:pt>
                <c:pt idx="35">
                  <c:v>88191</c:v>
                </c:pt>
                <c:pt idx="36">
                  <c:v>89076</c:v>
                </c:pt>
                <c:pt idx="37">
                  <c:v>90698</c:v>
                </c:pt>
                <c:pt idx="38">
                  <c:v>90760</c:v>
                </c:pt>
                <c:pt idx="39">
                  <c:v>90524</c:v>
                </c:pt>
                <c:pt idx="40">
                  <c:v>89949</c:v>
                </c:pt>
                <c:pt idx="41">
                  <c:v>89593</c:v>
                </c:pt>
                <c:pt idx="42">
                  <c:v>89581</c:v>
                </c:pt>
                <c:pt idx="43">
                  <c:v>90669</c:v>
                </c:pt>
                <c:pt idx="44">
                  <c:v>91040</c:v>
                </c:pt>
                <c:pt idx="45">
                  <c:v>92814</c:v>
                </c:pt>
                <c:pt idx="46">
                  <c:v>94268</c:v>
                </c:pt>
                <c:pt idx="47">
                  <c:v>92216</c:v>
                </c:pt>
                <c:pt idx="48">
                  <c:v>94212</c:v>
                </c:pt>
                <c:pt idx="49">
                  <c:v>96028</c:v>
                </c:pt>
                <c:pt idx="50">
                  <c:v>98748</c:v>
                </c:pt>
                <c:pt idx="51">
                  <c:v>103488</c:v>
                </c:pt>
                <c:pt idx="52">
                  <c:v>100791</c:v>
                </c:pt>
                <c:pt idx="53">
                  <c:v>105010</c:v>
                </c:pt>
                <c:pt idx="54">
                  <c:v>97136</c:v>
                </c:pt>
                <c:pt idx="55">
                  <c:v>98159</c:v>
                </c:pt>
                <c:pt idx="56">
                  <c:v>98834</c:v>
                </c:pt>
                <c:pt idx="57">
                  <c:v>99426</c:v>
                </c:pt>
                <c:pt idx="58">
                  <c:v>98113</c:v>
                </c:pt>
                <c:pt idx="59">
                  <c:v>99023</c:v>
                </c:pt>
                <c:pt idx="60">
                  <c:v>97770</c:v>
                </c:pt>
                <c:pt idx="61">
                  <c:v>99144</c:v>
                </c:pt>
                <c:pt idx="62">
                  <c:v>100653</c:v>
                </c:pt>
                <c:pt idx="63">
                  <c:v>95726</c:v>
                </c:pt>
                <c:pt idx="64">
                  <c:v>94882</c:v>
                </c:pt>
                <c:pt idx="65">
                  <c:v>95590</c:v>
                </c:pt>
                <c:pt idx="66">
                  <c:v>94603</c:v>
                </c:pt>
                <c:pt idx="67">
                  <c:v>93339</c:v>
                </c:pt>
                <c:pt idx="68">
                  <c:v>92416</c:v>
                </c:pt>
                <c:pt idx="69">
                  <c:v>92242</c:v>
                </c:pt>
                <c:pt idx="70">
                  <c:v>91643</c:v>
                </c:pt>
                <c:pt idx="71">
                  <c:v>92687</c:v>
                </c:pt>
                <c:pt idx="72">
                  <c:v>97888</c:v>
                </c:pt>
                <c:pt idx="73">
                  <c:v>101605</c:v>
                </c:pt>
                <c:pt idx="74">
                  <c:v>101614</c:v>
                </c:pt>
                <c:pt idx="75">
                  <c:v>101633</c:v>
                </c:pt>
                <c:pt idx="76">
                  <c:v>102345</c:v>
                </c:pt>
                <c:pt idx="77">
                  <c:v>97019</c:v>
                </c:pt>
                <c:pt idx="78">
                  <c:v>104277</c:v>
                </c:pt>
                <c:pt idx="79">
                  <c:v>103566</c:v>
                </c:pt>
                <c:pt idx="80">
                  <c:v>103720</c:v>
                </c:pt>
                <c:pt idx="81">
                  <c:v>104751</c:v>
                </c:pt>
                <c:pt idx="82">
                  <c:v>105567</c:v>
                </c:pt>
                <c:pt idx="83">
                  <c:v>101509</c:v>
                </c:pt>
                <c:pt idx="84">
                  <c:v>107255</c:v>
                </c:pt>
                <c:pt idx="85">
                  <c:v>106810</c:v>
                </c:pt>
                <c:pt idx="86">
                  <c:v>114763</c:v>
                </c:pt>
                <c:pt idx="87">
                  <c:v>112139</c:v>
                </c:pt>
                <c:pt idx="88">
                  <c:v>110353</c:v>
                </c:pt>
                <c:pt idx="89">
                  <c:v>112285</c:v>
                </c:pt>
                <c:pt idx="90">
                  <c:v>113076</c:v>
                </c:pt>
                <c:pt idx="91">
                  <c:v>113849</c:v>
                </c:pt>
                <c:pt idx="92">
                  <c:v>114392</c:v>
                </c:pt>
                <c:pt idx="93">
                  <c:v>111247</c:v>
                </c:pt>
                <c:pt idx="94">
                  <c:v>112626</c:v>
                </c:pt>
                <c:pt idx="95">
                  <c:v>111866</c:v>
                </c:pt>
              </c:numCache>
            </c:numRef>
          </c:val>
          <c:extLst>
            <c:ext xmlns:c16="http://schemas.microsoft.com/office/drawing/2014/chart" uri="{C3380CC4-5D6E-409C-BE32-E72D297353CC}">
              <c16:uniqueId val="{00000000-C844-4D02-9575-45E47F68516A}"/>
            </c:ext>
          </c:extLst>
        </c:ser>
        <c:ser>
          <c:idx val="0"/>
          <c:order val="1"/>
          <c:tx>
            <c:strRef>
              <c:f>'Totals over time'!$B$4</c:f>
              <c:strCache>
                <c:ptCount val="1"/>
                <c:pt idx="0">
                  <c:v># RIC (Clubs)</c:v>
                </c:pt>
              </c:strCache>
            </c:strRef>
          </c:tx>
          <c:spPr>
            <a:solidFill>
              <a:srgbClr val="13A89E"/>
            </a:solidFill>
          </c:spPr>
          <c:cat>
            <c:multiLvlStrRef>
              <c:f>'Totals over time'!$C$2:$CT$3</c:f>
              <c:multiLvlStrCache>
                <c:ptCount val="96"/>
                <c:lvl>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pt idx="24">
                    <c:v>Jan</c:v>
                  </c:pt>
                  <c:pt idx="25">
                    <c:v>Feb</c:v>
                  </c:pt>
                  <c:pt idx="26">
                    <c:v>Mar</c:v>
                  </c:pt>
                  <c:pt idx="27">
                    <c:v>Apr</c:v>
                  </c:pt>
                  <c:pt idx="28">
                    <c:v>May</c:v>
                  </c:pt>
                  <c:pt idx="29">
                    <c:v>Jun</c:v>
                  </c:pt>
                  <c:pt idx="30">
                    <c:v>Jul</c:v>
                  </c:pt>
                  <c:pt idx="31">
                    <c:v>Aug</c:v>
                  </c:pt>
                  <c:pt idx="32">
                    <c:v>Sept</c:v>
                  </c:pt>
                  <c:pt idx="33">
                    <c:v>Oct</c:v>
                  </c:pt>
                  <c:pt idx="34">
                    <c:v>Nov</c:v>
                  </c:pt>
                  <c:pt idx="35">
                    <c:v>Dec</c:v>
                  </c:pt>
                  <c:pt idx="36">
                    <c:v>Jan</c:v>
                  </c:pt>
                  <c:pt idx="37">
                    <c:v>Feb</c:v>
                  </c:pt>
                  <c:pt idx="38">
                    <c:v>Mar</c:v>
                  </c:pt>
                  <c:pt idx="39">
                    <c:v>Apr</c:v>
                  </c:pt>
                  <c:pt idx="40">
                    <c:v>May</c:v>
                  </c:pt>
                  <c:pt idx="41">
                    <c:v>Jun</c:v>
                  </c:pt>
                  <c:pt idx="42">
                    <c:v>Jul</c:v>
                  </c:pt>
                  <c:pt idx="43">
                    <c:v>Aug</c:v>
                  </c:pt>
                  <c:pt idx="44">
                    <c:v>Sept</c:v>
                  </c:pt>
                  <c:pt idx="45">
                    <c:v>Oct</c:v>
                  </c:pt>
                  <c:pt idx="46">
                    <c:v>Nov</c:v>
                  </c:pt>
                  <c:pt idx="47">
                    <c:v>Dec</c:v>
                  </c:pt>
                  <c:pt idx="48">
                    <c:v>Jan</c:v>
                  </c:pt>
                  <c:pt idx="49">
                    <c:v>Feb</c:v>
                  </c:pt>
                  <c:pt idx="50">
                    <c:v>Mar</c:v>
                  </c:pt>
                  <c:pt idx="51">
                    <c:v>Apr</c:v>
                  </c:pt>
                  <c:pt idx="52">
                    <c:v>May</c:v>
                  </c:pt>
                  <c:pt idx="53">
                    <c:v>Jun</c:v>
                  </c:pt>
                  <c:pt idx="54">
                    <c:v>Jul</c:v>
                  </c:pt>
                  <c:pt idx="55">
                    <c:v>Aug</c:v>
                  </c:pt>
                  <c:pt idx="56">
                    <c:v>Sept</c:v>
                  </c:pt>
                  <c:pt idx="57">
                    <c:v>Oct</c:v>
                  </c:pt>
                  <c:pt idx="58">
                    <c:v>Nov</c:v>
                  </c:pt>
                  <c:pt idx="59">
                    <c:v>Dec</c:v>
                  </c:pt>
                  <c:pt idx="60">
                    <c:v>Jan</c:v>
                  </c:pt>
                  <c:pt idx="61">
                    <c:v>Feb</c:v>
                  </c:pt>
                  <c:pt idx="62">
                    <c:v>Mar</c:v>
                  </c:pt>
                  <c:pt idx="63">
                    <c:v>Apr</c:v>
                  </c:pt>
                  <c:pt idx="64">
                    <c:v>May</c:v>
                  </c:pt>
                  <c:pt idx="65">
                    <c:v>Jun</c:v>
                  </c:pt>
                  <c:pt idx="66">
                    <c:v>Jul</c:v>
                  </c:pt>
                  <c:pt idx="67">
                    <c:v>Aug</c:v>
                  </c:pt>
                  <c:pt idx="68">
                    <c:v>Sept</c:v>
                  </c:pt>
                  <c:pt idx="69">
                    <c:v>Oct</c:v>
                  </c:pt>
                  <c:pt idx="70">
                    <c:v>Nov</c:v>
                  </c:pt>
                  <c:pt idx="71">
                    <c:v>Dec</c:v>
                  </c:pt>
                  <c:pt idx="72">
                    <c:v>Jan</c:v>
                  </c:pt>
                  <c:pt idx="73">
                    <c:v>Feb</c:v>
                  </c:pt>
                  <c:pt idx="74">
                    <c:v>Mar</c:v>
                  </c:pt>
                  <c:pt idx="75">
                    <c:v>Apr</c:v>
                  </c:pt>
                  <c:pt idx="76">
                    <c:v>May</c:v>
                  </c:pt>
                  <c:pt idx="77">
                    <c:v>Jun</c:v>
                  </c:pt>
                  <c:pt idx="78">
                    <c:v>Jul</c:v>
                  </c:pt>
                  <c:pt idx="79">
                    <c:v>Aug</c:v>
                  </c:pt>
                  <c:pt idx="80">
                    <c:v>Sept</c:v>
                  </c:pt>
                  <c:pt idx="81">
                    <c:v>Oct</c:v>
                  </c:pt>
                  <c:pt idx="82">
                    <c:v>Nov</c:v>
                  </c:pt>
                  <c:pt idx="83">
                    <c:v>Dec</c:v>
                  </c:pt>
                  <c:pt idx="84">
                    <c:v>Jan</c:v>
                  </c:pt>
                  <c:pt idx="85">
                    <c:v>Feb</c:v>
                  </c:pt>
                  <c:pt idx="86">
                    <c:v>Mar</c:v>
                  </c:pt>
                  <c:pt idx="87">
                    <c:v>Apr</c:v>
                  </c:pt>
                  <c:pt idx="88">
                    <c:v>May</c:v>
                  </c:pt>
                  <c:pt idx="89">
                    <c:v>Jun</c:v>
                  </c:pt>
                  <c:pt idx="90">
                    <c:v>Jul</c:v>
                  </c:pt>
                  <c:pt idx="91">
                    <c:v>Aug</c:v>
                  </c:pt>
                  <c:pt idx="92">
                    <c:v>Sept</c:v>
                  </c:pt>
                  <c:pt idx="93">
                    <c:v>Oct</c:v>
                  </c:pt>
                  <c:pt idx="94">
                    <c:v>Nov</c:v>
                  </c:pt>
                  <c:pt idx="95">
                    <c:v>Dec</c:v>
                  </c:pt>
                </c:lvl>
                <c:lvl>
                  <c:pt idx="0">
                    <c:v>2011</c:v>
                  </c:pt>
                  <c:pt idx="12">
                    <c:v>2012</c:v>
                  </c:pt>
                  <c:pt idx="24">
                    <c:v>2013</c:v>
                  </c:pt>
                  <c:pt idx="36">
                    <c:v>2014</c:v>
                  </c:pt>
                  <c:pt idx="48">
                    <c:v>2015</c:v>
                  </c:pt>
                  <c:pt idx="60">
                    <c:v>2016</c:v>
                  </c:pt>
                  <c:pt idx="72">
                    <c:v>2017</c:v>
                  </c:pt>
                  <c:pt idx="84">
                    <c:v>2018</c:v>
                  </c:pt>
                </c:lvl>
              </c:multiLvlStrCache>
            </c:multiLvlStrRef>
          </c:cat>
          <c:val>
            <c:numRef>
              <c:f>'Totals over time'!$C$4:$CT$4</c:f>
              <c:numCache>
                <c:formatCode>General</c:formatCode>
                <c:ptCount val="96"/>
                <c:pt idx="0">
                  <c:v>938</c:v>
                </c:pt>
                <c:pt idx="1">
                  <c:v>1755</c:v>
                </c:pt>
                <c:pt idx="2">
                  <c:v>2741</c:v>
                </c:pt>
                <c:pt idx="3">
                  <c:v>3292</c:v>
                </c:pt>
                <c:pt idx="4">
                  <c:v>3646</c:v>
                </c:pt>
                <c:pt idx="5">
                  <c:v>3932</c:v>
                </c:pt>
                <c:pt idx="6">
                  <c:v>4343</c:v>
                </c:pt>
                <c:pt idx="7">
                  <c:v>4760</c:v>
                </c:pt>
                <c:pt idx="8">
                  <c:v>5127</c:v>
                </c:pt>
                <c:pt idx="9">
                  <c:v>5558</c:v>
                </c:pt>
                <c:pt idx="10">
                  <c:v>5739</c:v>
                </c:pt>
                <c:pt idx="11">
                  <c:v>5675</c:v>
                </c:pt>
                <c:pt idx="12">
                  <c:v>5769</c:v>
                </c:pt>
                <c:pt idx="13">
                  <c:v>5968</c:v>
                </c:pt>
                <c:pt idx="14">
                  <c:v>6777</c:v>
                </c:pt>
                <c:pt idx="15">
                  <c:v>7749</c:v>
                </c:pt>
                <c:pt idx="16">
                  <c:v>9110</c:v>
                </c:pt>
                <c:pt idx="17">
                  <c:v>10363</c:v>
                </c:pt>
                <c:pt idx="18">
                  <c:v>11129</c:v>
                </c:pt>
                <c:pt idx="19">
                  <c:v>11920</c:v>
                </c:pt>
                <c:pt idx="20">
                  <c:v>12769</c:v>
                </c:pt>
                <c:pt idx="21">
                  <c:v>13759</c:v>
                </c:pt>
                <c:pt idx="22">
                  <c:v>14410</c:v>
                </c:pt>
                <c:pt idx="23">
                  <c:v>14458</c:v>
                </c:pt>
                <c:pt idx="24">
                  <c:v>14581</c:v>
                </c:pt>
                <c:pt idx="25">
                  <c:v>14950</c:v>
                </c:pt>
                <c:pt idx="26">
                  <c:v>15671</c:v>
                </c:pt>
                <c:pt idx="27">
                  <c:v>16740</c:v>
                </c:pt>
                <c:pt idx="28">
                  <c:v>17838</c:v>
                </c:pt>
                <c:pt idx="29">
                  <c:v>18987</c:v>
                </c:pt>
                <c:pt idx="30">
                  <c:v>20059</c:v>
                </c:pt>
                <c:pt idx="31">
                  <c:v>20705</c:v>
                </c:pt>
                <c:pt idx="32">
                  <c:v>21114</c:v>
                </c:pt>
                <c:pt idx="33">
                  <c:v>21432</c:v>
                </c:pt>
                <c:pt idx="34">
                  <c:v>21529</c:v>
                </c:pt>
                <c:pt idx="35">
                  <c:v>21358</c:v>
                </c:pt>
                <c:pt idx="36">
                  <c:v>21841</c:v>
                </c:pt>
                <c:pt idx="37">
                  <c:v>22124</c:v>
                </c:pt>
                <c:pt idx="38">
                  <c:v>23571</c:v>
                </c:pt>
                <c:pt idx="39">
                  <c:v>24999</c:v>
                </c:pt>
                <c:pt idx="40">
                  <c:v>26479</c:v>
                </c:pt>
                <c:pt idx="41">
                  <c:v>27996</c:v>
                </c:pt>
                <c:pt idx="42">
                  <c:v>28813</c:v>
                </c:pt>
                <c:pt idx="43">
                  <c:v>29608</c:v>
                </c:pt>
                <c:pt idx="44">
                  <c:v>30234</c:v>
                </c:pt>
                <c:pt idx="45">
                  <c:v>30662</c:v>
                </c:pt>
                <c:pt idx="46">
                  <c:v>30699</c:v>
                </c:pt>
                <c:pt idx="47">
                  <c:v>30553</c:v>
                </c:pt>
                <c:pt idx="48">
                  <c:v>30550</c:v>
                </c:pt>
                <c:pt idx="49">
                  <c:v>31084</c:v>
                </c:pt>
                <c:pt idx="50">
                  <c:v>32429</c:v>
                </c:pt>
                <c:pt idx="51">
                  <c:v>31613</c:v>
                </c:pt>
                <c:pt idx="52">
                  <c:v>35632</c:v>
                </c:pt>
                <c:pt idx="53">
                  <c:v>32055</c:v>
                </c:pt>
                <c:pt idx="54">
                  <c:v>34260</c:v>
                </c:pt>
                <c:pt idx="55">
                  <c:v>35039</c:v>
                </c:pt>
                <c:pt idx="56">
                  <c:v>36040</c:v>
                </c:pt>
                <c:pt idx="57">
                  <c:v>37294</c:v>
                </c:pt>
                <c:pt idx="58">
                  <c:v>38778</c:v>
                </c:pt>
                <c:pt idx="59">
                  <c:v>40396</c:v>
                </c:pt>
                <c:pt idx="60">
                  <c:v>41890</c:v>
                </c:pt>
                <c:pt idx="61">
                  <c:v>43444</c:v>
                </c:pt>
                <c:pt idx="62">
                  <c:v>44579</c:v>
                </c:pt>
                <c:pt idx="63">
                  <c:v>53408</c:v>
                </c:pt>
                <c:pt idx="64">
                  <c:v>55008</c:v>
                </c:pt>
                <c:pt idx="65">
                  <c:v>55473</c:v>
                </c:pt>
                <c:pt idx="66">
                  <c:v>57129</c:v>
                </c:pt>
                <c:pt idx="67">
                  <c:v>59222</c:v>
                </c:pt>
                <c:pt idx="68">
                  <c:v>60980</c:v>
                </c:pt>
                <c:pt idx="69">
                  <c:v>61957</c:v>
                </c:pt>
                <c:pt idx="70">
                  <c:v>63640</c:v>
                </c:pt>
                <c:pt idx="71">
                  <c:v>63022</c:v>
                </c:pt>
                <c:pt idx="72">
                  <c:v>59086</c:v>
                </c:pt>
                <c:pt idx="73">
                  <c:v>58737</c:v>
                </c:pt>
                <c:pt idx="74">
                  <c:v>61150</c:v>
                </c:pt>
                <c:pt idx="75">
                  <c:v>64207</c:v>
                </c:pt>
                <c:pt idx="76">
                  <c:v>65144</c:v>
                </c:pt>
                <c:pt idx="77">
                  <c:v>65228</c:v>
                </c:pt>
                <c:pt idx="78">
                  <c:v>70756</c:v>
                </c:pt>
                <c:pt idx="79">
                  <c:v>72652</c:v>
                </c:pt>
                <c:pt idx="80">
                  <c:v>73392</c:v>
                </c:pt>
                <c:pt idx="81">
                  <c:v>73229</c:v>
                </c:pt>
                <c:pt idx="82">
                  <c:v>73685</c:v>
                </c:pt>
                <c:pt idx="83">
                  <c:v>77255</c:v>
                </c:pt>
                <c:pt idx="84">
                  <c:v>72581</c:v>
                </c:pt>
                <c:pt idx="85">
                  <c:v>72235</c:v>
                </c:pt>
                <c:pt idx="86">
                  <c:v>69233</c:v>
                </c:pt>
                <c:pt idx="87">
                  <c:v>73355</c:v>
                </c:pt>
                <c:pt idx="88">
                  <c:v>73282</c:v>
                </c:pt>
                <c:pt idx="89">
                  <c:v>74449</c:v>
                </c:pt>
                <c:pt idx="90">
                  <c:v>74340</c:v>
                </c:pt>
                <c:pt idx="91">
                  <c:v>73937</c:v>
                </c:pt>
                <c:pt idx="92">
                  <c:v>73806</c:v>
                </c:pt>
                <c:pt idx="93">
                  <c:v>71765</c:v>
                </c:pt>
                <c:pt idx="94">
                  <c:v>72904</c:v>
                </c:pt>
                <c:pt idx="95">
                  <c:v>72303</c:v>
                </c:pt>
              </c:numCache>
            </c:numRef>
          </c:val>
          <c:extLst>
            <c:ext xmlns:c16="http://schemas.microsoft.com/office/drawing/2014/chart" uri="{C3380CC4-5D6E-409C-BE32-E72D297353CC}">
              <c16:uniqueId val="{00000001-C844-4D02-9575-45E47F68516A}"/>
            </c:ext>
          </c:extLst>
        </c:ser>
        <c:dLbls>
          <c:showLegendKey val="0"/>
          <c:showVal val="0"/>
          <c:showCatName val="0"/>
          <c:showSerName val="0"/>
          <c:showPercent val="0"/>
          <c:showBubbleSize val="0"/>
        </c:dLbls>
        <c:axId val="952980992"/>
        <c:axId val="952982528"/>
      </c:areaChart>
      <c:catAx>
        <c:axId val="952980992"/>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952982528"/>
        <c:crosses val="autoZero"/>
        <c:auto val="1"/>
        <c:lblAlgn val="ctr"/>
        <c:lblOffset val="100"/>
        <c:noMultiLvlLbl val="0"/>
      </c:catAx>
      <c:valAx>
        <c:axId val="952982528"/>
        <c:scaling>
          <c:orientation val="minMax"/>
        </c:scaling>
        <c:delete val="0"/>
        <c:axPos val="l"/>
        <c:majorGridlines/>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952980992"/>
        <c:crosses val="autoZero"/>
        <c:crossBetween val="midCat"/>
        <c:minorUnit val="5000"/>
      </c:valAx>
    </c:plotArea>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'Totals over time'!$B$5</c:f>
              <c:strCache>
                <c:ptCount val="1"/>
                <c:pt idx="0">
                  <c:v># RIC (Facility)</c:v>
                </c:pt>
              </c:strCache>
            </c:strRef>
          </c:tx>
          <c:spPr>
            <a:solidFill>
              <a:srgbClr val="13A89E"/>
            </a:solidFill>
          </c:spPr>
          <c:cat>
            <c:multiLvlStrRef>
              <c:f>'Totals over time'!$C$2:$CT$3</c:f>
              <c:multiLvlStrCache>
                <c:ptCount val="96"/>
                <c:lvl>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pt idx="24">
                    <c:v>Jan</c:v>
                  </c:pt>
                  <c:pt idx="25">
                    <c:v>Feb</c:v>
                  </c:pt>
                  <c:pt idx="26">
                    <c:v>Mar</c:v>
                  </c:pt>
                  <c:pt idx="27">
                    <c:v>Apr</c:v>
                  </c:pt>
                  <c:pt idx="28">
                    <c:v>May</c:v>
                  </c:pt>
                  <c:pt idx="29">
                    <c:v>Jun</c:v>
                  </c:pt>
                  <c:pt idx="30">
                    <c:v>Jul</c:v>
                  </c:pt>
                  <c:pt idx="31">
                    <c:v>Aug</c:v>
                  </c:pt>
                  <c:pt idx="32">
                    <c:v>Sept</c:v>
                  </c:pt>
                  <c:pt idx="33">
                    <c:v>Oct</c:v>
                  </c:pt>
                  <c:pt idx="34">
                    <c:v>Nov</c:v>
                  </c:pt>
                  <c:pt idx="35">
                    <c:v>Dec</c:v>
                  </c:pt>
                  <c:pt idx="36">
                    <c:v>Jan</c:v>
                  </c:pt>
                  <c:pt idx="37">
                    <c:v>Feb</c:v>
                  </c:pt>
                  <c:pt idx="38">
                    <c:v>Mar</c:v>
                  </c:pt>
                  <c:pt idx="39">
                    <c:v>Apr</c:v>
                  </c:pt>
                  <c:pt idx="40">
                    <c:v>May</c:v>
                  </c:pt>
                  <c:pt idx="41">
                    <c:v>Jun</c:v>
                  </c:pt>
                  <c:pt idx="42">
                    <c:v>Jul</c:v>
                  </c:pt>
                  <c:pt idx="43">
                    <c:v>Aug</c:v>
                  </c:pt>
                  <c:pt idx="44">
                    <c:v>Sept</c:v>
                  </c:pt>
                  <c:pt idx="45">
                    <c:v>Oct</c:v>
                  </c:pt>
                  <c:pt idx="46">
                    <c:v>Nov</c:v>
                  </c:pt>
                  <c:pt idx="47">
                    <c:v>Dec</c:v>
                  </c:pt>
                  <c:pt idx="48">
                    <c:v>Jan</c:v>
                  </c:pt>
                  <c:pt idx="49">
                    <c:v>Feb</c:v>
                  </c:pt>
                  <c:pt idx="50">
                    <c:v>Mar</c:v>
                  </c:pt>
                  <c:pt idx="51">
                    <c:v>Apr</c:v>
                  </c:pt>
                  <c:pt idx="52">
                    <c:v>May</c:v>
                  </c:pt>
                  <c:pt idx="53">
                    <c:v>Jun</c:v>
                  </c:pt>
                  <c:pt idx="54">
                    <c:v>Jul</c:v>
                  </c:pt>
                  <c:pt idx="55">
                    <c:v>Aug</c:v>
                  </c:pt>
                  <c:pt idx="56">
                    <c:v>Sept</c:v>
                  </c:pt>
                  <c:pt idx="57">
                    <c:v>Oct</c:v>
                  </c:pt>
                  <c:pt idx="58">
                    <c:v>Nov</c:v>
                  </c:pt>
                  <c:pt idx="59">
                    <c:v>Dec</c:v>
                  </c:pt>
                  <c:pt idx="60">
                    <c:v>Jan</c:v>
                  </c:pt>
                  <c:pt idx="61">
                    <c:v>Feb</c:v>
                  </c:pt>
                  <c:pt idx="62">
                    <c:v>Mar</c:v>
                  </c:pt>
                  <c:pt idx="63">
                    <c:v>Apr</c:v>
                  </c:pt>
                  <c:pt idx="64">
                    <c:v>May</c:v>
                  </c:pt>
                  <c:pt idx="65">
                    <c:v>Jun</c:v>
                  </c:pt>
                  <c:pt idx="66">
                    <c:v>Jul</c:v>
                  </c:pt>
                  <c:pt idx="67">
                    <c:v>Aug</c:v>
                  </c:pt>
                  <c:pt idx="68">
                    <c:v>Sept</c:v>
                  </c:pt>
                  <c:pt idx="69">
                    <c:v>Oct</c:v>
                  </c:pt>
                  <c:pt idx="70">
                    <c:v>Nov</c:v>
                  </c:pt>
                  <c:pt idx="71">
                    <c:v>Dec</c:v>
                  </c:pt>
                  <c:pt idx="72">
                    <c:v>Jan</c:v>
                  </c:pt>
                  <c:pt idx="73">
                    <c:v>Feb</c:v>
                  </c:pt>
                  <c:pt idx="74">
                    <c:v>Mar</c:v>
                  </c:pt>
                  <c:pt idx="75">
                    <c:v>Apr</c:v>
                  </c:pt>
                  <c:pt idx="76">
                    <c:v>May</c:v>
                  </c:pt>
                  <c:pt idx="77">
                    <c:v>Jun</c:v>
                  </c:pt>
                  <c:pt idx="78">
                    <c:v>Jul</c:v>
                  </c:pt>
                  <c:pt idx="79">
                    <c:v>Aug</c:v>
                  </c:pt>
                  <c:pt idx="80">
                    <c:v>Sept</c:v>
                  </c:pt>
                  <c:pt idx="81">
                    <c:v>Oct</c:v>
                  </c:pt>
                  <c:pt idx="82">
                    <c:v>Nov</c:v>
                  </c:pt>
                  <c:pt idx="83">
                    <c:v>Dec</c:v>
                  </c:pt>
                  <c:pt idx="84">
                    <c:v>Jan</c:v>
                  </c:pt>
                  <c:pt idx="85">
                    <c:v>Feb</c:v>
                  </c:pt>
                  <c:pt idx="86">
                    <c:v>Mar</c:v>
                  </c:pt>
                  <c:pt idx="87">
                    <c:v>Apr</c:v>
                  </c:pt>
                  <c:pt idx="88">
                    <c:v>May</c:v>
                  </c:pt>
                  <c:pt idx="89">
                    <c:v>Jun</c:v>
                  </c:pt>
                  <c:pt idx="90">
                    <c:v>Jul</c:v>
                  </c:pt>
                  <c:pt idx="91">
                    <c:v>Aug</c:v>
                  </c:pt>
                  <c:pt idx="92">
                    <c:v>Sept</c:v>
                  </c:pt>
                  <c:pt idx="93">
                    <c:v>Oct</c:v>
                  </c:pt>
                  <c:pt idx="94">
                    <c:v>Nov</c:v>
                  </c:pt>
                  <c:pt idx="95">
                    <c:v>Dec</c:v>
                  </c:pt>
                </c:lvl>
                <c:lvl>
                  <c:pt idx="0">
                    <c:v>2011</c:v>
                  </c:pt>
                  <c:pt idx="12">
                    <c:v>2012</c:v>
                  </c:pt>
                  <c:pt idx="24">
                    <c:v>2013</c:v>
                  </c:pt>
                  <c:pt idx="36">
                    <c:v>2014</c:v>
                  </c:pt>
                  <c:pt idx="48">
                    <c:v>2015</c:v>
                  </c:pt>
                  <c:pt idx="60">
                    <c:v>2016</c:v>
                  </c:pt>
                  <c:pt idx="72">
                    <c:v>2017</c:v>
                  </c:pt>
                  <c:pt idx="84">
                    <c:v>2018</c:v>
                  </c:pt>
                </c:lvl>
              </c:multiLvlStrCache>
            </c:multiLvlStrRef>
          </c:cat>
          <c:val>
            <c:numRef>
              <c:f>'Totals over time'!$C$5:$CT$5</c:f>
              <c:numCache>
                <c:formatCode>General</c:formatCode>
                <c:ptCount val="96"/>
                <c:pt idx="0">
                  <c:v>64179</c:v>
                </c:pt>
                <c:pt idx="1">
                  <c:v>64585</c:v>
                </c:pt>
                <c:pt idx="2">
                  <c:v>64940</c:v>
                </c:pt>
                <c:pt idx="3">
                  <c:v>65433</c:v>
                </c:pt>
                <c:pt idx="4">
                  <c:v>66158</c:v>
                </c:pt>
                <c:pt idx="5">
                  <c:v>67147</c:v>
                </c:pt>
                <c:pt idx="6">
                  <c:v>67851</c:v>
                </c:pt>
                <c:pt idx="7">
                  <c:v>68737</c:v>
                </c:pt>
                <c:pt idx="8">
                  <c:v>69627</c:v>
                </c:pt>
                <c:pt idx="9">
                  <c:v>69809</c:v>
                </c:pt>
                <c:pt idx="10">
                  <c:v>71288</c:v>
                </c:pt>
                <c:pt idx="11">
                  <c:v>72512</c:v>
                </c:pt>
                <c:pt idx="12">
                  <c:v>74001</c:v>
                </c:pt>
                <c:pt idx="13">
                  <c:v>75561</c:v>
                </c:pt>
                <c:pt idx="14">
                  <c:v>76838</c:v>
                </c:pt>
                <c:pt idx="15">
                  <c:v>79603</c:v>
                </c:pt>
                <c:pt idx="16">
                  <c:v>78821</c:v>
                </c:pt>
                <c:pt idx="17">
                  <c:v>78152</c:v>
                </c:pt>
                <c:pt idx="18">
                  <c:v>79569</c:v>
                </c:pt>
                <c:pt idx="19">
                  <c:v>79305</c:v>
                </c:pt>
                <c:pt idx="20">
                  <c:v>80228</c:v>
                </c:pt>
                <c:pt idx="21">
                  <c:v>80988</c:v>
                </c:pt>
                <c:pt idx="22">
                  <c:v>81344</c:v>
                </c:pt>
                <c:pt idx="23">
                  <c:v>80765</c:v>
                </c:pt>
                <c:pt idx="24">
                  <c:v>81850</c:v>
                </c:pt>
                <c:pt idx="25">
                  <c:v>82593</c:v>
                </c:pt>
                <c:pt idx="26">
                  <c:v>83726</c:v>
                </c:pt>
                <c:pt idx="27">
                  <c:v>83882</c:v>
                </c:pt>
                <c:pt idx="28">
                  <c:v>83897</c:v>
                </c:pt>
                <c:pt idx="29">
                  <c:v>83509</c:v>
                </c:pt>
                <c:pt idx="30">
                  <c:v>84491</c:v>
                </c:pt>
                <c:pt idx="31">
                  <c:v>85285</c:v>
                </c:pt>
                <c:pt idx="32">
                  <c:v>86658</c:v>
                </c:pt>
                <c:pt idx="33">
                  <c:v>88287</c:v>
                </c:pt>
                <c:pt idx="34">
                  <c:v>88440</c:v>
                </c:pt>
                <c:pt idx="35">
                  <c:v>88191</c:v>
                </c:pt>
                <c:pt idx="36">
                  <c:v>89076</c:v>
                </c:pt>
                <c:pt idx="37">
                  <c:v>90698</c:v>
                </c:pt>
                <c:pt idx="38">
                  <c:v>90760</c:v>
                </c:pt>
                <c:pt idx="39">
                  <c:v>90524</c:v>
                </c:pt>
                <c:pt idx="40">
                  <c:v>89949</c:v>
                </c:pt>
                <c:pt idx="41">
                  <c:v>89593</c:v>
                </c:pt>
                <c:pt idx="42">
                  <c:v>89581</c:v>
                </c:pt>
                <c:pt idx="43">
                  <c:v>90669</c:v>
                </c:pt>
                <c:pt idx="44">
                  <c:v>91040</c:v>
                </c:pt>
                <c:pt idx="45">
                  <c:v>92814</c:v>
                </c:pt>
                <c:pt idx="46">
                  <c:v>94268</c:v>
                </c:pt>
                <c:pt idx="47">
                  <c:v>92216</c:v>
                </c:pt>
                <c:pt idx="48">
                  <c:v>94212</c:v>
                </c:pt>
                <c:pt idx="49">
                  <c:v>96028</c:v>
                </c:pt>
                <c:pt idx="50">
                  <c:v>98748</c:v>
                </c:pt>
                <c:pt idx="51">
                  <c:v>103488</c:v>
                </c:pt>
                <c:pt idx="52">
                  <c:v>100791</c:v>
                </c:pt>
                <c:pt idx="53">
                  <c:v>105010</c:v>
                </c:pt>
                <c:pt idx="54">
                  <c:v>97136</c:v>
                </c:pt>
                <c:pt idx="55">
                  <c:v>98159</c:v>
                </c:pt>
                <c:pt idx="56">
                  <c:v>98834</c:v>
                </c:pt>
                <c:pt idx="57">
                  <c:v>99426</c:v>
                </c:pt>
                <c:pt idx="58">
                  <c:v>98113</c:v>
                </c:pt>
                <c:pt idx="59">
                  <c:v>99023</c:v>
                </c:pt>
                <c:pt idx="60">
                  <c:v>97770</c:v>
                </c:pt>
                <c:pt idx="61">
                  <c:v>99144</c:v>
                </c:pt>
                <c:pt idx="62">
                  <c:v>100653</c:v>
                </c:pt>
                <c:pt idx="63">
                  <c:v>95726</c:v>
                </c:pt>
                <c:pt idx="64">
                  <c:v>94882</c:v>
                </c:pt>
                <c:pt idx="65">
                  <c:v>95590</c:v>
                </c:pt>
                <c:pt idx="66">
                  <c:v>94603</c:v>
                </c:pt>
                <c:pt idx="67">
                  <c:v>93339</c:v>
                </c:pt>
                <c:pt idx="68">
                  <c:v>92416</c:v>
                </c:pt>
                <c:pt idx="69">
                  <c:v>92242</c:v>
                </c:pt>
                <c:pt idx="70">
                  <c:v>91643</c:v>
                </c:pt>
                <c:pt idx="71">
                  <c:v>92687</c:v>
                </c:pt>
                <c:pt idx="72">
                  <c:v>97888</c:v>
                </c:pt>
                <c:pt idx="73">
                  <c:v>101605</c:v>
                </c:pt>
                <c:pt idx="74">
                  <c:v>101614</c:v>
                </c:pt>
                <c:pt idx="75">
                  <c:v>101633</c:v>
                </c:pt>
                <c:pt idx="76">
                  <c:v>102345</c:v>
                </c:pt>
                <c:pt idx="77">
                  <c:v>97019</c:v>
                </c:pt>
                <c:pt idx="78">
                  <c:v>104277</c:v>
                </c:pt>
                <c:pt idx="79">
                  <c:v>103566</c:v>
                </c:pt>
                <c:pt idx="80">
                  <c:v>103720</c:v>
                </c:pt>
                <c:pt idx="81">
                  <c:v>104751</c:v>
                </c:pt>
                <c:pt idx="82">
                  <c:v>105567</c:v>
                </c:pt>
                <c:pt idx="83">
                  <c:v>101509</c:v>
                </c:pt>
                <c:pt idx="84">
                  <c:v>107255</c:v>
                </c:pt>
                <c:pt idx="85">
                  <c:v>106810</c:v>
                </c:pt>
                <c:pt idx="86">
                  <c:v>114763</c:v>
                </c:pt>
                <c:pt idx="87">
                  <c:v>112139</c:v>
                </c:pt>
                <c:pt idx="88">
                  <c:v>110353</c:v>
                </c:pt>
                <c:pt idx="89">
                  <c:v>112285</c:v>
                </c:pt>
                <c:pt idx="90">
                  <c:v>113076</c:v>
                </c:pt>
                <c:pt idx="91">
                  <c:v>113849</c:v>
                </c:pt>
                <c:pt idx="92">
                  <c:v>114392</c:v>
                </c:pt>
                <c:pt idx="93">
                  <c:v>111247</c:v>
                </c:pt>
                <c:pt idx="94">
                  <c:v>112626</c:v>
                </c:pt>
                <c:pt idx="95">
                  <c:v>111866</c:v>
                </c:pt>
              </c:numCache>
            </c:numRef>
          </c:val>
          <c:extLst>
            <c:ext xmlns:c16="http://schemas.microsoft.com/office/drawing/2014/chart" uri="{C3380CC4-5D6E-409C-BE32-E72D297353CC}">
              <c16:uniqueId val="{00000000-C844-4D02-9575-45E47F68516A}"/>
            </c:ext>
          </c:extLst>
        </c:ser>
        <c:ser>
          <c:idx val="0"/>
          <c:order val="1"/>
          <c:tx>
            <c:strRef>
              <c:f>'Totals over time'!$B$4</c:f>
              <c:strCache>
                <c:ptCount val="1"/>
                <c:pt idx="0">
                  <c:v># RIC (Clubs)</c:v>
                </c:pt>
              </c:strCache>
            </c:strRef>
          </c:tx>
          <c:spPr>
            <a:solidFill>
              <a:srgbClr val="E3000F"/>
            </a:solidFill>
          </c:spPr>
          <c:cat>
            <c:multiLvlStrRef>
              <c:f>'Totals over time'!$C$2:$CT$3</c:f>
              <c:multiLvlStrCache>
                <c:ptCount val="96"/>
                <c:lvl>
                  <c:pt idx="0">
                    <c:v>Jan</c:v>
                  </c:pt>
                  <c:pt idx="1">
                    <c:v>Feb</c:v>
                  </c:pt>
                  <c:pt idx="2">
                    <c:v>Mar</c:v>
                  </c:pt>
                  <c:pt idx="3">
                    <c:v>Apr</c:v>
                  </c:pt>
                  <c:pt idx="4">
                    <c:v>May</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pt idx="24">
                    <c:v>Jan</c:v>
                  </c:pt>
                  <c:pt idx="25">
                    <c:v>Feb</c:v>
                  </c:pt>
                  <c:pt idx="26">
                    <c:v>Mar</c:v>
                  </c:pt>
                  <c:pt idx="27">
                    <c:v>Apr</c:v>
                  </c:pt>
                  <c:pt idx="28">
                    <c:v>May</c:v>
                  </c:pt>
                  <c:pt idx="29">
                    <c:v>Jun</c:v>
                  </c:pt>
                  <c:pt idx="30">
                    <c:v>Jul</c:v>
                  </c:pt>
                  <c:pt idx="31">
                    <c:v>Aug</c:v>
                  </c:pt>
                  <c:pt idx="32">
                    <c:v>Sept</c:v>
                  </c:pt>
                  <c:pt idx="33">
                    <c:v>Oct</c:v>
                  </c:pt>
                  <c:pt idx="34">
                    <c:v>Nov</c:v>
                  </c:pt>
                  <c:pt idx="35">
                    <c:v>Dec</c:v>
                  </c:pt>
                  <c:pt idx="36">
                    <c:v>Jan</c:v>
                  </c:pt>
                  <c:pt idx="37">
                    <c:v>Feb</c:v>
                  </c:pt>
                  <c:pt idx="38">
                    <c:v>Mar</c:v>
                  </c:pt>
                  <c:pt idx="39">
                    <c:v>Apr</c:v>
                  </c:pt>
                  <c:pt idx="40">
                    <c:v>May</c:v>
                  </c:pt>
                  <c:pt idx="41">
                    <c:v>Jun</c:v>
                  </c:pt>
                  <c:pt idx="42">
                    <c:v>Jul</c:v>
                  </c:pt>
                  <c:pt idx="43">
                    <c:v>Aug</c:v>
                  </c:pt>
                  <c:pt idx="44">
                    <c:v>Sept</c:v>
                  </c:pt>
                  <c:pt idx="45">
                    <c:v>Oct</c:v>
                  </c:pt>
                  <c:pt idx="46">
                    <c:v>Nov</c:v>
                  </c:pt>
                  <c:pt idx="47">
                    <c:v>Dec</c:v>
                  </c:pt>
                  <c:pt idx="48">
                    <c:v>Jan</c:v>
                  </c:pt>
                  <c:pt idx="49">
                    <c:v>Feb</c:v>
                  </c:pt>
                  <c:pt idx="50">
                    <c:v>Mar</c:v>
                  </c:pt>
                  <c:pt idx="51">
                    <c:v>Apr</c:v>
                  </c:pt>
                  <c:pt idx="52">
                    <c:v>May</c:v>
                  </c:pt>
                  <c:pt idx="53">
                    <c:v>Jun</c:v>
                  </c:pt>
                  <c:pt idx="54">
                    <c:v>Jul</c:v>
                  </c:pt>
                  <c:pt idx="55">
                    <c:v>Aug</c:v>
                  </c:pt>
                  <c:pt idx="56">
                    <c:v>Sept</c:v>
                  </c:pt>
                  <c:pt idx="57">
                    <c:v>Oct</c:v>
                  </c:pt>
                  <c:pt idx="58">
                    <c:v>Nov</c:v>
                  </c:pt>
                  <c:pt idx="59">
                    <c:v>Dec</c:v>
                  </c:pt>
                  <c:pt idx="60">
                    <c:v>Jan</c:v>
                  </c:pt>
                  <c:pt idx="61">
                    <c:v>Feb</c:v>
                  </c:pt>
                  <c:pt idx="62">
                    <c:v>Mar</c:v>
                  </c:pt>
                  <c:pt idx="63">
                    <c:v>Apr</c:v>
                  </c:pt>
                  <c:pt idx="64">
                    <c:v>May</c:v>
                  </c:pt>
                  <c:pt idx="65">
                    <c:v>Jun</c:v>
                  </c:pt>
                  <c:pt idx="66">
                    <c:v>Jul</c:v>
                  </c:pt>
                  <c:pt idx="67">
                    <c:v>Aug</c:v>
                  </c:pt>
                  <c:pt idx="68">
                    <c:v>Sept</c:v>
                  </c:pt>
                  <c:pt idx="69">
                    <c:v>Oct</c:v>
                  </c:pt>
                  <c:pt idx="70">
                    <c:v>Nov</c:v>
                  </c:pt>
                  <c:pt idx="71">
                    <c:v>Dec</c:v>
                  </c:pt>
                  <c:pt idx="72">
                    <c:v>Jan</c:v>
                  </c:pt>
                  <c:pt idx="73">
                    <c:v>Feb</c:v>
                  </c:pt>
                  <c:pt idx="74">
                    <c:v>Mar</c:v>
                  </c:pt>
                  <c:pt idx="75">
                    <c:v>Apr</c:v>
                  </c:pt>
                  <c:pt idx="76">
                    <c:v>May</c:v>
                  </c:pt>
                  <c:pt idx="77">
                    <c:v>Jun</c:v>
                  </c:pt>
                  <c:pt idx="78">
                    <c:v>Jul</c:v>
                  </c:pt>
                  <c:pt idx="79">
                    <c:v>Aug</c:v>
                  </c:pt>
                  <c:pt idx="80">
                    <c:v>Sept</c:v>
                  </c:pt>
                  <c:pt idx="81">
                    <c:v>Oct</c:v>
                  </c:pt>
                  <c:pt idx="82">
                    <c:v>Nov</c:v>
                  </c:pt>
                  <c:pt idx="83">
                    <c:v>Dec</c:v>
                  </c:pt>
                  <c:pt idx="84">
                    <c:v>Jan</c:v>
                  </c:pt>
                  <c:pt idx="85">
                    <c:v>Feb</c:v>
                  </c:pt>
                  <c:pt idx="86">
                    <c:v>Mar</c:v>
                  </c:pt>
                  <c:pt idx="87">
                    <c:v>Apr</c:v>
                  </c:pt>
                  <c:pt idx="88">
                    <c:v>May</c:v>
                  </c:pt>
                  <c:pt idx="89">
                    <c:v>Jun</c:v>
                  </c:pt>
                  <c:pt idx="90">
                    <c:v>Jul</c:v>
                  </c:pt>
                  <c:pt idx="91">
                    <c:v>Aug</c:v>
                  </c:pt>
                  <c:pt idx="92">
                    <c:v>Sept</c:v>
                  </c:pt>
                  <c:pt idx="93">
                    <c:v>Oct</c:v>
                  </c:pt>
                  <c:pt idx="94">
                    <c:v>Nov</c:v>
                  </c:pt>
                  <c:pt idx="95">
                    <c:v>Dec</c:v>
                  </c:pt>
                </c:lvl>
                <c:lvl>
                  <c:pt idx="0">
                    <c:v>2011</c:v>
                  </c:pt>
                  <c:pt idx="12">
                    <c:v>2012</c:v>
                  </c:pt>
                  <c:pt idx="24">
                    <c:v>2013</c:v>
                  </c:pt>
                  <c:pt idx="36">
                    <c:v>2014</c:v>
                  </c:pt>
                  <c:pt idx="48">
                    <c:v>2015</c:v>
                  </c:pt>
                  <c:pt idx="60">
                    <c:v>2016</c:v>
                  </c:pt>
                  <c:pt idx="72">
                    <c:v>2017</c:v>
                  </c:pt>
                  <c:pt idx="84">
                    <c:v>2018</c:v>
                  </c:pt>
                </c:lvl>
              </c:multiLvlStrCache>
            </c:multiLvlStrRef>
          </c:cat>
          <c:val>
            <c:numRef>
              <c:f>'Totals over time'!$C$4:$CT$4</c:f>
              <c:numCache>
                <c:formatCode>General</c:formatCode>
                <c:ptCount val="96"/>
                <c:pt idx="0">
                  <c:v>938</c:v>
                </c:pt>
                <c:pt idx="1">
                  <c:v>1755</c:v>
                </c:pt>
                <c:pt idx="2">
                  <c:v>2741</c:v>
                </c:pt>
                <c:pt idx="3">
                  <c:v>3292</c:v>
                </c:pt>
                <c:pt idx="4">
                  <c:v>3646</c:v>
                </c:pt>
                <c:pt idx="5">
                  <c:v>3932</c:v>
                </c:pt>
                <c:pt idx="6">
                  <c:v>4343</c:v>
                </c:pt>
                <c:pt idx="7">
                  <c:v>4760</c:v>
                </c:pt>
                <c:pt idx="8">
                  <c:v>5127</c:v>
                </c:pt>
                <c:pt idx="9">
                  <c:v>5558</c:v>
                </c:pt>
                <c:pt idx="10">
                  <c:v>5739</c:v>
                </c:pt>
                <c:pt idx="11">
                  <c:v>5675</c:v>
                </c:pt>
                <c:pt idx="12">
                  <c:v>5769</c:v>
                </c:pt>
                <c:pt idx="13">
                  <c:v>5968</c:v>
                </c:pt>
                <c:pt idx="14">
                  <c:v>6777</c:v>
                </c:pt>
                <c:pt idx="15">
                  <c:v>7749</c:v>
                </c:pt>
                <c:pt idx="16">
                  <c:v>9110</c:v>
                </c:pt>
                <c:pt idx="17">
                  <c:v>10363</c:v>
                </c:pt>
                <c:pt idx="18">
                  <c:v>11129</c:v>
                </c:pt>
                <c:pt idx="19">
                  <c:v>11920</c:v>
                </c:pt>
                <c:pt idx="20">
                  <c:v>12769</c:v>
                </c:pt>
                <c:pt idx="21">
                  <c:v>13759</c:v>
                </c:pt>
                <c:pt idx="22">
                  <c:v>14410</c:v>
                </c:pt>
                <c:pt idx="23">
                  <c:v>14458</c:v>
                </c:pt>
                <c:pt idx="24">
                  <c:v>14581</c:v>
                </c:pt>
                <c:pt idx="25">
                  <c:v>14950</c:v>
                </c:pt>
                <c:pt idx="26">
                  <c:v>15671</c:v>
                </c:pt>
                <c:pt idx="27">
                  <c:v>16740</c:v>
                </c:pt>
                <c:pt idx="28">
                  <c:v>17838</c:v>
                </c:pt>
                <c:pt idx="29">
                  <c:v>18987</c:v>
                </c:pt>
                <c:pt idx="30">
                  <c:v>20059</c:v>
                </c:pt>
                <c:pt idx="31">
                  <c:v>20705</c:v>
                </c:pt>
                <c:pt idx="32">
                  <c:v>21114</c:v>
                </c:pt>
                <c:pt idx="33">
                  <c:v>21432</c:v>
                </c:pt>
                <c:pt idx="34">
                  <c:v>21529</c:v>
                </c:pt>
                <c:pt idx="35">
                  <c:v>21358</c:v>
                </c:pt>
                <c:pt idx="36">
                  <c:v>21841</c:v>
                </c:pt>
                <c:pt idx="37">
                  <c:v>22124</c:v>
                </c:pt>
                <c:pt idx="38">
                  <c:v>23571</c:v>
                </c:pt>
                <c:pt idx="39">
                  <c:v>24999</c:v>
                </c:pt>
                <c:pt idx="40">
                  <c:v>26479</c:v>
                </c:pt>
                <c:pt idx="41">
                  <c:v>27996</c:v>
                </c:pt>
                <c:pt idx="42">
                  <c:v>28813</c:v>
                </c:pt>
                <c:pt idx="43">
                  <c:v>29608</c:v>
                </c:pt>
                <c:pt idx="44">
                  <c:v>30234</c:v>
                </c:pt>
                <c:pt idx="45">
                  <c:v>30662</c:v>
                </c:pt>
                <c:pt idx="46">
                  <c:v>30699</c:v>
                </c:pt>
                <c:pt idx="47">
                  <c:v>30553</c:v>
                </c:pt>
                <c:pt idx="48">
                  <c:v>30550</c:v>
                </c:pt>
                <c:pt idx="49">
                  <c:v>31084</c:v>
                </c:pt>
                <c:pt idx="50">
                  <c:v>32429</c:v>
                </c:pt>
                <c:pt idx="51">
                  <c:v>31613</c:v>
                </c:pt>
                <c:pt idx="52">
                  <c:v>35632</c:v>
                </c:pt>
                <c:pt idx="53">
                  <c:v>32055</c:v>
                </c:pt>
                <c:pt idx="54">
                  <c:v>34260</c:v>
                </c:pt>
                <c:pt idx="55">
                  <c:v>35039</c:v>
                </c:pt>
                <c:pt idx="56">
                  <c:v>36040</c:v>
                </c:pt>
                <c:pt idx="57">
                  <c:v>37294</c:v>
                </c:pt>
                <c:pt idx="58">
                  <c:v>38778</c:v>
                </c:pt>
                <c:pt idx="59">
                  <c:v>40396</c:v>
                </c:pt>
                <c:pt idx="60">
                  <c:v>41890</c:v>
                </c:pt>
                <c:pt idx="61">
                  <c:v>43444</c:v>
                </c:pt>
                <c:pt idx="62">
                  <c:v>44579</c:v>
                </c:pt>
                <c:pt idx="63">
                  <c:v>53408</c:v>
                </c:pt>
                <c:pt idx="64">
                  <c:v>55008</c:v>
                </c:pt>
                <c:pt idx="65">
                  <c:v>55473</c:v>
                </c:pt>
                <c:pt idx="66">
                  <c:v>57129</c:v>
                </c:pt>
                <c:pt idx="67">
                  <c:v>59222</c:v>
                </c:pt>
                <c:pt idx="68">
                  <c:v>60980</c:v>
                </c:pt>
                <c:pt idx="69">
                  <c:v>61957</c:v>
                </c:pt>
                <c:pt idx="70">
                  <c:v>63640</c:v>
                </c:pt>
                <c:pt idx="71">
                  <c:v>63022</c:v>
                </c:pt>
                <c:pt idx="72">
                  <c:v>59086</c:v>
                </c:pt>
                <c:pt idx="73">
                  <c:v>58737</c:v>
                </c:pt>
                <c:pt idx="74">
                  <c:v>61150</c:v>
                </c:pt>
                <c:pt idx="75">
                  <c:v>64207</c:v>
                </c:pt>
                <c:pt idx="76">
                  <c:v>65144</c:v>
                </c:pt>
                <c:pt idx="77">
                  <c:v>65228</c:v>
                </c:pt>
                <c:pt idx="78">
                  <c:v>70756</c:v>
                </c:pt>
                <c:pt idx="79">
                  <c:v>72652</c:v>
                </c:pt>
                <c:pt idx="80">
                  <c:v>73392</c:v>
                </c:pt>
                <c:pt idx="81">
                  <c:v>73229</c:v>
                </c:pt>
                <c:pt idx="82">
                  <c:v>73685</c:v>
                </c:pt>
                <c:pt idx="83">
                  <c:v>77255</c:v>
                </c:pt>
                <c:pt idx="84">
                  <c:v>72581</c:v>
                </c:pt>
                <c:pt idx="85">
                  <c:v>72235</c:v>
                </c:pt>
                <c:pt idx="86">
                  <c:v>69233</c:v>
                </c:pt>
                <c:pt idx="87">
                  <c:v>73355</c:v>
                </c:pt>
                <c:pt idx="88">
                  <c:v>73282</c:v>
                </c:pt>
                <c:pt idx="89">
                  <c:v>74449</c:v>
                </c:pt>
                <c:pt idx="90">
                  <c:v>74340</c:v>
                </c:pt>
                <c:pt idx="91">
                  <c:v>73937</c:v>
                </c:pt>
                <c:pt idx="92">
                  <c:v>73806</c:v>
                </c:pt>
                <c:pt idx="93">
                  <c:v>71765</c:v>
                </c:pt>
                <c:pt idx="94">
                  <c:v>72904</c:v>
                </c:pt>
                <c:pt idx="95">
                  <c:v>72303</c:v>
                </c:pt>
              </c:numCache>
            </c:numRef>
          </c:val>
          <c:extLst>
            <c:ext xmlns:c16="http://schemas.microsoft.com/office/drawing/2014/chart" uri="{C3380CC4-5D6E-409C-BE32-E72D297353CC}">
              <c16:uniqueId val="{00000001-C844-4D02-9575-45E47F68516A}"/>
            </c:ext>
          </c:extLst>
        </c:ser>
        <c:dLbls>
          <c:showLegendKey val="0"/>
          <c:showVal val="0"/>
          <c:showCatName val="0"/>
          <c:showSerName val="0"/>
          <c:showPercent val="0"/>
          <c:showBubbleSize val="0"/>
        </c:dLbls>
        <c:axId val="952980992"/>
        <c:axId val="952982528"/>
      </c:areaChart>
      <c:catAx>
        <c:axId val="952980992"/>
        <c:scaling>
          <c:orientation val="minMax"/>
        </c:scaling>
        <c:delete val="0"/>
        <c:axPos val="b"/>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952982528"/>
        <c:crosses val="autoZero"/>
        <c:auto val="1"/>
        <c:lblAlgn val="ctr"/>
        <c:lblOffset val="100"/>
        <c:noMultiLvlLbl val="0"/>
      </c:catAx>
      <c:valAx>
        <c:axId val="952982528"/>
        <c:scaling>
          <c:orientation val="minMax"/>
        </c:scaling>
        <c:delete val="0"/>
        <c:axPos val="l"/>
        <c:majorGridlines/>
        <c:numFmt formatCode="General" sourceLinked="1"/>
        <c:majorTickMark val="none"/>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952980992"/>
        <c:crosses val="autoZero"/>
        <c:crossBetween val="midCat"/>
        <c:minorUnit val="5000"/>
      </c:valAx>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6D06E"/>
              </a:solidFill>
              <a:ln w="19050">
                <a:solidFill>
                  <a:schemeClr val="lt1"/>
                </a:solidFill>
              </a:ln>
              <a:effectLst/>
            </c:spPr>
            <c:extLst>
              <c:ext xmlns:c16="http://schemas.microsoft.com/office/drawing/2014/chart" uri="{C3380CC4-5D6E-409C-BE32-E72D297353CC}">
                <c16:uniqueId val="{00000001-FAFC-CB4C-A6E9-9AAE187A0534}"/>
              </c:ext>
            </c:extLst>
          </c:dPt>
          <c:dPt>
            <c:idx val="1"/>
            <c:bubble3D val="0"/>
            <c:spPr>
              <a:solidFill>
                <a:srgbClr val="939598">
                  <a:alpha val="50000"/>
                </a:srgbClr>
              </a:solidFill>
              <a:ln w="19050">
                <a:solidFill>
                  <a:schemeClr val="lt1"/>
                </a:solidFill>
              </a:ln>
              <a:effectLst/>
            </c:spPr>
            <c:extLst>
              <c:ext xmlns:c16="http://schemas.microsoft.com/office/drawing/2014/chart" uri="{C3380CC4-5D6E-409C-BE32-E72D297353CC}">
                <c16:uniqueId val="{00000003-FAFC-CB4C-A6E9-9AAE187A0534}"/>
              </c:ext>
            </c:extLst>
          </c:dPt>
          <c:dPt>
            <c:idx val="2"/>
            <c:bubble3D val="0"/>
            <c:spPr>
              <a:solidFill>
                <a:srgbClr val="13A89E"/>
              </a:solidFill>
              <a:ln w="19050">
                <a:solidFill>
                  <a:schemeClr val="lt1"/>
                </a:solidFill>
              </a:ln>
              <a:effectLst/>
            </c:spPr>
            <c:extLst>
              <c:ext xmlns:c16="http://schemas.microsoft.com/office/drawing/2014/chart" uri="{C3380CC4-5D6E-409C-BE32-E72D297353CC}">
                <c16:uniqueId val="{00000005-FAFC-CB4C-A6E9-9AAE187A0534}"/>
              </c:ext>
            </c:extLst>
          </c:dPt>
          <c:dPt>
            <c:idx val="3"/>
            <c:bubble3D val="0"/>
            <c:spPr>
              <a:solidFill>
                <a:srgbClr val="E3000F"/>
              </a:solidFill>
              <a:ln w="19050">
                <a:solidFill>
                  <a:schemeClr val="lt1"/>
                </a:solidFill>
              </a:ln>
              <a:effectLst/>
            </c:spPr>
            <c:extLst>
              <c:ext xmlns:c16="http://schemas.microsoft.com/office/drawing/2014/chart" uri="{C3380CC4-5D6E-409C-BE32-E72D297353CC}">
                <c16:uniqueId val="{00000007-FAFC-CB4C-A6E9-9AAE187A0534}"/>
              </c:ext>
            </c:extLst>
          </c:dPt>
          <c:dPt>
            <c:idx val="4"/>
            <c:bubble3D val="0"/>
            <c:spPr>
              <a:solidFill>
                <a:srgbClr val="FE8946"/>
              </a:solidFill>
              <a:ln w="19050">
                <a:solidFill>
                  <a:schemeClr val="lt1"/>
                </a:solidFill>
              </a:ln>
              <a:effectLst/>
            </c:spPr>
            <c:extLst>
              <c:ext xmlns:c16="http://schemas.microsoft.com/office/drawing/2014/chart" uri="{C3380CC4-5D6E-409C-BE32-E72D297353CC}">
                <c16:uniqueId val="{00000009-FAFC-CB4C-A6E9-9AAE187A0534}"/>
              </c:ext>
            </c:extLst>
          </c:dPt>
          <c:dPt>
            <c:idx val="5"/>
            <c:bubble3D val="0"/>
            <c:spPr>
              <a:solidFill>
                <a:srgbClr val="939598"/>
              </a:solidFill>
              <a:ln w="19050">
                <a:solidFill>
                  <a:schemeClr val="lt1"/>
                </a:solidFill>
              </a:ln>
              <a:effectLst/>
            </c:spPr>
            <c:extLst>
              <c:ext xmlns:c16="http://schemas.microsoft.com/office/drawing/2014/chart" uri="{C3380CC4-5D6E-409C-BE32-E72D297353CC}">
                <c16:uniqueId val="{0000000B-FAFC-CB4C-A6E9-9AAE187A0534}"/>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0D-FAFC-CB4C-A6E9-9AAE187A0534}"/>
              </c:ext>
            </c:extLst>
          </c:dPt>
          <c:cat>
            <c:strRef>
              <c:f>Sheet4!$H$3:$H$9</c:f>
              <c:strCache>
                <c:ptCount val="7"/>
                <c:pt idx="0">
                  <c:v>CAR</c:v>
                </c:pt>
                <c:pt idx="1">
                  <c:v>Cote D'Ivoire</c:v>
                </c:pt>
                <c:pt idx="2">
                  <c:v>DRC</c:v>
                </c:pt>
                <c:pt idx="3">
                  <c:v>Ghana</c:v>
                </c:pt>
                <c:pt idx="4">
                  <c:v>Guinea</c:v>
                </c:pt>
                <c:pt idx="5">
                  <c:v>Nigeria</c:v>
                </c:pt>
                <c:pt idx="6">
                  <c:v>Sierra Leone</c:v>
                </c:pt>
              </c:strCache>
            </c:strRef>
          </c:cat>
          <c:val>
            <c:numRef>
              <c:f>Sheet4!$M$3:$M$9</c:f>
              <c:numCache>
                <c:formatCode>General</c:formatCode>
                <c:ptCount val="7"/>
                <c:pt idx="0">
                  <c:v>2</c:v>
                </c:pt>
                <c:pt idx="1">
                  <c:v>1</c:v>
                </c:pt>
                <c:pt idx="2">
                  <c:v>4</c:v>
                </c:pt>
                <c:pt idx="3">
                  <c:v>8</c:v>
                </c:pt>
                <c:pt idx="4">
                  <c:v>2</c:v>
                </c:pt>
                <c:pt idx="5">
                  <c:v>4</c:v>
                </c:pt>
                <c:pt idx="6">
                  <c:v>1</c:v>
                </c:pt>
              </c:numCache>
            </c:numRef>
          </c:val>
          <c:extLst>
            <c:ext xmlns:c16="http://schemas.microsoft.com/office/drawing/2014/chart" uri="{C3380CC4-5D6E-409C-BE32-E72D297353CC}">
              <c16:uniqueId val="{0000000E-FAFC-CB4C-A6E9-9AAE187A053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Sheet4!$I$2</c:f>
              <c:strCache>
                <c:ptCount val="1"/>
                <c:pt idx="0">
                  <c:v>is currently being developed</c:v>
                </c:pt>
              </c:strCache>
            </c:strRef>
          </c:tx>
          <c:spPr>
            <a:solidFill>
              <a:srgbClr val="E3000F"/>
            </a:solidFill>
            <a:ln>
              <a:noFill/>
            </a:ln>
            <a:effectLst/>
          </c:spPr>
          <c:invertIfNegative val="0"/>
          <c:cat>
            <c:strRef>
              <c:f>Sheet4!$H$3:$H$10</c:f>
              <c:strCache>
                <c:ptCount val="8"/>
                <c:pt idx="0">
                  <c:v>CAR</c:v>
                </c:pt>
                <c:pt idx="1">
                  <c:v>Cote D'Ivoire</c:v>
                </c:pt>
                <c:pt idx="2">
                  <c:v>DRC</c:v>
                </c:pt>
                <c:pt idx="3">
                  <c:v>Ghana</c:v>
                </c:pt>
                <c:pt idx="4">
                  <c:v>Guinea</c:v>
                </c:pt>
                <c:pt idx="5">
                  <c:v>Nigeria</c:v>
                </c:pt>
                <c:pt idx="6">
                  <c:v>Sierra Leone</c:v>
                </c:pt>
                <c:pt idx="7">
                  <c:v>TOTAL</c:v>
                </c:pt>
              </c:strCache>
            </c:strRef>
          </c:cat>
          <c:val>
            <c:numRef>
              <c:f>Sheet4!$I$3:$I$10</c:f>
              <c:numCache>
                <c:formatCode>General</c:formatCode>
                <c:ptCount val="8"/>
                <c:pt idx="0">
                  <c:v>1</c:v>
                </c:pt>
                <c:pt idx="2">
                  <c:v>4</c:v>
                </c:pt>
                <c:pt idx="5">
                  <c:v>2</c:v>
                </c:pt>
                <c:pt idx="7">
                  <c:v>7</c:v>
                </c:pt>
              </c:numCache>
            </c:numRef>
          </c:val>
          <c:extLst>
            <c:ext xmlns:c16="http://schemas.microsoft.com/office/drawing/2014/chart" uri="{C3380CC4-5D6E-409C-BE32-E72D297353CC}">
              <c16:uniqueId val="{00000000-6E4D-074E-8A73-720E5712D341}"/>
            </c:ext>
          </c:extLst>
        </c:ser>
        <c:ser>
          <c:idx val="1"/>
          <c:order val="1"/>
          <c:tx>
            <c:strRef>
              <c:f>Sheet4!$J$2</c:f>
              <c:strCache>
                <c:ptCount val="1"/>
                <c:pt idx="0">
                  <c:v>is being considered but policy development has not started</c:v>
                </c:pt>
              </c:strCache>
            </c:strRef>
          </c:tx>
          <c:spPr>
            <a:solidFill>
              <a:srgbClr val="FE8946"/>
            </a:solidFill>
            <a:ln>
              <a:noFill/>
            </a:ln>
            <a:effectLst/>
          </c:spPr>
          <c:invertIfNegative val="0"/>
          <c:cat>
            <c:strRef>
              <c:f>Sheet4!$H$3:$H$10</c:f>
              <c:strCache>
                <c:ptCount val="8"/>
                <c:pt idx="0">
                  <c:v>CAR</c:v>
                </c:pt>
                <c:pt idx="1">
                  <c:v>Cote D'Ivoire</c:v>
                </c:pt>
                <c:pt idx="2">
                  <c:v>DRC</c:v>
                </c:pt>
                <c:pt idx="3">
                  <c:v>Ghana</c:v>
                </c:pt>
                <c:pt idx="4">
                  <c:v>Guinea</c:v>
                </c:pt>
                <c:pt idx="5">
                  <c:v>Nigeria</c:v>
                </c:pt>
                <c:pt idx="6">
                  <c:v>Sierra Leone</c:v>
                </c:pt>
                <c:pt idx="7">
                  <c:v>TOTAL</c:v>
                </c:pt>
              </c:strCache>
            </c:strRef>
          </c:cat>
          <c:val>
            <c:numRef>
              <c:f>Sheet4!$J$3:$J$10</c:f>
              <c:numCache>
                <c:formatCode>General</c:formatCode>
                <c:ptCount val="8"/>
                <c:pt idx="0">
                  <c:v>1</c:v>
                </c:pt>
                <c:pt idx="5">
                  <c:v>1</c:v>
                </c:pt>
                <c:pt idx="7">
                  <c:v>2</c:v>
                </c:pt>
              </c:numCache>
            </c:numRef>
          </c:val>
          <c:extLst>
            <c:ext xmlns:c16="http://schemas.microsoft.com/office/drawing/2014/chart" uri="{C3380CC4-5D6E-409C-BE32-E72D297353CC}">
              <c16:uniqueId val="{00000001-6E4D-074E-8A73-720E5712D341}"/>
            </c:ext>
          </c:extLst>
        </c:ser>
        <c:ser>
          <c:idx val="2"/>
          <c:order val="2"/>
          <c:tx>
            <c:strRef>
              <c:f>Sheet4!$K$2</c:f>
              <c:strCache>
                <c:ptCount val="1"/>
                <c:pt idx="0">
                  <c:v>has been developed and is endorsed by the Ministry of Health</c:v>
                </c:pt>
              </c:strCache>
            </c:strRef>
          </c:tx>
          <c:spPr>
            <a:solidFill>
              <a:srgbClr val="13A89E"/>
            </a:solidFill>
            <a:ln>
              <a:noFill/>
            </a:ln>
            <a:effectLst/>
          </c:spPr>
          <c:invertIfNegative val="0"/>
          <c:cat>
            <c:strRef>
              <c:f>Sheet4!$H$3:$H$10</c:f>
              <c:strCache>
                <c:ptCount val="8"/>
                <c:pt idx="0">
                  <c:v>CAR</c:v>
                </c:pt>
                <c:pt idx="1">
                  <c:v>Cote D'Ivoire</c:v>
                </c:pt>
                <c:pt idx="2">
                  <c:v>DRC</c:v>
                </c:pt>
                <c:pt idx="3">
                  <c:v>Ghana</c:v>
                </c:pt>
                <c:pt idx="4">
                  <c:v>Guinea</c:v>
                </c:pt>
                <c:pt idx="5">
                  <c:v>Nigeria</c:v>
                </c:pt>
                <c:pt idx="6">
                  <c:v>Sierra Leone</c:v>
                </c:pt>
                <c:pt idx="7">
                  <c:v>TOTAL</c:v>
                </c:pt>
              </c:strCache>
            </c:strRef>
          </c:cat>
          <c:val>
            <c:numRef>
              <c:f>Sheet4!$K$3:$K$10</c:f>
              <c:numCache>
                <c:formatCode>General</c:formatCode>
                <c:ptCount val="8"/>
                <c:pt idx="1">
                  <c:v>1</c:v>
                </c:pt>
                <c:pt idx="3">
                  <c:v>8</c:v>
                </c:pt>
                <c:pt idx="4">
                  <c:v>1</c:v>
                </c:pt>
                <c:pt idx="5">
                  <c:v>1</c:v>
                </c:pt>
                <c:pt idx="6">
                  <c:v>1</c:v>
                </c:pt>
                <c:pt idx="7">
                  <c:v>12</c:v>
                </c:pt>
              </c:numCache>
            </c:numRef>
          </c:val>
          <c:extLst>
            <c:ext xmlns:c16="http://schemas.microsoft.com/office/drawing/2014/chart" uri="{C3380CC4-5D6E-409C-BE32-E72D297353CC}">
              <c16:uniqueId val="{00000002-6E4D-074E-8A73-720E5712D341}"/>
            </c:ext>
          </c:extLst>
        </c:ser>
        <c:ser>
          <c:idx val="3"/>
          <c:order val="3"/>
          <c:tx>
            <c:strRef>
              <c:f>Sheet4!$L$2</c:f>
              <c:strCache>
                <c:ptCount val="1"/>
                <c:pt idx="0">
                  <c:v>I don't know </c:v>
                </c:pt>
              </c:strCache>
            </c:strRef>
          </c:tx>
          <c:spPr>
            <a:solidFill>
              <a:srgbClr val="939598"/>
            </a:solidFill>
            <a:ln>
              <a:noFill/>
            </a:ln>
            <a:effectLst/>
          </c:spPr>
          <c:invertIfNegative val="0"/>
          <c:cat>
            <c:strRef>
              <c:f>Sheet4!$H$3:$H$10</c:f>
              <c:strCache>
                <c:ptCount val="8"/>
                <c:pt idx="0">
                  <c:v>CAR</c:v>
                </c:pt>
                <c:pt idx="1">
                  <c:v>Cote D'Ivoire</c:v>
                </c:pt>
                <c:pt idx="2">
                  <c:v>DRC</c:v>
                </c:pt>
                <c:pt idx="3">
                  <c:v>Ghana</c:v>
                </c:pt>
                <c:pt idx="4">
                  <c:v>Guinea</c:v>
                </c:pt>
                <c:pt idx="5">
                  <c:v>Nigeria</c:v>
                </c:pt>
                <c:pt idx="6">
                  <c:v>Sierra Leone</c:v>
                </c:pt>
                <c:pt idx="7">
                  <c:v>TOTAL</c:v>
                </c:pt>
              </c:strCache>
            </c:strRef>
          </c:cat>
          <c:val>
            <c:numRef>
              <c:f>Sheet4!$L$3:$L$10</c:f>
              <c:numCache>
                <c:formatCode>General</c:formatCode>
                <c:ptCount val="8"/>
                <c:pt idx="4">
                  <c:v>1</c:v>
                </c:pt>
                <c:pt idx="7">
                  <c:v>1</c:v>
                </c:pt>
              </c:numCache>
            </c:numRef>
          </c:val>
          <c:extLst>
            <c:ext xmlns:c16="http://schemas.microsoft.com/office/drawing/2014/chart" uri="{C3380CC4-5D6E-409C-BE32-E72D297353CC}">
              <c16:uniqueId val="{00000003-6E4D-074E-8A73-720E5712D341}"/>
            </c:ext>
          </c:extLst>
        </c:ser>
        <c:dLbls>
          <c:showLegendKey val="0"/>
          <c:showVal val="0"/>
          <c:showCatName val="0"/>
          <c:showSerName val="0"/>
          <c:showPercent val="0"/>
          <c:showBubbleSize val="0"/>
        </c:dLbls>
        <c:gapWidth val="150"/>
        <c:overlap val="100"/>
        <c:axId val="927992528"/>
        <c:axId val="918660544"/>
      </c:barChart>
      <c:catAx>
        <c:axId val="92799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8660544"/>
        <c:crosses val="autoZero"/>
        <c:auto val="1"/>
        <c:lblAlgn val="ctr"/>
        <c:lblOffset val="100"/>
        <c:noMultiLvlLbl val="0"/>
      </c:catAx>
      <c:valAx>
        <c:axId val="91866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799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Sheet9!$F$3</c:f>
              <c:strCache>
                <c:ptCount val="1"/>
                <c:pt idx="0">
                  <c:v>a few pilot sites</c:v>
                </c:pt>
              </c:strCache>
            </c:strRef>
          </c:tx>
          <c:spPr>
            <a:solidFill>
              <a:srgbClr val="939598"/>
            </a:solidFill>
            <a:ln>
              <a:noFill/>
            </a:ln>
            <a:effectLst/>
          </c:spPr>
          <c:invertIfNegative val="0"/>
          <c:cat>
            <c:strRef>
              <c:f>Sheet9!$E$4:$E$11</c:f>
              <c:strCache>
                <c:ptCount val="8"/>
                <c:pt idx="0">
                  <c:v>CAR</c:v>
                </c:pt>
                <c:pt idx="1">
                  <c:v>Cote D'Ivoire</c:v>
                </c:pt>
                <c:pt idx="2">
                  <c:v>DRC</c:v>
                </c:pt>
                <c:pt idx="3">
                  <c:v>Ghana</c:v>
                </c:pt>
                <c:pt idx="4">
                  <c:v>Guinea</c:v>
                </c:pt>
                <c:pt idx="5">
                  <c:v>Nigeria</c:v>
                </c:pt>
                <c:pt idx="6">
                  <c:v>Sierra Leone</c:v>
                </c:pt>
                <c:pt idx="7">
                  <c:v>TOTAL</c:v>
                </c:pt>
              </c:strCache>
            </c:strRef>
          </c:cat>
          <c:val>
            <c:numRef>
              <c:f>Sheet9!$F$4:$F$11</c:f>
              <c:numCache>
                <c:formatCode>General</c:formatCode>
                <c:ptCount val="8"/>
                <c:pt idx="0">
                  <c:v>2</c:v>
                </c:pt>
                <c:pt idx="4">
                  <c:v>1</c:v>
                </c:pt>
                <c:pt idx="7">
                  <c:v>3</c:v>
                </c:pt>
              </c:numCache>
            </c:numRef>
          </c:val>
          <c:extLst>
            <c:ext xmlns:c16="http://schemas.microsoft.com/office/drawing/2014/chart" uri="{C3380CC4-5D6E-409C-BE32-E72D297353CC}">
              <c16:uniqueId val="{00000000-6E9E-2E4D-B885-C57513CED9F8}"/>
            </c:ext>
          </c:extLst>
        </c:ser>
        <c:ser>
          <c:idx val="1"/>
          <c:order val="1"/>
          <c:tx>
            <c:strRef>
              <c:f>Sheet9!$G$3</c:f>
              <c:strCache>
                <c:ptCount val="1"/>
                <c:pt idx="0">
                  <c:v>25-50% of districts</c:v>
                </c:pt>
              </c:strCache>
            </c:strRef>
          </c:tx>
          <c:spPr>
            <a:solidFill>
              <a:srgbClr val="13A89E"/>
            </a:solidFill>
            <a:ln>
              <a:noFill/>
            </a:ln>
            <a:effectLst/>
          </c:spPr>
          <c:invertIfNegative val="0"/>
          <c:cat>
            <c:strRef>
              <c:f>Sheet9!$E$4:$E$11</c:f>
              <c:strCache>
                <c:ptCount val="8"/>
                <c:pt idx="0">
                  <c:v>CAR</c:v>
                </c:pt>
                <c:pt idx="1">
                  <c:v>Cote D'Ivoire</c:v>
                </c:pt>
                <c:pt idx="2">
                  <c:v>DRC</c:v>
                </c:pt>
                <c:pt idx="3">
                  <c:v>Ghana</c:v>
                </c:pt>
                <c:pt idx="4">
                  <c:v>Guinea</c:v>
                </c:pt>
                <c:pt idx="5">
                  <c:v>Nigeria</c:v>
                </c:pt>
                <c:pt idx="6">
                  <c:v>Sierra Leone</c:v>
                </c:pt>
                <c:pt idx="7">
                  <c:v>TOTAL</c:v>
                </c:pt>
              </c:strCache>
            </c:strRef>
          </c:cat>
          <c:val>
            <c:numRef>
              <c:f>Sheet9!$G$4:$G$11</c:f>
              <c:numCache>
                <c:formatCode>General</c:formatCode>
                <c:ptCount val="8"/>
                <c:pt idx="3">
                  <c:v>2</c:v>
                </c:pt>
                <c:pt idx="5">
                  <c:v>1</c:v>
                </c:pt>
                <c:pt idx="6">
                  <c:v>1</c:v>
                </c:pt>
                <c:pt idx="7">
                  <c:v>4</c:v>
                </c:pt>
              </c:numCache>
            </c:numRef>
          </c:val>
          <c:extLst>
            <c:ext xmlns:c16="http://schemas.microsoft.com/office/drawing/2014/chart" uri="{C3380CC4-5D6E-409C-BE32-E72D297353CC}">
              <c16:uniqueId val="{00000001-6E9E-2E4D-B885-C57513CED9F8}"/>
            </c:ext>
          </c:extLst>
        </c:ser>
        <c:ser>
          <c:idx val="2"/>
          <c:order val="2"/>
          <c:tx>
            <c:strRef>
              <c:f>Sheet9!$H$3</c:f>
              <c:strCache>
                <c:ptCount val="1"/>
                <c:pt idx="0">
                  <c:v>in a few facilities</c:v>
                </c:pt>
              </c:strCache>
            </c:strRef>
          </c:tx>
          <c:spPr>
            <a:solidFill>
              <a:srgbClr val="FE8946"/>
            </a:solidFill>
            <a:ln>
              <a:noFill/>
            </a:ln>
            <a:effectLst/>
          </c:spPr>
          <c:invertIfNegative val="0"/>
          <c:cat>
            <c:strRef>
              <c:f>Sheet9!$E$4:$E$11</c:f>
              <c:strCache>
                <c:ptCount val="8"/>
                <c:pt idx="0">
                  <c:v>CAR</c:v>
                </c:pt>
                <c:pt idx="1">
                  <c:v>Cote D'Ivoire</c:v>
                </c:pt>
                <c:pt idx="2">
                  <c:v>DRC</c:v>
                </c:pt>
                <c:pt idx="3">
                  <c:v>Ghana</c:v>
                </c:pt>
                <c:pt idx="4">
                  <c:v>Guinea</c:v>
                </c:pt>
                <c:pt idx="5">
                  <c:v>Nigeria</c:v>
                </c:pt>
                <c:pt idx="6">
                  <c:v>Sierra Leone</c:v>
                </c:pt>
                <c:pt idx="7">
                  <c:v>TOTAL</c:v>
                </c:pt>
              </c:strCache>
            </c:strRef>
          </c:cat>
          <c:val>
            <c:numRef>
              <c:f>Sheet9!$H$4:$H$11</c:f>
              <c:numCache>
                <c:formatCode>General</c:formatCode>
                <c:ptCount val="8"/>
                <c:pt idx="2">
                  <c:v>2</c:v>
                </c:pt>
                <c:pt idx="3">
                  <c:v>5</c:v>
                </c:pt>
                <c:pt idx="4">
                  <c:v>1</c:v>
                </c:pt>
                <c:pt idx="7">
                  <c:v>8</c:v>
                </c:pt>
              </c:numCache>
            </c:numRef>
          </c:val>
          <c:extLst>
            <c:ext xmlns:c16="http://schemas.microsoft.com/office/drawing/2014/chart" uri="{C3380CC4-5D6E-409C-BE32-E72D297353CC}">
              <c16:uniqueId val="{00000002-6E9E-2E4D-B885-C57513CED9F8}"/>
            </c:ext>
          </c:extLst>
        </c:ser>
        <c:ser>
          <c:idx val="3"/>
          <c:order val="3"/>
          <c:tx>
            <c:strRef>
              <c:f>Sheet9!$I$3</c:f>
              <c:strCache>
                <c:ptCount val="1"/>
                <c:pt idx="0">
                  <c:v>more than 50% of districts</c:v>
                </c:pt>
              </c:strCache>
            </c:strRef>
          </c:tx>
          <c:spPr>
            <a:solidFill>
              <a:srgbClr val="939598">
                <a:alpha val="50000"/>
              </a:srgbClr>
            </a:solidFill>
            <a:ln>
              <a:noFill/>
            </a:ln>
            <a:effectLst/>
          </c:spPr>
          <c:invertIfNegative val="0"/>
          <c:cat>
            <c:strRef>
              <c:f>Sheet9!$E$4:$E$11</c:f>
              <c:strCache>
                <c:ptCount val="8"/>
                <c:pt idx="0">
                  <c:v>CAR</c:v>
                </c:pt>
                <c:pt idx="1">
                  <c:v>Cote D'Ivoire</c:v>
                </c:pt>
                <c:pt idx="2">
                  <c:v>DRC</c:v>
                </c:pt>
                <c:pt idx="3">
                  <c:v>Ghana</c:v>
                </c:pt>
                <c:pt idx="4">
                  <c:v>Guinea</c:v>
                </c:pt>
                <c:pt idx="5">
                  <c:v>Nigeria</c:v>
                </c:pt>
                <c:pt idx="6">
                  <c:v>Sierra Leone</c:v>
                </c:pt>
                <c:pt idx="7">
                  <c:v>TOTAL</c:v>
                </c:pt>
              </c:strCache>
            </c:strRef>
          </c:cat>
          <c:val>
            <c:numRef>
              <c:f>Sheet9!$I$4:$I$11</c:f>
              <c:numCache>
                <c:formatCode>General</c:formatCode>
                <c:ptCount val="8"/>
                <c:pt idx="5">
                  <c:v>1</c:v>
                </c:pt>
                <c:pt idx="7">
                  <c:v>1</c:v>
                </c:pt>
              </c:numCache>
            </c:numRef>
          </c:val>
          <c:extLst>
            <c:ext xmlns:c16="http://schemas.microsoft.com/office/drawing/2014/chart" uri="{C3380CC4-5D6E-409C-BE32-E72D297353CC}">
              <c16:uniqueId val="{00000003-6E9E-2E4D-B885-C57513CED9F8}"/>
            </c:ext>
          </c:extLst>
        </c:ser>
        <c:ser>
          <c:idx val="4"/>
          <c:order val="4"/>
          <c:tx>
            <c:strRef>
              <c:f>Sheet9!$J$3</c:f>
              <c:strCache>
                <c:ptCount val="1"/>
                <c:pt idx="0">
                  <c:v>in a few districts</c:v>
                </c:pt>
              </c:strCache>
            </c:strRef>
          </c:tx>
          <c:spPr>
            <a:solidFill>
              <a:schemeClr val="tx1"/>
            </a:solidFill>
            <a:ln>
              <a:noFill/>
            </a:ln>
            <a:effectLst/>
          </c:spPr>
          <c:invertIfNegative val="0"/>
          <c:cat>
            <c:strRef>
              <c:f>Sheet9!$E$4:$E$11</c:f>
              <c:strCache>
                <c:ptCount val="8"/>
                <c:pt idx="0">
                  <c:v>CAR</c:v>
                </c:pt>
                <c:pt idx="1">
                  <c:v>Cote D'Ivoire</c:v>
                </c:pt>
                <c:pt idx="2">
                  <c:v>DRC</c:v>
                </c:pt>
                <c:pt idx="3">
                  <c:v>Ghana</c:v>
                </c:pt>
                <c:pt idx="4">
                  <c:v>Guinea</c:v>
                </c:pt>
                <c:pt idx="5">
                  <c:v>Nigeria</c:v>
                </c:pt>
                <c:pt idx="6">
                  <c:v>Sierra Leone</c:v>
                </c:pt>
                <c:pt idx="7">
                  <c:v>TOTAL</c:v>
                </c:pt>
              </c:strCache>
            </c:strRef>
          </c:cat>
          <c:val>
            <c:numRef>
              <c:f>Sheet9!$J$4:$J$11</c:f>
              <c:numCache>
                <c:formatCode>General</c:formatCode>
                <c:ptCount val="8"/>
                <c:pt idx="3">
                  <c:v>1</c:v>
                </c:pt>
                <c:pt idx="5">
                  <c:v>1</c:v>
                </c:pt>
                <c:pt idx="7">
                  <c:v>2</c:v>
                </c:pt>
              </c:numCache>
            </c:numRef>
          </c:val>
          <c:extLst>
            <c:ext xmlns:c16="http://schemas.microsoft.com/office/drawing/2014/chart" uri="{C3380CC4-5D6E-409C-BE32-E72D297353CC}">
              <c16:uniqueId val="{00000004-6E9E-2E4D-B885-C57513CED9F8}"/>
            </c:ext>
          </c:extLst>
        </c:ser>
        <c:ser>
          <c:idx val="5"/>
          <c:order val="5"/>
          <c:tx>
            <c:strRef>
              <c:f>Sheet9!$K$3</c:f>
              <c:strCache>
                <c:ptCount val="1"/>
                <c:pt idx="0">
                  <c:v>more than 50% of districts</c:v>
                </c:pt>
              </c:strCache>
            </c:strRef>
          </c:tx>
          <c:spPr>
            <a:solidFill>
              <a:srgbClr val="E3000F"/>
            </a:solidFill>
            <a:ln>
              <a:noFill/>
            </a:ln>
            <a:effectLst/>
          </c:spPr>
          <c:invertIfNegative val="0"/>
          <c:cat>
            <c:strRef>
              <c:f>Sheet9!$E$4:$E$11</c:f>
              <c:strCache>
                <c:ptCount val="8"/>
                <c:pt idx="0">
                  <c:v>CAR</c:v>
                </c:pt>
                <c:pt idx="1">
                  <c:v>Cote D'Ivoire</c:v>
                </c:pt>
                <c:pt idx="2">
                  <c:v>DRC</c:v>
                </c:pt>
                <c:pt idx="3">
                  <c:v>Ghana</c:v>
                </c:pt>
                <c:pt idx="4">
                  <c:v>Guinea</c:v>
                </c:pt>
                <c:pt idx="5">
                  <c:v>Nigeria</c:v>
                </c:pt>
                <c:pt idx="6">
                  <c:v>Sierra Leone</c:v>
                </c:pt>
                <c:pt idx="7">
                  <c:v>TOTAL</c:v>
                </c:pt>
              </c:strCache>
            </c:strRef>
          </c:cat>
          <c:val>
            <c:numRef>
              <c:f>Sheet9!$K$4:$K$11</c:f>
              <c:numCache>
                <c:formatCode>General</c:formatCode>
                <c:ptCount val="8"/>
                <c:pt idx="1">
                  <c:v>1</c:v>
                </c:pt>
                <c:pt idx="2">
                  <c:v>2</c:v>
                </c:pt>
                <c:pt idx="5">
                  <c:v>1</c:v>
                </c:pt>
                <c:pt idx="7">
                  <c:v>4</c:v>
                </c:pt>
              </c:numCache>
            </c:numRef>
          </c:val>
          <c:extLst>
            <c:ext xmlns:c16="http://schemas.microsoft.com/office/drawing/2014/chart" uri="{C3380CC4-5D6E-409C-BE32-E72D297353CC}">
              <c16:uniqueId val="{00000005-6E9E-2E4D-B885-C57513CED9F8}"/>
            </c:ext>
          </c:extLst>
        </c:ser>
        <c:dLbls>
          <c:showLegendKey val="0"/>
          <c:showVal val="0"/>
          <c:showCatName val="0"/>
          <c:showSerName val="0"/>
          <c:showPercent val="0"/>
          <c:showBubbleSize val="0"/>
        </c:dLbls>
        <c:gapWidth val="150"/>
        <c:overlap val="100"/>
        <c:axId val="953506640"/>
        <c:axId val="927082144"/>
      </c:barChart>
      <c:catAx>
        <c:axId val="95350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7082144"/>
        <c:crosses val="autoZero"/>
        <c:auto val="1"/>
        <c:lblAlgn val="ctr"/>
        <c:lblOffset val="100"/>
        <c:noMultiLvlLbl val="0"/>
      </c:catAx>
      <c:valAx>
        <c:axId val="927082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350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Sheet10!$F$2</c:f>
              <c:strCache>
                <c:ptCount val="1"/>
                <c:pt idx="0">
                  <c:v>realignment of procurement planning to support DSD rollout</c:v>
                </c:pt>
              </c:strCache>
            </c:strRef>
          </c:tx>
          <c:spPr>
            <a:solidFill>
              <a:srgbClr val="939598"/>
            </a:solidFill>
            <a:ln>
              <a:noFill/>
            </a:ln>
            <a:effectLst/>
          </c:spPr>
          <c:invertIfNegative val="0"/>
          <c:cat>
            <c:strRef>
              <c:f>Sheet10!$E$3:$E$10</c:f>
              <c:strCache>
                <c:ptCount val="8"/>
                <c:pt idx="0">
                  <c:v>CAR</c:v>
                </c:pt>
                <c:pt idx="1">
                  <c:v>Cote D'Ivoire</c:v>
                </c:pt>
                <c:pt idx="2">
                  <c:v>DRC</c:v>
                </c:pt>
                <c:pt idx="3">
                  <c:v>Ghana</c:v>
                </c:pt>
                <c:pt idx="4">
                  <c:v>Guinea</c:v>
                </c:pt>
                <c:pt idx="5">
                  <c:v>Nigeria</c:v>
                </c:pt>
                <c:pt idx="6">
                  <c:v>Sierra Leone</c:v>
                </c:pt>
                <c:pt idx="7">
                  <c:v>TOTAL</c:v>
                </c:pt>
              </c:strCache>
            </c:strRef>
          </c:cat>
          <c:val>
            <c:numRef>
              <c:f>Sheet10!$F$3:$F$10</c:f>
              <c:numCache>
                <c:formatCode>General</c:formatCode>
                <c:ptCount val="8"/>
                <c:pt idx="0">
                  <c:v>2</c:v>
                </c:pt>
                <c:pt idx="4">
                  <c:v>1</c:v>
                </c:pt>
                <c:pt idx="5">
                  <c:v>1</c:v>
                </c:pt>
                <c:pt idx="7">
                  <c:v>4</c:v>
                </c:pt>
              </c:numCache>
            </c:numRef>
          </c:val>
          <c:extLst>
            <c:ext xmlns:c16="http://schemas.microsoft.com/office/drawing/2014/chart" uri="{C3380CC4-5D6E-409C-BE32-E72D297353CC}">
              <c16:uniqueId val="{00000000-AE10-6445-AC6D-39AEB88C83EB}"/>
            </c:ext>
          </c:extLst>
        </c:ser>
        <c:ser>
          <c:idx val="1"/>
          <c:order val="1"/>
          <c:tx>
            <c:strRef>
              <c:f>Sheet10!$G$2</c:f>
              <c:strCache>
                <c:ptCount val="1"/>
                <c:pt idx="0">
                  <c:v>increased viral load coverage</c:v>
                </c:pt>
              </c:strCache>
            </c:strRef>
          </c:tx>
          <c:spPr>
            <a:solidFill>
              <a:srgbClr val="E3000F"/>
            </a:solidFill>
            <a:ln>
              <a:noFill/>
            </a:ln>
            <a:effectLst/>
          </c:spPr>
          <c:invertIfNegative val="0"/>
          <c:cat>
            <c:strRef>
              <c:f>Sheet10!$E$3:$E$10</c:f>
              <c:strCache>
                <c:ptCount val="8"/>
                <c:pt idx="0">
                  <c:v>CAR</c:v>
                </c:pt>
                <c:pt idx="1">
                  <c:v>Cote D'Ivoire</c:v>
                </c:pt>
                <c:pt idx="2">
                  <c:v>DRC</c:v>
                </c:pt>
                <c:pt idx="3">
                  <c:v>Ghana</c:v>
                </c:pt>
                <c:pt idx="4">
                  <c:v>Guinea</c:v>
                </c:pt>
                <c:pt idx="5">
                  <c:v>Nigeria</c:v>
                </c:pt>
                <c:pt idx="6">
                  <c:v>Sierra Leone</c:v>
                </c:pt>
                <c:pt idx="7">
                  <c:v>TOTAL</c:v>
                </c:pt>
              </c:strCache>
            </c:strRef>
          </c:cat>
          <c:val>
            <c:numRef>
              <c:f>Sheet10!$G$3:$G$10</c:f>
              <c:numCache>
                <c:formatCode>General</c:formatCode>
                <c:ptCount val="8"/>
                <c:pt idx="1">
                  <c:v>1</c:v>
                </c:pt>
                <c:pt idx="2">
                  <c:v>3</c:v>
                </c:pt>
                <c:pt idx="5">
                  <c:v>1</c:v>
                </c:pt>
                <c:pt idx="7">
                  <c:v>5</c:v>
                </c:pt>
              </c:numCache>
            </c:numRef>
          </c:val>
          <c:extLst>
            <c:ext xmlns:c16="http://schemas.microsoft.com/office/drawing/2014/chart" uri="{C3380CC4-5D6E-409C-BE32-E72D297353CC}">
              <c16:uniqueId val="{00000001-AE10-6445-AC6D-39AEB88C83EB}"/>
            </c:ext>
          </c:extLst>
        </c:ser>
        <c:ser>
          <c:idx val="2"/>
          <c:order val="2"/>
          <c:tx>
            <c:strRef>
              <c:f>Sheet10!$H$2</c:f>
              <c:strCache>
                <c:ptCount val="1"/>
                <c:pt idx="0">
                  <c:v>improved dissemination of policies from national to local level</c:v>
                </c:pt>
              </c:strCache>
            </c:strRef>
          </c:tx>
          <c:spPr>
            <a:solidFill>
              <a:srgbClr val="FE8946"/>
            </a:solidFill>
            <a:ln>
              <a:noFill/>
            </a:ln>
            <a:effectLst/>
          </c:spPr>
          <c:invertIfNegative val="0"/>
          <c:cat>
            <c:strRef>
              <c:f>Sheet10!$E$3:$E$10</c:f>
              <c:strCache>
                <c:ptCount val="8"/>
                <c:pt idx="0">
                  <c:v>CAR</c:v>
                </c:pt>
                <c:pt idx="1">
                  <c:v>Cote D'Ivoire</c:v>
                </c:pt>
                <c:pt idx="2">
                  <c:v>DRC</c:v>
                </c:pt>
                <c:pt idx="3">
                  <c:v>Ghana</c:v>
                </c:pt>
                <c:pt idx="4">
                  <c:v>Guinea</c:v>
                </c:pt>
                <c:pt idx="5">
                  <c:v>Nigeria</c:v>
                </c:pt>
                <c:pt idx="6">
                  <c:v>Sierra Leone</c:v>
                </c:pt>
                <c:pt idx="7">
                  <c:v>TOTAL</c:v>
                </c:pt>
              </c:strCache>
            </c:strRef>
          </c:cat>
          <c:val>
            <c:numRef>
              <c:f>Sheet10!$H$3:$H$10</c:f>
              <c:numCache>
                <c:formatCode>General</c:formatCode>
                <c:ptCount val="8"/>
                <c:pt idx="2">
                  <c:v>1</c:v>
                </c:pt>
                <c:pt idx="3">
                  <c:v>3</c:v>
                </c:pt>
                <c:pt idx="5">
                  <c:v>2</c:v>
                </c:pt>
                <c:pt idx="7">
                  <c:v>6</c:v>
                </c:pt>
              </c:numCache>
            </c:numRef>
          </c:val>
          <c:extLst>
            <c:ext xmlns:c16="http://schemas.microsoft.com/office/drawing/2014/chart" uri="{C3380CC4-5D6E-409C-BE32-E72D297353CC}">
              <c16:uniqueId val="{00000002-AE10-6445-AC6D-39AEB88C83EB}"/>
            </c:ext>
          </c:extLst>
        </c:ser>
        <c:ser>
          <c:idx val="3"/>
          <c:order val="3"/>
          <c:tx>
            <c:strRef>
              <c:f>Sheet10!$I$2</c:f>
              <c:strCache>
                <c:ptCount val="1"/>
                <c:pt idx="0">
                  <c:v>increased community demand and engagement</c:v>
                </c:pt>
              </c:strCache>
            </c:strRef>
          </c:tx>
          <c:spPr>
            <a:solidFill>
              <a:srgbClr val="13A89E"/>
            </a:solidFill>
            <a:ln>
              <a:noFill/>
            </a:ln>
            <a:effectLst/>
          </c:spPr>
          <c:invertIfNegative val="0"/>
          <c:cat>
            <c:strRef>
              <c:f>Sheet10!$E$3:$E$10</c:f>
              <c:strCache>
                <c:ptCount val="8"/>
                <c:pt idx="0">
                  <c:v>CAR</c:v>
                </c:pt>
                <c:pt idx="1">
                  <c:v>Cote D'Ivoire</c:v>
                </c:pt>
                <c:pt idx="2">
                  <c:v>DRC</c:v>
                </c:pt>
                <c:pt idx="3">
                  <c:v>Ghana</c:v>
                </c:pt>
                <c:pt idx="4">
                  <c:v>Guinea</c:v>
                </c:pt>
                <c:pt idx="5">
                  <c:v>Nigeria</c:v>
                </c:pt>
                <c:pt idx="6">
                  <c:v>Sierra Leone</c:v>
                </c:pt>
                <c:pt idx="7">
                  <c:v>TOTAL</c:v>
                </c:pt>
              </c:strCache>
            </c:strRef>
          </c:cat>
          <c:val>
            <c:numRef>
              <c:f>Sheet10!$I$3:$I$10</c:f>
              <c:numCache>
                <c:formatCode>General</c:formatCode>
                <c:ptCount val="8"/>
                <c:pt idx="3">
                  <c:v>4</c:v>
                </c:pt>
                <c:pt idx="6">
                  <c:v>1</c:v>
                </c:pt>
                <c:pt idx="7">
                  <c:v>5</c:v>
                </c:pt>
              </c:numCache>
            </c:numRef>
          </c:val>
          <c:extLst>
            <c:ext xmlns:c16="http://schemas.microsoft.com/office/drawing/2014/chart" uri="{C3380CC4-5D6E-409C-BE32-E72D297353CC}">
              <c16:uniqueId val="{00000003-AE10-6445-AC6D-39AEB88C83EB}"/>
            </c:ext>
          </c:extLst>
        </c:ser>
        <c:ser>
          <c:idx val="4"/>
          <c:order val="4"/>
          <c:tx>
            <c:strRef>
              <c:f>Sheet10!$J$2</c:f>
              <c:strCache>
                <c:ptCount val="1"/>
                <c:pt idx="0">
                  <c:v>increased training</c:v>
                </c:pt>
              </c:strCache>
            </c:strRef>
          </c:tx>
          <c:spPr>
            <a:solidFill>
              <a:schemeClr val="tx1"/>
            </a:solidFill>
            <a:ln>
              <a:noFill/>
            </a:ln>
            <a:effectLst/>
          </c:spPr>
          <c:invertIfNegative val="0"/>
          <c:cat>
            <c:strRef>
              <c:f>Sheet10!$E$3:$E$10</c:f>
              <c:strCache>
                <c:ptCount val="8"/>
                <c:pt idx="0">
                  <c:v>CAR</c:v>
                </c:pt>
                <c:pt idx="1">
                  <c:v>Cote D'Ivoire</c:v>
                </c:pt>
                <c:pt idx="2">
                  <c:v>DRC</c:v>
                </c:pt>
                <c:pt idx="3">
                  <c:v>Ghana</c:v>
                </c:pt>
                <c:pt idx="4">
                  <c:v>Guinea</c:v>
                </c:pt>
                <c:pt idx="5">
                  <c:v>Nigeria</c:v>
                </c:pt>
                <c:pt idx="6">
                  <c:v>Sierra Leone</c:v>
                </c:pt>
                <c:pt idx="7">
                  <c:v>TOTAL</c:v>
                </c:pt>
              </c:strCache>
            </c:strRef>
          </c:cat>
          <c:val>
            <c:numRef>
              <c:f>Sheet10!$J$3:$J$10</c:f>
              <c:numCache>
                <c:formatCode>General</c:formatCode>
                <c:ptCount val="8"/>
                <c:pt idx="3">
                  <c:v>1</c:v>
                </c:pt>
                <c:pt idx="7">
                  <c:v>1</c:v>
                </c:pt>
              </c:numCache>
            </c:numRef>
          </c:val>
          <c:extLst>
            <c:ext xmlns:c16="http://schemas.microsoft.com/office/drawing/2014/chart" uri="{C3380CC4-5D6E-409C-BE32-E72D297353CC}">
              <c16:uniqueId val="{00000004-AE10-6445-AC6D-39AEB88C83EB}"/>
            </c:ext>
          </c:extLst>
        </c:ser>
        <c:dLbls>
          <c:showLegendKey val="0"/>
          <c:showVal val="0"/>
          <c:showCatName val="0"/>
          <c:showSerName val="0"/>
          <c:showPercent val="0"/>
          <c:showBubbleSize val="0"/>
        </c:dLbls>
        <c:gapWidth val="150"/>
        <c:overlap val="100"/>
        <c:axId val="954539808"/>
        <c:axId val="954578704"/>
      </c:barChart>
      <c:catAx>
        <c:axId val="95453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4578704"/>
        <c:crosses val="autoZero"/>
        <c:auto val="1"/>
        <c:lblAlgn val="ctr"/>
        <c:lblOffset val="100"/>
        <c:noMultiLvlLbl val="0"/>
      </c:catAx>
      <c:valAx>
        <c:axId val="954578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453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0.36842</cdr:x>
      <cdr:y>0.49387</cdr:y>
    </cdr:from>
    <cdr:to>
      <cdr:x>0.95983</cdr:x>
      <cdr:y>0.63245</cdr:y>
    </cdr:to>
    <cdr:sp macro="" textlink="">
      <cdr:nvSpPr>
        <cdr:cNvPr id="2" name="TextBox 9">
          <a:extLst xmlns:a="http://schemas.openxmlformats.org/drawingml/2006/main">
            <a:ext uri="{FF2B5EF4-FFF2-40B4-BE49-F238E27FC236}">
              <a16:creationId xmlns:a16="http://schemas.microsoft.com/office/drawing/2014/main" id="{ED37C952-D922-4721-A937-69DB19D52C0A}"/>
            </a:ext>
          </a:extLst>
        </cdr:cNvPr>
        <cdr:cNvSpPr txBox="1"/>
      </cdr:nvSpPr>
      <cdr:spPr>
        <a:xfrm xmlns:a="http://schemas.openxmlformats.org/drawingml/2006/main">
          <a:off x="2736304" y="2303404"/>
          <a:ext cx="4392488"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ZA" dirty="0">
              <a:solidFill>
                <a:schemeClr val="bg1"/>
              </a:solidFill>
              <a:latin typeface="Arial" panose="020B0604020202020204" pitchFamily="34" charset="0"/>
              <a:cs typeface="Arial" panose="020B0604020202020204" pitchFamily="34" charset="0"/>
            </a:rPr>
            <a:t>The ART cohort tripled from 2011-2018 </a:t>
          </a:r>
        </a:p>
        <a:p xmlns:a="http://schemas.openxmlformats.org/drawingml/2006/main">
          <a:r>
            <a:rPr lang="en-ZA" dirty="0">
              <a:solidFill>
                <a:schemeClr val="bg1"/>
              </a:solidFill>
              <a:latin typeface="Arial" panose="020B0604020202020204" pitchFamily="34" charset="0"/>
              <a:cs typeface="Arial" panose="020B0604020202020204" pitchFamily="34" charset="0"/>
            </a:rPr>
            <a:t>From 60,000-180,000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D6CCF-C3C3-46E7-84DF-E8CB721655DE}" type="datetimeFigureOut">
              <a:rPr lang="en-US" smtClean="0"/>
              <a:t>5/21/2019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ACE72-F3A6-4DC2-AB02-758BC3D4C6AD}" type="slidenum">
              <a:rPr lang="en-US" smtClean="0"/>
              <a:t>‹#›</a:t>
            </a:fld>
            <a:endParaRPr lang="en-US"/>
          </a:p>
        </p:txBody>
      </p:sp>
    </p:spTree>
    <p:extLst>
      <p:ext uri="{BB962C8B-B14F-4D97-AF65-F5344CB8AC3E}">
        <p14:creationId xmlns:p14="http://schemas.microsoft.com/office/powerpoint/2010/main" val="246339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Thank you to everyone that has made time, prepared and travelled to be part of this consultation</a:t>
            </a:r>
          </a:p>
          <a:p>
            <a:pPr marL="228600" indent="-228600">
              <a:buAutoNum type="arabicPeriod"/>
            </a:pPr>
            <a:r>
              <a:rPr lang="en-US" dirty="0"/>
              <a:t>INTEREST was a great opportunity to meet and discuss specifically work the region</a:t>
            </a:r>
          </a:p>
          <a:p>
            <a:pPr marL="228600" indent="-228600">
              <a:buAutoNum type="arabicPeriod"/>
            </a:pPr>
            <a:r>
              <a:rPr lang="en-US" dirty="0"/>
              <a:t>We have been so impressed by all the great work you are doing and are confident that you have important lessons to learn with one another</a:t>
            </a:r>
          </a:p>
          <a:p>
            <a:pPr marL="228600" indent="-228600">
              <a:buAutoNum type="arabicPeriod"/>
            </a:pPr>
            <a:r>
              <a:rPr lang="en-US" dirty="0"/>
              <a:t>This afternoon, I’m here to welcome you and give you an overview of why it makes sense to focus on differentiated ART delivery as a starting point in the region, and to restate some of what </a:t>
            </a:r>
            <a:r>
              <a:rPr lang="en-US" smtClean="0"/>
              <a:t>Linda-Gail Bekker </a:t>
            </a:r>
            <a:r>
              <a:rPr lang="en-US"/>
              <a:t>presented </a:t>
            </a:r>
            <a:r>
              <a:rPr lang="en-US" smtClean="0"/>
              <a:t>yesterday at INTEREST.</a:t>
            </a:r>
            <a:endParaRPr lang="en-US" dirty="0"/>
          </a:p>
        </p:txBody>
      </p:sp>
      <p:sp>
        <p:nvSpPr>
          <p:cNvPr id="4" name="Slide Number Placeholder 3"/>
          <p:cNvSpPr>
            <a:spLocks noGrp="1"/>
          </p:cNvSpPr>
          <p:nvPr>
            <p:ph type="sldNum" sz="quarter" idx="10"/>
          </p:nvPr>
        </p:nvSpPr>
        <p:spPr/>
        <p:txBody>
          <a:bodyPr/>
          <a:lstStyle/>
          <a:p>
            <a:fld id="{DAAACE72-F3A6-4DC2-AB02-758BC3D4C6AD}" type="slidenum">
              <a:rPr lang="en-US" smtClean="0"/>
              <a:t>1</a:t>
            </a:fld>
            <a:endParaRPr lang="en-US"/>
          </a:p>
        </p:txBody>
      </p:sp>
    </p:spTree>
    <p:extLst>
      <p:ext uri="{BB962C8B-B14F-4D97-AF65-F5344CB8AC3E}">
        <p14:creationId xmlns:p14="http://schemas.microsoft.com/office/powerpoint/2010/main" val="126764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priority action is to extent ART refills for those who are adherent to treatment. Acknowledging the supply chain challenges, it is critical longer refills be offered to support sustained adherence. </a:t>
            </a:r>
          </a:p>
          <a:p>
            <a:r>
              <a:rPr lang="en-ZA" sz="1200" kern="1200" dirty="0">
                <a:solidFill>
                  <a:schemeClr val="tx1"/>
                </a:solidFill>
                <a:effectLst/>
                <a:latin typeface="+mn-lt"/>
                <a:ea typeface="+mn-ea"/>
                <a:cs typeface="+mn-cs"/>
              </a:rPr>
              <a:t>Extending ART refills for those who are adherent offers benefits to the client and to the health system. Given the generally lower HIV prevalence and high levels of HIV stigma in the region, longer ART refills can enable a reduction in transport costs for clients and minimize the risk of breaches of confidentiality and/or accidental disclosure. It also reduces the necessity of ensuring that frequent ART refills are available at every health facility.</a:t>
            </a:r>
          </a:p>
        </p:txBody>
      </p:sp>
      <p:sp>
        <p:nvSpPr>
          <p:cNvPr id="4" name="Slide Number Placeholder 3"/>
          <p:cNvSpPr>
            <a:spLocks noGrp="1"/>
          </p:cNvSpPr>
          <p:nvPr>
            <p:ph type="sldNum" sz="quarter" idx="5"/>
          </p:nvPr>
        </p:nvSpPr>
        <p:spPr/>
        <p:txBody>
          <a:bodyPr/>
          <a:lstStyle/>
          <a:p>
            <a:fld id="{DAAACE72-F3A6-4DC2-AB02-758BC3D4C6AD}" type="slidenum">
              <a:rPr lang="en-US" smtClean="0"/>
              <a:t>13</a:t>
            </a:fld>
            <a:endParaRPr lang="en-US"/>
          </a:p>
        </p:txBody>
      </p:sp>
    </p:spTree>
    <p:extLst>
      <p:ext uri="{BB962C8B-B14F-4D97-AF65-F5344CB8AC3E}">
        <p14:creationId xmlns:p14="http://schemas.microsoft.com/office/powerpoint/2010/main" val="148459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Reducing the frequency of unnecessary visits with a clinician can be beneficial to both clients and the healthcare system. Clients can receive their ART refill quickly and clinicians can focus their attention on ART initiation, managing clients with clinically complex HIV and other diseases.</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building blocks or “who, what, where and when” should be different for clinical consultations compared to for ART refills. </a:t>
            </a:r>
          </a:p>
          <a:p>
            <a:endParaRPr lang="en-US" dirty="0"/>
          </a:p>
        </p:txBody>
      </p:sp>
      <p:sp>
        <p:nvSpPr>
          <p:cNvPr id="4" name="Slide Number Placeholder 3"/>
          <p:cNvSpPr>
            <a:spLocks noGrp="1"/>
          </p:cNvSpPr>
          <p:nvPr>
            <p:ph type="sldNum" sz="quarter" idx="5"/>
          </p:nvPr>
        </p:nvSpPr>
        <p:spPr/>
        <p:txBody>
          <a:bodyPr/>
          <a:lstStyle/>
          <a:p>
            <a:fld id="{DAAACE72-F3A6-4DC2-AB02-758BC3D4C6AD}" type="slidenum">
              <a:rPr lang="en-US" smtClean="0"/>
              <a:t>14</a:t>
            </a:fld>
            <a:endParaRPr lang="en-US"/>
          </a:p>
        </p:txBody>
      </p:sp>
    </p:spTree>
    <p:extLst>
      <p:ext uri="{BB962C8B-B14F-4D97-AF65-F5344CB8AC3E}">
        <p14:creationId xmlns:p14="http://schemas.microsoft.com/office/powerpoint/2010/main" val="265239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Engagement of key population peers and people living with HIV lay providers in the provision of HIV care and</a:t>
            </a:r>
          </a:p>
          <a:p>
            <a:r>
              <a:rPr lang="en-ZA" sz="1200" kern="1200" dirty="0">
                <a:solidFill>
                  <a:schemeClr val="tx1"/>
                </a:solidFill>
                <a:effectLst/>
                <a:latin typeface="+mn-lt"/>
                <a:ea typeface="+mn-ea"/>
                <a:cs typeface="+mn-cs"/>
              </a:rPr>
              <a:t>ART delivery treatment is key to increasing peer support, reducing stigma and enabling task sharing. In many WCA settings, high levels of HIV-related stigma continue to exist within communities and among health workers. In addition, the lack of professional healthcare workers is a major barrier to scale up. </a:t>
            </a:r>
          </a:p>
          <a:p>
            <a:r>
              <a:rPr lang="en-ZA" sz="1200" kern="1200" dirty="0">
                <a:solidFill>
                  <a:schemeClr val="tx1"/>
                </a:solidFill>
                <a:effectLst/>
                <a:latin typeface="+mn-lt"/>
                <a:ea typeface="+mn-ea"/>
                <a:cs typeface="+mn-cs"/>
              </a:rPr>
              <a:t>Peers and lay providers from key populations and/or people living with HIV can be effectively engaged to distribute ART refills, provide psychosocial support and assist clients with managing HIV. </a:t>
            </a:r>
            <a:endParaRPr lang="en-US" dirty="0"/>
          </a:p>
          <a:p>
            <a:endParaRPr lang="en-US" dirty="0"/>
          </a:p>
        </p:txBody>
      </p:sp>
      <p:sp>
        <p:nvSpPr>
          <p:cNvPr id="4" name="Slide Number Placeholder 3"/>
          <p:cNvSpPr>
            <a:spLocks noGrp="1"/>
          </p:cNvSpPr>
          <p:nvPr>
            <p:ph type="sldNum" sz="quarter" idx="5"/>
          </p:nvPr>
        </p:nvSpPr>
        <p:spPr/>
        <p:txBody>
          <a:bodyPr/>
          <a:lstStyle/>
          <a:p>
            <a:fld id="{DAAACE72-F3A6-4DC2-AB02-758BC3D4C6AD}" type="slidenum">
              <a:rPr lang="en-US" smtClean="0"/>
              <a:t>15</a:t>
            </a:fld>
            <a:endParaRPr lang="en-US"/>
          </a:p>
        </p:txBody>
      </p:sp>
    </p:spTree>
    <p:extLst>
      <p:ext uri="{BB962C8B-B14F-4D97-AF65-F5344CB8AC3E}">
        <p14:creationId xmlns:p14="http://schemas.microsoft.com/office/powerpoint/2010/main" val="145643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ACE72-F3A6-4DC2-AB02-758BC3D4C6AD}" type="slidenum">
              <a:rPr lang="en-US" smtClean="0"/>
              <a:t>18</a:t>
            </a:fld>
            <a:endParaRPr lang="en-US"/>
          </a:p>
        </p:txBody>
      </p:sp>
    </p:spTree>
    <p:extLst>
      <p:ext uri="{BB962C8B-B14F-4D97-AF65-F5344CB8AC3E}">
        <p14:creationId xmlns:p14="http://schemas.microsoft.com/office/powerpoint/2010/main" val="204676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have 5 objectives this afternoon – which may be ambitious, but also it’s important to be ambitious.</a:t>
            </a:r>
          </a:p>
          <a:p>
            <a:r>
              <a:rPr lang="en-ZA" dirty="0"/>
              <a:t>So first we are going to share the supplement on differentiated ART delivery in WCA where much of your work is featured.</a:t>
            </a:r>
          </a:p>
          <a:p>
            <a:r>
              <a:rPr lang="en-ZA" dirty="0"/>
              <a:t>Secondly we are going to promote </a:t>
            </a:r>
            <a:r>
              <a:rPr lang="en-ZA" dirty="0" err="1"/>
              <a:t>expampes</a:t>
            </a:r>
            <a:r>
              <a:rPr lang="en-ZA" dirty="0"/>
              <a:t> in the region and advocate for support of DSD policies and operational plans. We are also hoping to get a better understanding of implementation to date and through all of this foster intra-regional exchanges.</a:t>
            </a:r>
          </a:p>
          <a:p>
            <a:endParaRPr lang="en-ZA" dirty="0"/>
          </a:p>
        </p:txBody>
      </p:sp>
      <p:sp>
        <p:nvSpPr>
          <p:cNvPr id="4" name="Slide Number Placeholder 3"/>
          <p:cNvSpPr>
            <a:spLocks noGrp="1"/>
          </p:cNvSpPr>
          <p:nvPr>
            <p:ph type="sldNum" sz="quarter" idx="5"/>
          </p:nvPr>
        </p:nvSpPr>
        <p:spPr/>
        <p:txBody>
          <a:bodyPr/>
          <a:lstStyle/>
          <a:p>
            <a:fld id="{DAAACE72-F3A6-4DC2-AB02-758BC3D4C6AD}" type="slidenum">
              <a:rPr lang="en-US" smtClean="0"/>
              <a:t>2</a:t>
            </a:fld>
            <a:endParaRPr lang="en-US"/>
          </a:p>
        </p:txBody>
      </p:sp>
    </p:spTree>
    <p:extLst>
      <p:ext uri="{BB962C8B-B14F-4D97-AF65-F5344CB8AC3E}">
        <p14:creationId xmlns:p14="http://schemas.microsoft.com/office/powerpoint/2010/main" val="366771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DSD is across the cascade and can support all three of the 30s but really ART delivery looks as treatment and viral suppression. However, by providing </a:t>
            </a:r>
            <a:r>
              <a:rPr lang="en-US" dirty="0" err="1"/>
              <a:t>tx</a:t>
            </a:r>
            <a:r>
              <a:rPr lang="en-US" dirty="0"/>
              <a:t> that is client centered we are optimistic there will be a knock on effect highlighting client centeredness and support more people to test earlier.</a:t>
            </a:r>
          </a:p>
        </p:txBody>
      </p:sp>
      <p:sp>
        <p:nvSpPr>
          <p:cNvPr id="4" name="Slide Number Placeholder 3"/>
          <p:cNvSpPr>
            <a:spLocks noGrp="1"/>
          </p:cNvSpPr>
          <p:nvPr>
            <p:ph type="sldNum" sz="quarter" idx="5"/>
          </p:nvPr>
        </p:nvSpPr>
        <p:spPr/>
        <p:txBody>
          <a:bodyPr/>
          <a:lstStyle/>
          <a:p>
            <a:fld id="{DAAACE72-F3A6-4DC2-AB02-758BC3D4C6AD}" type="slidenum">
              <a:rPr lang="en-US" smtClean="0"/>
              <a:t>4</a:t>
            </a:fld>
            <a:endParaRPr lang="en-US"/>
          </a:p>
        </p:txBody>
      </p:sp>
    </p:spTree>
    <p:extLst>
      <p:ext uri="{BB962C8B-B14F-4D97-AF65-F5344CB8AC3E}">
        <p14:creationId xmlns:p14="http://schemas.microsoft.com/office/powerpoint/2010/main" val="316226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Focussing on ART delivery in WCA makes sense – we want to ensure there is a good treatment programme in place for when new people are diagnosed</a:t>
            </a:r>
          </a:p>
        </p:txBody>
      </p:sp>
      <p:sp>
        <p:nvSpPr>
          <p:cNvPr id="4" name="Slide Number Placeholder 3"/>
          <p:cNvSpPr>
            <a:spLocks noGrp="1"/>
          </p:cNvSpPr>
          <p:nvPr>
            <p:ph type="sldNum" sz="quarter" idx="5"/>
          </p:nvPr>
        </p:nvSpPr>
        <p:spPr/>
        <p:txBody>
          <a:bodyPr/>
          <a:lstStyle/>
          <a:p>
            <a:fld id="{DAAACE72-F3A6-4DC2-AB02-758BC3D4C6AD}" type="slidenum">
              <a:rPr lang="en-US" smtClean="0"/>
              <a:t>5</a:t>
            </a:fld>
            <a:endParaRPr lang="en-US"/>
          </a:p>
        </p:txBody>
      </p:sp>
    </p:spTree>
    <p:extLst>
      <p:ext uri="{BB962C8B-B14F-4D97-AF65-F5344CB8AC3E}">
        <p14:creationId xmlns:p14="http://schemas.microsoft.com/office/powerpoint/2010/main" val="68572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an example from South Africa- the only non-WCA example you’ll see today, but perhaps the area that Lynne and I know the best.  Now this is HIV treatment cohort date from the facilities around Cape Town.  If you </a:t>
            </a:r>
          </a:p>
        </p:txBody>
      </p:sp>
      <p:sp>
        <p:nvSpPr>
          <p:cNvPr id="4" name="Slide Number Placeholder 3"/>
          <p:cNvSpPr>
            <a:spLocks noGrp="1"/>
          </p:cNvSpPr>
          <p:nvPr>
            <p:ph type="sldNum" sz="quarter" idx="5"/>
          </p:nvPr>
        </p:nvSpPr>
        <p:spPr/>
        <p:txBody>
          <a:bodyPr/>
          <a:lstStyle/>
          <a:p>
            <a:fld id="{DAAACE72-F3A6-4DC2-AB02-758BC3D4C6AD}" type="slidenum">
              <a:rPr lang="en-US" smtClean="0"/>
              <a:t>7</a:t>
            </a:fld>
            <a:endParaRPr lang="en-US"/>
          </a:p>
        </p:txBody>
      </p:sp>
    </p:spTree>
    <p:extLst>
      <p:ext uri="{BB962C8B-B14F-4D97-AF65-F5344CB8AC3E}">
        <p14:creationId xmlns:p14="http://schemas.microsoft.com/office/powerpoint/2010/main" val="76823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”standard of care clients” increased, but on top of this, more that a 1/3 of clients are now in the Adherence Club differentiated ART delivery model of care.  This DSD model enabled this massive scale up.</a:t>
            </a:r>
          </a:p>
          <a:p>
            <a:endParaRPr lang="en-ZA" dirty="0"/>
          </a:p>
          <a:p>
            <a:endParaRPr lang="en-ZA" dirty="0"/>
          </a:p>
        </p:txBody>
      </p:sp>
      <p:sp>
        <p:nvSpPr>
          <p:cNvPr id="4" name="Slide Number Placeholder 3"/>
          <p:cNvSpPr>
            <a:spLocks noGrp="1"/>
          </p:cNvSpPr>
          <p:nvPr>
            <p:ph type="sldNum" sz="quarter" idx="5"/>
          </p:nvPr>
        </p:nvSpPr>
        <p:spPr/>
        <p:txBody>
          <a:bodyPr/>
          <a:lstStyle/>
          <a:p>
            <a:fld id="{DAAACE72-F3A6-4DC2-AB02-758BC3D4C6AD}" type="slidenum">
              <a:rPr lang="en-US" smtClean="0"/>
              <a:t>8</a:t>
            </a:fld>
            <a:endParaRPr lang="en-US"/>
          </a:p>
        </p:txBody>
      </p:sp>
    </p:spTree>
    <p:extLst>
      <p:ext uri="{BB962C8B-B14F-4D97-AF65-F5344CB8AC3E}">
        <p14:creationId xmlns:p14="http://schemas.microsoft.com/office/powerpoint/2010/main" val="425493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Guidance on how to adapt or build differentiated ART delivery models – the second framework focused on special populations including children, adolescents and PBFW and the third on key populations.  For this meeting we brought out a supplement which takes into consideration WCA context</a:t>
            </a:r>
          </a:p>
        </p:txBody>
      </p:sp>
      <p:sp>
        <p:nvSpPr>
          <p:cNvPr id="4" name="Slide Number Placeholder 3"/>
          <p:cNvSpPr>
            <a:spLocks noGrp="1"/>
          </p:cNvSpPr>
          <p:nvPr>
            <p:ph type="sldNum" sz="quarter" idx="5"/>
          </p:nvPr>
        </p:nvSpPr>
        <p:spPr/>
        <p:txBody>
          <a:bodyPr/>
          <a:lstStyle/>
          <a:p>
            <a:fld id="{DAAACE72-F3A6-4DC2-AB02-758BC3D4C6AD}" type="slidenum">
              <a:rPr lang="en-US" smtClean="0"/>
              <a:t>9</a:t>
            </a:fld>
            <a:endParaRPr lang="en-US"/>
          </a:p>
        </p:txBody>
      </p:sp>
    </p:spTree>
    <p:extLst>
      <p:ext uri="{BB962C8B-B14F-4D97-AF65-F5344CB8AC3E}">
        <p14:creationId xmlns:p14="http://schemas.microsoft.com/office/powerpoint/2010/main" val="310766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is the need for differentiated ART delivery for clinically stable clients to be endorsed. It makes sense to start with this population – to highlight that people with HIV can lead normal lives, productive lives.  This can support stigma reduction and lead to improvements across the HIV care cascade. </a:t>
            </a:r>
            <a:r>
              <a:rPr lang="en-US" sz="1200" kern="1200" dirty="0">
                <a:solidFill>
                  <a:schemeClr val="tx1"/>
                </a:solidFill>
                <a:effectLst/>
                <a:latin typeface="+mn-lt"/>
                <a:ea typeface="+mn-ea"/>
                <a:cs typeface="+mn-cs"/>
              </a:rPr>
              <a:t>There are also health systems gains from DSD – we have seen in east and southern Africa quick scale up alongside both client and health care worker satisfaction. </a:t>
            </a:r>
            <a:endParaRPr lang="en-ZA"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Differentiated ART delivery for clinically stable clients is endorsed in policy in the Cote d’Ivoire, DRC, Ghana, Guinea, and Sierra Leone and in final discussions in the Central African Republic and Nigeria</a:t>
            </a:r>
            <a:endParaRPr lang="en-US" dirty="0"/>
          </a:p>
        </p:txBody>
      </p:sp>
      <p:sp>
        <p:nvSpPr>
          <p:cNvPr id="4" name="Slide Number Placeholder 3"/>
          <p:cNvSpPr>
            <a:spLocks noGrp="1"/>
          </p:cNvSpPr>
          <p:nvPr>
            <p:ph type="sldNum" sz="quarter" idx="5"/>
          </p:nvPr>
        </p:nvSpPr>
        <p:spPr/>
        <p:txBody>
          <a:bodyPr/>
          <a:lstStyle/>
          <a:p>
            <a:fld id="{DAAACE72-F3A6-4DC2-AB02-758BC3D4C6AD}" type="slidenum">
              <a:rPr lang="en-US" smtClean="0"/>
              <a:t>11</a:t>
            </a:fld>
            <a:endParaRPr lang="en-US"/>
          </a:p>
        </p:txBody>
      </p:sp>
    </p:spTree>
    <p:extLst>
      <p:ext uri="{BB962C8B-B14F-4D97-AF65-F5344CB8AC3E}">
        <p14:creationId xmlns:p14="http://schemas.microsoft.com/office/powerpoint/2010/main" val="213015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and crucially, is that differentiated service delivery is client centered.  Therefore we need to engage people living with HIV – both in the design as well as in the delivery of services.  </a:t>
            </a:r>
          </a:p>
          <a:p>
            <a:r>
              <a:rPr lang="en-US" dirty="0"/>
              <a:t>Here you see a group of people living with in the Democratic Republic of the Congo who receive their ART refills within community distribution points or PODIs as Didier shared, stating that by taking their ART refills within the community, they’re responsible for their own care. </a:t>
            </a:r>
          </a:p>
          <a:p>
            <a:r>
              <a:rPr lang="en-US" dirty="0"/>
              <a:t>Self-management through quality treatment education is a key component of differentiated ART delivery. </a:t>
            </a:r>
          </a:p>
          <a:p>
            <a:endParaRPr lang="en-US" dirty="0"/>
          </a:p>
        </p:txBody>
      </p:sp>
      <p:sp>
        <p:nvSpPr>
          <p:cNvPr id="4" name="Slide Number Placeholder 3"/>
          <p:cNvSpPr>
            <a:spLocks noGrp="1"/>
          </p:cNvSpPr>
          <p:nvPr>
            <p:ph type="sldNum" sz="quarter" idx="5"/>
          </p:nvPr>
        </p:nvSpPr>
        <p:spPr/>
        <p:txBody>
          <a:bodyPr/>
          <a:lstStyle/>
          <a:p>
            <a:fld id="{DAAACE72-F3A6-4DC2-AB02-758BC3D4C6AD}" type="slidenum">
              <a:rPr lang="en-US" smtClean="0"/>
              <a:t>12</a:t>
            </a:fld>
            <a:endParaRPr lang="en-US"/>
          </a:p>
        </p:txBody>
      </p:sp>
    </p:spTree>
    <p:extLst>
      <p:ext uri="{BB962C8B-B14F-4D97-AF65-F5344CB8AC3E}">
        <p14:creationId xmlns:p14="http://schemas.microsoft.com/office/powerpoint/2010/main" val="4008867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pic>
        <p:nvPicPr>
          <p:cNvPr id="7" name="Picture 6" descr="C:\Users\nelli.bazarova\AppData\Local\Microsoft\Windows\INetCache\Content.Word\IAS DSD Logo.png">
            <a:extLst>
              <a:ext uri="{FF2B5EF4-FFF2-40B4-BE49-F238E27FC236}">
                <a16:creationId xmlns:a16="http://schemas.microsoft.com/office/drawing/2014/main" id="{E8B3939F-6CB5-6642-B0E5-BAE28FEB12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68144" y="53954"/>
            <a:ext cx="3382782" cy="1489083"/>
          </a:xfrm>
          <a:prstGeom prst="rect">
            <a:avLst/>
          </a:prstGeom>
          <a:noFill/>
          <a:ln>
            <a:noFill/>
          </a:ln>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BDF6544-13A9-1344-A38E-17237817E0C0}"/>
              </a:ext>
            </a:extLst>
          </p:cNvPr>
          <p:cNvSpPr txBox="1"/>
          <p:nvPr userDrawn="1"/>
        </p:nvSpPr>
        <p:spPr>
          <a:xfrm>
            <a:off x="5940152" y="6505599"/>
            <a:ext cx="3096344"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www.differentiatedservicedelivery.org</a:t>
            </a:r>
            <a:endParaRPr lang="en-GB" sz="1300" dirty="0">
              <a:solidFill>
                <a:schemeClr val="bg1"/>
              </a:solidFill>
              <a:latin typeface="Arial" panose="020B0604020202020204" pitchFamily="34" charset="0"/>
              <a:cs typeface="Arial" panose="020B0604020202020204" pitchFamily="34" charset="0"/>
            </a:endParaRPr>
          </a:p>
        </p:txBody>
      </p:sp>
      <p:pic>
        <p:nvPicPr>
          <p:cNvPr id="10" name="Picture 9" descr="C:\Users\nelli.bazarova\AppData\Local\Microsoft\Windows\INetCache\Content.Word\IAS DSD Logo.png">
            <a:extLst>
              <a:ext uri="{FF2B5EF4-FFF2-40B4-BE49-F238E27FC236}">
                <a16:creationId xmlns:a16="http://schemas.microsoft.com/office/drawing/2014/main" id="{0195635E-562C-454D-A8CF-8FC54757AC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4007" t="31549" r="11960" b="27542"/>
          <a:stretch/>
        </p:blipFill>
        <p:spPr bwMode="auto">
          <a:xfrm>
            <a:off x="6347251" y="5696346"/>
            <a:ext cx="2664296" cy="648073"/>
          </a:xfrm>
          <a:prstGeom prst="rect">
            <a:avLst/>
          </a:prstGeom>
          <a:noFill/>
          <a:ln>
            <a:noFill/>
          </a:ln>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B6AC540-308E-1944-9988-4543EF9AF053}"/>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C67EF9E-C4FE-4746-81FF-13051CE2AE1D}"/>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4EF0B09E-75CD-6841-A621-5D4A6CCC6B75}"/>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A04DCB9-E437-2A49-976A-F090F4B704BF}"/>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9B55395-E5D8-5742-8B12-BEFC00806FF9}"/>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E7F1DE3-616E-5546-8CD0-9A0D571FA298}"/>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20DDD44-0834-4B4C-9695-4F1286B17E24}"/>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65C92F4-A937-B64B-9962-C88F88A26FEC}"/>
              </a:ext>
            </a:extLst>
          </p:cNvPr>
          <p:cNvSpPr txBox="1"/>
          <p:nvPr userDrawn="1"/>
        </p:nvSpPr>
        <p:spPr>
          <a:xfrm>
            <a:off x="6012160" y="6505599"/>
            <a:ext cx="3024336" cy="292388"/>
          </a:xfrm>
          <a:prstGeom prst="rect">
            <a:avLst/>
          </a:prstGeom>
          <a:noFill/>
        </p:spPr>
        <p:txBody>
          <a:bodyPr wrap="square" rtlCol="0">
            <a:spAutoFit/>
          </a:bodyPr>
          <a:lstStyle/>
          <a:p>
            <a:pPr algn="r"/>
            <a:r>
              <a:rPr lang="fr-CH" sz="1300" dirty="0" err="1">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56" y="2132855"/>
            <a:ext cx="7992888" cy="2189691"/>
          </a:xfrm>
        </p:spPr>
        <p:txBody>
          <a:bodyPr>
            <a:normAutofit fontScale="90000"/>
          </a:bodyPr>
          <a:lstStyle/>
          <a:p>
            <a:r>
              <a:rPr lang="en-ZA" dirty="0"/>
              <a:t/>
            </a:r>
            <a:br>
              <a:rPr lang="en-ZA" dirty="0"/>
            </a:br>
            <a:r>
              <a:rPr lang="en-ZA" dirty="0"/>
              <a:t/>
            </a:r>
            <a:br>
              <a:rPr lang="en-ZA" dirty="0"/>
            </a:br>
            <a:r>
              <a:rPr lang="en-ZA" dirty="0"/>
              <a:t>O</a:t>
            </a:r>
            <a:r>
              <a:rPr lang="en-US" dirty="0" err="1"/>
              <a:t>verview</a:t>
            </a:r>
            <a:r>
              <a:rPr lang="en-US" dirty="0"/>
              <a:t> of key priorities for differentiated ART delivery in West and Central Africa </a:t>
            </a:r>
            <a:br>
              <a:rPr lang="en-US" dirty="0"/>
            </a:br>
            <a:r>
              <a:rPr lang="en-ZA" dirty="0"/>
              <a:t>	</a:t>
            </a:r>
            <a:br>
              <a:rPr lang="en-ZA" dirty="0"/>
            </a:br>
            <a:r>
              <a:rPr lang="en-US" dirty="0"/>
              <a:t/>
            </a:r>
            <a:br>
              <a:rPr lang="en-US" dirty="0"/>
            </a:br>
            <a:r>
              <a:rPr lang="en-ZA" dirty="0"/>
              <a:t>	</a:t>
            </a:r>
            <a:br>
              <a:rPr lang="en-ZA" dirty="0"/>
            </a:br>
            <a:endParaRPr lang="en-GB" sz="3200" dirty="0"/>
          </a:p>
        </p:txBody>
      </p:sp>
      <p:sp>
        <p:nvSpPr>
          <p:cNvPr id="3" name="Subtitle 2"/>
          <p:cNvSpPr>
            <a:spLocks noGrp="1"/>
          </p:cNvSpPr>
          <p:nvPr>
            <p:ph type="subTitle" idx="1"/>
          </p:nvPr>
        </p:nvSpPr>
        <p:spPr>
          <a:xfrm>
            <a:off x="1259632" y="4725144"/>
            <a:ext cx="6400800" cy="1198984"/>
          </a:xfrm>
        </p:spPr>
        <p:txBody>
          <a:bodyPr>
            <a:noAutofit/>
          </a:bodyPr>
          <a:lstStyle/>
          <a:p>
            <a:r>
              <a:rPr lang="en-GB" sz="2000" dirty="0"/>
              <a:t>Consultation on differentiated ART delivery in WCA</a:t>
            </a:r>
          </a:p>
          <a:p>
            <a:r>
              <a:rPr lang="en-GB" sz="2000" dirty="0"/>
              <a:t>Anna Grimsrud</a:t>
            </a:r>
          </a:p>
          <a:p>
            <a:r>
              <a:rPr lang="en-GB" sz="2000" dirty="0"/>
              <a:t>International AIDS Society</a:t>
            </a:r>
            <a:br>
              <a:rPr lang="en-GB" sz="2000" dirty="0"/>
            </a:br>
            <a:r>
              <a:rPr lang="en-GB" sz="2000" dirty="0"/>
              <a:t>17 May 2019</a:t>
            </a:r>
          </a:p>
        </p:txBody>
      </p:sp>
      <p:sp>
        <p:nvSpPr>
          <p:cNvPr id="5" name="Rectangle 2"/>
          <p:cNvSpPr>
            <a:spLocks noChangeArrowheads="1"/>
          </p:cNvSpPr>
          <p:nvPr/>
        </p:nvSpPr>
        <p:spPr bwMode="auto">
          <a:xfrm>
            <a:off x="1763688" y="14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1763688" y="9807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2627784" y="16882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2627784" y="30217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3352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FA11-7394-1E49-BD4F-9C6B91193DB1}"/>
              </a:ext>
            </a:extLst>
          </p:cNvPr>
          <p:cNvSpPr>
            <a:spLocks noGrp="1"/>
          </p:cNvSpPr>
          <p:nvPr>
            <p:ph type="title"/>
          </p:nvPr>
        </p:nvSpPr>
        <p:spPr/>
        <p:txBody>
          <a:bodyPr>
            <a:normAutofit fontScale="90000"/>
          </a:bodyPr>
          <a:lstStyle/>
          <a:p>
            <a:r>
              <a:rPr lang="en-US" dirty="0"/>
              <a:t>Differentiated ART delivery for </a:t>
            </a:r>
            <a:br>
              <a:rPr lang="en-US" dirty="0"/>
            </a:br>
            <a:r>
              <a:rPr lang="en-US" dirty="0"/>
              <a:t>West and Central Africa</a:t>
            </a:r>
          </a:p>
        </p:txBody>
      </p:sp>
      <p:pic>
        <p:nvPicPr>
          <p:cNvPr id="6" name="Content Placeholder 7" descr="Screen Shot 2018-07-11 at 10.52.22.png">
            <a:extLst>
              <a:ext uri="{FF2B5EF4-FFF2-40B4-BE49-F238E27FC236}">
                <a16:creationId xmlns:a16="http://schemas.microsoft.com/office/drawing/2014/main" id="{04A23549-7C6D-5349-895D-911288A185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0" r="-175"/>
          <a:stretch/>
        </p:blipFill>
        <p:spPr>
          <a:xfrm>
            <a:off x="223596" y="1853130"/>
            <a:ext cx="2188163" cy="3072200"/>
          </a:xfrm>
          <a:prstGeom prst="rect">
            <a:avLst/>
          </a:prstGeom>
          <a:ln>
            <a:solidFill>
              <a:schemeClr val="tx1"/>
            </a:solidFill>
          </a:ln>
        </p:spPr>
      </p:pic>
      <p:sp>
        <p:nvSpPr>
          <p:cNvPr id="12" name="TextBox 11">
            <a:extLst>
              <a:ext uri="{FF2B5EF4-FFF2-40B4-BE49-F238E27FC236}">
                <a16:creationId xmlns:a16="http://schemas.microsoft.com/office/drawing/2014/main" id="{C2E73F5A-A0B4-1547-A68C-C7F76B04A92F}"/>
              </a:ext>
            </a:extLst>
          </p:cNvPr>
          <p:cNvSpPr txBox="1"/>
          <p:nvPr/>
        </p:nvSpPr>
        <p:spPr>
          <a:xfrm>
            <a:off x="2627784" y="1602666"/>
            <a:ext cx="1656184" cy="1754326"/>
          </a:xfrm>
          <a:prstGeom prst="rect">
            <a:avLst/>
          </a:prstGeom>
          <a:solidFill>
            <a:schemeClr val="bg1">
              <a:lumMod val="50000"/>
            </a:schemeClr>
          </a:solidFill>
          <a:ln>
            <a:noFill/>
          </a:ln>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Five priority actions for scaling up differentiated ART delivery in WCA</a:t>
            </a:r>
          </a:p>
        </p:txBody>
      </p:sp>
      <p:sp>
        <p:nvSpPr>
          <p:cNvPr id="13" name="TextBox 12">
            <a:extLst>
              <a:ext uri="{FF2B5EF4-FFF2-40B4-BE49-F238E27FC236}">
                <a16:creationId xmlns:a16="http://schemas.microsoft.com/office/drawing/2014/main" id="{BD627D5C-59A1-284A-BAAC-7AB5493ABA0A}"/>
              </a:ext>
            </a:extLst>
          </p:cNvPr>
          <p:cNvSpPr txBox="1"/>
          <p:nvPr/>
        </p:nvSpPr>
        <p:spPr>
          <a:xfrm>
            <a:off x="2632026" y="3907658"/>
            <a:ext cx="1565954" cy="2031325"/>
          </a:xfrm>
          <a:prstGeom prst="rect">
            <a:avLst/>
          </a:prstGeom>
          <a:solidFill>
            <a:schemeClr val="bg1">
              <a:lumMod val="50000"/>
            </a:schemeClr>
          </a:solidFill>
          <a:ln>
            <a:noFill/>
          </a:ln>
        </p:spPr>
        <p:txBody>
          <a:bodyPr wrap="square" rtlCol="0">
            <a:spAutoFit/>
          </a:bodyPr>
          <a:lstStyle>
            <a:defPPr>
              <a:defRPr lang="en-US"/>
            </a:defPPr>
            <a:lvl1pPr algn="ctr">
              <a:defRPr sz="1400" b="1">
                <a:solidFill>
                  <a:schemeClr val="bg1"/>
                </a:solidFill>
                <a:latin typeface="Arial" panose="020B0604020202020204" pitchFamily="34" charset="0"/>
                <a:cs typeface="Arial" panose="020B0604020202020204" pitchFamily="34" charset="0"/>
              </a:defRPr>
            </a:lvl1pPr>
          </a:lstStyle>
          <a:p>
            <a:r>
              <a:rPr lang="en-US" sz="1800" dirty="0"/>
              <a:t>Supplement outlining guidance on ”how” and regional case studies</a:t>
            </a:r>
          </a:p>
          <a:p>
            <a:endParaRPr lang="en-US" sz="1800" dirty="0"/>
          </a:p>
        </p:txBody>
      </p:sp>
      <p:pic>
        <p:nvPicPr>
          <p:cNvPr id="10" name="Picture 9">
            <a:extLst>
              <a:ext uri="{FF2B5EF4-FFF2-40B4-BE49-F238E27FC236}">
                <a16:creationId xmlns:a16="http://schemas.microsoft.com/office/drawing/2014/main" id="{170E7C88-79B5-4BA0-90B2-1DFA2C654EAE}"/>
              </a:ext>
            </a:extLst>
          </p:cNvPr>
          <p:cNvPicPr>
            <a:picLocks noChangeAspect="1"/>
          </p:cNvPicPr>
          <p:nvPr/>
        </p:nvPicPr>
        <p:blipFill>
          <a:blip r:embed="rId3"/>
          <a:stretch>
            <a:fillRect/>
          </a:stretch>
        </p:blipFill>
        <p:spPr>
          <a:xfrm>
            <a:off x="4341996" y="3907658"/>
            <a:ext cx="4572000" cy="2105160"/>
          </a:xfrm>
          <a:prstGeom prst="rect">
            <a:avLst/>
          </a:prstGeom>
        </p:spPr>
      </p:pic>
      <p:pic>
        <p:nvPicPr>
          <p:cNvPr id="15" name="Picture 14">
            <a:extLst>
              <a:ext uri="{FF2B5EF4-FFF2-40B4-BE49-F238E27FC236}">
                <a16:creationId xmlns:a16="http://schemas.microsoft.com/office/drawing/2014/main" id="{71616F53-2BE8-4A32-9313-9D68FD121925}"/>
              </a:ext>
            </a:extLst>
          </p:cNvPr>
          <p:cNvPicPr>
            <a:picLocks noChangeAspect="1"/>
          </p:cNvPicPr>
          <p:nvPr/>
        </p:nvPicPr>
        <p:blipFill>
          <a:blip r:embed="rId4"/>
          <a:stretch>
            <a:fillRect/>
          </a:stretch>
        </p:blipFill>
        <p:spPr>
          <a:xfrm>
            <a:off x="4349955" y="1522880"/>
            <a:ext cx="4667395" cy="1945892"/>
          </a:xfrm>
          <a:prstGeom prst="rect">
            <a:avLst/>
          </a:prstGeom>
        </p:spPr>
      </p:pic>
      <p:sp>
        <p:nvSpPr>
          <p:cNvPr id="19" name="Rectangle 18">
            <a:extLst>
              <a:ext uri="{FF2B5EF4-FFF2-40B4-BE49-F238E27FC236}">
                <a16:creationId xmlns:a16="http://schemas.microsoft.com/office/drawing/2014/main" id="{114ADF73-F0E2-42F3-BEC6-707642F51943}"/>
              </a:ext>
            </a:extLst>
          </p:cNvPr>
          <p:cNvSpPr/>
          <p:nvPr/>
        </p:nvSpPr>
        <p:spPr>
          <a:xfrm>
            <a:off x="2483768" y="1432731"/>
            <a:ext cx="6588225" cy="2136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Bent 19">
            <a:extLst>
              <a:ext uri="{FF2B5EF4-FFF2-40B4-BE49-F238E27FC236}">
                <a16:creationId xmlns:a16="http://schemas.microsoft.com/office/drawing/2014/main" id="{B0F9B1D7-DF59-423B-B876-0EA9BF38DC6B}"/>
              </a:ext>
            </a:extLst>
          </p:cNvPr>
          <p:cNvSpPr/>
          <p:nvPr/>
        </p:nvSpPr>
        <p:spPr>
          <a:xfrm>
            <a:off x="1115616" y="1539226"/>
            <a:ext cx="1362130" cy="449614"/>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1" name="Arrow: Bent 20">
            <a:extLst>
              <a:ext uri="{FF2B5EF4-FFF2-40B4-BE49-F238E27FC236}">
                <a16:creationId xmlns:a16="http://schemas.microsoft.com/office/drawing/2014/main" id="{1977D299-CC74-4FAF-90DE-44F5388ED294}"/>
              </a:ext>
            </a:extLst>
          </p:cNvPr>
          <p:cNvSpPr/>
          <p:nvPr/>
        </p:nvSpPr>
        <p:spPr>
          <a:xfrm flipV="1">
            <a:off x="899590" y="4833534"/>
            <a:ext cx="1656185" cy="485239"/>
          </a:xfrm>
          <a:prstGeom prst="bentArrow">
            <a:avLst>
              <a:gd name="adj1" fmla="val 25000"/>
              <a:gd name="adj2" fmla="val 25000"/>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237571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4B65-B1C9-B544-9AE5-40DF1796E0B4}"/>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2D74F083-8FDD-794C-8B5C-5A051A5D97E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51520" y="1196752"/>
            <a:ext cx="8435280" cy="5199856"/>
          </a:xfrm>
        </p:spPr>
      </p:pic>
      <p:pic>
        <p:nvPicPr>
          <p:cNvPr id="8" name="Content Placeholder 8">
            <a:extLst>
              <a:ext uri="{FF2B5EF4-FFF2-40B4-BE49-F238E27FC236}">
                <a16:creationId xmlns:a16="http://schemas.microsoft.com/office/drawing/2014/main" id="{472F6772-36B1-D745-B3B4-91647ADE7FF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9631" y="188639"/>
            <a:ext cx="7427169" cy="801871"/>
          </a:xfrm>
          <a:prstGeom prst="rect">
            <a:avLst/>
          </a:prstGeom>
        </p:spPr>
      </p:pic>
    </p:spTree>
    <p:extLst>
      <p:ext uri="{BB962C8B-B14F-4D97-AF65-F5344CB8AC3E}">
        <p14:creationId xmlns:p14="http://schemas.microsoft.com/office/powerpoint/2010/main" val="411870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4B65-B1C9-B544-9AE5-40DF1796E0B4}"/>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43A0A48A-EFE3-914E-814C-DA9A7421D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188640"/>
            <a:ext cx="7776864" cy="787229"/>
          </a:xfrm>
          <a:prstGeom prst="rect">
            <a:avLst/>
          </a:prstGeom>
        </p:spPr>
      </p:pic>
      <p:pic>
        <p:nvPicPr>
          <p:cNvPr id="11" name="Content Placeholder 10">
            <a:extLst>
              <a:ext uri="{FF2B5EF4-FFF2-40B4-BE49-F238E27FC236}">
                <a16:creationId xmlns:a16="http://schemas.microsoft.com/office/drawing/2014/main" id="{11992E6B-6354-7748-B76F-BA12359944A3}"/>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51520" y="1268760"/>
            <a:ext cx="8435280" cy="5122009"/>
          </a:xfrm>
        </p:spPr>
      </p:pic>
      <p:sp>
        <p:nvSpPr>
          <p:cNvPr id="12" name="Speech Bubble: Oval 4">
            <a:extLst>
              <a:ext uri="{FF2B5EF4-FFF2-40B4-BE49-F238E27FC236}">
                <a16:creationId xmlns:a16="http://schemas.microsoft.com/office/drawing/2014/main" id="{1F1541FA-4FA5-8A40-8B79-156A871AE680}"/>
              </a:ext>
            </a:extLst>
          </p:cNvPr>
          <p:cNvSpPr/>
          <p:nvPr/>
        </p:nvSpPr>
        <p:spPr>
          <a:xfrm>
            <a:off x="4572000" y="3813740"/>
            <a:ext cx="3997073" cy="1929212"/>
          </a:xfrm>
          <a:prstGeom prst="wedgeEllipseCallout">
            <a:avLst>
              <a:gd name="adj1" fmla="val -48498"/>
              <a:gd name="adj2" fmla="val -37144"/>
            </a:avLst>
          </a:pr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i="1" dirty="0">
                <a:latin typeface="Arial" panose="020B0604020202020204" pitchFamily="34" charset="0"/>
                <a:cs typeface="Arial" panose="020B0604020202020204" pitchFamily="34" charset="0"/>
              </a:rPr>
              <a:t>“By taking our ARVs within our community we are responsible for our own care.”</a:t>
            </a:r>
          </a:p>
          <a:p>
            <a:pPr algn="r"/>
            <a:r>
              <a:rPr lang="en-ZA" sz="1600" dirty="0">
                <a:latin typeface="Arial" panose="020B0604020202020204" pitchFamily="34" charset="0"/>
                <a:cs typeface="Arial" panose="020B0604020202020204" pitchFamily="34" charset="0"/>
              </a:rPr>
              <a:t>People living with HIV, DRC</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87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B1AD-1A60-7E4A-8BF7-BBF03EE0EEA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1E6F78B-C5A4-F64F-ABED-D1FA5A846C1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39307" y="188640"/>
            <a:ext cx="7667331" cy="1008112"/>
          </a:xfrm>
        </p:spPr>
      </p:pic>
      <p:pic>
        <p:nvPicPr>
          <p:cNvPr id="3" name="Picture 2">
            <a:extLst>
              <a:ext uri="{FF2B5EF4-FFF2-40B4-BE49-F238E27FC236}">
                <a16:creationId xmlns:a16="http://schemas.microsoft.com/office/drawing/2014/main" id="{E14096E1-EFDC-4434-8172-F4C885DEF426}"/>
              </a:ext>
            </a:extLst>
          </p:cNvPr>
          <p:cNvPicPr>
            <a:picLocks noChangeAspect="1"/>
          </p:cNvPicPr>
          <p:nvPr/>
        </p:nvPicPr>
        <p:blipFill>
          <a:blip r:embed="rId4"/>
          <a:stretch>
            <a:fillRect/>
          </a:stretch>
        </p:blipFill>
        <p:spPr>
          <a:xfrm>
            <a:off x="401563" y="1700808"/>
            <a:ext cx="4962525" cy="1314450"/>
          </a:xfrm>
          <a:prstGeom prst="rect">
            <a:avLst/>
          </a:prstGeom>
        </p:spPr>
      </p:pic>
      <p:pic>
        <p:nvPicPr>
          <p:cNvPr id="4" name="Picture 3">
            <a:extLst>
              <a:ext uri="{FF2B5EF4-FFF2-40B4-BE49-F238E27FC236}">
                <a16:creationId xmlns:a16="http://schemas.microsoft.com/office/drawing/2014/main" id="{AD23CA41-9FD9-424F-AB3A-DA00ED376342}"/>
              </a:ext>
            </a:extLst>
          </p:cNvPr>
          <p:cNvPicPr>
            <a:picLocks noChangeAspect="1"/>
          </p:cNvPicPr>
          <p:nvPr/>
        </p:nvPicPr>
        <p:blipFill>
          <a:blip r:embed="rId5"/>
          <a:stretch>
            <a:fillRect/>
          </a:stretch>
        </p:blipFill>
        <p:spPr>
          <a:xfrm>
            <a:off x="3848100" y="4214575"/>
            <a:ext cx="4838700" cy="1257300"/>
          </a:xfrm>
          <a:prstGeom prst="rect">
            <a:avLst/>
          </a:prstGeom>
        </p:spPr>
      </p:pic>
      <p:sp>
        <p:nvSpPr>
          <p:cNvPr id="6" name="Speech Bubble: Oval 4">
            <a:extLst>
              <a:ext uri="{FF2B5EF4-FFF2-40B4-BE49-F238E27FC236}">
                <a16:creationId xmlns:a16="http://schemas.microsoft.com/office/drawing/2014/main" id="{55F4AC37-819D-054B-B2DA-150EA34E5994}"/>
              </a:ext>
            </a:extLst>
          </p:cNvPr>
          <p:cNvSpPr/>
          <p:nvPr/>
        </p:nvSpPr>
        <p:spPr>
          <a:xfrm>
            <a:off x="3491880" y="3885132"/>
            <a:ext cx="5414758" cy="2064148"/>
          </a:xfrm>
          <a:prstGeom prst="wedgeEllipseCallout">
            <a:avLst>
              <a:gd name="adj1" fmla="val -40599"/>
              <a:gd name="adj2" fmla="val 60743"/>
            </a:avLst>
          </a:prstGeom>
          <a:noFill/>
          <a:ln>
            <a:solidFill>
              <a:srgbClr val="13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i="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7" name="Speech Bubble: Oval 4">
            <a:extLst>
              <a:ext uri="{FF2B5EF4-FFF2-40B4-BE49-F238E27FC236}">
                <a16:creationId xmlns:a16="http://schemas.microsoft.com/office/drawing/2014/main" id="{2985426B-1DB5-1349-A183-84299E40E758}"/>
              </a:ext>
            </a:extLst>
          </p:cNvPr>
          <p:cNvSpPr/>
          <p:nvPr/>
        </p:nvSpPr>
        <p:spPr>
          <a:xfrm>
            <a:off x="97411" y="1331640"/>
            <a:ext cx="5414758" cy="2097360"/>
          </a:xfrm>
          <a:prstGeom prst="wedgeEllipseCallout">
            <a:avLst>
              <a:gd name="adj1" fmla="val 13603"/>
              <a:gd name="adj2" fmla="val 72890"/>
            </a:avLst>
          </a:prstGeom>
          <a:no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i="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7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55CE85F-F6AD-F042-8B32-AFF956CAA09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51520" y="1268759"/>
            <a:ext cx="8712968" cy="5112569"/>
          </a:xfrm>
        </p:spPr>
      </p:pic>
      <p:pic>
        <p:nvPicPr>
          <p:cNvPr id="5" name="Picture 4">
            <a:extLst>
              <a:ext uri="{FF2B5EF4-FFF2-40B4-BE49-F238E27FC236}">
                <a16:creationId xmlns:a16="http://schemas.microsoft.com/office/drawing/2014/main" id="{9FB97F22-C081-FA4A-AFBC-F14453B16C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52496" y="260648"/>
            <a:ext cx="7884000" cy="752187"/>
          </a:xfrm>
          <a:prstGeom prst="rect">
            <a:avLst/>
          </a:prstGeom>
        </p:spPr>
      </p:pic>
    </p:spTree>
    <p:extLst>
      <p:ext uri="{BB962C8B-B14F-4D97-AF65-F5344CB8AC3E}">
        <p14:creationId xmlns:p14="http://schemas.microsoft.com/office/powerpoint/2010/main" val="23036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A850-39D5-0444-BFBB-65FC044F966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11E404E-F66B-C442-9ADF-E638A3A9463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59631" y="245790"/>
            <a:ext cx="7693463" cy="1166986"/>
          </a:xfrm>
        </p:spPr>
      </p:pic>
      <p:pic>
        <p:nvPicPr>
          <p:cNvPr id="7" name="Picture 6">
            <a:extLst>
              <a:ext uri="{FF2B5EF4-FFF2-40B4-BE49-F238E27FC236}">
                <a16:creationId xmlns:a16="http://schemas.microsoft.com/office/drawing/2014/main" id="{BE6B06FB-CA17-D349-88F3-A92CF51A236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7584" y="1688840"/>
            <a:ext cx="1739900" cy="1155700"/>
          </a:xfrm>
          <a:prstGeom prst="rect">
            <a:avLst/>
          </a:prstGeom>
        </p:spPr>
      </p:pic>
      <p:pic>
        <p:nvPicPr>
          <p:cNvPr id="9" name="Picture 8">
            <a:extLst>
              <a:ext uri="{FF2B5EF4-FFF2-40B4-BE49-F238E27FC236}">
                <a16:creationId xmlns:a16="http://schemas.microsoft.com/office/drawing/2014/main" id="{1BBA4E2D-D671-4744-8E19-8B652C046DF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584" y="5013176"/>
            <a:ext cx="1739900" cy="1155700"/>
          </a:xfrm>
          <a:prstGeom prst="rect">
            <a:avLst/>
          </a:prstGeom>
        </p:spPr>
      </p:pic>
      <p:pic>
        <p:nvPicPr>
          <p:cNvPr id="11" name="Picture 10">
            <a:extLst>
              <a:ext uri="{FF2B5EF4-FFF2-40B4-BE49-F238E27FC236}">
                <a16:creationId xmlns:a16="http://schemas.microsoft.com/office/drawing/2014/main" id="{68A3D5A5-914F-7C48-9473-E7F6BD09E04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7584" y="3351008"/>
            <a:ext cx="1739900" cy="1155700"/>
          </a:xfrm>
          <a:prstGeom prst="rect">
            <a:avLst/>
          </a:prstGeom>
        </p:spPr>
      </p:pic>
      <p:sp>
        <p:nvSpPr>
          <p:cNvPr id="12" name="TextBox 11">
            <a:extLst>
              <a:ext uri="{FF2B5EF4-FFF2-40B4-BE49-F238E27FC236}">
                <a16:creationId xmlns:a16="http://schemas.microsoft.com/office/drawing/2014/main" id="{6C2A7001-AB96-864F-B5A6-0C2052E1BB73}"/>
              </a:ext>
            </a:extLst>
          </p:cNvPr>
          <p:cNvSpPr txBox="1"/>
          <p:nvPr/>
        </p:nvSpPr>
        <p:spPr>
          <a:xfrm>
            <a:off x="2411760" y="1628800"/>
            <a:ext cx="6541334" cy="124649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Clients from key populations are supported in Côte d’Ivoire by key population peer navigators and peer educators. Working with clinical teams and community clinics, these peer providers support retention and adherence by providing community ART refills, as well as psychosocial support.</a:t>
            </a:r>
          </a:p>
        </p:txBody>
      </p:sp>
      <p:sp>
        <p:nvSpPr>
          <p:cNvPr id="13" name="TextBox 12">
            <a:extLst>
              <a:ext uri="{FF2B5EF4-FFF2-40B4-BE49-F238E27FC236}">
                <a16:creationId xmlns:a16="http://schemas.microsoft.com/office/drawing/2014/main" id="{C3431302-3DC6-C942-B06B-5ED8ED2A271D}"/>
              </a:ext>
            </a:extLst>
          </p:cNvPr>
          <p:cNvSpPr txBox="1"/>
          <p:nvPr/>
        </p:nvSpPr>
        <p:spPr>
          <a:xfrm>
            <a:off x="2428601" y="3536443"/>
            <a:ext cx="6541334" cy="784830"/>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In Sierra Leone, peer female sex workers and men who have sex with men collect ART refills at health facilities for their peers. They then meet their peers at their homes or community venues to distribute the refill.</a:t>
            </a:r>
          </a:p>
        </p:txBody>
      </p:sp>
      <p:sp>
        <p:nvSpPr>
          <p:cNvPr id="14" name="TextBox 13">
            <a:extLst>
              <a:ext uri="{FF2B5EF4-FFF2-40B4-BE49-F238E27FC236}">
                <a16:creationId xmlns:a16="http://schemas.microsoft.com/office/drawing/2014/main" id="{C8071BDD-5953-C746-9158-C15E2B95B254}"/>
              </a:ext>
            </a:extLst>
          </p:cNvPr>
          <p:cNvSpPr txBox="1"/>
          <p:nvPr/>
        </p:nvSpPr>
        <p:spPr>
          <a:xfrm>
            <a:off x="2411760" y="5198611"/>
            <a:ext cx="6541334" cy="784830"/>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Programming in Ghana supports men who have sex with men to receive their ART refills at drop-in centers, mobile outreach and couriered ART refills and are also supported through peer providers. </a:t>
            </a:r>
          </a:p>
        </p:txBody>
      </p:sp>
    </p:spTree>
    <p:extLst>
      <p:ext uri="{BB962C8B-B14F-4D97-AF65-F5344CB8AC3E}">
        <p14:creationId xmlns:p14="http://schemas.microsoft.com/office/powerpoint/2010/main" val="380756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7178-17A8-8740-BB73-D23E9340343C}"/>
              </a:ext>
            </a:extLst>
          </p:cNvPr>
          <p:cNvSpPr>
            <a:spLocks noGrp="1"/>
          </p:cNvSpPr>
          <p:nvPr>
            <p:ph type="title"/>
          </p:nvPr>
        </p:nvSpPr>
        <p:spPr/>
        <p:txBody>
          <a:bodyPr/>
          <a:lstStyle/>
          <a:p>
            <a:r>
              <a:rPr lang="en-US" dirty="0"/>
              <a:t>Respondents (n=22)</a:t>
            </a:r>
          </a:p>
        </p:txBody>
      </p:sp>
      <p:graphicFrame>
        <p:nvGraphicFramePr>
          <p:cNvPr id="6" name="Content Placeholder 5">
            <a:extLst>
              <a:ext uri="{FF2B5EF4-FFF2-40B4-BE49-F238E27FC236}">
                <a16:creationId xmlns:a16="http://schemas.microsoft.com/office/drawing/2014/main" id="{44BAD3B9-11AB-A443-B075-241C4E1B6654}"/>
              </a:ext>
            </a:extLst>
          </p:cNvPr>
          <p:cNvGraphicFramePr>
            <a:graphicFrameLocks noGrp="1"/>
          </p:cNvGraphicFramePr>
          <p:nvPr>
            <p:ph sz="half" idx="1"/>
            <p:extLst/>
          </p:nvPr>
        </p:nvGraphicFramePr>
        <p:xfrm>
          <a:off x="971600" y="1628800"/>
          <a:ext cx="7355160" cy="4565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56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2672-C086-544A-B7AA-E4803047BB29}"/>
              </a:ext>
            </a:extLst>
          </p:cNvPr>
          <p:cNvSpPr>
            <a:spLocks noGrp="1"/>
          </p:cNvSpPr>
          <p:nvPr>
            <p:ph type="title"/>
          </p:nvPr>
        </p:nvSpPr>
        <p:spPr/>
        <p:txBody>
          <a:bodyPr/>
          <a:lstStyle/>
          <a:p>
            <a:r>
              <a:rPr lang="en-US" dirty="0"/>
              <a:t>DSD policy in country</a:t>
            </a:r>
          </a:p>
        </p:txBody>
      </p:sp>
      <p:graphicFrame>
        <p:nvGraphicFramePr>
          <p:cNvPr id="5" name="Chart 4">
            <a:extLst>
              <a:ext uri="{FF2B5EF4-FFF2-40B4-BE49-F238E27FC236}">
                <a16:creationId xmlns:a16="http://schemas.microsoft.com/office/drawing/2014/main" id="{1F9AACED-07E2-E547-8611-51A641988B24}"/>
              </a:ext>
            </a:extLst>
          </p:cNvPr>
          <p:cNvGraphicFramePr>
            <a:graphicFrameLocks/>
          </p:cNvGraphicFramePr>
          <p:nvPr>
            <p:extLst/>
          </p:nvPr>
        </p:nvGraphicFramePr>
        <p:xfrm>
          <a:off x="323528" y="1484784"/>
          <a:ext cx="8363272"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812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AE4C-7A01-A641-8906-009FE5E93990}"/>
              </a:ext>
            </a:extLst>
          </p:cNvPr>
          <p:cNvSpPr>
            <a:spLocks noGrp="1"/>
          </p:cNvSpPr>
          <p:nvPr>
            <p:ph type="title"/>
          </p:nvPr>
        </p:nvSpPr>
        <p:spPr/>
        <p:txBody>
          <a:bodyPr/>
          <a:lstStyle/>
          <a:p>
            <a:r>
              <a:rPr lang="en-US" dirty="0"/>
              <a:t>Extent of DSD scale-up</a:t>
            </a:r>
          </a:p>
        </p:txBody>
      </p:sp>
      <p:graphicFrame>
        <p:nvGraphicFramePr>
          <p:cNvPr id="4" name="Content Placeholder 3">
            <a:extLst>
              <a:ext uri="{FF2B5EF4-FFF2-40B4-BE49-F238E27FC236}">
                <a16:creationId xmlns:a16="http://schemas.microsoft.com/office/drawing/2014/main" id="{4EC686ED-4B18-7945-91A3-D4D11426D2DB}"/>
              </a:ext>
            </a:extLst>
          </p:cNvPr>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052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F6B5-24A0-1E4A-A496-7AF17779BB45}"/>
              </a:ext>
            </a:extLst>
          </p:cNvPr>
          <p:cNvSpPr>
            <a:spLocks noGrp="1"/>
          </p:cNvSpPr>
          <p:nvPr>
            <p:ph type="title"/>
          </p:nvPr>
        </p:nvSpPr>
        <p:spPr/>
        <p:txBody>
          <a:bodyPr>
            <a:normAutofit fontScale="90000"/>
          </a:bodyPr>
          <a:lstStyle/>
          <a:p>
            <a:r>
              <a:rPr lang="en-US" dirty="0"/>
              <a:t>What is needed to scale DSD?</a:t>
            </a:r>
          </a:p>
        </p:txBody>
      </p:sp>
      <p:graphicFrame>
        <p:nvGraphicFramePr>
          <p:cNvPr id="4" name="Content Placeholder 3">
            <a:extLst>
              <a:ext uri="{FF2B5EF4-FFF2-40B4-BE49-F238E27FC236}">
                <a16:creationId xmlns:a16="http://schemas.microsoft.com/office/drawing/2014/main" id="{51338418-E197-A34A-9282-BC8FC33BF6DD}"/>
              </a:ext>
            </a:extLst>
          </p:cNvPr>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528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ABA9-EB9C-4570-B08F-8BEEEFF95AC3}"/>
              </a:ext>
            </a:extLst>
          </p:cNvPr>
          <p:cNvSpPr>
            <a:spLocks noGrp="1"/>
          </p:cNvSpPr>
          <p:nvPr>
            <p:ph type="title"/>
          </p:nvPr>
        </p:nvSpPr>
        <p:spPr/>
        <p:txBody>
          <a:bodyPr/>
          <a:lstStyle/>
          <a:p>
            <a:r>
              <a:rPr lang="en-ZA" dirty="0"/>
              <a:t>Objectives of meeting</a:t>
            </a:r>
          </a:p>
        </p:txBody>
      </p:sp>
      <p:sp>
        <p:nvSpPr>
          <p:cNvPr id="3" name="Content Placeholder 2">
            <a:extLst>
              <a:ext uri="{FF2B5EF4-FFF2-40B4-BE49-F238E27FC236}">
                <a16:creationId xmlns:a16="http://schemas.microsoft.com/office/drawing/2014/main" id="{8280AB06-FE33-48F6-9642-359D9D9495DC}"/>
              </a:ext>
            </a:extLst>
          </p:cNvPr>
          <p:cNvSpPr>
            <a:spLocks noGrp="1"/>
          </p:cNvSpPr>
          <p:nvPr>
            <p:ph idx="1"/>
          </p:nvPr>
        </p:nvSpPr>
        <p:spPr>
          <a:xfrm>
            <a:off x="457200" y="1600200"/>
            <a:ext cx="8229600" cy="4709120"/>
          </a:xfrm>
        </p:spPr>
        <p:txBody>
          <a:bodyPr>
            <a:normAutofit/>
          </a:bodyPr>
          <a:lstStyle/>
          <a:p>
            <a:pPr>
              <a:spcBef>
                <a:spcPts val="900"/>
              </a:spcBef>
            </a:pPr>
            <a:r>
              <a:rPr lang="en-ZA" b="1" dirty="0"/>
              <a:t>Share WCA supplement </a:t>
            </a:r>
            <a:r>
              <a:rPr lang="en-ZA" dirty="0"/>
              <a:t>to Decision Framework for differentiated ART delivery</a:t>
            </a:r>
          </a:p>
          <a:p>
            <a:pPr>
              <a:spcBef>
                <a:spcPts val="900"/>
              </a:spcBef>
            </a:pPr>
            <a:r>
              <a:rPr lang="en-ZA" b="1" dirty="0"/>
              <a:t>Promote examples </a:t>
            </a:r>
            <a:r>
              <a:rPr lang="en-ZA" dirty="0"/>
              <a:t>from the region</a:t>
            </a:r>
          </a:p>
          <a:p>
            <a:pPr>
              <a:spcBef>
                <a:spcPts val="900"/>
              </a:spcBef>
            </a:pPr>
            <a:r>
              <a:rPr lang="en-ZA" b="1" dirty="0"/>
              <a:t>Advocate and support DSD</a:t>
            </a:r>
            <a:r>
              <a:rPr lang="en-ZA" dirty="0"/>
              <a:t> policies and inclusion in operational plans</a:t>
            </a:r>
          </a:p>
          <a:p>
            <a:pPr>
              <a:spcBef>
                <a:spcPts val="900"/>
              </a:spcBef>
            </a:pPr>
            <a:r>
              <a:rPr lang="en-ZA" b="1" dirty="0"/>
              <a:t>Assess level of implementation </a:t>
            </a:r>
            <a:r>
              <a:rPr lang="en-ZA" dirty="0"/>
              <a:t>to date</a:t>
            </a:r>
          </a:p>
          <a:p>
            <a:pPr>
              <a:spcBef>
                <a:spcPts val="900"/>
              </a:spcBef>
            </a:pPr>
            <a:r>
              <a:rPr lang="en-ZA" b="1" dirty="0"/>
              <a:t>Foster intra-regional exchange and learning</a:t>
            </a:r>
          </a:p>
        </p:txBody>
      </p:sp>
    </p:spTree>
    <p:extLst>
      <p:ext uri="{BB962C8B-B14F-4D97-AF65-F5344CB8AC3E}">
        <p14:creationId xmlns:p14="http://schemas.microsoft.com/office/powerpoint/2010/main" val="27719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10753-BBDF-4AAF-90F0-AC6F11584E6C}"/>
              </a:ext>
            </a:extLst>
          </p:cNvPr>
          <p:cNvSpPr>
            <a:spLocks noGrp="1"/>
          </p:cNvSpPr>
          <p:nvPr>
            <p:ph type="title"/>
          </p:nvPr>
        </p:nvSpPr>
        <p:spPr/>
        <p:txBody>
          <a:bodyPr/>
          <a:lstStyle/>
          <a:p>
            <a:r>
              <a:rPr lang="en-ZA" dirty="0"/>
              <a:t>Way forward for meeting</a:t>
            </a:r>
          </a:p>
        </p:txBody>
      </p:sp>
      <p:sp>
        <p:nvSpPr>
          <p:cNvPr id="6" name="Content Placeholder 5">
            <a:extLst>
              <a:ext uri="{FF2B5EF4-FFF2-40B4-BE49-F238E27FC236}">
                <a16:creationId xmlns:a16="http://schemas.microsoft.com/office/drawing/2014/main" id="{7619008A-0E24-47E6-90FB-BBBF9CD57292}"/>
              </a:ext>
            </a:extLst>
          </p:cNvPr>
          <p:cNvSpPr>
            <a:spLocks noGrp="1"/>
          </p:cNvSpPr>
          <p:nvPr>
            <p:ph idx="1"/>
          </p:nvPr>
        </p:nvSpPr>
        <p:spPr>
          <a:xfrm>
            <a:off x="457200" y="1600200"/>
            <a:ext cx="8229600" cy="4781128"/>
          </a:xfrm>
        </p:spPr>
        <p:txBody>
          <a:bodyPr>
            <a:normAutofit fontScale="92500" lnSpcReduction="10000"/>
          </a:bodyPr>
          <a:lstStyle/>
          <a:p>
            <a:pPr>
              <a:spcBef>
                <a:spcPts val="900"/>
              </a:spcBef>
            </a:pPr>
            <a:r>
              <a:rPr lang="en-ZA" dirty="0"/>
              <a:t>Lynne will take you through differentiated ART delivery approach</a:t>
            </a:r>
          </a:p>
          <a:p>
            <a:pPr>
              <a:spcBef>
                <a:spcPts val="900"/>
              </a:spcBef>
            </a:pPr>
            <a:r>
              <a:rPr lang="en-ZA" dirty="0"/>
              <a:t>Colleagues from WCA will build on examples from session yesterday and take us through more country examples that demonstrate approaches taken to the DSD building blocks</a:t>
            </a:r>
          </a:p>
          <a:p>
            <a:pPr>
              <a:spcBef>
                <a:spcPts val="900"/>
              </a:spcBef>
            </a:pPr>
            <a:r>
              <a:rPr lang="en-ZA" dirty="0"/>
              <a:t>PLHIV network representatives and global agencies panel discussions</a:t>
            </a:r>
          </a:p>
          <a:p>
            <a:pPr>
              <a:spcBef>
                <a:spcPts val="900"/>
              </a:spcBef>
            </a:pPr>
            <a:r>
              <a:rPr lang="en-ZA" dirty="0"/>
              <a:t>Opportunity to identify and discuss our country priorities and challenges</a:t>
            </a:r>
          </a:p>
          <a:p>
            <a:pPr lvl="1"/>
            <a:endParaRPr lang="en-ZA" dirty="0"/>
          </a:p>
        </p:txBody>
      </p:sp>
    </p:spTree>
    <p:extLst>
      <p:ext uri="{BB962C8B-B14F-4D97-AF65-F5344CB8AC3E}">
        <p14:creationId xmlns:p14="http://schemas.microsoft.com/office/powerpoint/2010/main" val="290595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7-11 at 12.36.16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519" y="-21359"/>
            <a:ext cx="9252519" cy="6858000"/>
          </a:xfrm>
          <a:prstGeom prst="rect">
            <a:avLst/>
          </a:prstGeom>
        </p:spPr>
      </p:pic>
      <p:sp>
        <p:nvSpPr>
          <p:cNvPr id="2" name="Text Placeholder 1"/>
          <p:cNvSpPr>
            <a:spLocks noGrp="1"/>
          </p:cNvSpPr>
          <p:nvPr>
            <p:ph idx="1"/>
          </p:nvPr>
        </p:nvSpPr>
        <p:spPr>
          <a:xfrm>
            <a:off x="611560" y="1144659"/>
            <a:ext cx="8229600" cy="4525963"/>
          </a:xfrm>
        </p:spPr>
        <p:txBody>
          <a:bodyPr>
            <a:normAutofit fontScale="92500" lnSpcReduction="20000"/>
          </a:bodyPr>
          <a:lstStyle/>
          <a:p>
            <a:pPr marL="0" indent="0">
              <a:buNone/>
            </a:pPr>
            <a:r>
              <a:rPr lang="en-US" sz="5400" b="1" dirty="0">
                <a:solidFill>
                  <a:schemeClr val="bg1"/>
                </a:solidFill>
              </a:rPr>
              <a:t>Differentiated service delivery (DSD), </a:t>
            </a:r>
            <a:r>
              <a:rPr lang="en-US" sz="4000" b="1" dirty="0">
                <a:solidFill>
                  <a:schemeClr val="bg1"/>
                </a:solidFill>
              </a:rPr>
              <a:t>or d</a:t>
            </a:r>
            <a:r>
              <a:rPr lang="en-US" sz="4000" dirty="0">
                <a:solidFill>
                  <a:schemeClr val="bg1"/>
                </a:solidFill>
              </a:rPr>
              <a:t>ifferentiated care, or is a </a:t>
            </a:r>
            <a:r>
              <a:rPr lang="en-US" sz="4000" b="1" dirty="0">
                <a:solidFill>
                  <a:schemeClr val="bg1"/>
                </a:solidFill>
              </a:rPr>
              <a:t>client-</a:t>
            </a:r>
            <a:r>
              <a:rPr lang="en-US" sz="4000" b="1" dirty="0" err="1">
                <a:solidFill>
                  <a:schemeClr val="bg1"/>
                </a:solidFill>
              </a:rPr>
              <a:t>centred</a:t>
            </a:r>
            <a:r>
              <a:rPr lang="en-US" sz="4000" b="1" dirty="0">
                <a:solidFill>
                  <a:schemeClr val="bg1"/>
                </a:solidFill>
              </a:rPr>
              <a:t> approach </a:t>
            </a:r>
            <a:r>
              <a:rPr lang="en-US" sz="4000" dirty="0">
                <a:solidFill>
                  <a:schemeClr val="bg1"/>
                </a:solidFill>
              </a:rPr>
              <a:t>that simplifies and adapts HIV services </a:t>
            </a:r>
            <a:r>
              <a:rPr lang="en-US" sz="4000" b="1" dirty="0">
                <a:solidFill>
                  <a:schemeClr val="bg1"/>
                </a:solidFill>
              </a:rPr>
              <a:t>across the cascade</a:t>
            </a:r>
            <a:r>
              <a:rPr lang="en-US" sz="4000" dirty="0">
                <a:solidFill>
                  <a:schemeClr val="bg1"/>
                </a:solidFill>
              </a:rPr>
              <a:t>, in ways that both serve the needs of PLHIV better and </a:t>
            </a:r>
            <a:r>
              <a:rPr lang="en-US" sz="4000" b="1" dirty="0">
                <a:solidFill>
                  <a:schemeClr val="bg1"/>
                </a:solidFill>
              </a:rPr>
              <a:t>reduce unnecessary</a:t>
            </a:r>
          </a:p>
          <a:p>
            <a:pPr marL="0" indent="0">
              <a:buNone/>
            </a:pPr>
            <a:r>
              <a:rPr lang="en-US" sz="4000" b="1" dirty="0">
                <a:solidFill>
                  <a:schemeClr val="bg1"/>
                </a:solidFill>
              </a:rPr>
              <a:t>burdens on the health system.</a:t>
            </a:r>
          </a:p>
        </p:txBody>
      </p:sp>
    </p:spTree>
    <p:extLst>
      <p:ext uri="{BB962C8B-B14F-4D97-AF65-F5344CB8AC3E}">
        <p14:creationId xmlns:p14="http://schemas.microsoft.com/office/powerpoint/2010/main" val="321062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F527-5A7E-4DAF-998C-1F824785CD5C}"/>
              </a:ext>
            </a:extLst>
          </p:cNvPr>
          <p:cNvSpPr>
            <a:spLocks noGrp="1"/>
          </p:cNvSpPr>
          <p:nvPr>
            <p:ph type="title"/>
          </p:nvPr>
        </p:nvSpPr>
        <p:spPr/>
        <p:txBody>
          <a:bodyPr/>
          <a:lstStyle/>
          <a:p>
            <a:r>
              <a:rPr lang="en-ZA" dirty="0"/>
              <a:t>Differentiated ART delivery </a:t>
            </a:r>
          </a:p>
        </p:txBody>
      </p:sp>
      <p:sp>
        <p:nvSpPr>
          <p:cNvPr id="3" name="Content Placeholder 2">
            <a:extLst>
              <a:ext uri="{FF2B5EF4-FFF2-40B4-BE49-F238E27FC236}">
                <a16:creationId xmlns:a16="http://schemas.microsoft.com/office/drawing/2014/main" id="{719F3A8D-59ED-47AC-8782-232B16B86221}"/>
              </a:ext>
            </a:extLst>
          </p:cNvPr>
          <p:cNvSpPr>
            <a:spLocks noGrp="1"/>
          </p:cNvSpPr>
          <p:nvPr>
            <p:ph idx="1"/>
          </p:nvPr>
        </p:nvSpPr>
        <p:spPr/>
        <p:txBody>
          <a:bodyPr/>
          <a:lstStyle/>
          <a:p>
            <a:endParaRPr lang="en-ZA" dirty="0"/>
          </a:p>
        </p:txBody>
      </p:sp>
      <p:pic>
        <p:nvPicPr>
          <p:cNvPr id="5" name="Content Placeholder 5">
            <a:extLst>
              <a:ext uri="{FF2B5EF4-FFF2-40B4-BE49-F238E27FC236}">
                <a16:creationId xmlns:a16="http://schemas.microsoft.com/office/drawing/2014/main" id="{0E6976FE-AC72-AA47-B299-2C72B29BF1CA}"/>
              </a:ext>
            </a:extLst>
          </p:cNvPr>
          <p:cNvPicPr>
            <a:picLocks noChangeAspect="1"/>
          </p:cNvPicPr>
          <p:nvPr/>
        </p:nvPicPr>
        <p:blipFill rotWithShape="1">
          <a:blip r:embed="rId3">
            <a:extLst>
              <a:ext uri="{28A0092B-C50C-407E-A947-70E740481C1C}">
                <a14:useLocalDpi xmlns:a14="http://schemas.microsoft.com/office/drawing/2010/main" val="0"/>
              </a:ext>
            </a:extLst>
          </a:blip>
          <a:srcRect b="15051"/>
          <a:stretch/>
        </p:blipFill>
        <p:spPr>
          <a:xfrm>
            <a:off x="519203" y="1600200"/>
            <a:ext cx="8229600" cy="3422322"/>
          </a:xfrm>
          <a:prstGeom prst="rect">
            <a:avLst/>
          </a:prstGeom>
        </p:spPr>
      </p:pic>
      <p:sp>
        <p:nvSpPr>
          <p:cNvPr id="7" name="Rectangle 6">
            <a:extLst>
              <a:ext uri="{FF2B5EF4-FFF2-40B4-BE49-F238E27FC236}">
                <a16:creationId xmlns:a16="http://schemas.microsoft.com/office/drawing/2014/main" id="{1F1BAEF2-B22E-EF4E-96AD-80A1F0730357}"/>
              </a:ext>
            </a:extLst>
          </p:cNvPr>
          <p:cNvSpPr/>
          <p:nvPr/>
        </p:nvSpPr>
        <p:spPr>
          <a:xfrm>
            <a:off x="3347864" y="4725144"/>
            <a:ext cx="2880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DCAB5C-CFB9-D947-A3D9-0FC065A828F8}"/>
              </a:ext>
            </a:extLst>
          </p:cNvPr>
          <p:cNvSpPr/>
          <p:nvPr/>
        </p:nvSpPr>
        <p:spPr>
          <a:xfrm>
            <a:off x="8172400" y="4725144"/>
            <a:ext cx="2880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6012DE8-391E-BC4E-9A86-ECCFE340C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03" y="1609348"/>
            <a:ext cx="8229600" cy="4028676"/>
          </a:xfrm>
          <a:prstGeom prst="rect">
            <a:avLst/>
          </a:prstGeom>
        </p:spPr>
      </p:pic>
    </p:spTree>
    <p:extLst>
      <p:ext uri="{BB962C8B-B14F-4D97-AF65-F5344CB8AC3E}">
        <p14:creationId xmlns:p14="http://schemas.microsoft.com/office/powerpoint/2010/main" val="221977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0A96-F8F7-48A8-9D8B-0377015ADE1B}"/>
              </a:ext>
            </a:extLst>
          </p:cNvPr>
          <p:cNvSpPr>
            <a:spLocks noGrp="1"/>
          </p:cNvSpPr>
          <p:nvPr>
            <p:ph type="title"/>
          </p:nvPr>
        </p:nvSpPr>
        <p:spPr/>
        <p:txBody>
          <a:bodyPr>
            <a:normAutofit fontScale="90000"/>
          </a:bodyPr>
          <a:lstStyle/>
          <a:p>
            <a:r>
              <a:rPr lang="en-ZA" dirty="0"/>
              <a:t>Why differentiated ART delivery focus in WCA?</a:t>
            </a:r>
          </a:p>
        </p:txBody>
      </p:sp>
      <p:sp>
        <p:nvSpPr>
          <p:cNvPr id="5" name="Content Placeholder 4">
            <a:extLst>
              <a:ext uri="{FF2B5EF4-FFF2-40B4-BE49-F238E27FC236}">
                <a16:creationId xmlns:a16="http://schemas.microsoft.com/office/drawing/2014/main" id="{42E98F37-54FA-4695-8DD5-FC414112742F}"/>
              </a:ext>
            </a:extLst>
          </p:cNvPr>
          <p:cNvSpPr>
            <a:spLocks noGrp="1"/>
          </p:cNvSpPr>
          <p:nvPr>
            <p:ph idx="1"/>
          </p:nvPr>
        </p:nvSpPr>
        <p:spPr/>
        <p:txBody>
          <a:bodyPr>
            <a:normAutofit/>
          </a:bodyPr>
          <a:lstStyle/>
          <a:p>
            <a:pPr>
              <a:spcBef>
                <a:spcPts val="900"/>
              </a:spcBef>
            </a:pPr>
            <a:r>
              <a:rPr lang="en-ZA" dirty="0"/>
              <a:t>Lagging behind with 90-90-90 targets</a:t>
            </a:r>
          </a:p>
          <a:p>
            <a:pPr>
              <a:spcBef>
                <a:spcPts val="900"/>
              </a:spcBef>
            </a:pPr>
            <a:r>
              <a:rPr lang="en-ZA" dirty="0"/>
              <a:t>Lower prevalence, people living with HIV more widely and unevenly distributed</a:t>
            </a:r>
          </a:p>
          <a:p>
            <a:pPr lvl="1">
              <a:spcBef>
                <a:spcPts val="900"/>
              </a:spcBef>
            </a:pPr>
            <a:r>
              <a:rPr lang="en-ZA" dirty="0"/>
              <a:t>Need to develop models that work for WCA</a:t>
            </a:r>
          </a:p>
          <a:p>
            <a:pPr>
              <a:spcBef>
                <a:spcPts val="900"/>
              </a:spcBef>
            </a:pPr>
            <a:r>
              <a:rPr lang="en-US" dirty="0"/>
              <a:t>Opportunity to make services more accessible without providing comprehensive services everywhere</a:t>
            </a:r>
          </a:p>
          <a:p>
            <a:pPr>
              <a:spcBef>
                <a:spcPts val="900"/>
              </a:spcBef>
            </a:pPr>
            <a:r>
              <a:rPr lang="en-US" dirty="0"/>
              <a:t>Reduce HIV-related stigma</a:t>
            </a:r>
          </a:p>
          <a:p>
            <a:endParaRPr lang="en-ZA" dirty="0"/>
          </a:p>
        </p:txBody>
      </p:sp>
    </p:spTree>
    <p:extLst>
      <p:ext uri="{BB962C8B-B14F-4D97-AF65-F5344CB8AC3E}">
        <p14:creationId xmlns:p14="http://schemas.microsoft.com/office/powerpoint/2010/main" val="208587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0CE2-A317-4227-94E7-E96DFB18680B}"/>
              </a:ext>
            </a:extLst>
          </p:cNvPr>
          <p:cNvSpPr>
            <a:spLocks noGrp="1"/>
          </p:cNvSpPr>
          <p:nvPr>
            <p:ph type="title"/>
          </p:nvPr>
        </p:nvSpPr>
        <p:spPr/>
        <p:txBody>
          <a:bodyPr>
            <a:normAutofit fontScale="90000"/>
          </a:bodyPr>
          <a:lstStyle/>
          <a:p>
            <a:r>
              <a:rPr lang="en-ZA" dirty="0"/>
              <a:t>Why start with </a:t>
            </a:r>
            <a:br>
              <a:rPr lang="en-ZA" dirty="0"/>
            </a:br>
            <a:r>
              <a:rPr lang="en-ZA" dirty="0"/>
              <a:t>stable ART clients?</a:t>
            </a:r>
          </a:p>
        </p:txBody>
      </p:sp>
      <p:sp>
        <p:nvSpPr>
          <p:cNvPr id="3" name="Content Placeholder 2">
            <a:extLst>
              <a:ext uri="{FF2B5EF4-FFF2-40B4-BE49-F238E27FC236}">
                <a16:creationId xmlns:a16="http://schemas.microsoft.com/office/drawing/2014/main" id="{473F9C04-38B9-49CE-81E4-7EFBE1F4AAF3}"/>
              </a:ext>
            </a:extLst>
          </p:cNvPr>
          <p:cNvSpPr>
            <a:spLocks noGrp="1"/>
          </p:cNvSpPr>
          <p:nvPr>
            <p:ph idx="1"/>
          </p:nvPr>
        </p:nvSpPr>
        <p:spPr>
          <a:ln>
            <a:solidFill>
              <a:srgbClr val="E3000F"/>
            </a:solidFill>
          </a:ln>
        </p:spPr>
        <p:txBody>
          <a:bodyPr/>
          <a:lstStyle/>
          <a:p>
            <a:pPr>
              <a:spcBef>
                <a:spcPts val="900"/>
              </a:spcBef>
            </a:pPr>
            <a:r>
              <a:rPr lang="en-ZA" dirty="0"/>
              <a:t>Large numbers of clients already stable on ART who need to be retained</a:t>
            </a:r>
          </a:p>
          <a:p>
            <a:pPr>
              <a:spcBef>
                <a:spcPts val="900"/>
              </a:spcBef>
            </a:pPr>
            <a:r>
              <a:rPr lang="en-ZA" dirty="0"/>
              <a:t>Health systems need to leverage capacity to start newly diagnosed clients on ART and focus on clients at risk of failing treatment</a:t>
            </a:r>
          </a:p>
          <a:p>
            <a:pPr marL="0" indent="0">
              <a:buNone/>
            </a:pPr>
            <a:r>
              <a:rPr lang="en-ZA" dirty="0"/>
              <a:t>		</a:t>
            </a:r>
            <a:r>
              <a:rPr lang="en-ZA" dirty="0">
                <a:solidFill>
                  <a:srgbClr val="E3000F"/>
                </a:solidFill>
              </a:rPr>
              <a:t>Biggest and quickest gains for 		clients and the health system</a:t>
            </a:r>
          </a:p>
          <a:p>
            <a:pPr marL="0" indent="0">
              <a:buNone/>
            </a:pPr>
            <a:endParaRPr lang="en-ZA" dirty="0"/>
          </a:p>
          <a:p>
            <a:endParaRPr lang="en-ZA" dirty="0"/>
          </a:p>
          <a:p>
            <a:pPr marL="0" indent="0">
              <a:buNone/>
            </a:pPr>
            <a:endParaRPr lang="en-ZA" dirty="0"/>
          </a:p>
        </p:txBody>
      </p:sp>
      <p:sp>
        <p:nvSpPr>
          <p:cNvPr id="4" name="Arrow: Striped Right 3">
            <a:extLst>
              <a:ext uri="{FF2B5EF4-FFF2-40B4-BE49-F238E27FC236}">
                <a16:creationId xmlns:a16="http://schemas.microsoft.com/office/drawing/2014/main" id="{10B8B329-81AC-4B47-8366-58B3399213A0}"/>
              </a:ext>
            </a:extLst>
          </p:cNvPr>
          <p:cNvSpPr/>
          <p:nvPr/>
        </p:nvSpPr>
        <p:spPr>
          <a:xfrm>
            <a:off x="683568" y="4941168"/>
            <a:ext cx="1512168" cy="720080"/>
          </a:xfrm>
          <a:prstGeom prst="stripedRightArrow">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2632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417E-C04D-48E6-8DC6-EB699478DBBD}"/>
              </a:ext>
            </a:extLst>
          </p:cNvPr>
          <p:cNvSpPr>
            <a:spLocks noGrp="1"/>
          </p:cNvSpPr>
          <p:nvPr>
            <p:ph type="title"/>
          </p:nvPr>
        </p:nvSpPr>
        <p:spPr/>
        <p:txBody>
          <a:bodyPr>
            <a:noAutofit/>
          </a:bodyPr>
          <a:lstStyle/>
          <a:p>
            <a:r>
              <a:rPr lang="en-ZA" sz="3000" dirty="0"/>
              <a:t>ART clients in Cape Metro facilities, </a:t>
            </a:r>
            <a:br>
              <a:rPr lang="en-ZA" sz="3000" dirty="0"/>
            </a:br>
            <a:r>
              <a:rPr lang="en-ZA" sz="3000" dirty="0"/>
              <a:t>South Africa 2011-2018</a:t>
            </a:r>
          </a:p>
        </p:txBody>
      </p:sp>
      <p:graphicFrame>
        <p:nvGraphicFramePr>
          <p:cNvPr id="4" name="Chart 3">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3100006125"/>
              </p:ext>
            </p:extLst>
          </p:nvPr>
        </p:nvGraphicFramePr>
        <p:xfrm>
          <a:off x="179512" y="1556792"/>
          <a:ext cx="7427168" cy="4664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448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417E-C04D-48E6-8DC6-EB699478DBBD}"/>
              </a:ext>
            </a:extLst>
          </p:cNvPr>
          <p:cNvSpPr>
            <a:spLocks noGrp="1"/>
          </p:cNvSpPr>
          <p:nvPr>
            <p:ph type="title"/>
          </p:nvPr>
        </p:nvSpPr>
        <p:spPr/>
        <p:txBody>
          <a:bodyPr>
            <a:noAutofit/>
          </a:bodyPr>
          <a:lstStyle/>
          <a:p>
            <a:r>
              <a:rPr lang="en-ZA" sz="3000" dirty="0"/>
              <a:t>Clients in clinic and Adherence Clubs, </a:t>
            </a:r>
            <a:br>
              <a:rPr lang="en-ZA" sz="3000" dirty="0"/>
            </a:br>
            <a:r>
              <a:rPr lang="en-ZA" sz="3000" dirty="0"/>
              <a:t>Cape Metro facilities, South Africa</a:t>
            </a:r>
          </a:p>
        </p:txBody>
      </p:sp>
      <p:graphicFrame>
        <p:nvGraphicFramePr>
          <p:cNvPr id="4" name="Chart 3">
            <a:extLst>
              <a:ext uri="{FF2B5EF4-FFF2-40B4-BE49-F238E27FC236}">
                <a16:creationId xmlns:a16="http://schemas.microsoft.com/office/drawing/2014/main" id="{00000000-0008-0000-0C00-000002000000}"/>
              </a:ext>
            </a:extLst>
          </p:cNvPr>
          <p:cNvGraphicFramePr>
            <a:graphicFrameLocks noGrp="1"/>
          </p:cNvGraphicFramePr>
          <p:nvPr>
            <p:extLst/>
          </p:nvPr>
        </p:nvGraphicFramePr>
        <p:xfrm>
          <a:off x="179512" y="1556792"/>
          <a:ext cx="7427168" cy="4664008"/>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Brace 5">
            <a:extLst>
              <a:ext uri="{FF2B5EF4-FFF2-40B4-BE49-F238E27FC236}">
                <a16:creationId xmlns:a16="http://schemas.microsoft.com/office/drawing/2014/main" id="{16B34B1F-374D-40B5-8C19-4AA4BA687F63}"/>
              </a:ext>
            </a:extLst>
          </p:cNvPr>
          <p:cNvSpPr/>
          <p:nvPr/>
        </p:nvSpPr>
        <p:spPr>
          <a:xfrm>
            <a:off x="7606680" y="2204864"/>
            <a:ext cx="154360" cy="1152128"/>
          </a:xfrm>
          <a:prstGeom prst="rightBrace">
            <a:avLst/>
          </a:prstGeom>
          <a:ln w="34925">
            <a:solidFill>
              <a:srgbClr val="E300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9" name="TextBox 8">
            <a:extLst>
              <a:ext uri="{FF2B5EF4-FFF2-40B4-BE49-F238E27FC236}">
                <a16:creationId xmlns:a16="http://schemas.microsoft.com/office/drawing/2014/main" id="{4C4EFC7E-213A-4935-992D-CE715CBFCB09}"/>
              </a:ext>
            </a:extLst>
          </p:cNvPr>
          <p:cNvSpPr txBox="1"/>
          <p:nvPr/>
        </p:nvSpPr>
        <p:spPr>
          <a:xfrm>
            <a:off x="7848872" y="2279071"/>
            <a:ext cx="1115616" cy="1200329"/>
          </a:xfrm>
          <a:prstGeom prst="rect">
            <a:avLst/>
          </a:prstGeom>
          <a:noFill/>
        </p:spPr>
        <p:txBody>
          <a:bodyPr wrap="square" rtlCol="0">
            <a:spAutoFit/>
          </a:bodyPr>
          <a:lstStyle/>
          <a:p>
            <a:r>
              <a:rPr lang="en-ZA" b="1" dirty="0">
                <a:solidFill>
                  <a:srgbClr val="E3000F"/>
                </a:solidFill>
                <a:latin typeface="Arial" panose="020B0604020202020204" pitchFamily="34" charset="0"/>
                <a:cs typeface="Arial" panose="020B0604020202020204" pitchFamily="34" charset="0"/>
              </a:rPr>
              <a:t>73,735 clients</a:t>
            </a:r>
          </a:p>
          <a:p>
            <a:r>
              <a:rPr lang="en-ZA" b="1" dirty="0">
                <a:solidFill>
                  <a:srgbClr val="E3000F"/>
                </a:solidFill>
                <a:latin typeface="Arial" panose="020B0604020202020204" pitchFamily="34" charset="0"/>
                <a:cs typeface="Arial" panose="020B0604020202020204" pitchFamily="34" charset="0"/>
              </a:rPr>
              <a:t>(38% of cohort)</a:t>
            </a:r>
          </a:p>
        </p:txBody>
      </p:sp>
      <p:sp>
        <p:nvSpPr>
          <p:cNvPr id="10" name="TextBox 9">
            <a:extLst>
              <a:ext uri="{FF2B5EF4-FFF2-40B4-BE49-F238E27FC236}">
                <a16:creationId xmlns:a16="http://schemas.microsoft.com/office/drawing/2014/main" id="{ED37C952-D922-4721-A937-69DB19D52C0A}"/>
              </a:ext>
            </a:extLst>
          </p:cNvPr>
          <p:cNvSpPr txBox="1"/>
          <p:nvPr/>
        </p:nvSpPr>
        <p:spPr>
          <a:xfrm>
            <a:off x="3347864" y="4221088"/>
            <a:ext cx="4104456" cy="923330"/>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All other clients</a:t>
            </a:r>
          </a:p>
          <a:p>
            <a:r>
              <a:rPr lang="en-ZA" dirty="0">
                <a:solidFill>
                  <a:schemeClr val="bg1"/>
                </a:solidFill>
                <a:latin typeface="Arial" panose="020B0604020202020204" pitchFamily="34" charset="0"/>
                <a:cs typeface="Arial" panose="020B0604020202020204" pitchFamily="34" charset="0"/>
              </a:rPr>
              <a:t>(including stable clients receiving MMS and increasingly quick pick-ups)</a:t>
            </a:r>
          </a:p>
        </p:txBody>
      </p:sp>
      <p:sp>
        <p:nvSpPr>
          <p:cNvPr id="11" name="TextBox 10">
            <a:extLst>
              <a:ext uri="{FF2B5EF4-FFF2-40B4-BE49-F238E27FC236}">
                <a16:creationId xmlns:a16="http://schemas.microsoft.com/office/drawing/2014/main" id="{159F6A7E-2969-477C-8A61-8B38C6AD478B}"/>
              </a:ext>
            </a:extLst>
          </p:cNvPr>
          <p:cNvSpPr txBox="1"/>
          <p:nvPr/>
        </p:nvSpPr>
        <p:spPr>
          <a:xfrm>
            <a:off x="5718648" y="2780928"/>
            <a:ext cx="1800200" cy="646331"/>
          </a:xfrm>
          <a:prstGeom prst="rect">
            <a:avLst/>
          </a:prstGeom>
          <a:noFill/>
        </p:spPr>
        <p:txBody>
          <a:bodyPr wrap="square" rtlCol="0">
            <a:spAutoFit/>
          </a:bodyPr>
          <a:lstStyle/>
          <a:p>
            <a:r>
              <a:rPr lang="en-ZA" dirty="0">
                <a:solidFill>
                  <a:schemeClr val="bg1"/>
                </a:solidFill>
                <a:latin typeface="Arial" panose="020B0604020202020204" pitchFamily="34" charset="0"/>
                <a:cs typeface="Arial" panose="020B0604020202020204" pitchFamily="34" charset="0"/>
              </a:rPr>
              <a:t>Adherence Club clients</a:t>
            </a:r>
          </a:p>
        </p:txBody>
      </p:sp>
    </p:spTree>
    <p:extLst>
      <p:ext uri="{BB962C8B-B14F-4D97-AF65-F5344CB8AC3E}">
        <p14:creationId xmlns:p14="http://schemas.microsoft.com/office/powerpoint/2010/main" val="81525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567B86-9D8A-4BF0-9F1E-AB615CABE0BB}"/>
              </a:ext>
            </a:extLst>
          </p:cNvPr>
          <p:cNvSpPr>
            <a:spLocks noGrp="1"/>
          </p:cNvSpPr>
          <p:nvPr>
            <p:ph type="title"/>
          </p:nvPr>
        </p:nvSpPr>
        <p:spPr>
          <a:xfrm>
            <a:off x="1259632" y="260648"/>
            <a:ext cx="7427168" cy="1143000"/>
          </a:xfrm>
        </p:spPr>
        <p:txBody>
          <a:bodyPr>
            <a:noAutofit/>
          </a:bodyPr>
          <a:lstStyle/>
          <a:p>
            <a:r>
              <a:rPr lang="en-ZA" sz="4000" dirty="0"/>
              <a:t>Differentiated ART delivery framework series</a:t>
            </a:r>
          </a:p>
        </p:txBody>
      </p:sp>
      <p:pic>
        <p:nvPicPr>
          <p:cNvPr id="15" name="Content Placeholder 7" descr="Screen Shot 2018-07-11 at 10.52.22.png">
            <a:extLst>
              <a:ext uri="{FF2B5EF4-FFF2-40B4-BE49-F238E27FC236}">
                <a16:creationId xmlns:a16="http://schemas.microsoft.com/office/drawing/2014/main" id="{F3AF688F-8A4B-4467-A79B-89F5E7CE79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0" r="-175"/>
          <a:stretch/>
        </p:blipFill>
        <p:spPr>
          <a:xfrm>
            <a:off x="761964" y="1844824"/>
            <a:ext cx="2473997" cy="3473514"/>
          </a:xfrm>
          <a:prstGeom prst="rect">
            <a:avLst/>
          </a:prstGeom>
          <a:ln>
            <a:solidFill>
              <a:schemeClr val="tx1"/>
            </a:solidFill>
          </a:ln>
        </p:spPr>
      </p:pic>
      <p:pic>
        <p:nvPicPr>
          <p:cNvPr id="17" name="Content Placeholder 8" descr="Screen Shot 2018-07-11 at 10.53.19.png">
            <a:extLst>
              <a:ext uri="{FF2B5EF4-FFF2-40B4-BE49-F238E27FC236}">
                <a16:creationId xmlns:a16="http://schemas.microsoft.com/office/drawing/2014/main" id="{5937CD0C-B2A4-4D9D-A05D-D78442530207}"/>
              </a:ext>
            </a:extLst>
          </p:cNvPr>
          <p:cNvPicPr>
            <a:picLocks/>
          </p:cNvPicPr>
          <p:nvPr/>
        </p:nvPicPr>
        <p:blipFill rotWithShape="1">
          <a:blip r:embed="rId4" cstate="print">
            <a:extLst>
              <a:ext uri="{28A0092B-C50C-407E-A947-70E740481C1C}">
                <a14:useLocalDpi xmlns:a14="http://schemas.microsoft.com/office/drawing/2010/main" val="0"/>
              </a:ext>
            </a:extLst>
          </a:blip>
          <a:srcRect l="-355" r="3479"/>
          <a:stretch/>
        </p:blipFill>
        <p:spPr>
          <a:xfrm>
            <a:off x="3392558" y="1844824"/>
            <a:ext cx="2448275" cy="3452243"/>
          </a:xfrm>
          <a:prstGeom prst="rect">
            <a:avLst/>
          </a:prstGeom>
          <a:ln>
            <a:solidFill>
              <a:schemeClr val="tx1"/>
            </a:solidFill>
          </a:ln>
        </p:spPr>
      </p:pic>
      <p:pic>
        <p:nvPicPr>
          <p:cNvPr id="18" name="Picture 17" descr="Screen Shot 2018-07-11 at 10.50.08.png">
            <a:extLst>
              <a:ext uri="{FF2B5EF4-FFF2-40B4-BE49-F238E27FC236}">
                <a16:creationId xmlns:a16="http://schemas.microsoft.com/office/drawing/2014/main" id="{202D2767-474C-471E-870B-E703828B5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016" y="1855459"/>
            <a:ext cx="2448823" cy="3452243"/>
          </a:xfrm>
          <a:prstGeom prst="rect">
            <a:avLst/>
          </a:prstGeom>
          <a:ln>
            <a:solidFill>
              <a:schemeClr val="tx1"/>
            </a:solidFill>
          </a:ln>
        </p:spPr>
      </p:pic>
      <p:sp>
        <p:nvSpPr>
          <p:cNvPr id="6" name="TextBox 5">
            <a:extLst>
              <a:ext uri="{FF2B5EF4-FFF2-40B4-BE49-F238E27FC236}">
                <a16:creationId xmlns:a16="http://schemas.microsoft.com/office/drawing/2014/main" id="{906B99C1-AE18-4013-B6E5-8D44D2937E41}"/>
              </a:ext>
            </a:extLst>
          </p:cNvPr>
          <p:cNvSpPr txBox="1"/>
          <p:nvPr/>
        </p:nvSpPr>
        <p:spPr>
          <a:xfrm>
            <a:off x="3505160" y="5368911"/>
            <a:ext cx="2324204" cy="738664"/>
          </a:xfrm>
          <a:prstGeom prst="rect">
            <a:avLst/>
          </a:prstGeom>
          <a:noFill/>
        </p:spPr>
        <p:txBody>
          <a:bodyPr wrap="square" rtlCol="0">
            <a:spAutoFit/>
          </a:bodyPr>
          <a:lstStyle/>
          <a:p>
            <a:pPr algn="ctr"/>
            <a:r>
              <a:rPr lang="en-ZA" sz="1400" dirty="0">
                <a:solidFill>
                  <a:srgbClr val="13A89E"/>
                </a:solidFill>
                <a:latin typeface="Arial" panose="020B0604020202020204" pitchFamily="34" charset="0"/>
                <a:cs typeface="Arial" panose="020B0604020202020204" pitchFamily="34" charset="0"/>
              </a:rPr>
              <a:t>Children, adolescents and pregnant and breastfeeding women</a:t>
            </a:r>
          </a:p>
        </p:txBody>
      </p:sp>
      <p:sp>
        <p:nvSpPr>
          <p:cNvPr id="13" name="TextBox 12">
            <a:extLst>
              <a:ext uri="{FF2B5EF4-FFF2-40B4-BE49-F238E27FC236}">
                <a16:creationId xmlns:a16="http://schemas.microsoft.com/office/drawing/2014/main" id="{50E4D77B-6FCC-49FA-A213-E23A4D9460FE}"/>
              </a:ext>
            </a:extLst>
          </p:cNvPr>
          <p:cNvSpPr txBox="1"/>
          <p:nvPr/>
        </p:nvSpPr>
        <p:spPr>
          <a:xfrm>
            <a:off x="6115325" y="5375378"/>
            <a:ext cx="2324204" cy="307777"/>
          </a:xfrm>
          <a:prstGeom prst="rect">
            <a:avLst/>
          </a:prstGeom>
          <a:noFill/>
        </p:spPr>
        <p:txBody>
          <a:bodyPr wrap="square" rtlCol="0">
            <a:spAutoFit/>
          </a:bodyPr>
          <a:lstStyle/>
          <a:p>
            <a:pPr algn="ctr"/>
            <a:r>
              <a:rPr lang="en-ZA" sz="1400" dirty="0">
                <a:solidFill>
                  <a:schemeClr val="accent6">
                    <a:lumMod val="75000"/>
                  </a:schemeClr>
                </a:solidFill>
                <a:latin typeface="Arial" panose="020B0604020202020204" pitchFamily="34" charset="0"/>
                <a:cs typeface="Arial" panose="020B0604020202020204" pitchFamily="34" charset="0"/>
              </a:rPr>
              <a:t>Key populations</a:t>
            </a:r>
          </a:p>
        </p:txBody>
      </p:sp>
      <p:sp>
        <p:nvSpPr>
          <p:cNvPr id="14" name="TextBox 13">
            <a:extLst>
              <a:ext uri="{FF2B5EF4-FFF2-40B4-BE49-F238E27FC236}">
                <a16:creationId xmlns:a16="http://schemas.microsoft.com/office/drawing/2014/main" id="{390FFA71-C179-4072-90DD-5EA765D4EC42}"/>
              </a:ext>
            </a:extLst>
          </p:cNvPr>
          <p:cNvSpPr txBox="1"/>
          <p:nvPr/>
        </p:nvSpPr>
        <p:spPr>
          <a:xfrm>
            <a:off x="836860" y="5421754"/>
            <a:ext cx="2324204" cy="307777"/>
          </a:xfrm>
          <a:prstGeom prst="rect">
            <a:avLst/>
          </a:prstGeom>
          <a:noFill/>
        </p:spPr>
        <p:txBody>
          <a:bodyPr wrap="square" rtlCol="0">
            <a:spAutoFit/>
          </a:bodyPr>
          <a:lstStyle/>
          <a:p>
            <a:pPr algn="ctr"/>
            <a:r>
              <a:rPr lang="en-ZA" sz="1400" dirty="0">
                <a:solidFill>
                  <a:srgbClr val="E3000F"/>
                </a:solidFill>
                <a:latin typeface="Arial" panose="020B0604020202020204" pitchFamily="34" charset="0"/>
                <a:cs typeface="Arial" panose="020B0604020202020204" pitchFamily="34" charset="0"/>
              </a:rPr>
              <a:t>General population</a:t>
            </a:r>
          </a:p>
        </p:txBody>
      </p:sp>
    </p:spTree>
    <p:extLst>
      <p:ext uri="{BB962C8B-B14F-4D97-AF65-F5344CB8AC3E}">
        <p14:creationId xmlns:p14="http://schemas.microsoft.com/office/powerpoint/2010/main" val="687161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1414</Words>
  <Application>Microsoft Office PowerPoint</Application>
  <PresentationFormat>On-screen Show (4:3)</PresentationFormat>
  <Paragraphs>95</Paragraphs>
  <Slides>20</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  Overview of key priorities for differentiated ART delivery in West and Central Africa       </vt:lpstr>
      <vt:lpstr>Objectives of meeting</vt:lpstr>
      <vt:lpstr>PowerPoint Presentation</vt:lpstr>
      <vt:lpstr>Differentiated ART delivery </vt:lpstr>
      <vt:lpstr>Why differentiated ART delivery focus in WCA?</vt:lpstr>
      <vt:lpstr>Why start with  stable ART clients?</vt:lpstr>
      <vt:lpstr>ART clients in Cape Metro facilities,  South Africa 2011-2018</vt:lpstr>
      <vt:lpstr>Clients in clinic and Adherence Clubs,  Cape Metro facilities, South Africa</vt:lpstr>
      <vt:lpstr>Differentiated ART delivery framework series</vt:lpstr>
      <vt:lpstr>Differentiated ART delivery for  West and Central Africa</vt:lpstr>
      <vt:lpstr>PowerPoint Presentation</vt:lpstr>
      <vt:lpstr>PowerPoint Presentation</vt:lpstr>
      <vt:lpstr>PowerPoint Presentation</vt:lpstr>
      <vt:lpstr>PowerPoint Presentation</vt:lpstr>
      <vt:lpstr>PowerPoint Presentation</vt:lpstr>
      <vt:lpstr>Respondents (n=22)</vt:lpstr>
      <vt:lpstr>DSD policy in country</vt:lpstr>
      <vt:lpstr>Extent of DSD scale-up</vt:lpstr>
      <vt:lpstr>What is needed to scale DSD?</vt:lpstr>
      <vt:lpstr>Way forward for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community ART in a time of conflict:  Pilot projects from Central African Republic</dc:title>
  <dc:creator>Charles Ssonko</dc:creator>
  <cp:lastModifiedBy>Lina Golob</cp:lastModifiedBy>
  <cp:revision>119</cp:revision>
  <dcterms:created xsi:type="dcterms:W3CDTF">2019-05-01T17:30:03Z</dcterms:created>
  <dcterms:modified xsi:type="dcterms:W3CDTF">2019-05-21T12:03:05Z</dcterms:modified>
</cp:coreProperties>
</file>