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nva Sans" panose="020B0604020202020204" charset="0"/>
      <p:regular r:id="rId11"/>
    </p:embeddedFont>
    <p:embeddedFont>
      <p:font typeface="Canva Sans Bold" panose="020B0604020202020204" charset="0"/>
      <p:regular r:id="rId12"/>
    </p:embeddedFont>
    <p:embeddedFont>
      <p:font typeface="Canva Sans Bold Italics" panose="020B0604020202020204" charset="0"/>
      <p:regular r:id="rId13"/>
    </p:embeddedFont>
    <p:embeddedFont>
      <p:font typeface="Canva Sans Italics"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1" d="100"/>
          <a:sy n="41" d="100"/>
        </p:scale>
        <p:origin x="97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ony Chisholm" userId="6ff21b25726039bd" providerId="LiveId" clId="{EB2578A6-1BA6-4034-BEAF-303C7E04A52F}"/>
    <pc:docChg chg="custSel modSld">
      <pc:chgData name="Briony Chisholm" userId="6ff21b25726039bd" providerId="LiveId" clId="{EB2578A6-1BA6-4034-BEAF-303C7E04A52F}" dt="2026-10-02T05:55:00.685" v="35" actId="1076"/>
      <pc:docMkLst>
        <pc:docMk/>
      </pc:docMkLst>
      <pc:sldChg chg="addSp delSp modSp mod">
        <pc:chgData name="Briony Chisholm" userId="6ff21b25726039bd" providerId="LiveId" clId="{EB2578A6-1BA6-4034-BEAF-303C7E04A52F}" dt="2026-10-02T05:55:00.685" v="35" actId="1076"/>
        <pc:sldMkLst>
          <pc:docMk/>
          <pc:sldMk cId="0" sldId="256"/>
        </pc:sldMkLst>
        <pc:spChg chg="add mod">
          <ac:chgData name="Briony Chisholm" userId="6ff21b25726039bd" providerId="LiveId" clId="{EB2578A6-1BA6-4034-BEAF-303C7E04A52F}" dt="2026-10-02T05:55:00.685" v="35" actId="1076"/>
          <ac:spMkLst>
            <pc:docMk/>
            <pc:sldMk cId="0" sldId="256"/>
            <ac:spMk id="5" creationId="{4CB2318C-1A64-B8A5-6B9A-CFC126E49B56}"/>
          </ac:spMkLst>
        </pc:spChg>
      </pc:sldChg>
      <pc:sldChg chg="delSp modSp mod">
        <pc:chgData name="Briony Chisholm" userId="6ff21b25726039bd" providerId="LiveId" clId="{EB2578A6-1BA6-4034-BEAF-303C7E04A52F}" dt="2026-09-29T11:31:10.273" v="24"/>
        <pc:sldMkLst>
          <pc:docMk/>
          <pc:sldMk cId="0" sldId="257"/>
        </pc:sldMkLst>
      </pc:sldChg>
      <pc:sldChg chg="modSp mod">
        <pc:chgData name="Briony Chisholm" userId="6ff21b25726039bd" providerId="LiveId" clId="{EB2578A6-1BA6-4034-BEAF-303C7E04A52F}" dt="2026-09-29T11:31:15.298" v="25" actId="1076"/>
        <pc:sldMkLst>
          <pc:docMk/>
          <pc:sldMk cId="0" sldId="258"/>
        </pc:sldMkLst>
        <pc:spChg chg="mod">
          <ac:chgData name="Briony Chisholm" userId="6ff21b25726039bd" providerId="LiveId" clId="{EB2578A6-1BA6-4034-BEAF-303C7E04A52F}" dt="2026-09-29T11:31:15.298" v="25" actId="1076"/>
          <ac:spMkLst>
            <pc:docMk/>
            <pc:sldMk cId="0" sldId="258"/>
            <ac:spMk id="5" creationId="{00000000-0000-0000-0000-000000000000}"/>
          </ac:spMkLst>
        </pc:spChg>
        <pc:spChg chg="mod">
          <ac:chgData name="Briony Chisholm" userId="6ff21b25726039bd" providerId="LiveId" clId="{EB2578A6-1BA6-4034-BEAF-303C7E04A52F}" dt="2026-09-29T08:51:43.088" v="0" actId="20577"/>
          <ac:spMkLst>
            <pc:docMk/>
            <pc:sldMk cId="0" sldId="258"/>
            <ac:spMk id="7" creationId="{00000000-0000-0000-0000-000000000000}"/>
          </ac:spMkLst>
        </pc:spChg>
      </pc:sldChg>
      <pc:sldChg chg="modSp mod">
        <pc:chgData name="Briony Chisholm" userId="6ff21b25726039bd" providerId="LiveId" clId="{EB2578A6-1BA6-4034-BEAF-303C7E04A52F}" dt="2026-09-29T11:31:21.076" v="26" actId="1076"/>
        <pc:sldMkLst>
          <pc:docMk/>
          <pc:sldMk cId="0" sldId="259"/>
        </pc:sldMkLst>
        <pc:spChg chg="mod">
          <ac:chgData name="Briony Chisholm" userId="6ff21b25726039bd" providerId="LiveId" clId="{EB2578A6-1BA6-4034-BEAF-303C7E04A52F}" dt="2026-09-29T08:51:55.201" v="1" actId="14100"/>
          <ac:spMkLst>
            <pc:docMk/>
            <pc:sldMk cId="0" sldId="259"/>
            <ac:spMk id="5" creationId="{00000000-0000-0000-0000-000000000000}"/>
          </ac:spMkLst>
        </pc:spChg>
        <pc:spChg chg="mod">
          <ac:chgData name="Briony Chisholm" userId="6ff21b25726039bd" providerId="LiveId" clId="{EB2578A6-1BA6-4034-BEAF-303C7E04A52F}" dt="2026-09-29T11:31:21.076" v="26" actId="1076"/>
          <ac:spMkLst>
            <pc:docMk/>
            <pc:sldMk cId="0" sldId="259"/>
            <ac:spMk id="7" creationId="{00000000-0000-0000-0000-000000000000}"/>
          </ac:spMkLst>
        </pc:spChg>
        <pc:spChg chg="mod">
          <ac:chgData name="Briony Chisholm" userId="6ff21b25726039bd" providerId="LiveId" clId="{EB2578A6-1BA6-4034-BEAF-303C7E04A52F}" dt="2026-09-29T08:52:00.797" v="2" actId="20577"/>
          <ac:spMkLst>
            <pc:docMk/>
            <pc:sldMk cId="0" sldId="259"/>
            <ac:spMk id="8" creationId="{00000000-0000-0000-0000-000000000000}"/>
          </ac:spMkLst>
        </pc:spChg>
        <pc:spChg chg="mod">
          <ac:chgData name="Briony Chisholm" userId="6ff21b25726039bd" providerId="LiveId" clId="{EB2578A6-1BA6-4034-BEAF-303C7E04A52F}" dt="2026-09-29T08:52:39.178" v="8" actId="1076"/>
          <ac:spMkLst>
            <pc:docMk/>
            <pc:sldMk cId="0" sldId="259"/>
            <ac:spMk id="16" creationId="{00000000-0000-0000-0000-000000000000}"/>
          </ac:spMkLst>
        </pc:spChg>
        <pc:grpChg chg="mod">
          <ac:chgData name="Briony Chisholm" userId="6ff21b25726039bd" providerId="LiveId" clId="{EB2578A6-1BA6-4034-BEAF-303C7E04A52F}" dt="2026-09-29T08:52:28.316" v="6" actId="1076"/>
          <ac:grpSpMkLst>
            <pc:docMk/>
            <pc:sldMk cId="0" sldId="259"/>
            <ac:grpSpMk id="13" creationId="{00000000-0000-0000-0000-000000000000}"/>
          </ac:grpSpMkLst>
        </pc:grpChg>
      </pc:sldChg>
      <pc:sldChg chg="modSp mod">
        <pc:chgData name="Briony Chisholm" userId="6ff21b25726039bd" providerId="LiveId" clId="{EB2578A6-1BA6-4034-BEAF-303C7E04A52F}" dt="2026-09-29T11:31:26.248" v="27" actId="1076"/>
        <pc:sldMkLst>
          <pc:docMk/>
          <pc:sldMk cId="0" sldId="260"/>
        </pc:sldMkLst>
        <pc:spChg chg="mod">
          <ac:chgData name="Briony Chisholm" userId="6ff21b25726039bd" providerId="LiveId" clId="{EB2578A6-1BA6-4034-BEAF-303C7E04A52F}" dt="2026-09-29T11:31:26.248" v="27" actId="1076"/>
          <ac:spMkLst>
            <pc:docMk/>
            <pc:sldMk cId="0" sldId="260"/>
            <ac:spMk id="18" creationId="{00000000-0000-0000-0000-000000000000}"/>
          </ac:spMkLst>
        </pc:spChg>
      </pc:sldChg>
      <pc:sldChg chg="modSp mod">
        <pc:chgData name="Briony Chisholm" userId="6ff21b25726039bd" providerId="LiveId" clId="{EB2578A6-1BA6-4034-BEAF-303C7E04A52F}" dt="2026-09-29T11:31:33.736" v="28" actId="1076"/>
        <pc:sldMkLst>
          <pc:docMk/>
          <pc:sldMk cId="0" sldId="261"/>
        </pc:sldMkLst>
        <pc:spChg chg="mod">
          <ac:chgData name="Briony Chisholm" userId="6ff21b25726039bd" providerId="LiveId" clId="{EB2578A6-1BA6-4034-BEAF-303C7E04A52F}" dt="2026-09-29T08:53:02.842" v="9" actId="6549"/>
          <ac:spMkLst>
            <pc:docMk/>
            <pc:sldMk cId="0" sldId="261"/>
            <ac:spMk id="14" creationId="{00000000-0000-0000-0000-000000000000}"/>
          </ac:spMkLst>
        </pc:spChg>
        <pc:spChg chg="mod">
          <ac:chgData name="Briony Chisholm" userId="6ff21b25726039bd" providerId="LiveId" clId="{EB2578A6-1BA6-4034-BEAF-303C7E04A52F}" dt="2026-09-29T08:53:06.162" v="10" actId="6549"/>
          <ac:spMkLst>
            <pc:docMk/>
            <pc:sldMk cId="0" sldId="261"/>
            <ac:spMk id="15" creationId="{00000000-0000-0000-0000-000000000000}"/>
          </ac:spMkLst>
        </pc:spChg>
        <pc:spChg chg="mod">
          <ac:chgData name="Briony Chisholm" userId="6ff21b25726039bd" providerId="LiveId" clId="{EB2578A6-1BA6-4034-BEAF-303C7E04A52F}" dt="2026-09-29T08:53:10.426" v="11" actId="6549"/>
          <ac:spMkLst>
            <pc:docMk/>
            <pc:sldMk cId="0" sldId="261"/>
            <ac:spMk id="16" creationId="{00000000-0000-0000-0000-000000000000}"/>
          </ac:spMkLst>
        </pc:spChg>
        <pc:spChg chg="mod">
          <ac:chgData name="Briony Chisholm" userId="6ff21b25726039bd" providerId="LiveId" clId="{EB2578A6-1BA6-4034-BEAF-303C7E04A52F}" dt="2026-09-29T11:31:33.736" v="28" actId="1076"/>
          <ac:spMkLst>
            <pc:docMk/>
            <pc:sldMk cId="0" sldId="261"/>
            <ac:spMk id="18" creationId="{00000000-0000-0000-0000-000000000000}"/>
          </ac:spMkLst>
        </pc:spChg>
      </pc:sldChg>
      <pc:sldChg chg="modSp mod">
        <pc:chgData name="Briony Chisholm" userId="6ff21b25726039bd" providerId="LiveId" clId="{EB2578A6-1BA6-4034-BEAF-303C7E04A52F}" dt="2026-09-29T11:31:41.629" v="29" actId="1076"/>
        <pc:sldMkLst>
          <pc:docMk/>
          <pc:sldMk cId="0" sldId="262"/>
        </pc:sldMkLst>
        <pc:spChg chg="mod">
          <ac:chgData name="Briony Chisholm" userId="6ff21b25726039bd" providerId="LiveId" clId="{EB2578A6-1BA6-4034-BEAF-303C7E04A52F}" dt="2026-09-29T08:53:16.816" v="12" actId="6549"/>
          <ac:spMkLst>
            <pc:docMk/>
            <pc:sldMk cId="0" sldId="262"/>
            <ac:spMk id="16" creationId="{00000000-0000-0000-0000-000000000000}"/>
          </ac:spMkLst>
        </pc:spChg>
        <pc:spChg chg="mod">
          <ac:chgData name="Briony Chisholm" userId="6ff21b25726039bd" providerId="LiveId" clId="{EB2578A6-1BA6-4034-BEAF-303C7E04A52F}" dt="2026-09-29T08:53:19.846" v="13" actId="6549"/>
          <ac:spMkLst>
            <pc:docMk/>
            <pc:sldMk cId="0" sldId="262"/>
            <ac:spMk id="17" creationId="{00000000-0000-0000-0000-000000000000}"/>
          </ac:spMkLst>
        </pc:spChg>
        <pc:spChg chg="mod">
          <ac:chgData name="Briony Chisholm" userId="6ff21b25726039bd" providerId="LiveId" clId="{EB2578A6-1BA6-4034-BEAF-303C7E04A52F}" dt="2026-09-29T08:53:23.031" v="14" actId="6549"/>
          <ac:spMkLst>
            <pc:docMk/>
            <pc:sldMk cId="0" sldId="262"/>
            <ac:spMk id="18" creationId="{00000000-0000-0000-0000-000000000000}"/>
          </ac:spMkLst>
        </pc:spChg>
        <pc:spChg chg="mod">
          <ac:chgData name="Briony Chisholm" userId="6ff21b25726039bd" providerId="LiveId" clId="{EB2578A6-1BA6-4034-BEAF-303C7E04A52F}" dt="2026-09-29T11:31:41.629" v="29" actId="1076"/>
          <ac:spMkLst>
            <pc:docMk/>
            <pc:sldMk cId="0" sldId="262"/>
            <ac:spMk id="19" creationId="{00000000-0000-0000-0000-000000000000}"/>
          </ac:spMkLst>
        </pc:spChg>
      </pc:sldChg>
      <pc:sldChg chg="modSp mod">
        <pc:chgData name="Briony Chisholm" userId="6ff21b25726039bd" providerId="LiveId" clId="{EB2578A6-1BA6-4034-BEAF-303C7E04A52F}" dt="2026-09-29T12:12:26.865" v="32" actId="20577"/>
        <pc:sldMkLst>
          <pc:docMk/>
          <pc:sldMk cId="0" sldId="263"/>
        </pc:sldMkLst>
        <pc:spChg chg="mod">
          <ac:chgData name="Briony Chisholm" userId="6ff21b25726039bd" providerId="LiveId" clId="{EB2578A6-1BA6-4034-BEAF-303C7E04A52F}" dt="2026-09-29T12:12:26.865" v="32" actId="20577"/>
          <ac:spMkLst>
            <pc:docMk/>
            <pc:sldMk cId="0" sldId="263"/>
            <ac:spMk id="14" creationId="{00000000-0000-0000-0000-000000000000}"/>
          </ac:spMkLst>
        </pc:spChg>
        <pc:spChg chg="mod">
          <ac:chgData name="Briony Chisholm" userId="6ff21b25726039bd" providerId="LiveId" clId="{EB2578A6-1BA6-4034-BEAF-303C7E04A52F}" dt="2026-09-29T11:31:46.473" v="30" actId="1076"/>
          <ac:spMkLst>
            <pc:docMk/>
            <pc:sldMk cId="0" sldId="263"/>
            <ac:spMk id="15" creationId="{00000000-0000-0000-0000-000000000000}"/>
          </ac:spMkLst>
        </pc:spChg>
        <pc:spChg chg="mod">
          <ac:chgData name="Briony Chisholm" userId="6ff21b25726039bd" providerId="LiveId" clId="{EB2578A6-1BA6-4034-BEAF-303C7E04A52F}" dt="2026-09-29T08:53:56.883" v="20" actId="20577"/>
          <ac:spMkLst>
            <pc:docMk/>
            <pc:sldMk cId="0" sldId="263"/>
            <ac:spMk id="18" creationId="{00000000-0000-0000-0000-000000000000}"/>
          </ac:spMkLst>
        </pc:spChg>
      </pc:sldChg>
      <pc:sldChg chg="modSp mod">
        <pc:chgData name="Briony Chisholm" userId="6ff21b25726039bd" providerId="LiveId" clId="{EB2578A6-1BA6-4034-BEAF-303C7E04A52F}" dt="2026-09-29T11:31:52.530" v="31" actId="1076"/>
        <pc:sldMkLst>
          <pc:docMk/>
          <pc:sldMk cId="0" sldId="264"/>
        </pc:sldMkLst>
        <pc:spChg chg="mod">
          <ac:chgData name="Briony Chisholm" userId="6ff21b25726039bd" providerId="LiveId" clId="{EB2578A6-1BA6-4034-BEAF-303C7E04A52F}" dt="2026-09-29T11:31:52.530" v="31" actId="1076"/>
          <ac:spMkLst>
            <pc:docMk/>
            <pc:sldMk cId="0" sldId="264"/>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ifferentiatedservicedelivery.org/resources/diy-whatsapp-based-microlearning/"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jpeg"/><Relationship Id="rId7" Type="http://schemas.openxmlformats.org/officeDocument/2006/relationships/image" Target="../media/image13.sv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4.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4.sv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TextBox 2"/>
          <p:cNvSpPr txBox="1"/>
          <p:nvPr/>
        </p:nvSpPr>
        <p:spPr>
          <a:xfrm>
            <a:off x="1028700" y="2622548"/>
            <a:ext cx="16230600" cy="2432053"/>
          </a:xfrm>
          <a:prstGeom prst="rect">
            <a:avLst/>
          </a:prstGeom>
        </p:spPr>
        <p:txBody>
          <a:bodyPr lIns="0" tIns="0" rIns="0" bIns="0" rtlCol="0" anchor="t">
            <a:spAutoFit/>
          </a:bodyPr>
          <a:lstStyle/>
          <a:p>
            <a:pPr algn="ctr">
              <a:lnSpc>
                <a:spcPts val="9799"/>
              </a:lnSpc>
            </a:pPr>
            <a:r>
              <a:rPr lang="en-US" sz="6999" b="1">
                <a:solidFill>
                  <a:srgbClr val="000000"/>
                </a:solidFill>
                <a:latin typeface="Canva Sans Bold"/>
                <a:ea typeface="Canva Sans Bold"/>
                <a:cs typeface="Canva Sans Bold"/>
                <a:sym typeface="Canva Sans Bold"/>
              </a:rPr>
              <a:t>Part 10</a:t>
            </a:r>
          </a:p>
          <a:p>
            <a:pPr algn="ctr">
              <a:lnSpc>
                <a:spcPts val="9799"/>
              </a:lnSpc>
              <a:spcBef>
                <a:spcPct val="0"/>
              </a:spcBef>
            </a:pPr>
            <a:r>
              <a:rPr lang="en-US" sz="6999" b="1">
                <a:solidFill>
                  <a:srgbClr val="000000"/>
                </a:solidFill>
                <a:latin typeface="Canva Sans Bold"/>
                <a:ea typeface="Canva Sans Bold"/>
                <a:cs typeface="Canva Sans Bold"/>
                <a:sym typeface="Canva Sans Bold"/>
              </a:rPr>
              <a:t>Measuring participation</a:t>
            </a:r>
          </a:p>
        </p:txBody>
      </p:sp>
      <p:sp>
        <p:nvSpPr>
          <p:cNvPr id="3" name="Freeform 3"/>
          <p:cNvSpPr/>
          <p:nvPr/>
        </p:nvSpPr>
        <p:spPr>
          <a:xfrm>
            <a:off x="14329752" y="8185353"/>
            <a:ext cx="2929548" cy="1072947"/>
          </a:xfrm>
          <a:custGeom>
            <a:avLst/>
            <a:gdLst/>
            <a:ahLst/>
            <a:cxnLst/>
            <a:rect l="l" t="t" r="r" b="b"/>
            <a:pathLst>
              <a:path w="2929548" h="1072947">
                <a:moveTo>
                  <a:pt x="0" y="0"/>
                </a:moveTo>
                <a:lnTo>
                  <a:pt x="2929548" y="0"/>
                </a:lnTo>
                <a:lnTo>
                  <a:pt x="2929548" y="1072947"/>
                </a:lnTo>
                <a:lnTo>
                  <a:pt x="0" y="1072947"/>
                </a:lnTo>
                <a:lnTo>
                  <a:pt x="0" y="0"/>
                </a:lnTo>
                <a:close/>
              </a:path>
            </a:pathLst>
          </a:custGeom>
          <a:blipFill>
            <a:blip r:embed="rId2"/>
            <a:stretch>
              <a:fillRect/>
            </a:stretch>
          </a:blipFill>
        </p:spPr>
        <p:txBody>
          <a:bodyPr/>
          <a:lstStyle/>
          <a:p>
            <a:endParaRPr lang="en-GB"/>
          </a:p>
        </p:txBody>
      </p:sp>
      <p:sp>
        <p:nvSpPr>
          <p:cNvPr id="5" name="TextBox 4">
            <a:extLst>
              <a:ext uri="{FF2B5EF4-FFF2-40B4-BE49-F238E27FC236}">
                <a16:creationId xmlns:a16="http://schemas.microsoft.com/office/drawing/2014/main" id="{4CB2318C-1A64-B8A5-6B9A-CFC126E49B56}"/>
              </a:ext>
            </a:extLst>
          </p:cNvPr>
          <p:cNvSpPr txBox="1"/>
          <p:nvPr/>
        </p:nvSpPr>
        <p:spPr>
          <a:xfrm>
            <a:off x="1371600" y="8185353"/>
            <a:ext cx="9144000" cy="923330"/>
          </a:xfrm>
          <a:prstGeom prst="rect">
            <a:avLst/>
          </a:prstGeom>
          <a:noFill/>
        </p:spPr>
        <p:txBody>
          <a:bodyPr wrap="square">
            <a:spAutoFit/>
          </a:bodyPr>
          <a:lstStyle/>
          <a:p>
            <a:pPr algn="ctr" rtl="0">
              <a:buNone/>
            </a:pPr>
            <a:r>
              <a:rPr lang="en-GB" sz="1800" b="1" i="0" dirty="0">
                <a:solidFill>
                  <a:schemeClr val="tx1"/>
                </a:solidFill>
                <a:effectLst/>
              </a:rPr>
              <a:t>Citation: </a:t>
            </a:r>
            <a:r>
              <a:rPr lang="en-GB" sz="1800" b="0" i="0" dirty="0">
                <a:solidFill>
                  <a:schemeClr val="tx1"/>
                </a:solidFill>
                <a:effectLst/>
              </a:rPr>
              <a:t>Chisholm B. DIY WhatsApp-based microtraining. 2026. Available from: </a:t>
            </a:r>
            <a:r>
              <a:rPr lang="en-GB" sz="1800" b="0" i="0" u="sng" dirty="0">
                <a:solidFill>
                  <a:schemeClr val="tx1"/>
                </a:solidFill>
                <a:effectLst/>
                <a:hlinkClick r:id="rId3"/>
              </a:rPr>
              <a:t>https://www.differentiatedservicedelivery.org/resources/diy-whatsapp-based-microlearning/</a:t>
            </a:r>
            <a:endParaRPr lang="en-GB" sz="1800" b="0" i="0" dirty="0">
              <a:solidFill>
                <a:schemeClr val="tx1"/>
              </a:solidFill>
              <a:effectLst/>
            </a:endParaRPr>
          </a:p>
          <a:p>
            <a:pPr algn="ctr" rtl="0">
              <a:buNone/>
            </a:pPr>
            <a:r>
              <a:rPr lang="en-GB" sz="1800" b="0" i="0" dirty="0">
                <a:solidFill>
                  <a:schemeClr val="tx1"/>
                </a:solidFill>
                <a:effectLst/>
              </a:rPr>
              <a:t>Need help? Contact Briony on briony.c@icloud.com</a:t>
            </a:r>
            <a:endParaRPr lang="en-GB" sz="1800" dirty="0">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1193803"/>
          </a:xfrm>
          <a:prstGeom prst="rect">
            <a:avLst/>
          </a:prstGeom>
        </p:spPr>
        <p:txBody>
          <a:bodyPr lIns="0" tIns="0" rIns="0" bIns="0" rtlCol="0" anchor="t">
            <a:spAutoFit/>
          </a:bodyPr>
          <a:lstStyle/>
          <a:p>
            <a:pPr algn="ctr">
              <a:lnSpc>
                <a:spcPts val="9799"/>
              </a:lnSpc>
              <a:spcBef>
                <a:spcPct val="0"/>
              </a:spcBef>
            </a:pPr>
            <a:r>
              <a:rPr lang="en-US" sz="6999" b="1">
                <a:solidFill>
                  <a:srgbClr val="000000"/>
                </a:solidFill>
                <a:latin typeface="Canva Sans Bold"/>
                <a:ea typeface="Canva Sans Bold"/>
                <a:cs typeface="Canva Sans Bold"/>
                <a:sym typeface="Canva Sans Bold"/>
              </a:rPr>
              <a:t>In this section</a:t>
            </a:r>
          </a:p>
        </p:txBody>
      </p:sp>
      <p:sp>
        <p:nvSpPr>
          <p:cNvPr id="3" name="TextBox 3"/>
          <p:cNvSpPr txBox="1"/>
          <p:nvPr/>
        </p:nvSpPr>
        <p:spPr>
          <a:xfrm>
            <a:off x="1822962" y="3103062"/>
            <a:ext cx="15281036" cy="4251960"/>
          </a:xfrm>
          <a:prstGeom prst="rect">
            <a:avLst/>
          </a:prstGeom>
        </p:spPr>
        <p:txBody>
          <a:bodyPr lIns="0" tIns="0" rIns="0" bIns="0" rtlCol="0" anchor="t">
            <a:spAutoFit/>
          </a:bodyPr>
          <a:lstStyle/>
          <a:p>
            <a:pPr marL="777240" lvl="1" indent="-388620" algn="l">
              <a:lnSpc>
                <a:spcPts val="6839"/>
              </a:lnSpc>
              <a:buFont typeface="Arial"/>
              <a:buChar char="•"/>
            </a:pPr>
            <a:r>
              <a:rPr lang="en-US" sz="3600" b="1">
                <a:solidFill>
                  <a:srgbClr val="000000"/>
                </a:solidFill>
                <a:latin typeface="Canva Sans Bold"/>
                <a:ea typeface="Canva Sans Bold"/>
                <a:cs typeface="Canva Sans Bold"/>
                <a:sym typeface="Canva Sans Bold"/>
              </a:rPr>
              <a:t>Step 1: </a:t>
            </a:r>
            <a:r>
              <a:rPr lang="en-US" sz="3600">
                <a:solidFill>
                  <a:srgbClr val="000000"/>
                </a:solidFill>
                <a:latin typeface="Canva Sans"/>
                <a:ea typeface="Canva Sans"/>
                <a:cs typeface="Canva Sans"/>
                <a:sym typeface="Canva Sans"/>
              </a:rPr>
              <a:t>Measuring participation </a:t>
            </a:r>
          </a:p>
          <a:p>
            <a:pPr marL="777240" lvl="1" indent="-388620" algn="l">
              <a:lnSpc>
                <a:spcPts val="6839"/>
              </a:lnSpc>
              <a:buFont typeface="Arial"/>
              <a:buChar char="•"/>
            </a:pPr>
            <a:r>
              <a:rPr lang="en-US" sz="3600" b="1">
                <a:solidFill>
                  <a:srgbClr val="000000"/>
                </a:solidFill>
                <a:latin typeface="Canva Sans Bold"/>
                <a:ea typeface="Canva Sans Bold"/>
                <a:cs typeface="Canva Sans Bold"/>
                <a:sym typeface="Canva Sans Bold"/>
              </a:rPr>
              <a:t>Step 2:</a:t>
            </a:r>
            <a:r>
              <a:rPr lang="en-US" sz="3600">
                <a:solidFill>
                  <a:srgbClr val="000000"/>
                </a:solidFill>
                <a:latin typeface="Canva Sans"/>
                <a:ea typeface="Canva Sans"/>
                <a:cs typeface="Canva Sans"/>
                <a:sym typeface="Canva Sans"/>
              </a:rPr>
              <a:t> Measurement intervals</a:t>
            </a:r>
          </a:p>
          <a:p>
            <a:pPr marL="777240" lvl="1" indent="-388620" algn="l">
              <a:lnSpc>
                <a:spcPts val="6839"/>
              </a:lnSpc>
              <a:buFont typeface="Arial"/>
              <a:buChar char="•"/>
            </a:pPr>
            <a:r>
              <a:rPr lang="en-US" sz="3600" b="1">
                <a:solidFill>
                  <a:srgbClr val="000000"/>
                </a:solidFill>
                <a:latin typeface="Canva Sans Bold"/>
                <a:ea typeface="Canva Sans Bold"/>
                <a:cs typeface="Canva Sans Bold"/>
                <a:sym typeface="Canva Sans Bold"/>
              </a:rPr>
              <a:t>Step 3: </a:t>
            </a:r>
            <a:r>
              <a:rPr lang="en-US" sz="3600">
                <a:solidFill>
                  <a:srgbClr val="000000"/>
                </a:solidFill>
                <a:latin typeface="Canva Sans"/>
                <a:ea typeface="Canva Sans"/>
                <a:cs typeface="Canva Sans"/>
                <a:sym typeface="Canva Sans"/>
              </a:rPr>
              <a:t>Record participant number</a:t>
            </a:r>
          </a:p>
          <a:p>
            <a:pPr marL="777240" lvl="1" indent="-388620" algn="l">
              <a:lnSpc>
                <a:spcPts val="6839"/>
              </a:lnSpc>
              <a:buFont typeface="Arial"/>
              <a:buChar char="•"/>
            </a:pPr>
            <a:r>
              <a:rPr lang="en-US" sz="3600" b="1">
                <a:solidFill>
                  <a:srgbClr val="000000"/>
                </a:solidFill>
                <a:latin typeface="Canva Sans Bold"/>
                <a:ea typeface="Canva Sans Bold"/>
                <a:cs typeface="Canva Sans Bold"/>
                <a:sym typeface="Canva Sans Bold"/>
              </a:rPr>
              <a:t>Step 4: </a:t>
            </a:r>
            <a:r>
              <a:rPr lang="en-US" sz="3600">
                <a:solidFill>
                  <a:srgbClr val="000000"/>
                </a:solidFill>
                <a:latin typeface="Canva Sans"/>
                <a:ea typeface="Canva Sans"/>
                <a:cs typeface="Canva Sans"/>
                <a:sym typeface="Canva Sans"/>
              </a:rPr>
              <a:t>Monitoring participation (iPhone/Android/desktop)</a:t>
            </a:r>
          </a:p>
          <a:p>
            <a:pPr marL="777240" lvl="1" indent="-388620" algn="l">
              <a:lnSpc>
                <a:spcPts val="6839"/>
              </a:lnSpc>
              <a:buFont typeface="Arial"/>
              <a:buChar char="•"/>
            </a:pPr>
            <a:r>
              <a:rPr lang="en-US" sz="3600" b="1">
                <a:solidFill>
                  <a:srgbClr val="000000"/>
                </a:solidFill>
                <a:latin typeface="Canva Sans Bold"/>
                <a:ea typeface="Canva Sans Bold"/>
                <a:cs typeface="Canva Sans Bold"/>
                <a:sym typeface="Canva Sans Bold"/>
              </a:rPr>
              <a:t>Step 5: </a:t>
            </a:r>
            <a:r>
              <a:rPr lang="en-US" sz="3600">
                <a:solidFill>
                  <a:srgbClr val="000000"/>
                </a:solidFill>
                <a:latin typeface="Canva Sans"/>
                <a:ea typeface="Canva Sans"/>
                <a:cs typeface="Canva Sans"/>
                <a:sym typeface="Canva Sans"/>
              </a:rPr>
              <a:t>Recording participation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Freeform 2"/>
          <p:cNvSpPr/>
          <p:nvPr/>
        </p:nvSpPr>
        <p:spPr>
          <a:xfrm>
            <a:off x="707838" y="1982030"/>
            <a:ext cx="1884878" cy="2097221"/>
          </a:xfrm>
          <a:custGeom>
            <a:avLst/>
            <a:gdLst/>
            <a:ahLst/>
            <a:cxnLst/>
            <a:rect l="l" t="t" r="r" b="b"/>
            <a:pathLst>
              <a:path w="1884878" h="2097221">
                <a:moveTo>
                  <a:pt x="0" y="0"/>
                </a:moveTo>
                <a:lnTo>
                  <a:pt x="1884878" y="0"/>
                </a:lnTo>
                <a:lnTo>
                  <a:pt x="1884878" y="2097221"/>
                </a:lnTo>
                <a:lnTo>
                  <a:pt x="0" y="20972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2195910" y="4064933"/>
            <a:ext cx="14792522" cy="3413000"/>
          </a:xfrm>
          <a:prstGeom prst="rect">
            <a:avLst/>
          </a:prstGeom>
        </p:spPr>
        <p:txBody>
          <a:bodyPr lIns="0" tIns="0" rIns="0" bIns="0" rtlCol="0" anchor="t">
            <a:spAutoFit/>
          </a:bodyPr>
          <a:lstStyle/>
          <a:p>
            <a:pPr marL="626104" lvl="1" indent="-313052" algn="l">
              <a:lnSpc>
                <a:spcPts val="5480"/>
              </a:lnSpc>
              <a:buFont typeface="Arial"/>
              <a:buChar char="•"/>
            </a:pPr>
            <a:r>
              <a:rPr lang="en-US" sz="2899">
                <a:solidFill>
                  <a:srgbClr val="000000"/>
                </a:solidFill>
                <a:latin typeface="Canva Sans"/>
                <a:ea typeface="Canva Sans"/>
                <a:cs typeface="Canva Sans"/>
                <a:sym typeface="Canva Sans"/>
              </a:rPr>
              <a:t>WhatsApp’s ‘read’ function can be used to see who has opened each message*</a:t>
            </a:r>
          </a:p>
          <a:p>
            <a:pPr marL="626104" lvl="1" indent="-313052" algn="l">
              <a:lnSpc>
                <a:spcPts val="5480"/>
              </a:lnSpc>
              <a:buFont typeface="Arial"/>
              <a:buChar char="•"/>
            </a:pPr>
            <a:r>
              <a:rPr lang="en-US" sz="2899">
                <a:solidFill>
                  <a:srgbClr val="000000"/>
                </a:solidFill>
                <a:latin typeface="Canva Sans"/>
                <a:ea typeface="Canva Sans"/>
                <a:cs typeface="Canva Sans"/>
                <a:sym typeface="Canva Sans"/>
              </a:rPr>
              <a:t>If you have the contact details of participants stored on the phone, this can be done one by one (extra admin)</a:t>
            </a:r>
          </a:p>
          <a:p>
            <a:pPr marL="626104" lvl="1" indent="-313052" algn="l">
              <a:lnSpc>
                <a:spcPts val="5480"/>
              </a:lnSpc>
              <a:buFont typeface="Arial"/>
              <a:buChar char="•"/>
            </a:pPr>
            <a:r>
              <a:rPr lang="en-US" sz="2899">
                <a:solidFill>
                  <a:srgbClr val="000000"/>
                </a:solidFill>
                <a:latin typeface="Canva Sans"/>
                <a:ea typeface="Canva Sans"/>
                <a:cs typeface="Canva Sans"/>
                <a:sym typeface="Canva Sans"/>
              </a:rPr>
              <a:t>If you don’t have contact details, you can measure proportions of participants who have read lessons at specified timepoints</a:t>
            </a:r>
          </a:p>
        </p:txBody>
      </p:sp>
      <p:sp>
        <p:nvSpPr>
          <p:cNvPr id="4" name="TextBox 4"/>
          <p:cNvSpPr txBox="1"/>
          <p:nvPr/>
        </p:nvSpPr>
        <p:spPr>
          <a:xfrm>
            <a:off x="2753954" y="2730602"/>
            <a:ext cx="12780091" cy="523876"/>
          </a:xfrm>
          <a:prstGeom prst="rect">
            <a:avLst/>
          </a:prstGeom>
        </p:spPr>
        <p:txBody>
          <a:bodyPr lIns="0" tIns="0" rIns="0" bIns="0" rtlCol="0" anchor="t">
            <a:spAutoFit/>
          </a:bodyPr>
          <a:lstStyle/>
          <a:p>
            <a:pPr algn="l">
              <a:lnSpc>
                <a:spcPts val="4499"/>
              </a:lnSpc>
            </a:pPr>
            <a:r>
              <a:rPr lang="en-US" sz="2999">
                <a:solidFill>
                  <a:srgbClr val="000000"/>
                </a:solidFill>
                <a:latin typeface="Canva Sans"/>
                <a:ea typeface="Canva Sans"/>
                <a:cs typeface="Canva Sans"/>
                <a:sym typeface="Canva Sans"/>
              </a:rPr>
              <a:t>This can </a:t>
            </a:r>
            <a:r>
              <a:rPr lang="en-US" sz="2999" b="1">
                <a:solidFill>
                  <a:srgbClr val="000000"/>
                </a:solidFill>
                <a:latin typeface="Canva Sans Bold"/>
                <a:ea typeface="Canva Sans Bold"/>
                <a:cs typeface="Canva Sans Bold"/>
                <a:sym typeface="Canva Sans Bold"/>
              </a:rPr>
              <a:t>only</a:t>
            </a:r>
            <a:r>
              <a:rPr lang="en-US" sz="2999">
                <a:solidFill>
                  <a:srgbClr val="000000"/>
                </a:solidFill>
                <a:latin typeface="Canva Sans"/>
                <a:ea typeface="Canva Sans"/>
                <a:cs typeface="Canva Sans"/>
                <a:sym typeface="Canva Sans"/>
              </a:rPr>
              <a:t> be done on the phone from which the sessions are sent</a:t>
            </a:r>
          </a:p>
        </p:txBody>
      </p:sp>
      <p:sp>
        <p:nvSpPr>
          <p:cNvPr id="5" name="TextBox 5"/>
          <p:cNvSpPr txBox="1"/>
          <p:nvPr/>
        </p:nvSpPr>
        <p:spPr>
          <a:xfrm>
            <a:off x="17187174" y="9138529"/>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3</a:t>
            </a:r>
          </a:p>
        </p:txBody>
      </p:sp>
      <p:sp>
        <p:nvSpPr>
          <p:cNvPr id="6" name="TextBox 6"/>
          <p:cNvSpPr txBox="1"/>
          <p:nvPr/>
        </p:nvSpPr>
        <p:spPr>
          <a:xfrm>
            <a:off x="1028700" y="741155"/>
            <a:ext cx="16230600" cy="927102"/>
          </a:xfrm>
          <a:prstGeom prst="rect">
            <a:avLst/>
          </a:prstGeom>
        </p:spPr>
        <p:txBody>
          <a:bodyPr lIns="0" tIns="0" rIns="0" bIns="0" rtlCol="0" anchor="t">
            <a:spAutoFit/>
          </a:bodyPr>
          <a:lstStyle/>
          <a:p>
            <a:pPr algn="ctr">
              <a:lnSpc>
                <a:spcPts val="7699"/>
              </a:lnSpc>
              <a:spcBef>
                <a:spcPct val="0"/>
              </a:spcBef>
            </a:pPr>
            <a:r>
              <a:rPr lang="en-US" sz="5499" b="1">
                <a:solidFill>
                  <a:srgbClr val="000000"/>
                </a:solidFill>
                <a:latin typeface="Canva Sans Bold"/>
                <a:ea typeface="Canva Sans Bold"/>
                <a:cs typeface="Canva Sans Bold"/>
                <a:sym typeface="Canva Sans Bold"/>
              </a:rPr>
              <a:t>Step 1: Measuring  participation</a:t>
            </a:r>
          </a:p>
        </p:txBody>
      </p:sp>
      <p:sp>
        <p:nvSpPr>
          <p:cNvPr id="7" name="TextBox 7"/>
          <p:cNvSpPr txBox="1"/>
          <p:nvPr/>
        </p:nvSpPr>
        <p:spPr>
          <a:xfrm>
            <a:off x="1115481" y="8094076"/>
            <a:ext cx="16057039" cy="1044453"/>
          </a:xfrm>
          <a:prstGeom prst="rect">
            <a:avLst/>
          </a:prstGeom>
        </p:spPr>
        <p:txBody>
          <a:bodyPr lIns="0" tIns="0" rIns="0" bIns="0" rtlCol="0" anchor="t">
            <a:spAutoFit/>
          </a:bodyPr>
          <a:lstStyle/>
          <a:p>
            <a:pPr algn="ctr">
              <a:lnSpc>
                <a:spcPts val="4343"/>
              </a:lnSpc>
            </a:pPr>
            <a:r>
              <a:rPr lang="en-US" sz="2399" dirty="0">
                <a:solidFill>
                  <a:srgbClr val="000000"/>
                </a:solidFill>
                <a:latin typeface="Canva Sans"/>
                <a:ea typeface="Canva Sans"/>
                <a:cs typeface="Canva Sans"/>
                <a:sym typeface="Canva Sans"/>
              </a:rPr>
              <a:t>*While this does not guarantee that participants have actually read the messages - just that they have opened them - it does give an indication of participation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Freeform 2"/>
          <p:cNvSpPr/>
          <p:nvPr/>
        </p:nvSpPr>
        <p:spPr>
          <a:xfrm>
            <a:off x="8490735" y="5757815"/>
            <a:ext cx="1306530" cy="1309804"/>
          </a:xfrm>
          <a:custGeom>
            <a:avLst/>
            <a:gdLst/>
            <a:ahLst/>
            <a:cxnLst/>
            <a:rect l="l" t="t" r="r" b="b"/>
            <a:pathLst>
              <a:path w="1306530" h="1309804">
                <a:moveTo>
                  <a:pt x="0" y="0"/>
                </a:moveTo>
                <a:lnTo>
                  <a:pt x="1306530" y="0"/>
                </a:lnTo>
                <a:lnTo>
                  <a:pt x="1306530" y="1309804"/>
                </a:lnTo>
                <a:lnTo>
                  <a:pt x="0" y="13098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8508323" y="3825071"/>
            <a:ext cx="1271353" cy="1348916"/>
          </a:xfrm>
          <a:custGeom>
            <a:avLst/>
            <a:gdLst/>
            <a:ahLst/>
            <a:cxnLst/>
            <a:rect l="l" t="t" r="r" b="b"/>
            <a:pathLst>
              <a:path w="1271353" h="1348916">
                <a:moveTo>
                  <a:pt x="0" y="0"/>
                </a:moveTo>
                <a:lnTo>
                  <a:pt x="1271354" y="0"/>
                </a:lnTo>
                <a:lnTo>
                  <a:pt x="1271354" y="1348916"/>
                </a:lnTo>
                <a:lnTo>
                  <a:pt x="0" y="13489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rot="-10800000">
            <a:off x="17226093" y="5107312"/>
            <a:ext cx="423942" cy="2093539"/>
          </a:xfrm>
          <a:custGeom>
            <a:avLst/>
            <a:gdLst/>
            <a:ahLst/>
            <a:cxnLst/>
            <a:rect l="l" t="t" r="r" b="b"/>
            <a:pathLst>
              <a:path w="423942" h="2093539">
                <a:moveTo>
                  <a:pt x="0" y="0"/>
                </a:moveTo>
                <a:lnTo>
                  <a:pt x="423942" y="0"/>
                </a:lnTo>
                <a:lnTo>
                  <a:pt x="423942" y="2093539"/>
                </a:lnTo>
                <a:lnTo>
                  <a:pt x="0" y="20935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10475537" y="5040637"/>
            <a:ext cx="7004115" cy="4356257"/>
          </a:xfrm>
          <a:prstGeom prst="rect">
            <a:avLst/>
          </a:prstGeom>
        </p:spPr>
        <p:txBody>
          <a:bodyPr wrap="square" lIns="0" tIns="0" rIns="0" bIns="0" rtlCol="0" anchor="t">
            <a:spAutoFit/>
          </a:bodyPr>
          <a:lstStyle/>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Monday, 14:00: ‘live’/within 1 hour</a:t>
            </a:r>
          </a:p>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Tuesday, 13:00: within 1 day</a:t>
            </a:r>
          </a:p>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Following Monday, 12:00: within 1 week</a:t>
            </a:r>
          </a:p>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Wednesday, 14:00: ‘live’/within 1 hour</a:t>
            </a:r>
          </a:p>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Thursday, 13:00: within 1 day</a:t>
            </a:r>
          </a:p>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Following Wednesday, 12:00: within 1 week</a:t>
            </a:r>
          </a:p>
        </p:txBody>
      </p:sp>
      <p:sp>
        <p:nvSpPr>
          <p:cNvPr id="6" name="Freeform 6"/>
          <p:cNvSpPr/>
          <p:nvPr/>
        </p:nvSpPr>
        <p:spPr>
          <a:xfrm rot="-10800000">
            <a:off x="17226093" y="7299643"/>
            <a:ext cx="423942" cy="2093539"/>
          </a:xfrm>
          <a:custGeom>
            <a:avLst/>
            <a:gdLst/>
            <a:ahLst/>
            <a:cxnLst/>
            <a:rect l="l" t="t" r="r" b="b"/>
            <a:pathLst>
              <a:path w="423942" h="2093539">
                <a:moveTo>
                  <a:pt x="0" y="0"/>
                </a:moveTo>
                <a:lnTo>
                  <a:pt x="423942" y="0"/>
                </a:lnTo>
                <a:lnTo>
                  <a:pt x="423942" y="2093539"/>
                </a:lnTo>
                <a:lnTo>
                  <a:pt x="0" y="20935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TextBox 7"/>
          <p:cNvSpPr txBox="1"/>
          <p:nvPr/>
        </p:nvSpPr>
        <p:spPr>
          <a:xfrm>
            <a:off x="17403452" y="9450334"/>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4</a:t>
            </a:r>
          </a:p>
        </p:txBody>
      </p:sp>
      <p:sp>
        <p:nvSpPr>
          <p:cNvPr id="8" name="TextBox 8"/>
          <p:cNvSpPr txBox="1"/>
          <p:nvPr/>
        </p:nvSpPr>
        <p:spPr>
          <a:xfrm>
            <a:off x="1028700" y="741155"/>
            <a:ext cx="16230600" cy="927102"/>
          </a:xfrm>
          <a:prstGeom prst="rect">
            <a:avLst/>
          </a:prstGeom>
        </p:spPr>
        <p:txBody>
          <a:bodyPr lIns="0" tIns="0" rIns="0" bIns="0" rtlCol="0" anchor="t">
            <a:spAutoFit/>
          </a:bodyPr>
          <a:lstStyle/>
          <a:p>
            <a:pPr algn="ctr">
              <a:lnSpc>
                <a:spcPts val="7699"/>
              </a:lnSpc>
              <a:spcBef>
                <a:spcPct val="0"/>
              </a:spcBef>
            </a:pPr>
            <a:r>
              <a:rPr lang="en-US" sz="5499" b="1" dirty="0">
                <a:solidFill>
                  <a:srgbClr val="000000"/>
                </a:solidFill>
                <a:latin typeface="Canva Sans Bold"/>
                <a:ea typeface="Canva Sans Bold"/>
                <a:cs typeface="Canva Sans Bold"/>
                <a:sym typeface="Canva Sans Bold"/>
              </a:rPr>
              <a:t>Step 2: Measurement intervals</a:t>
            </a:r>
          </a:p>
        </p:txBody>
      </p:sp>
      <p:sp>
        <p:nvSpPr>
          <p:cNvPr id="9" name="TextBox 9"/>
          <p:cNvSpPr txBox="1"/>
          <p:nvPr/>
        </p:nvSpPr>
        <p:spPr>
          <a:xfrm>
            <a:off x="2406075" y="1820077"/>
            <a:ext cx="14747204" cy="500254"/>
          </a:xfrm>
          <a:prstGeom prst="rect">
            <a:avLst/>
          </a:prstGeom>
        </p:spPr>
        <p:txBody>
          <a:bodyPr lIns="0" tIns="0" rIns="0" bIns="0" rtlCol="0" anchor="t">
            <a:spAutoFit/>
          </a:bodyPr>
          <a:lstStyle/>
          <a:p>
            <a:pPr algn="l">
              <a:lnSpc>
                <a:spcPts val="4415"/>
              </a:lnSpc>
            </a:pPr>
            <a:r>
              <a:rPr lang="en-US" sz="2399">
                <a:solidFill>
                  <a:srgbClr val="000000"/>
                </a:solidFill>
                <a:latin typeface="Canva Sans"/>
                <a:ea typeface="Canva Sans"/>
                <a:cs typeface="Canva Sans"/>
                <a:sym typeface="Canva Sans"/>
              </a:rPr>
              <a:t>In the planning stage, decide what </a:t>
            </a:r>
            <a:r>
              <a:rPr lang="en-US" sz="2399" b="1">
                <a:solidFill>
                  <a:srgbClr val="000000"/>
                </a:solidFill>
                <a:latin typeface="Canva Sans Bold"/>
                <a:ea typeface="Canva Sans Bold"/>
                <a:cs typeface="Canva Sans Bold"/>
                <a:sym typeface="Canva Sans Bold"/>
              </a:rPr>
              <a:t>intervals you wish to measure</a:t>
            </a:r>
            <a:r>
              <a:rPr lang="en-US" sz="2399">
                <a:solidFill>
                  <a:srgbClr val="000000"/>
                </a:solidFill>
                <a:latin typeface="Canva Sans"/>
                <a:ea typeface="Canva Sans"/>
                <a:cs typeface="Canva Sans"/>
                <a:sym typeface="Canva Sans"/>
              </a:rPr>
              <a:t>, for example:</a:t>
            </a:r>
          </a:p>
        </p:txBody>
      </p:sp>
      <p:sp>
        <p:nvSpPr>
          <p:cNvPr id="10" name="TextBox 10"/>
          <p:cNvSpPr txBox="1"/>
          <p:nvPr/>
        </p:nvSpPr>
        <p:spPr>
          <a:xfrm>
            <a:off x="1267907" y="3586352"/>
            <a:ext cx="6889472" cy="1033273"/>
          </a:xfrm>
          <a:prstGeom prst="rect">
            <a:avLst/>
          </a:prstGeom>
        </p:spPr>
        <p:txBody>
          <a:bodyPr lIns="0" tIns="0" rIns="0" bIns="0" rtlCol="0" anchor="t">
            <a:spAutoFit/>
          </a:bodyPr>
          <a:lstStyle/>
          <a:p>
            <a:pPr algn="l">
              <a:lnSpc>
                <a:spcPts val="4343"/>
              </a:lnSpc>
            </a:pPr>
            <a:r>
              <a:rPr lang="en-US" sz="2399" b="1" dirty="0">
                <a:solidFill>
                  <a:srgbClr val="000000"/>
                </a:solidFill>
                <a:latin typeface="Canva Sans Bold"/>
                <a:ea typeface="Canva Sans Bold"/>
                <a:cs typeface="Canva Sans Bold"/>
                <a:sym typeface="Canva Sans Bold"/>
              </a:rPr>
              <a:t>For sessions being delivered weekly, on a Wednesday at 13:00, readings could be taken:</a:t>
            </a:r>
          </a:p>
        </p:txBody>
      </p:sp>
      <p:sp>
        <p:nvSpPr>
          <p:cNvPr id="11" name="TextBox 11"/>
          <p:cNvSpPr txBox="1"/>
          <p:nvPr/>
        </p:nvSpPr>
        <p:spPr>
          <a:xfrm>
            <a:off x="1115481" y="4557855"/>
            <a:ext cx="6783763" cy="2104645"/>
          </a:xfrm>
          <a:prstGeom prst="rect">
            <a:avLst/>
          </a:prstGeom>
        </p:spPr>
        <p:txBody>
          <a:bodyPr lIns="0" tIns="0" rIns="0" bIns="0" rtlCol="0" anchor="t">
            <a:spAutoFit/>
          </a:bodyPr>
          <a:lstStyle/>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Wednesday, 14:00: ‘live’/within 1 hour</a:t>
            </a:r>
          </a:p>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Thursday, 13:00: within 1 day</a:t>
            </a:r>
          </a:p>
          <a:p>
            <a:pPr marL="518158" lvl="1" indent="-259079" algn="l">
              <a:lnSpc>
                <a:spcPts val="5807"/>
              </a:lnSpc>
              <a:buFont typeface="Arial"/>
              <a:buChar char="•"/>
            </a:pPr>
            <a:r>
              <a:rPr lang="en-US" sz="2399" dirty="0">
                <a:solidFill>
                  <a:srgbClr val="000000"/>
                </a:solidFill>
                <a:latin typeface="Canva Sans"/>
                <a:ea typeface="Canva Sans"/>
                <a:cs typeface="Canva Sans"/>
                <a:sym typeface="Canva Sans"/>
              </a:rPr>
              <a:t>Following Wednesday, 12:00: within 1 week</a:t>
            </a:r>
          </a:p>
        </p:txBody>
      </p:sp>
      <p:sp>
        <p:nvSpPr>
          <p:cNvPr id="12" name="TextBox 12"/>
          <p:cNvSpPr txBox="1"/>
          <p:nvPr/>
        </p:nvSpPr>
        <p:spPr>
          <a:xfrm>
            <a:off x="10581787" y="3531114"/>
            <a:ext cx="6783763" cy="1576198"/>
          </a:xfrm>
          <a:prstGeom prst="rect">
            <a:avLst/>
          </a:prstGeom>
        </p:spPr>
        <p:txBody>
          <a:bodyPr lIns="0" tIns="0" rIns="0" bIns="0" rtlCol="0" anchor="t">
            <a:spAutoFit/>
          </a:bodyPr>
          <a:lstStyle/>
          <a:p>
            <a:pPr algn="l">
              <a:lnSpc>
                <a:spcPts val="4343"/>
              </a:lnSpc>
            </a:pPr>
            <a:r>
              <a:rPr lang="en-US" sz="2399" b="1">
                <a:solidFill>
                  <a:srgbClr val="000000"/>
                </a:solidFill>
                <a:latin typeface="Canva Sans Bold"/>
                <a:ea typeface="Canva Sans Bold"/>
                <a:cs typeface="Canva Sans Bold"/>
                <a:sym typeface="Canva Sans Bold"/>
              </a:rPr>
              <a:t>For sessions being delivered twice weekly, on a Monday and Wednesday at 13:00, readings could be taken:</a:t>
            </a:r>
          </a:p>
        </p:txBody>
      </p:sp>
      <p:grpSp>
        <p:nvGrpSpPr>
          <p:cNvPr id="13" name="Group 13"/>
          <p:cNvGrpSpPr/>
          <p:nvPr/>
        </p:nvGrpSpPr>
        <p:grpSpPr>
          <a:xfrm>
            <a:off x="2057400" y="7088134"/>
            <a:ext cx="6927084" cy="2581275"/>
            <a:chOff x="0" y="0"/>
            <a:chExt cx="9833673" cy="3753167"/>
          </a:xfrm>
        </p:grpSpPr>
        <p:sp>
          <p:nvSpPr>
            <p:cNvPr id="14" name="Freeform 14"/>
            <p:cNvSpPr/>
            <p:nvPr/>
          </p:nvSpPr>
          <p:spPr>
            <a:xfrm>
              <a:off x="1333013" y="0"/>
              <a:ext cx="8500660" cy="3753167"/>
            </a:xfrm>
            <a:custGeom>
              <a:avLst/>
              <a:gdLst/>
              <a:ahLst/>
              <a:cxnLst/>
              <a:rect l="l" t="t" r="r" b="b"/>
              <a:pathLst>
                <a:path w="8500660" h="3753167">
                  <a:moveTo>
                    <a:pt x="0" y="0"/>
                  </a:moveTo>
                  <a:lnTo>
                    <a:pt x="8500659" y="0"/>
                  </a:lnTo>
                  <a:lnTo>
                    <a:pt x="8500659" y="3753167"/>
                  </a:lnTo>
                  <a:lnTo>
                    <a:pt x="0" y="3753167"/>
                  </a:lnTo>
                  <a:lnTo>
                    <a:pt x="0" y="0"/>
                  </a:lnTo>
                  <a:close/>
                </a:path>
              </a:pathLst>
            </a:custGeom>
            <a:blipFill>
              <a:blip r:embed="rId5"/>
              <a:stretch>
                <a:fillRect l="-1826" r="-292" b="-17958"/>
              </a:stretch>
            </a:blipFill>
          </p:spPr>
          <p:txBody>
            <a:bodyPr/>
            <a:lstStyle/>
            <a:p>
              <a:endParaRPr lang="en-GB"/>
            </a:p>
          </p:txBody>
        </p:sp>
        <p:sp>
          <p:nvSpPr>
            <p:cNvPr id="15" name="Freeform 15"/>
            <p:cNvSpPr/>
            <p:nvPr/>
          </p:nvSpPr>
          <p:spPr>
            <a:xfrm rot="-5400000">
              <a:off x="158244" y="1111756"/>
              <a:ext cx="1306531" cy="1623020"/>
            </a:xfrm>
            <a:custGeom>
              <a:avLst/>
              <a:gdLst/>
              <a:ahLst/>
              <a:cxnLst/>
              <a:rect l="l" t="t" r="r" b="b"/>
              <a:pathLst>
                <a:path w="1306531" h="1623020">
                  <a:moveTo>
                    <a:pt x="0" y="0"/>
                  </a:moveTo>
                  <a:lnTo>
                    <a:pt x="1306532" y="0"/>
                  </a:lnTo>
                  <a:lnTo>
                    <a:pt x="1306532" y="1623020"/>
                  </a:lnTo>
                  <a:lnTo>
                    <a:pt x="0" y="1623020"/>
                  </a:lnTo>
                  <a:lnTo>
                    <a:pt x="0" y="0"/>
                  </a:lnTo>
                  <a:close/>
                </a:path>
              </a:pathLst>
            </a:custGeom>
            <a:blipFill>
              <a:blip r:embed="rId6"/>
              <a:stretch>
                <a:fillRect/>
              </a:stretch>
            </a:blipFill>
          </p:spPr>
          <p:txBody>
            <a:bodyPr/>
            <a:lstStyle/>
            <a:p>
              <a:endParaRPr lang="en-GB"/>
            </a:p>
          </p:txBody>
        </p:sp>
        <p:sp>
          <p:nvSpPr>
            <p:cNvPr id="16" name="TextBox 16"/>
            <p:cNvSpPr txBox="1"/>
            <p:nvPr/>
          </p:nvSpPr>
          <p:spPr>
            <a:xfrm>
              <a:off x="1474742" y="623342"/>
              <a:ext cx="8217201" cy="2861151"/>
            </a:xfrm>
            <a:prstGeom prst="rect">
              <a:avLst/>
            </a:prstGeom>
          </p:spPr>
          <p:txBody>
            <a:bodyPr wrap="square" lIns="0" tIns="0" rIns="0" bIns="0" rtlCol="0" anchor="t">
              <a:spAutoFit/>
            </a:bodyPr>
            <a:lstStyle/>
            <a:p>
              <a:pPr algn="ctr">
                <a:lnSpc>
                  <a:spcPts val="3143"/>
                </a:lnSpc>
              </a:pPr>
              <a:r>
                <a:rPr lang="en-US" sz="2399" b="1" i="1" dirty="0">
                  <a:solidFill>
                    <a:srgbClr val="000000"/>
                  </a:solidFill>
                  <a:latin typeface="Canva Sans Bold Italics"/>
                  <a:ea typeface="Canva Sans Bold Italics"/>
                  <a:cs typeface="Canva Sans Bold Italics"/>
                  <a:sym typeface="Canva Sans Bold Italics"/>
                </a:rPr>
                <a:t>Remember</a:t>
              </a:r>
            </a:p>
            <a:p>
              <a:pPr algn="ctr">
                <a:lnSpc>
                  <a:spcPts val="3143"/>
                </a:lnSpc>
              </a:pPr>
              <a:r>
                <a:rPr lang="en-US" sz="2399" i="1" dirty="0">
                  <a:solidFill>
                    <a:srgbClr val="000000"/>
                  </a:solidFill>
                  <a:latin typeface="Canva Sans Italics"/>
                  <a:ea typeface="Canva Sans Italics"/>
                  <a:cs typeface="Canva Sans Italics"/>
                  <a:sym typeface="Canva Sans Italics"/>
                </a:rPr>
                <a:t>This can only be done by</a:t>
              </a:r>
            </a:p>
            <a:p>
              <a:pPr algn="ctr">
                <a:lnSpc>
                  <a:spcPts val="3143"/>
                </a:lnSpc>
              </a:pPr>
              <a:r>
                <a:rPr lang="en-US" sz="2399" b="1" i="1" dirty="0">
                  <a:solidFill>
                    <a:srgbClr val="000000"/>
                  </a:solidFill>
                  <a:latin typeface="Canva Sans Bold Italics"/>
                  <a:ea typeface="Canva Sans Bold Italics"/>
                  <a:cs typeface="Canva Sans Bold Italics"/>
                  <a:sym typeface="Canva Sans Bold Italics"/>
                </a:rPr>
                <a:t>the facilitator who</a:t>
              </a:r>
            </a:p>
            <a:p>
              <a:pPr algn="ctr">
                <a:lnSpc>
                  <a:spcPts val="3143"/>
                </a:lnSpc>
              </a:pPr>
              <a:r>
                <a:rPr lang="en-US" sz="2399" b="1" i="1" dirty="0">
                  <a:solidFill>
                    <a:srgbClr val="000000"/>
                  </a:solidFill>
                  <a:latin typeface="Canva Sans Bold Italics"/>
                  <a:ea typeface="Canva Sans Bold Italics"/>
                  <a:cs typeface="Canva Sans Bold Italics"/>
                  <a:sym typeface="Canva Sans Bold Italics"/>
                </a:rPr>
                <a:t>sends the messages. </a:t>
              </a:r>
            </a:p>
            <a:p>
              <a:pPr algn="ctr">
                <a:lnSpc>
                  <a:spcPts val="3143"/>
                </a:lnSpc>
              </a:pPr>
              <a:r>
                <a:rPr lang="en-US" sz="2399" i="1" dirty="0">
                  <a:solidFill>
                    <a:srgbClr val="000000"/>
                  </a:solidFill>
                  <a:latin typeface="Canva Sans Italics"/>
                  <a:ea typeface="Canva Sans Italics"/>
                  <a:cs typeface="Canva Sans Italics"/>
                  <a:sym typeface="Canva Sans Italics"/>
                </a:rPr>
                <a:t>Only they have access to message info</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8700" y="2178714"/>
            <a:ext cx="3246068" cy="6187653"/>
            <a:chOff x="0" y="0"/>
            <a:chExt cx="8624570" cy="16440150"/>
          </a:xfrm>
        </p:grpSpPr>
        <p:sp>
          <p:nvSpPr>
            <p:cNvPr id="3" name="Freeform 3"/>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2"/>
              <a:stretch>
                <a:fillRect t="-2779" b="-2779"/>
              </a:stretch>
            </a:blipFill>
          </p:spPr>
          <p:txBody>
            <a:bodyPr/>
            <a:lstStyle/>
            <a:p>
              <a:endParaRPr lang="en-GB"/>
            </a:p>
          </p:txBody>
        </p:sp>
        <p:sp>
          <p:nvSpPr>
            <p:cNvPr id="4" name="Freeform 4"/>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grpSp>
        <p:nvGrpSpPr>
          <p:cNvPr id="5" name="Group 5"/>
          <p:cNvGrpSpPr>
            <a:grpSpLocks noChangeAspect="1"/>
          </p:cNvGrpSpPr>
          <p:nvPr/>
        </p:nvGrpSpPr>
        <p:grpSpPr>
          <a:xfrm>
            <a:off x="4761140" y="2178714"/>
            <a:ext cx="3246068" cy="6187653"/>
            <a:chOff x="0" y="0"/>
            <a:chExt cx="8624570" cy="16440150"/>
          </a:xfrm>
        </p:grpSpPr>
        <p:sp>
          <p:nvSpPr>
            <p:cNvPr id="6" name="Freeform 6"/>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3"/>
              <a:stretch>
                <a:fillRect t="-2779" b="-2779"/>
              </a:stretch>
            </a:blipFill>
          </p:spPr>
          <p:txBody>
            <a:bodyPr/>
            <a:lstStyle/>
            <a:p>
              <a:endParaRPr lang="en-GB"/>
            </a:p>
          </p:txBody>
        </p:sp>
        <p:sp>
          <p:nvSpPr>
            <p:cNvPr id="7" name="Freeform 7"/>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grpSp>
        <p:nvGrpSpPr>
          <p:cNvPr id="8" name="Group 8"/>
          <p:cNvGrpSpPr>
            <a:grpSpLocks noChangeAspect="1"/>
          </p:cNvGrpSpPr>
          <p:nvPr/>
        </p:nvGrpSpPr>
        <p:grpSpPr>
          <a:xfrm>
            <a:off x="13886453" y="2178714"/>
            <a:ext cx="3246068" cy="6187653"/>
            <a:chOff x="0" y="0"/>
            <a:chExt cx="8624570" cy="16440150"/>
          </a:xfrm>
        </p:grpSpPr>
        <p:sp>
          <p:nvSpPr>
            <p:cNvPr id="9" name="Freeform 9"/>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4"/>
              <a:stretch>
                <a:fillRect t="-2833" b="-2833"/>
              </a:stretch>
            </a:blipFill>
          </p:spPr>
          <p:txBody>
            <a:bodyPr/>
            <a:lstStyle/>
            <a:p>
              <a:endParaRPr lang="en-GB"/>
            </a:p>
          </p:txBody>
        </p:sp>
        <p:sp>
          <p:nvSpPr>
            <p:cNvPr id="10" name="Freeform 10"/>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grpSp>
        <p:nvGrpSpPr>
          <p:cNvPr id="11" name="Group 11"/>
          <p:cNvGrpSpPr>
            <a:grpSpLocks noChangeAspect="1"/>
          </p:cNvGrpSpPr>
          <p:nvPr/>
        </p:nvGrpSpPr>
        <p:grpSpPr>
          <a:xfrm>
            <a:off x="10154610" y="2178714"/>
            <a:ext cx="3246068" cy="6187653"/>
            <a:chOff x="0" y="0"/>
            <a:chExt cx="8624570" cy="16440150"/>
          </a:xfrm>
        </p:grpSpPr>
        <p:sp>
          <p:nvSpPr>
            <p:cNvPr id="12" name="Freeform 12"/>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5"/>
              <a:stretch>
                <a:fillRect t="-2833" b="-2833"/>
              </a:stretch>
            </a:blipFill>
          </p:spPr>
          <p:txBody>
            <a:bodyPr/>
            <a:lstStyle/>
            <a:p>
              <a:endParaRPr lang="en-GB"/>
            </a:p>
          </p:txBody>
        </p:sp>
        <p:sp>
          <p:nvSpPr>
            <p:cNvPr id="13" name="Freeform 13"/>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sp>
        <p:nvSpPr>
          <p:cNvPr id="14" name="Freeform 14"/>
          <p:cNvSpPr/>
          <p:nvPr/>
        </p:nvSpPr>
        <p:spPr>
          <a:xfrm>
            <a:off x="12722592" y="7166673"/>
            <a:ext cx="1880232" cy="1880232"/>
          </a:xfrm>
          <a:custGeom>
            <a:avLst/>
            <a:gdLst/>
            <a:ahLst/>
            <a:cxnLst/>
            <a:rect l="l" t="t" r="r" b="b"/>
            <a:pathLst>
              <a:path w="1880232" h="1880232">
                <a:moveTo>
                  <a:pt x="0" y="0"/>
                </a:moveTo>
                <a:lnTo>
                  <a:pt x="1880232" y="0"/>
                </a:lnTo>
                <a:lnTo>
                  <a:pt x="1880232" y="1880232"/>
                </a:lnTo>
                <a:lnTo>
                  <a:pt x="0" y="188023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Freeform 15"/>
          <p:cNvSpPr/>
          <p:nvPr/>
        </p:nvSpPr>
        <p:spPr>
          <a:xfrm>
            <a:off x="3819656" y="7372152"/>
            <a:ext cx="1657855" cy="1988432"/>
          </a:xfrm>
          <a:custGeom>
            <a:avLst/>
            <a:gdLst/>
            <a:ahLst/>
            <a:cxnLst/>
            <a:rect l="l" t="t" r="r" b="b"/>
            <a:pathLst>
              <a:path w="1657855" h="1988432">
                <a:moveTo>
                  <a:pt x="0" y="0"/>
                </a:moveTo>
                <a:lnTo>
                  <a:pt x="1657855" y="0"/>
                </a:lnTo>
                <a:lnTo>
                  <a:pt x="1657855" y="1988431"/>
                </a:lnTo>
                <a:lnTo>
                  <a:pt x="0" y="198843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p:cNvSpPr/>
          <p:nvPr/>
        </p:nvSpPr>
        <p:spPr>
          <a:xfrm>
            <a:off x="1824809" y="2138052"/>
            <a:ext cx="1813326" cy="877952"/>
          </a:xfrm>
          <a:custGeom>
            <a:avLst/>
            <a:gdLst/>
            <a:ahLst/>
            <a:cxnLst/>
            <a:rect l="l" t="t" r="r" b="b"/>
            <a:pathLst>
              <a:path w="1813326" h="877952">
                <a:moveTo>
                  <a:pt x="0" y="0"/>
                </a:moveTo>
                <a:lnTo>
                  <a:pt x="1813326" y="0"/>
                </a:lnTo>
                <a:lnTo>
                  <a:pt x="1813326" y="877951"/>
                </a:lnTo>
                <a:lnTo>
                  <a:pt x="0" y="87795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7" name="Freeform 17"/>
          <p:cNvSpPr/>
          <p:nvPr/>
        </p:nvSpPr>
        <p:spPr>
          <a:xfrm>
            <a:off x="5477511" y="3636537"/>
            <a:ext cx="1813326" cy="877952"/>
          </a:xfrm>
          <a:custGeom>
            <a:avLst/>
            <a:gdLst/>
            <a:ahLst/>
            <a:cxnLst/>
            <a:rect l="l" t="t" r="r" b="b"/>
            <a:pathLst>
              <a:path w="1813326" h="877952">
                <a:moveTo>
                  <a:pt x="0" y="0"/>
                </a:moveTo>
                <a:lnTo>
                  <a:pt x="1813326" y="0"/>
                </a:lnTo>
                <a:lnTo>
                  <a:pt x="1813326" y="877952"/>
                </a:lnTo>
                <a:lnTo>
                  <a:pt x="0" y="8779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8" name="TextBox 18"/>
          <p:cNvSpPr txBox="1"/>
          <p:nvPr/>
        </p:nvSpPr>
        <p:spPr>
          <a:xfrm>
            <a:off x="17259300" y="9251046"/>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5</a:t>
            </a:r>
          </a:p>
        </p:txBody>
      </p:sp>
      <p:sp>
        <p:nvSpPr>
          <p:cNvPr id="19" name="TextBox 19"/>
          <p:cNvSpPr txBox="1"/>
          <p:nvPr/>
        </p:nvSpPr>
        <p:spPr>
          <a:xfrm>
            <a:off x="1028700" y="464184"/>
            <a:ext cx="16230600" cy="1005208"/>
          </a:xfrm>
          <a:prstGeom prst="rect">
            <a:avLst/>
          </a:prstGeom>
        </p:spPr>
        <p:txBody>
          <a:bodyPr lIns="0" tIns="0" rIns="0" bIns="0" rtlCol="0" anchor="t">
            <a:spAutoFit/>
          </a:bodyPr>
          <a:lstStyle/>
          <a:p>
            <a:pPr algn="ctr">
              <a:lnSpc>
                <a:spcPts val="8119"/>
              </a:lnSpc>
              <a:spcBef>
                <a:spcPct val="0"/>
              </a:spcBef>
            </a:pPr>
            <a:r>
              <a:rPr lang="en-US" sz="5799" b="1">
                <a:solidFill>
                  <a:srgbClr val="000000"/>
                </a:solidFill>
                <a:latin typeface="Canva Sans Bold"/>
                <a:ea typeface="Canva Sans Bold"/>
                <a:cs typeface="Canva Sans Bold"/>
                <a:sym typeface="Canva Sans Bold"/>
              </a:rPr>
              <a:t>Step 3: Record participant number</a:t>
            </a:r>
          </a:p>
        </p:txBody>
      </p:sp>
      <p:sp>
        <p:nvSpPr>
          <p:cNvPr id="20" name="TextBox 20"/>
          <p:cNvSpPr txBox="1"/>
          <p:nvPr/>
        </p:nvSpPr>
        <p:spPr>
          <a:xfrm>
            <a:off x="689785" y="1488860"/>
            <a:ext cx="16908430" cy="563467"/>
          </a:xfrm>
          <a:prstGeom prst="rect">
            <a:avLst/>
          </a:prstGeom>
        </p:spPr>
        <p:txBody>
          <a:bodyPr lIns="0" tIns="0" rIns="0" bIns="0" rtlCol="0" anchor="t">
            <a:spAutoFit/>
          </a:bodyPr>
          <a:lstStyle/>
          <a:p>
            <a:pPr algn="ctr">
              <a:lnSpc>
                <a:spcPts val="4642"/>
              </a:lnSpc>
              <a:spcBef>
                <a:spcPct val="0"/>
              </a:spcBef>
            </a:pPr>
            <a:r>
              <a:rPr lang="en-US" sz="3316" b="1">
                <a:solidFill>
                  <a:srgbClr val="000000"/>
                </a:solidFill>
                <a:latin typeface="Canva Sans Bold"/>
                <a:ea typeface="Canva Sans Bold"/>
                <a:cs typeface="Canva Sans Bold"/>
                <a:sym typeface="Canva Sans Bold"/>
              </a:rPr>
              <a:t>Before each session</a:t>
            </a:r>
            <a:r>
              <a:rPr lang="en-US" sz="3316">
                <a:solidFill>
                  <a:srgbClr val="000000"/>
                </a:solidFill>
                <a:latin typeface="Canva Sans"/>
                <a:ea typeface="Canva Sans"/>
                <a:cs typeface="Canva Sans"/>
                <a:sym typeface="Canva Sans"/>
              </a:rPr>
              <a:t>, record number of participants in the group (excluding admins)</a:t>
            </a:r>
          </a:p>
        </p:txBody>
      </p:sp>
      <p:sp>
        <p:nvSpPr>
          <p:cNvPr id="21" name="TextBox 21"/>
          <p:cNvSpPr txBox="1"/>
          <p:nvPr/>
        </p:nvSpPr>
        <p:spPr>
          <a:xfrm>
            <a:off x="5739264" y="8857615"/>
            <a:ext cx="7105499" cy="763270"/>
          </a:xfrm>
          <a:prstGeom prst="rect">
            <a:avLst/>
          </a:prstGeom>
        </p:spPr>
        <p:txBody>
          <a:bodyPr lIns="0" tIns="0" rIns="0" bIns="0" rtlCol="0" anchor="t">
            <a:spAutoFit/>
          </a:bodyPr>
          <a:lstStyle/>
          <a:p>
            <a:pPr marL="474979" lvl="1" indent="-237490" algn="l">
              <a:lnSpc>
                <a:spcPts val="3079"/>
              </a:lnSpc>
              <a:buFont typeface="Arial"/>
              <a:buChar char="•"/>
            </a:pPr>
            <a:r>
              <a:rPr lang="en-US" sz="2199">
                <a:solidFill>
                  <a:srgbClr val="000000"/>
                </a:solidFill>
                <a:latin typeface="Canva Sans"/>
                <a:ea typeface="Canva Sans"/>
                <a:cs typeface="Canva Sans"/>
                <a:sym typeface="Canva Sans"/>
              </a:rPr>
              <a:t>Click on group name at the top</a:t>
            </a:r>
          </a:p>
          <a:p>
            <a:pPr marL="474979" lvl="1" indent="-237490" algn="l">
              <a:lnSpc>
                <a:spcPts val="3079"/>
              </a:lnSpc>
              <a:buFont typeface="Arial"/>
              <a:buChar char="•"/>
            </a:pPr>
            <a:r>
              <a:rPr lang="en-US" sz="2199">
                <a:solidFill>
                  <a:srgbClr val="000000"/>
                </a:solidFill>
                <a:latin typeface="Canva Sans"/>
                <a:ea typeface="Canva Sans"/>
                <a:cs typeface="Canva Sans"/>
                <a:sym typeface="Canva Sans"/>
              </a:rPr>
              <a:t>Number of members shows below group name</a:t>
            </a:r>
          </a:p>
        </p:txBody>
      </p:sp>
      <p:sp>
        <p:nvSpPr>
          <p:cNvPr id="22" name="Freeform 22"/>
          <p:cNvSpPr/>
          <p:nvPr/>
        </p:nvSpPr>
        <p:spPr>
          <a:xfrm>
            <a:off x="10870981" y="2138052"/>
            <a:ext cx="1813326" cy="877952"/>
          </a:xfrm>
          <a:custGeom>
            <a:avLst/>
            <a:gdLst/>
            <a:ahLst/>
            <a:cxnLst/>
            <a:rect l="l" t="t" r="r" b="b"/>
            <a:pathLst>
              <a:path w="1813326" h="877952">
                <a:moveTo>
                  <a:pt x="0" y="0"/>
                </a:moveTo>
                <a:lnTo>
                  <a:pt x="1813326" y="0"/>
                </a:lnTo>
                <a:lnTo>
                  <a:pt x="1813326" y="877951"/>
                </a:lnTo>
                <a:lnTo>
                  <a:pt x="0" y="87795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3"/>
          <p:cNvSpPr/>
          <p:nvPr/>
        </p:nvSpPr>
        <p:spPr>
          <a:xfrm>
            <a:off x="14602824" y="3474347"/>
            <a:ext cx="1813326" cy="877952"/>
          </a:xfrm>
          <a:custGeom>
            <a:avLst/>
            <a:gdLst/>
            <a:ahLst/>
            <a:cxnLst/>
            <a:rect l="l" t="t" r="r" b="b"/>
            <a:pathLst>
              <a:path w="1813326" h="877952">
                <a:moveTo>
                  <a:pt x="0" y="0"/>
                </a:moveTo>
                <a:lnTo>
                  <a:pt x="1813326" y="0"/>
                </a:lnTo>
                <a:lnTo>
                  <a:pt x="1813326" y="877952"/>
                </a:lnTo>
                <a:lnTo>
                  <a:pt x="0" y="8779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743580" y="2134616"/>
            <a:ext cx="2800840" cy="5338960"/>
            <a:chOff x="0" y="0"/>
            <a:chExt cx="8624570" cy="16440150"/>
          </a:xfrm>
        </p:grpSpPr>
        <p:sp>
          <p:nvSpPr>
            <p:cNvPr id="3" name="Freeform 3"/>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2"/>
              <a:stretch>
                <a:fillRect t="-2690" b="-2690"/>
              </a:stretch>
            </a:blipFill>
          </p:spPr>
          <p:txBody>
            <a:bodyPr/>
            <a:lstStyle/>
            <a:p>
              <a:endParaRPr lang="en-GB"/>
            </a:p>
          </p:txBody>
        </p:sp>
        <p:sp>
          <p:nvSpPr>
            <p:cNvPr id="4" name="Freeform 4"/>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grpSp>
        <p:nvGrpSpPr>
          <p:cNvPr id="5" name="Group 5"/>
          <p:cNvGrpSpPr>
            <a:grpSpLocks noChangeAspect="1"/>
          </p:cNvGrpSpPr>
          <p:nvPr/>
        </p:nvGrpSpPr>
        <p:grpSpPr>
          <a:xfrm>
            <a:off x="2075714" y="2134616"/>
            <a:ext cx="2800840" cy="5338960"/>
            <a:chOff x="0" y="0"/>
            <a:chExt cx="8624570" cy="16440150"/>
          </a:xfrm>
        </p:grpSpPr>
        <p:sp>
          <p:nvSpPr>
            <p:cNvPr id="6" name="Freeform 6"/>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3"/>
              <a:stretch>
                <a:fillRect t="-2690" b="-2690"/>
              </a:stretch>
            </a:blipFill>
          </p:spPr>
          <p:txBody>
            <a:bodyPr/>
            <a:lstStyle/>
            <a:p>
              <a:endParaRPr lang="en-GB"/>
            </a:p>
          </p:txBody>
        </p:sp>
        <p:sp>
          <p:nvSpPr>
            <p:cNvPr id="7" name="Freeform 7"/>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grpSp>
        <p:nvGrpSpPr>
          <p:cNvPr id="8" name="Group 8"/>
          <p:cNvGrpSpPr>
            <a:grpSpLocks noChangeAspect="1"/>
          </p:cNvGrpSpPr>
          <p:nvPr/>
        </p:nvGrpSpPr>
        <p:grpSpPr>
          <a:xfrm>
            <a:off x="13411445" y="2134616"/>
            <a:ext cx="2800840" cy="5338960"/>
            <a:chOff x="0" y="0"/>
            <a:chExt cx="8624570" cy="16440150"/>
          </a:xfrm>
        </p:grpSpPr>
        <p:sp>
          <p:nvSpPr>
            <p:cNvPr id="9" name="Freeform 9"/>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4"/>
              <a:stretch>
                <a:fillRect t="-2690" b="-2690"/>
              </a:stretch>
            </a:blipFill>
          </p:spPr>
          <p:txBody>
            <a:bodyPr/>
            <a:lstStyle/>
            <a:p>
              <a:endParaRPr lang="en-GB"/>
            </a:p>
          </p:txBody>
        </p:sp>
        <p:sp>
          <p:nvSpPr>
            <p:cNvPr id="10" name="Freeform 10"/>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sp>
        <p:nvSpPr>
          <p:cNvPr id="11" name="Freeform 11"/>
          <p:cNvSpPr/>
          <p:nvPr/>
        </p:nvSpPr>
        <p:spPr>
          <a:xfrm>
            <a:off x="3312009" y="4425345"/>
            <a:ext cx="1564546" cy="757501"/>
          </a:xfrm>
          <a:custGeom>
            <a:avLst/>
            <a:gdLst/>
            <a:ahLst/>
            <a:cxnLst/>
            <a:rect l="l" t="t" r="r" b="b"/>
            <a:pathLst>
              <a:path w="1564546" h="757501">
                <a:moveTo>
                  <a:pt x="0" y="0"/>
                </a:moveTo>
                <a:lnTo>
                  <a:pt x="1564546" y="0"/>
                </a:lnTo>
                <a:lnTo>
                  <a:pt x="1564546" y="757501"/>
                </a:lnTo>
                <a:lnTo>
                  <a:pt x="0" y="75750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Freeform 12"/>
          <p:cNvSpPr/>
          <p:nvPr/>
        </p:nvSpPr>
        <p:spPr>
          <a:xfrm>
            <a:off x="8220222" y="5605633"/>
            <a:ext cx="1564546" cy="757501"/>
          </a:xfrm>
          <a:custGeom>
            <a:avLst/>
            <a:gdLst/>
            <a:ahLst/>
            <a:cxnLst/>
            <a:rect l="l" t="t" r="r" b="b"/>
            <a:pathLst>
              <a:path w="1564546" h="757501">
                <a:moveTo>
                  <a:pt x="0" y="0"/>
                </a:moveTo>
                <a:lnTo>
                  <a:pt x="1564547" y="0"/>
                </a:lnTo>
                <a:lnTo>
                  <a:pt x="1564547" y="757501"/>
                </a:lnTo>
                <a:lnTo>
                  <a:pt x="0" y="75750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028700" y="956688"/>
            <a:ext cx="16230600" cy="854077"/>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nva Sans Bold"/>
                <a:ea typeface="Canva Sans Bold"/>
                <a:cs typeface="Canva Sans Bold"/>
                <a:sym typeface="Canva Sans Bold"/>
              </a:rPr>
              <a:t>Step 4: Monitoring participation (iPhone)</a:t>
            </a:r>
          </a:p>
        </p:txBody>
      </p:sp>
      <p:sp>
        <p:nvSpPr>
          <p:cNvPr id="14" name="TextBox 14"/>
          <p:cNvSpPr txBox="1"/>
          <p:nvPr/>
        </p:nvSpPr>
        <p:spPr>
          <a:xfrm>
            <a:off x="1548559" y="7761142"/>
            <a:ext cx="3855151" cy="1563570"/>
          </a:xfrm>
          <a:prstGeom prst="rect">
            <a:avLst/>
          </a:prstGeom>
        </p:spPr>
        <p:txBody>
          <a:bodyPr lIns="0" tIns="0" rIns="0" bIns="0" rtlCol="0" anchor="t">
            <a:spAutoFit/>
          </a:bodyPr>
          <a:lstStyle/>
          <a:p>
            <a:pPr algn="ctr">
              <a:lnSpc>
                <a:spcPts val="3079"/>
              </a:lnSpc>
            </a:pPr>
            <a:r>
              <a:rPr lang="en-US" sz="2199" b="1" dirty="0">
                <a:solidFill>
                  <a:srgbClr val="000000"/>
                </a:solidFill>
                <a:latin typeface="Canva Sans Bold"/>
                <a:ea typeface="Canva Sans Bold"/>
                <a:cs typeface="Canva Sans Bold"/>
                <a:sym typeface="Canva Sans Bold"/>
              </a:rPr>
              <a:t>Hold your finger on the message you want to see</a:t>
            </a:r>
          </a:p>
          <a:p>
            <a:pPr algn="ctr">
              <a:lnSpc>
                <a:spcPts val="3079"/>
              </a:lnSpc>
              <a:spcBef>
                <a:spcPct val="0"/>
              </a:spcBef>
            </a:pPr>
            <a:r>
              <a:rPr lang="en-US" sz="2199" dirty="0">
                <a:solidFill>
                  <a:srgbClr val="000000"/>
                </a:solidFill>
                <a:latin typeface="Canva Sans"/>
                <a:ea typeface="Canva Sans"/>
                <a:cs typeface="Canva Sans"/>
                <a:sym typeface="Canva Sans"/>
              </a:rPr>
              <a:t>This is generally the last message sent in a session</a:t>
            </a:r>
          </a:p>
        </p:txBody>
      </p:sp>
      <p:sp>
        <p:nvSpPr>
          <p:cNvPr id="15" name="TextBox 15"/>
          <p:cNvSpPr txBox="1"/>
          <p:nvPr/>
        </p:nvSpPr>
        <p:spPr>
          <a:xfrm>
            <a:off x="7216425" y="7768761"/>
            <a:ext cx="3855151" cy="372745"/>
          </a:xfrm>
          <a:prstGeom prst="rect">
            <a:avLst/>
          </a:prstGeom>
        </p:spPr>
        <p:txBody>
          <a:bodyPr lIns="0" tIns="0" rIns="0" bIns="0" rtlCol="0" anchor="t">
            <a:spAutoFit/>
          </a:bodyPr>
          <a:lstStyle/>
          <a:p>
            <a:pPr algn="ctr">
              <a:lnSpc>
                <a:spcPts val="3079"/>
              </a:lnSpc>
              <a:spcBef>
                <a:spcPct val="0"/>
              </a:spcBef>
            </a:pPr>
            <a:r>
              <a:rPr lang="en-US" sz="2199" b="1" dirty="0">
                <a:solidFill>
                  <a:srgbClr val="000000"/>
                </a:solidFill>
                <a:latin typeface="Canva Sans Bold"/>
                <a:ea typeface="Canva Sans Bold"/>
                <a:cs typeface="Canva Sans Bold"/>
                <a:sym typeface="Canva Sans Bold"/>
              </a:rPr>
              <a:t>Click on ‘Info’</a:t>
            </a:r>
          </a:p>
        </p:txBody>
      </p:sp>
      <p:sp>
        <p:nvSpPr>
          <p:cNvPr id="16" name="TextBox 16"/>
          <p:cNvSpPr txBox="1"/>
          <p:nvPr/>
        </p:nvSpPr>
        <p:spPr>
          <a:xfrm>
            <a:off x="12787004" y="7761142"/>
            <a:ext cx="4377975" cy="1961114"/>
          </a:xfrm>
          <a:prstGeom prst="rect">
            <a:avLst/>
          </a:prstGeom>
        </p:spPr>
        <p:txBody>
          <a:bodyPr lIns="0" tIns="0" rIns="0" bIns="0" rtlCol="0" anchor="t">
            <a:spAutoFit/>
          </a:bodyPr>
          <a:lstStyle/>
          <a:p>
            <a:pPr algn="ctr">
              <a:lnSpc>
                <a:spcPts val="3079"/>
              </a:lnSpc>
            </a:pPr>
            <a:r>
              <a:rPr lang="en-US" sz="2199" b="1" dirty="0">
                <a:solidFill>
                  <a:srgbClr val="000000"/>
                </a:solidFill>
                <a:latin typeface="Canva Sans Bold"/>
                <a:ea typeface="Canva Sans Bold"/>
                <a:cs typeface="Canva Sans Bold"/>
                <a:sym typeface="Canva Sans Bold"/>
              </a:rPr>
              <a:t>The list of participants who have read the messages, and when, will show</a:t>
            </a:r>
          </a:p>
          <a:p>
            <a:pPr algn="ctr">
              <a:lnSpc>
                <a:spcPts val="3079"/>
              </a:lnSpc>
              <a:spcBef>
                <a:spcPct val="0"/>
              </a:spcBef>
            </a:pPr>
            <a:r>
              <a:rPr lang="en-US" sz="2199" dirty="0">
                <a:solidFill>
                  <a:srgbClr val="000000"/>
                </a:solidFill>
                <a:latin typeface="Canva Sans"/>
                <a:ea typeface="Canva Sans"/>
                <a:cs typeface="Canva Sans"/>
                <a:sym typeface="Canva Sans"/>
              </a:rPr>
              <a:t>Below this, there is a delivery report</a:t>
            </a:r>
          </a:p>
        </p:txBody>
      </p:sp>
      <p:sp>
        <p:nvSpPr>
          <p:cNvPr id="17" name="Freeform 17"/>
          <p:cNvSpPr/>
          <p:nvPr/>
        </p:nvSpPr>
        <p:spPr>
          <a:xfrm>
            <a:off x="13411445" y="3667844"/>
            <a:ext cx="1564546" cy="757501"/>
          </a:xfrm>
          <a:custGeom>
            <a:avLst/>
            <a:gdLst/>
            <a:ahLst/>
            <a:cxnLst/>
            <a:rect l="l" t="t" r="r" b="b"/>
            <a:pathLst>
              <a:path w="1564546" h="757501">
                <a:moveTo>
                  <a:pt x="0" y="0"/>
                </a:moveTo>
                <a:lnTo>
                  <a:pt x="1564546" y="0"/>
                </a:lnTo>
                <a:lnTo>
                  <a:pt x="1564546" y="757501"/>
                </a:lnTo>
                <a:lnTo>
                  <a:pt x="0" y="75750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8" name="TextBox 18"/>
          <p:cNvSpPr txBox="1"/>
          <p:nvPr/>
        </p:nvSpPr>
        <p:spPr>
          <a:xfrm>
            <a:off x="17602200" y="9503181"/>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6</a:t>
            </a:r>
          </a:p>
        </p:txBody>
      </p:sp>
      <p:sp>
        <p:nvSpPr>
          <p:cNvPr id="19" name="Freeform 19"/>
          <p:cNvSpPr/>
          <p:nvPr/>
        </p:nvSpPr>
        <p:spPr>
          <a:xfrm>
            <a:off x="1092983" y="842008"/>
            <a:ext cx="982731" cy="1178688"/>
          </a:xfrm>
          <a:custGeom>
            <a:avLst/>
            <a:gdLst/>
            <a:ahLst/>
            <a:cxnLst/>
            <a:rect l="l" t="t" r="r" b="b"/>
            <a:pathLst>
              <a:path w="982731" h="1178688">
                <a:moveTo>
                  <a:pt x="0" y="0"/>
                </a:moveTo>
                <a:lnTo>
                  <a:pt x="982731" y="0"/>
                </a:lnTo>
                <a:lnTo>
                  <a:pt x="982731" y="1178688"/>
                </a:lnTo>
                <a:lnTo>
                  <a:pt x="0" y="11786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743580" y="2134616"/>
            <a:ext cx="2800840" cy="5338960"/>
            <a:chOff x="0" y="0"/>
            <a:chExt cx="8624570" cy="16440150"/>
          </a:xfrm>
        </p:grpSpPr>
        <p:sp>
          <p:nvSpPr>
            <p:cNvPr id="3" name="Freeform 3"/>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2"/>
              <a:stretch>
                <a:fillRect t="-2833" b="-2833"/>
              </a:stretch>
            </a:blipFill>
          </p:spPr>
          <p:txBody>
            <a:bodyPr/>
            <a:lstStyle/>
            <a:p>
              <a:endParaRPr lang="en-GB"/>
            </a:p>
          </p:txBody>
        </p:sp>
        <p:sp>
          <p:nvSpPr>
            <p:cNvPr id="4" name="Freeform 4"/>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grpSp>
        <p:nvGrpSpPr>
          <p:cNvPr id="5" name="Group 5"/>
          <p:cNvGrpSpPr>
            <a:grpSpLocks noChangeAspect="1"/>
          </p:cNvGrpSpPr>
          <p:nvPr/>
        </p:nvGrpSpPr>
        <p:grpSpPr>
          <a:xfrm>
            <a:off x="2075714" y="2134616"/>
            <a:ext cx="2800840" cy="5338960"/>
            <a:chOff x="0" y="0"/>
            <a:chExt cx="8624570" cy="16440150"/>
          </a:xfrm>
        </p:grpSpPr>
        <p:sp>
          <p:nvSpPr>
            <p:cNvPr id="6" name="Freeform 6"/>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3"/>
              <a:stretch>
                <a:fillRect t="-2833" b="-2833"/>
              </a:stretch>
            </a:blipFill>
          </p:spPr>
          <p:txBody>
            <a:bodyPr/>
            <a:lstStyle/>
            <a:p>
              <a:endParaRPr lang="en-GB"/>
            </a:p>
          </p:txBody>
        </p:sp>
        <p:sp>
          <p:nvSpPr>
            <p:cNvPr id="7" name="Freeform 7"/>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grpSp>
        <p:nvGrpSpPr>
          <p:cNvPr id="8" name="Group 8"/>
          <p:cNvGrpSpPr>
            <a:grpSpLocks noChangeAspect="1"/>
          </p:cNvGrpSpPr>
          <p:nvPr/>
        </p:nvGrpSpPr>
        <p:grpSpPr>
          <a:xfrm>
            <a:off x="13411445" y="2134616"/>
            <a:ext cx="2800840" cy="5338960"/>
            <a:chOff x="0" y="0"/>
            <a:chExt cx="8624570" cy="16440150"/>
          </a:xfrm>
        </p:grpSpPr>
        <p:sp>
          <p:nvSpPr>
            <p:cNvPr id="9" name="Freeform 9"/>
            <p:cNvSpPr/>
            <p:nvPr/>
          </p:nvSpPr>
          <p:spPr>
            <a:xfrm>
              <a:off x="411480" y="269240"/>
              <a:ext cx="7753350" cy="15908021"/>
            </a:xfrm>
            <a:custGeom>
              <a:avLst/>
              <a:gdLst/>
              <a:ahLst/>
              <a:cxnLst/>
              <a:rect l="l" t="t" r="r" b="b"/>
              <a:pathLst>
                <a:path w="7753350" h="15908021">
                  <a:moveTo>
                    <a:pt x="7753350" y="791210"/>
                  </a:moveTo>
                  <a:lnTo>
                    <a:pt x="7753350" y="15116810"/>
                  </a:lnTo>
                  <a:cubicBezTo>
                    <a:pt x="7753350" y="15553690"/>
                    <a:pt x="7399020" y="15908021"/>
                    <a:pt x="6962140" y="15908021"/>
                  </a:cubicBezTo>
                  <a:lnTo>
                    <a:pt x="791210" y="15908021"/>
                  </a:lnTo>
                  <a:cubicBezTo>
                    <a:pt x="354330" y="15908021"/>
                    <a:pt x="0" y="15553690"/>
                    <a:pt x="0" y="15116810"/>
                  </a:cubicBezTo>
                  <a:lnTo>
                    <a:pt x="0" y="791210"/>
                  </a:lnTo>
                  <a:cubicBezTo>
                    <a:pt x="0" y="354330"/>
                    <a:pt x="354330" y="0"/>
                    <a:pt x="791210" y="0"/>
                  </a:cubicBezTo>
                  <a:lnTo>
                    <a:pt x="6962140" y="0"/>
                  </a:lnTo>
                  <a:cubicBezTo>
                    <a:pt x="7399020" y="0"/>
                    <a:pt x="7753350" y="353060"/>
                    <a:pt x="7753350" y="791210"/>
                  </a:cubicBezTo>
                  <a:close/>
                </a:path>
              </a:pathLst>
            </a:custGeom>
            <a:blipFill>
              <a:blip r:embed="rId4"/>
              <a:stretch>
                <a:fillRect t="-2833" b="-2833"/>
              </a:stretch>
            </a:blipFill>
          </p:spPr>
          <p:txBody>
            <a:bodyPr/>
            <a:lstStyle/>
            <a:p>
              <a:endParaRPr lang="en-GB"/>
            </a:p>
          </p:txBody>
        </p:sp>
        <p:sp>
          <p:nvSpPr>
            <p:cNvPr id="10" name="Freeform 10"/>
            <p:cNvSpPr/>
            <p:nvPr/>
          </p:nvSpPr>
          <p:spPr>
            <a:xfrm>
              <a:off x="0" y="0"/>
              <a:ext cx="8636000" cy="16446500"/>
            </a:xfrm>
            <a:custGeom>
              <a:avLst/>
              <a:gdLst/>
              <a:ahLst/>
              <a:cxnLst/>
              <a:rect l="l" t="t" r="r" b="b"/>
              <a:pathLst>
                <a:path w="8636000" h="16446500">
                  <a:moveTo>
                    <a:pt x="0" y="0"/>
                  </a:moveTo>
                  <a:lnTo>
                    <a:pt x="8636000" y="0"/>
                  </a:lnTo>
                  <a:lnTo>
                    <a:pt x="8636000" y="16446500"/>
                  </a:lnTo>
                  <a:lnTo>
                    <a:pt x="0" y="16446500"/>
                  </a:lnTo>
                  <a:close/>
                </a:path>
              </a:pathLst>
            </a:custGeom>
          </p:spPr>
          <p:txBody>
            <a:bodyPr/>
            <a:lstStyle/>
            <a:p>
              <a:endParaRPr lang="en-GB"/>
            </a:p>
          </p:txBody>
        </p:sp>
      </p:grpSp>
      <p:sp>
        <p:nvSpPr>
          <p:cNvPr id="11" name="Freeform 11"/>
          <p:cNvSpPr/>
          <p:nvPr/>
        </p:nvSpPr>
        <p:spPr>
          <a:xfrm>
            <a:off x="3312009" y="5795874"/>
            <a:ext cx="1564546" cy="757501"/>
          </a:xfrm>
          <a:custGeom>
            <a:avLst/>
            <a:gdLst/>
            <a:ahLst/>
            <a:cxnLst/>
            <a:rect l="l" t="t" r="r" b="b"/>
            <a:pathLst>
              <a:path w="1564546" h="757501">
                <a:moveTo>
                  <a:pt x="0" y="0"/>
                </a:moveTo>
                <a:lnTo>
                  <a:pt x="1564546" y="0"/>
                </a:lnTo>
                <a:lnTo>
                  <a:pt x="1564546" y="757502"/>
                </a:lnTo>
                <a:lnTo>
                  <a:pt x="0" y="75750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Freeform 12"/>
          <p:cNvSpPr/>
          <p:nvPr/>
        </p:nvSpPr>
        <p:spPr>
          <a:xfrm>
            <a:off x="9805528" y="2284115"/>
            <a:ext cx="932379" cy="451427"/>
          </a:xfrm>
          <a:custGeom>
            <a:avLst/>
            <a:gdLst/>
            <a:ahLst/>
            <a:cxnLst/>
            <a:rect l="l" t="t" r="r" b="b"/>
            <a:pathLst>
              <a:path w="932379" h="451427">
                <a:moveTo>
                  <a:pt x="0" y="0"/>
                </a:moveTo>
                <a:lnTo>
                  <a:pt x="932379" y="0"/>
                </a:lnTo>
                <a:lnTo>
                  <a:pt x="932379" y="451427"/>
                </a:lnTo>
                <a:lnTo>
                  <a:pt x="0" y="4514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Freeform 13"/>
          <p:cNvSpPr/>
          <p:nvPr/>
        </p:nvSpPr>
        <p:spPr>
          <a:xfrm>
            <a:off x="13411445" y="3065305"/>
            <a:ext cx="978414" cy="473715"/>
          </a:xfrm>
          <a:custGeom>
            <a:avLst/>
            <a:gdLst/>
            <a:ahLst/>
            <a:cxnLst/>
            <a:rect l="l" t="t" r="r" b="b"/>
            <a:pathLst>
              <a:path w="978414" h="473715">
                <a:moveTo>
                  <a:pt x="0" y="0"/>
                </a:moveTo>
                <a:lnTo>
                  <a:pt x="978414" y="0"/>
                </a:lnTo>
                <a:lnTo>
                  <a:pt x="978414" y="473715"/>
                </a:lnTo>
                <a:lnTo>
                  <a:pt x="0" y="47371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 name="Freeform 14"/>
          <p:cNvSpPr/>
          <p:nvPr/>
        </p:nvSpPr>
        <p:spPr>
          <a:xfrm>
            <a:off x="8873148" y="2613878"/>
            <a:ext cx="932379" cy="451427"/>
          </a:xfrm>
          <a:custGeom>
            <a:avLst/>
            <a:gdLst/>
            <a:ahLst/>
            <a:cxnLst/>
            <a:rect l="l" t="t" r="r" b="b"/>
            <a:pathLst>
              <a:path w="932379" h="451427">
                <a:moveTo>
                  <a:pt x="0" y="0"/>
                </a:moveTo>
                <a:lnTo>
                  <a:pt x="932380" y="0"/>
                </a:lnTo>
                <a:lnTo>
                  <a:pt x="932380" y="451427"/>
                </a:lnTo>
                <a:lnTo>
                  <a:pt x="0" y="4514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TextBox 15"/>
          <p:cNvSpPr txBox="1"/>
          <p:nvPr/>
        </p:nvSpPr>
        <p:spPr>
          <a:xfrm>
            <a:off x="1028700" y="933450"/>
            <a:ext cx="16230600" cy="854077"/>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nva Sans Bold"/>
                <a:ea typeface="Canva Sans Bold"/>
                <a:cs typeface="Canva Sans Bold"/>
                <a:sym typeface="Canva Sans Bold"/>
              </a:rPr>
              <a:t>Step 4: Monitoring participation (Android)</a:t>
            </a:r>
          </a:p>
        </p:txBody>
      </p:sp>
      <p:sp>
        <p:nvSpPr>
          <p:cNvPr id="16" name="TextBox 16"/>
          <p:cNvSpPr txBox="1"/>
          <p:nvPr/>
        </p:nvSpPr>
        <p:spPr>
          <a:xfrm>
            <a:off x="1548559" y="7761142"/>
            <a:ext cx="3855151" cy="1563570"/>
          </a:xfrm>
          <a:prstGeom prst="rect">
            <a:avLst/>
          </a:prstGeom>
        </p:spPr>
        <p:txBody>
          <a:bodyPr lIns="0" tIns="0" rIns="0" bIns="0" rtlCol="0" anchor="t">
            <a:spAutoFit/>
          </a:bodyPr>
          <a:lstStyle/>
          <a:p>
            <a:pPr algn="ctr">
              <a:lnSpc>
                <a:spcPts val="3079"/>
              </a:lnSpc>
            </a:pPr>
            <a:r>
              <a:rPr lang="en-US" sz="2199" b="1" dirty="0">
                <a:solidFill>
                  <a:srgbClr val="000000"/>
                </a:solidFill>
                <a:latin typeface="Canva Sans Bold"/>
                <a:ea typeface="Canva Sans Bold"/>
                <a:cs typeface="Canva Sans Bold"/>
                <a:sym typeface="Canva Sans Bold"/>
              </a:rPr>
              <a:t>Hold your finger on the message you want to see</a:t>
            </a:r>
          </a:p>
          <a:p>
            <a:pPr algn="ctr">
              <a:lnSpc>
                <a:spcPts val="3079"/>
              </a:lnSpc>
              <a:spcBef>
                <a:spcPct val="0"/>
              </a:spcBef>
            </a:pPr>
            <a:r>
              <a:rPr lang="en-US" sz="2199" dirty="0">
                <a:solidFill>
                  <a:srgbClr val="000000"/>
                </a:solidFill>
                <a:latin typeface="Canva Sans"/>
                <a:ea typeface="Canva Sans"/>
                <a:cs typeface="Canva Sans"/>
                <a:sym typeface="Canva Sans"/>
              </a:rPr>
              <a:t>This is generally the last message sent in a session</a:t>
            </a:r>
          </a:p>
        </p:txBody>
      </p:sp>
      <p:sp>
        <p:nvSpPr>
          <p:cNvPr id="17" name="TextBox 17"/>
          <p:cNvSpPr txBox="1"/>
          <p:nvPr/>
        </p:nvSpPr>
        <p:spPr>
          <a:xfrm>
            <a:off x="7216425" y="7768761"/>
            <a:ext cx="3855151" cy="763270"/>
          </a:xfrm>
          <a:prstGeom prst="rect">
            <a:avLst/>
          </a:prstGeom>
        </p:spPr>
        <p:txBody>
          <a:bodyPr lIns="0" tIns="0" rIns="0" bIns="0" rtlCol="0" anchor="t">
            <a:spAutoFit/>
          </a:bodyPr>
          <a:lstStyle/>
          <a:p>
            <a:pPr algn="ctr">
              <a:lnSpc>
                <a:spcPts val="3079"/>
              </a:lnSpc>
            </a:pPr>
            <a:r>
              <a:rPr lang="en-US" sz="2199" b="1" dirty="0">
                <a:solidFill>
                  <a:srgbClr val="000000"/>
                </a:solidFill>
                <a:latin typeface="Canva Sans Bold"/>
                <a:ea typeface="Canva Sans Bold"/>
                <a:cs typeface="Canva Sans Bold"/>
                <a:sym typeface="Canva Sans Bold"/>
              </a:rPr>
              <a:t>Click on three dots</a:t>
            </a:r>
          </a:p>
          <a:p>
            <a:pPr algn="ctr">
              <a:lnSpc>
                <a:spcPts val="3079"/>
              </a:lnSpc>
              <a:spcBef>
                <a:spcPct val="0"/>
              </a:spcBef>
            </a:pPr>
            <a:r>
              <a:rPr lang="en-US" sz="2199" b="1" dirty="0">
                <a:solidFill>
                  <a:srgbClr val="000000"/>
                </a:solidFill>
                <a:latin typeface="Canva Sans Bold"/>
                <a:ea typeface="Canva Sans Bold"/>
                <a:cs typeface="Canva Sans Bold"/>
                <a:sym typeface="Canva Sans Bold"/>
              </a:rPr>
              <a:t>(top right), then ‘Info’</a:t>
            </a:r>
          </a:p>
        </p:txBody>
      </p:sp>
      <p:sp>
        <p:nvSpPr>
          <p:cNvPr id="18" name="TextBox 18"/>
          <p:cNvSpPr txBox="1"/>
          <p:nvPr/>
        </p:nvSpPr>
        <p:spPr>
          <a:xfrm>
            <a:off x="12787004" y="7761142"/>
            <a:ext cx="4377975" cy="1961114"/>
          </a:xfrm>
          <a:prstGeom prst="rect">
            <a:avLst/>
          </a:prstGeom>
        </p:spPr>
        <p:txBody>
          <a:bodyPr lIns="0" tIns="0" rIns="0" bIns="0" rtlCol="0" anchor="t">
            <a:spAutoFit/>
          </a:bodyPr>
          <a:lstStyle/>
          <a:p>
            <a:pPr algn="ctr">
              <a:lnSpc>
                <a:spcPts val="3079"/>
              </a:lnSpc>
            </a:pPr>
            <a:r>
              <a:rPr lang="en-US" sz="2199" b="1" dirty="0">
                <a:solidFill>
                  <a:srgbClr val="000000"/>
                </a:solidFill>
                <a:latin typeface="Canva Sans Bold"/>
                <a:ea typeface="Canva Sans Bold"/>
                <a:cs typeface="Canva Sans Bold"/>
                <a:sym typeface="Canva Sans Bold"/>
              </a:rPr>
              <a:t>The list of participants who have read the messages, and when, will show</a:t>
            </a:r>
          </a:p>
          <a:p>
            <a:pPr algn="ctr">
              <a:lnSpc>
                <a:spcPts val="3079"/>
              </a:lnSpc>
              <a:spcBef>
                <a:spcPct val="0"/>
              </a:spcBef>
            </a:pPr>
            <a:r>
              <a:rPr lang="en-US" sz="2199" dirty="0">
                <a:solidFill>
                  <a:srgbClr val="000000"/>
                </a:solidFill>
                <a:latin typeface="Canva Sans"/>
                <a:ea typeface="Canva Sans"/>
                <a:cs typeface="Canva Sans"/>
                <a:sym typeface="Canva Sans"/>
              </a:rPr>
              <a:t>Below this, there is a delivery report</a:t>
            </a:r>
          </a:p>
        </p:txBody>
      </p:sp>
      <p:sp>
        <p:nvSpPr>
          <p:cNvPr id="19" name="TextBox 19"/>
          <p:cNvSpPr txBox="1"/>
          <p:nvPr/>
        </p:nvSpPr>
        <p:spPr>
          <a:xfrm>
            <a:off x="17526000" y="9355778"/>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7</a:t>
            </a:r>
          </a:p>
        </p:txBody>
      </p:sp>
      <p:sp>
        <p:nvSpPr>
          <p:cNvPr id="20" name="Freeform 20"/>
          <p:cNvSpPr/>
          <p:nvPr/>
        </p:nvSpPr>
        <p:spPr>
          <a:xfrm>
            <a:off x="1094013" y="805825"/>
            <a:ext cx="981702" cy="981702"/>
          </a:xfrm>
          <a:custGeom>
            <a:avLst/>
            <a:gdLst/>
            <a:ahLst/>
            <a:cxnLst/>
            <a:rect l="l" t="t" r="r" b="b"/>
            <a:pathLst>
              <a:path w="981702" h="981702">
                <a:moveTo>
                  <a:pt x="0" y="0"/>
                </a:moveTo>
                <a:lnTo>
                  <a:pt x="981701" y="0"/>
                </a:lnTo>
                <a:lnTo>
                  <a:pt x="981701" y="981702"/>
                </a:lnTo>
                <a:lnTo>
                  <a:pt x="0" y="98170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grpSp>
        <p:nvGrpSpPr>
          <p:cNvPr id="2" name="Group 2"/>
          <p:cNvGrpSpPr/>
          <p:nvPr/>
        </p:nvGrpSpPr>
        <p:grpSpPr>
          <a:xfrm>
            <a:off x="5978690" y="2643377"/>
            <a:ext cx="5763513" cy="5014256"/>
            <a:chOff x="0" y="0"/>
            <a:chExt cx="7684683" cy="6685675"/>
          </a:xfrm>
        </p:grpSpPr>
        <p:sp>
          <p:nvSpPr>
            <p:cNvPr id="3" name="Freeform 3"/>
            <p:cNvSpPr/>
            <p:nvPr/>
          </p:nvSpPr>
          <p:spPr>
            <a:xfrm>
              <a:off x="0" y="0"/>
              <a:ext cx="7684683" cy="6685675"/>
            </a:xfrm>
            <a:custGeom>
              <a:avLst/>
              <a:gdLst/>
              <a:ahLst/>
              <a:cxnLst/>
              <a:rect l="l" t="t" r="r" b="b"/>
              <a:pathLst>
                <a:path w="7684683" h="6685675">
                  <a:moveTo>
                    <a:pt x="0" y="0"/>
                  </a:moveTo>
                  <a:lnTo>
                    <a:pt x="7684683" y="0"/>
                  </a:lnTo>
                  <a:lnTo>
                    <a:pt x="7684683" y="6685675"/>
                  </a:lnTo>
                  <a:lnTo>
                    <a:pt x="0" y="668567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a:off x="364868" y="330935"/>
              <a:ext cx="6954946" cy="4753725"/>
            </a:xfrm>
            <a:custGeom>
              <a:avLst/>
              <a:gdLst/>
              <a:ahLst/>
              <a:cxnLst/>
              <a:rect l="l" t="t" r="r" b="b"/>
              <a:pathLst>
                <a:path w="6954946" h="4753725">
                  <a:moveTo>
                    <a:pt x="0" y="0"/>
                  </a:moveTo>
                  <a:lnTo>
                    <a:pt x="6954947" y="0"/>
                  </a:lnTo>
                  <a:lnTo>
                    <a:pt x="6954947" y="4753724"/>
                  </a:lnTo>
                  <a:lnTo>
                    <a:pt x="0" y="4753724"/>
                  </a:lnTo>
                  <a:lnTo>
                    <a:pt x="0" y="0"/>
                  </a:lnTo>
                  <a:close/>
                </a:path>
              </a:pathLst>
            </a:custGeom>
            <a:blipFill>
              <a:blip r:embed="rId3"/>
              <a:stretch>
                <a:fillRect l="-63951" t="-36679" b="-23782"/>
              </a:stretch>
            </a:blipFill>
          </p:spPr>
          <p:txBody>
            <a:bodyPr/>
            <a:lstStyle/>
            <a:p>
              <a:endParaRPr lang="en-GB"/>
            </a:p>
          </p:txBody>
        </p:sp>
        <p:sp>
          <p:nvSpPr>
            <p:cNvPr id="5" name="Freeform 5"/>
            <p:cNvSpPr/>
            <p:nvPr/>
          </p:nvSpPr>
          <p:spPr>
            <a:xfrm>
              <a:off x="5453678" y="330935"/>
              <a:ext cx="1634352" cy="791299"/>
            </a:xfrm>
            <a:custGeom>
              <a:avLst/>
              <a:gdLst/>
              <a:ahLst/>
              <a:cxnLst/>
              <a:rect l="l" t="t" r="r" b="b"/>
              <a:pathLst>
                <a:path w="1634352" h="791299">
                  <a:moveTo>
                    <a:pt x="0" y="0"/>
                  </a:moveTo>
                  <a:lnTo>
                    <a:pt x="1634352" y="0"/>
                  </a:lnTo>
                  <a:lnTo>
                    <a:pt x="1634352" y="791298"/>
                  </a:lnTo>
                  <a:lnTo>
                    <a:pt x="0" y="7912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6" name="Group 6"/>
          <p:cNvGrpSpPr/>
          <p:nvPr/>
        </p:nvGrpSpPr>
        <p:grpSpPr>
          <a:xfrm>
            <a:off x="11840993" y="2643377"/>
            <a:ext cx="5757222" cy="5008783"/>
            <a:chOff x="0" y="0"/>
            <a:chExt cx="7676296" cy="6678378"/>
          </a:xfrm>
        </p:grpSpPr>
        <p:sp>
          <p:nvSpPr>
            <p:cNvPr id="7" name="Freeform 7"/>
            <p:cNvSpPr/>
            <p:nvPr/>
          </p:nvSpPr>
          <p:spPr>
            <a:xfrm>
              <a:off x="0" y="0"/>
              <a:ext cx="7676296" cy="6678378"/>
            </a:xfrm>
            <a:custGeom>
              <a:avLst/>
              <a:gdLst/>
              <a:ahLst/>
              <a:cxnLst/>
              <a:rect l="l" t="t" r="r" b="b"/>
              <a:pathLst>
                <a:path w="7676296" h="6678378">
                  <a:moveTo>
                    <a:pt x="0" y="0"/>
                  </a:moveTo>
                  <a:lnTo>
                    <a:pt x="7676296" y="0"/>
                  </a:lnTo>
                  <a:lnTo>
                    <a:pt x="7676296" y="6678378"/>
                  </a:lnTo>
                  <a:lnTo>
                    <a:pt x="0" y="66783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8" name="Freeform 8"/>
            <p:cNvSpPr/>
            <p:nvPr/>
          </p:nvSpPr>
          <p:spPr>
            <a:xfrm>
              <a:off x="327962" y="268941"/>
              <a:ext cx="6927189" cy="4842717"/>
            </a:xfrm>
            <a:custGeom>
              <a:avLst/>
              <a:gdLst/>
              <a:ahLst/>
              <a:cxnLst/>
              <a:rect l="l" t="t" r="r" b="b"/>
              <a:pathLst>
                <a:path w="6927189" h="4842717">
                  <a:moveTo>
                    <a:pt x="0" y="0"/>
                  </a:moveTo>
                  <a:lnTo>
                    <a:pt x="6927189" y="0"/>
                  </a:lnTo>
                  <a:lnTo>
                    <a:pt x="6927189" y="4842717"/>
                  </a:lnTo>
                  <a:lnTo>
                    <a:pt x="0" y="4842717"/>
                  </a:lnTo>
                  <a:lnTo>
                    <a:pt x="0" y="0"/>
                  </a:lnTo>
                  <a:close/>
                </a:path>
              </a:pathLst>
            </a:custGeom>
            <a:blipFill>
              <a:blip r:embed="rId5"/>
              <a:stretch>
                <a:fillRect l="-64777" t="-48035" b="-35487"/>
              </a:stretch>
            </a:blipFill>
          </p:spPr>
          <p:txBody>
            <a:bodyPr/>
            <a:lstStyle/>
            <a:p>
              <a:endParaRPr lang="en-GB"/>
            </a:p>
          </p:txBody>
        </p:sp>
        <p:grpSp>
          <p:nvGrpSpPr>
            <p:cNvPr id="9" name="Group 9"/>
            <p:cNvGrpSpPr/>
            <p:nvPr/>
          </p:nvGrpSpPr>
          <p:grpSpPr>
            <a:xfrm>
              <a:off x="3437617" y="3047260"/>
              <a:ext cx="2282504" cy="591154"/>
              <a:chOff x="0" y="0"/>
              <a:chExt cx="450865" cy="116771"/>
            </a:xfrm>
          </p:grpSpPr>
          <p:sp>
            <p:nvSpPr>
              <p:cNvPr id="10" name="Freeform 10"/>
              <p:cNvSpPr/>
              <p:nvPr/>
            </p:nvSpPr>
            <p:spPr>
              <a:xfrm>
                <a:off x="0" y="0"/>
                <a:ext cx="450865" cy="116771"/>
              </a:xfrm>
              <a:custGeom>
                <a:avLst/>
                <a:gdLst/>
                <a:ahLst/>
                <a:cxnLst/>
                <a:rect l="l" t="t" r="r" b="b"/>
                <a:pathLst>
                  <a:path w="450865" h="116771">
                    <a:moveTo>
                      <a:pt x="0" y="0"/>
                    </a:moveTo>
                    <a:lnTo>
                      <a:pt x="450865" y="0"/>
                    </a:lnTo>
                    <a:lnTo>
                      <a:pt x="450865" y="116771"/>
                    </a:lnTo>
                    <a:lnTo>
                      <a:pt x="0" y="116771"/>
                    </a:lnTo>
                    <a:close/>
                  </a:path>
                </a:pathLst>
              </a:custGeom>
              <a:solidFill>
                <a:srgbClr val="FCFDFE"/>
              </a:solidFill>
            </p:spPr>
            <p:txBody>
              <a:bodyPr/>
              <a:lstStyle/>
              <a:p>
                <a:endParaRPr lang="en-GB"/>
              </a:p>
            </p:txBody>
          </p:sp>
          <p:sp>
            <p:nvSpPr>
              <p:cNvPr id="11" name="TextBox 11"/>
              <p:cNvSpPr txBox="1"/>
              <p:nvPr/>
            </p:nvSpPr>
            <p:spPr>
              <a:xfrm>
                <a:off x="0" y="-38100"/>
                <a:ext cx="450865" cy="154871"/>
              </a:xfrm>
              <a:prstGeom prst="rect">
                <a:avLst/>
              </a:prstGeom>
            </p:spPr>
            <p:txBody>
              <a:bodyPr lIns="50800" tIns="50800" rIns="50800" bIns="50800" rtlCol="0" anchor="ctr"/>
              <a:lstStyle/>
              <a:p>
                <a:pPr algn="ctr">
                  <a:lnSpc>
                    <a:spcPts val="3079"/>
                  </a:lnSpc>
                </a:pPr>
                <a:endParaRPr/>
              </a:p>
            </p:txBody>
          </p:sp>
        </p:grpSp>
        <p:sp>
          <p:nvSpPr>
            <p:cNvPr id="12" name="Freeform 12"/>
            <p:cNvSpPr/>
            <p:nvPr/>
          </p:nvSpPr>
          <p:spPr>
            <a:xfrm>
              <a:off x="3601737" y="3179889"/>
              <a:ext cx="2118384" cy="458525"/>
            </a:xfrm>
            <a:custGeom>
              <a:avLst/>
              <a:gdLst/>
              <a:ahLst/>
              <a:cxnLst/>
              <a:rect l="l" t="t" r="r" b="b"/>
              <a:pathLst>
                <a:path w="2118384" h="458525">
                  <a:moveTo>
                    <a:pt x="0" y="0"/>
                  </a:moveTo>
                  <a:lnTo>
                    <a:pt x="2118384" y="0"/>
                  </a:lnTo>
                  <a:lnTo>
                    <a:pt x="2118384" y="458525"/>
                  </a:lnTo>
                  <a:lnTo>
                    <a:pt x="0" y="458525"/>
                  </a:lnTo>
                  <a:lnTo>
                    <a:pt x="0" y="0"/>
                  </a:lnTo>
                  <a:close/>
                </a:path>
              </a:pathLst>
            </a:custGeom>
            <a:blipFill>
              <a:blip r:embed="rId6"/>
              <a:stretch>
                <a:fillRect/>
              </a:stretch>
            </a:blipFill>
          </p:spPr>
          <p:txBody>
            <a:bodyPr/>
            <a:lstStyle/>
            <a:p>
              <a:endParaRPr lang="en-GB"/>
            </a:p>
          </p:txBody>
        </p:sp>
        <p:sp>
          <p:nvSpPr>
            <p:cNvPr id="13" name="Freeform 13"/>
            <p:cNvSpPr/>
            <p:nvPr/>
          </p:nvSpPr>
          <p:spPr>
            <a:xfrm>
              <a:off x="3548400" y="2825472"/>
              <a:ext cx="2137138" cy="1034731"/>
            </a:xfrm>
            <a:custGeom>
              <a:avLst/>
              <a:gdLst/>
              <a:ahLst/>
              <a:cxnLst/>
              <a:rect l="l" t="t" r="r" b="b"/>
              <a:pathLst>
                <a:path w="2137138" h="1034731">
                  <a:moveTo>
                    <a:pt x="0" y="0"/>
                  </a:moveTo>
                  <a:lnTo>
                    <a:pt x="2137138" y="0"/>
                  </a:lnTo>
                  <a:lnTo>
                    <a:pt x="2137138" y="1034731"/>
                  </a:lnTo>
                  <a:lnTo>
                    <a:pt x="0" y="103473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14" name="TextBox 14"/>
          <p:cNvSpPr txBox="1"/>
          <p:nvPr/>
        </p:nvSpPr>
        <p:spPr>
          <a:xfrm>
            <a:off x="689785" y="2424302"/>
            <a:ext cx="5095105" cy="6833998"/>
          </a:xfrm>
          <a:prstGeom prst="rect">
            <a:avLst/>
          </a:prstGeom>
        </p:spPr>
        <p:txBody>
          <a:bodyPr lIns="0" tIns="0" rIns="0" bIns="0" rtlCol="0" anchor="t">
            <a:spAutoFit/>
          </a:bodyPr>
          <a:lstStyle/>
          <a:p>
            <a:pPr marL="474978" lvl="1" indent="-237489" algn="l">
              <a:lnSpc>
                <a:spcPts val="4663"/>
              </a:lnSpc>
              <a:buFont typeface="Arial"/>
              <a:buChar char="•"/>
            </a:pPr>
            <a:r>
              <a:rPr lang="en-US" sz="2199" dirty="0">
                <a:solidFill>
                  <a:srgbClr val="000000"/>
                </a:solidFill>
                <a:latin typeface="Canva Sans"/>
                <a:ea typeface="Canva Sans"/>
                <a:cs typeface="Canva Sans"/>
                <a:sym typeface="Canva Sans"/>
              </a:rPr>
              <a:t>Right-click on the last message</a:t>
            </a:r>
          </a:p>
          <a:p>
            <a:pPr marL="474978" lvl="1" indent="-237489" algn="l">
              <a:lnSpc>
                <a:spcPts val="4663"/>
              </a:lnSpc>
              <a:buFont typeface="Arial"/>
              <a:buChar char="•"/>
            </a:pPr>
            <a:r>
              <a:rPr lang="en-US" sz="2199" dirty="0">
                <a:solidFill>
                  <a:srgbClr val="000000"/>
                </a:solidFill>
                <a:latin typeface="Canva Sans"/>
                <a:ea typeface="Canva Sans"/>
                <a:cs typeface="Canva Sans"/>
                <a:sym typeface="Canva Sans"/>
              </a:rPr>
              <a:t>Click on ‘’Message info’</a:t>
            </a:r>
          </a:p>
          <a:p>
            <a:pPr marL="474978" lvl="1" indent="-237489" algn="l">
              <a:lnSpc>
                <a:spcPts val="4663"/>
              </a:lnSpc>
              <a:buFont typeface="Arial"/>
              <a:buChar char="•"/>
            </a:pPr>
            <a:r>
              <a:rPr lang="en-US" sz="2199" dirty="0">
                <a:solidFill>
                  <a:srgbClr val="000000"/>
                </a:solidFill>
                <a:latin typeface="Canva Sans"/>
                <a:ea typeface="Canva Sans"/>
                <a:cs typeface="Canva Sans"/>
                <a:sym typeface="Canva Sans"/>
              </a:rPr>
              <a:t>Message info is divided into:</a:t>
            </a:r>
          </a:p>
          <a:p>
            <a:pPr marL="949956" lvl="2" indent="-316652" algn="l">
              <a:lnSpc>
                <a:spcPts val="4663"/>
              </a:lnSpc>
              <a:buFont typeface="Arial"/>
              <a:buChar char="⚬"/>
            </a:pPr>
            <a:r>
              <a:rPr lang="en-US" sz="2199" dirty="0">
                <a:solidFill>
                  <a:srgbClr val="000000"/>
                </a:solidFill>
                <a:latin typeface="Canva Sans"/>
                <a:ea typeface="Canva Sans"/>
                <a:cs typeface="Canva Sans"/>
                <a:sym typeface="Canva Sans"/>
              </a:rPr>
              <a:t>SEEN BY (number you want)</a:t>
            </a:r>
          </a:p>
          <a:p>
            <a:pPr marL="949956" lvl="2" indent="-316652" algn="l">
              <a:lnSpc>
                <a:spcPts val="4663"/>
              </a:lnSpc>
              <a:buFont typeface="Arial"/>
              <a:buChar char="⚬"/>
            </a:pPr>
            <a:r>
              <a:rPr lang="en-US" sz="2199" dirty="0">
                <a:solidFill>
                  <a:srgbClr val="000000"/>
                </a:solidFill>
                <a:latin typeface="Canva Sans"/>
                <a:ea typeface="Canva Sans"/>
                <a:cs typeface="Canva Sans"/>
                <a:sym typeface="Canva Sans"/>
              </a:rPr>
              <a:t>DELIVERED TO</a:t>
            </a:r>
          </a:p>
          <a:p>
            <a:pPr marL="474978" lvl="1" indent="-237489" algn="l">
              <a:lnSpc>
                <a:spcPts val="4443"/>
              </a:lnSpc>
              <a:buFont typeface="Arial"/>
              <a:buChar char="•"/>
            </a:pPr>
            <a:r>
              <a:rPr lang="en-US" sz="2199" dirty="0">
                <a:solidFill>
                  <a:srgbClr val="000000"/>
                </a:solidFill>
                <a:latin typeface="Canva Sans"/>
                <a:ea typeface="Canva Sans"/>
                <a:cs typeface="Canva Sans"/>
                <a:sym typeface="Canva Sans"/>
              </a:rPr>
              <a:t>At the bottom of the SEEN BY section, it’ll say ‘x remaining’. Count the participants who have received the message but not opened it yet. This number can be deducted from number </a:t>
            </a:r>
            <a:r>
              <a:rPr lang="en-US" sz="2199">
                <a:solidFill>
                  <a:srgbClr val="000000"/>
                </a:solidFill>
                <a:latin typeface="Canva Sans"/>
                <a:ea typeface="Canva Sans"/>
                <a:cs typeface="Canva Sans"/>
                <a:sym typeface="Canva Sans"/>
              </a:rPr>
              <a:t>of participants.</a:t>
            </a:r>
            <a:endParaRPr lang="en-US" sz="2199" dirty="0">
              <a:solidFill>
                <a:srgbClr val="000000"/>
              </a:solidFill>
              <a:latin typeface="Canva Sans"/>
              <a:ea typeface="Canva Sans"/>
              <a:cs typeface="Canva Sans"/>
              <a:sym typeface="Canva Sans"/>
            </a:endParaRPr>
          </a:p>
        </p:txBody>
      </p:sp>
      <p:sp>
        <p:nvSpPr>
          <p:cNvPr id="15" name="TextBox 15"/>
          <p:cNvSpPr txBox="1"/>
          <p:nvPr/>
        </p:nvSpPr>
        <p:spPr>
          <a:xfrm>
            <a:off x="17522015" y="9410700"/>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8</a:t>
            </a:r>
          </a:p>
        </p:txBody>
      </p:sp>
      <p:sp>
        <p:nvSpPr>
          <p:cNvPr id="16" name="TextBox 16"/>
          <p:cNvSpPr txBox="1"/>
          <p:nvPr/>
        </p:nvSpPr>
        <p:spPr>
          <a:xfrm>
            <a:off x="1028700" y="492759"/>
            <a:ext cx="16230600" cy="854077"/>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nva Sans Bold"/>
                <a:ea typeface="Canva Sans Bold"/>
                <a:cs typeface="Canva Sans Bold"/>
                <a:sym typeface="Canva Sans Bold"/>
              </a:rPr>
              <a:t>Step 4: Monitoring participation  (desktop)</a:t>
            </a:r>
          </a:p>
        </p:txBody>
      </p:sp>
      <p:sp>
        <p:nvSpPr>
          <p:cNvPr id="17" name="TextBox 17"/>
          <p:cNvSpPr txBox="1"/>
          <p:nvPr/>
        </p:nvSpPr>
        <p:spPr>
          <a:xfrm>
            <a:off x="689785" y="1546010"/>
            <a:ext cx="16908430" cy="514350"/>
          </a:xfrm>
          <a:prstGeom prst="rect">
            <a:avLst/>
          </a:prstGeom>
        </p:spPr>
        <p:txBody>
          <a:bodyPr lIns="0" tIns="0" rIns="0" bIns="0" rtlCol="0" anchor="t">
            <a:spAutoFit/>
          </a:bodyPr>
          <a:lstStyle/>
          <a:p>
            <a:pPr algn="ctr">
              <a:lnSpc>
                <a:spcPts val="4200"/>
              </a:lnSpc>
              <a:spcBef>
                <a:spcPct val="0"/>
              </a:spcBef>
            </a:pPr>
            <a:r>
              <a:rPr lang="en-US" sz="3000">
                <a:solidFill>
                  <a:srgbClr val="000000"/>
                </a:solidFill>
                <a:latin typeface="Canva Sans"/>
                <a:ea typeface="Canva Sans"/>
                <a:cs typeface="Canva Sans"/>
                <a:sym typeface="Canva Sans"/>
              </a:rPr>
              <a:t>At each timepoint, record the number of participants who have ‘read’ the messages</a:t>
            </a:r>
          </a:p>
        </p:txBody>
      </p:sp>
      <p:sp>
        <p:nvSpPr>
          <p:cNvPr id="18" name="TextBox 18"/>
          <p:cNvSpPr txBox="1"/>
          <p:nvPr/>
        </p:nvSpPr>
        <p:spPr>
          <a:xfrm>
            <a:off x="7232108" y="7630032"/>
            <a:ext cx="9217771" cy="1628268"/>
          </a:xfrm>
          <a:prstGeom prst="rect">
            <a:avLst/>
          </a:prstGeom>
        </p:spPr>
        <p:txBody>
          <a:bodyPr lIns="0" tIns="0" rIns="0" bIns="0" rtlCol="0" anchor="t">
            <a:spAutoFit/>
          </a:bodyPr>
          <a:lstStyle/>
          <a:p>
            <a:pPr algn="ctr">
              <a:lnSpc>
                <a:spcPts val="4443"/>
              </a:lnSpc>
            </a:pPr>
            <a:r>
              <a:rPr lang="en-US" sz="2199" b="1" dirty="0">
                <a:solidFill>
                  <a:srgbClr val="000000"/>
                </a:solidFill>
                <a:latin typeface="Canva Sans Bold"/>
                <a:ea typeface="Canva Sans Bold"/>
                <a:cs typeface="Canva Sans Bold"/>
                <a:sym typeface="Canva Sans Bold"/>
              </a:rPr>
              <a:t>Example</a:t>
            </a:r>
          </a:p>
          <a:p>
            <a:pPr algn="ctr">
              <a:lnSpc>
                <a:spcPts val="4443"/>
              </a:lnSpc>
            </a:pPr>
            <a:r>
              <a:rPr lang="en-US" sz="2199" dirty="0">
                <a:solidFill>
                  <a:srgbClr val="000000"/>
                </a:solidFill>
                <a:latin typeface="Canva Sans"/>
                <a:ea typeface="Canva Sans"/>
                <a:cs typeface="Canva Sans"/>
                <a:sym typeface="Canva Sans"/>
              </a:rPr>
              <a:t>501 participants in group. 24-hour reading: 226 remaining:</a:t>
            </a:r>
          </a:p>
          <a:p>
            <a:pPr algn="ctr">
              <a:lnSpc>
                <a:spcPts val="4443"/>
              </a:lnSpc>
            </a:pPr>
            <a:r>
              <a:rPr lang="en-US" sz="2199" dirty="0">
                <a:solidFill>
                  <a:srgbClr val="000000"/>
                </a:solidFill>
                <a:latin typeface="Canva Sans"/>
                <a:ea typeface="Canva Sans"/>
                <a:cs typeface="Canva Sans"/>
                <a:sym typeface="Canva Sans"/>
              </a:rPr>
              <a:t>501 - 226 = 275 have read the message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Freeform 2"/>
          <p:cNvSpPr/>
          <p:nvPr/>
        </p:nvSpPr>
        <p:spPr>
          <a:xfrm>
            <a:off x="1028700" y="1927260"/>
            <a:ext cx="16208396" cy="6432480"/>
          </a:xfrm>
          <a:custGeom>
            <a:avLst/>
            <a:gdLst/>
            <a:ahLst/>
            <a:cxnLst/>
            <a:rect l="l" t="t" r="r" b="b"/>
            <a:pathLst>
              <a:path w="16208396" h="6432480">
                <a:moveTo>
                  <a:pt x="0" y="0"/>
                </a:moveTo>
                <a:lnTo>
                  <a:pt x="16208396" y="0"/>
                </a:lnTo>
                <a:lnTo>
                  <a:pt x="16208396" y="6432480"/>
                </a:lnTo>
                <a:lnTo>
                  <a:pt x="0" y="6432480"/>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17602200" y="9182100"/>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9</a:t>
            </a:r>
          </a:p>
        </p:txBody>
      </p:sp>
      <p:sp>
        <p:nvSpPr>
          <p:cNvPr id="4" name="TextBox 4"/>
          <p:cNvSpPr txBox="1"/>
          <p:nvPr/>
        </p:nvSpPr>
        <p:spPr>
          <a:xfrm>
            <a:off x="1028700" y="685054"/>
            <a:ext cx="16230600" cy="927102"/>
          </a:xfrm>
          <a:prstGeom prst="rect">
            <a:avLst/>
          </a:prstGeom>
        </p:spPr>
        <p:txBody>
          <a:bodyPr lIns="0" tIns="0" rIns="0" bIns="0" rtlCol="0" anchor="t">
            <a:spAutoFit/>
          </a:bodyPr>
          <a:lstStyle/>
          <a:p>
            <a:pPr algn="ctr">
              <a:lnSpc>
                <a:spcPts val="7699"/>
              </a:lnSpc>
              <a:spcBef>
                <a:spcPct val="0"/>
              </a:spcBef>
            </a:pPr>
            <a:r>
              <a:rPr lang="en-US" sz="5499" b="1">
                <a:solidFill>
                  <a:srgbClr val="000000"/>
                </a:solidFill>
                <a:latin typeface="Canva Sans Bold"/>
                <a:ea typeface="Canva Sans Bold"/>
                <a:cs typeface="Canva Sans Bold"/>
                <a:sym typeface="Canva Sans Bold"/>
              </a:rPr>
              <a:t>Step 5: Recording  participation</a:t>
            </a:r>
          </a:p>
        </p:txBody>
      </p:sp>
      <p:sp>
        <p:nvSpPr>
          <p:cNvPr id="5" name="Freeform 5"/>
          <p:cNvSpPr/>
          <p:nvPr/>
        </p:nvSpPr>
        <p:spPr>
          <a:xfrm>
            <a:off x="1699262" y="7480846"/>
            <a:ext cx="1974431" cy="2196864"/>
          </a:xfrm>
          <a:custGeom>
            <a:avLst/>
            <a:gdLst/>
            <a:ahLst/>
            <a:cxnLst/>
            <a:rect l="l" t="t" r="r" b="b"/>
            <a:pathLst>
              <a:path w="1974431" h="2196864">
                <a:moveTo>
                  <a:pt x="0" y="0"/>
                </a:moveTo>
                <a:lnTo>
                  <a:pt x="1974431" y="0"/>
                </a:lnTo>
                <a:lnTo>
                  <a:pt x="1974431" y="2196863"/>
                </a:lnTo>
                <a:lnTo>
                  <a:pt x="0" y="21968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3854501" y="8512603"/>
            <a:ext cx="11600855" cy="563467"/>
          </a:xfrm>
          <a:prstGeom prst="rect">
            <a:avLst/>
          </a:prstGeom>
        </p:spPr>
        <p:txBody>
          <a:bodyPr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Set phone reminders to remember to take measurements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TotalTime>
  <Words>624</Words>
  <Application>Microsoft Office PowerPoint</Application>
  <PresentationFormat>Custom</PresentationFormat>
  <Paragraphs>71</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Canva Sans</vt:lpstr>
      <vt:lpstr>Canva Sans Bold</vt:lpstr>
      <vt:lpstr>Canva Sans Italics</vt:lpstr>
      <vt:lpstr>Canva Sans Bold Italics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DIY WhatsApp-based microlearning: Measuring participation</dc:title>
  <cp:lastModifiedBy>Briony Chisholm</cp:lastModifiedBy>
  <cp:revision>1</cp:revision>
  <dcterms:created xsi:type="dcterms:W3CDTF">2006-08-16T00:00:00Z</dcterms:created>
  <dcterms:modified xsi:type="dcterms:W3CDTF">2026-10-02T05:55:11Z</dcterms:modified>
  <dc:identifier>DAHV7JkXpt4</dc:identifier>
</cp:coreProperties>
</file>