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handoutMasterIdLst>
    <p:handoutMasterId r:id="rId11"/>
  </p:handoutMasterIdLst>
  <p:sldIdLst>
    <p:sldId id="269" r:id="rId5"/>
    <p:sldId id="270" r:id="rId6"/>
    <p:sldId id="271" r:id="rId7"/>
    <p:sldId id="272" r:id="rId8"/>
    <p:sldId id="273" r:id="rId9"/>
    <p:sldId id="274" r:id="rId1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C24"/>
    <a:srgbClr val="EF4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 snapToObjects="1">
      <p:cViewPr varScale="1">
        <p:scale>
          <a:sx n="121" d="100"/>
          <a:sy n="121" d="100"/>
        </p:scale>
        <p:origin x="-5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9" d="100"/>
          <a:sy n="69" d="100"/>
        </p:scale>
        <p:origin x="-2568" y="-12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t>17/07/22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45" y="1835748"/>
            <a:ext cx="8048510" cy="2678596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1209675" y="5953125"/>
            <a:ext cx="7267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200" dirty="0" smtClean="0">
                <a:solidFill>
                  <a:srgbClr val="ED1C24"/>
                </a:solidFill>
                <a:latin typeface="Gill Sans Std Light" panose="020B0302020104020203" pitchFamily="34" charset="0"/>
              </a:rPr>
              <a:t>#IAS2017 | @IAS_conference</a:t>
            </a:r>
            <a:endParaRPr lang="en-US" sz="3200" dirty="0">
              <a:solidFill>
                <a:srgbClr val="ED1C24"/>
              </a:solidFill>
              <a:latin typeface="Gill Sans Std Light" panose="020B03020201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825" y="6070728"/>
            <a:ext cx="460417" cy="384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86" y="925428"/>
            <a:ext cx="8018313" cy="1143000"/>
          </a:xfrm>
        </p:spPr>
        <p:txBody>
          <a:bodyPr/>
          <a:lstStyle>
            <a:lvl1pPr>
              <a:defRPr>
                <a:latin typeface="Gill Sans Std Light" panose="020B03020201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86" y="2250990"/>
            <a:ext cx="8018313" cy="4525963"/>
          </a:xfrm>
        </p:spPr>
        <p:txBody>
          <a:bodyPr vert="eaVert"/>
          <a:lstStyle>
            <a:lvl1pPr>
              <a:defRPr>
                <a:latin typeface="Gill Sans Std Light" panose="020B0302020104020203" pitchFamily="34" charset="0"/>
              </a:defRPr>
            </a:lvl1pPr>
            <a:lvl2pPr>
              <a:defRPr>
                <a:latin typeface="Gill Sans Std Light" panose="020B0302020104020203" pitchFamily="34" charset="0"/>
              </a:defRPr>
            </a:lvl2pPr>
            <a:lvl3pPr>
              <a:defRPr>
                <a:latin typeface="Gill Sans Std Light" panose="020B0302020104020203" pitchFamily="34" charset="0"/>
              </a:defRPr>
            </a:lvl3pPr>
            <a:lvl4pPr>
              <a:defRPr>
                <a:latin typeface="Gill Sans Std Light" panose="020B0302020104020203" pitchFamily="34" charset="0"/>
              </a:defRPr>
            </a:lvl4pPr>
            <a:lvl5pPr>
              <a:defRPr>
                <a:latin typeface="Gill Sans Std Light" panose="020B03020201040202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-599"/>
            <a:ext cx="9144000" cy="7825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20" y="80929"/>
            <a:ext cx="1865156" cy="620736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6560870" y="268692"/>
            <a:ext cx="3556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CH" sz="1400" dirty="0" smtClean="0">
                <a:solidFill>
                  <a:srgbClr val="EF4129"/>
                </a:solidFill>
                <a:latin typeface="Gill Sans Std Light" panose="020B0302020104020203" pitchFamily="34" charset="0"/>
              </a:rPr>
              <a:t>#IAS2017 | @</a:t>
            </a:r>
            <a:r>
              <a:rPr lang="fr-CH" sz="1400" dirty="0" err="1" smtClean="0">
                <a:solidFill>
                  <a:srgbClr val="EF4129"/>
                </a:solidFill>
                <a:latin typeface="Gill Sans Std Light" panose="020B0302020104020203" pitchFamily="34" charset="0"/>
              </a:rPr>
              <a:t>IAS_conference</a:t>
            </a:r>
            <a:endParaRPr lang="en-US" sz="1400" dirty="0">
              <a:solidFill>
                <a:srgbClr val="EF4129"/>
              </a:solidFill>
              <a:latin typeface="Gill Sans Std Light" panose="020B0302020104020203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746" y="294779"/>
            <a:ext cx="337665" cy="281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9"/>
            <a:ext cx="8229600" cy="1143000"/>
          </a:xfrm>
        </p:spPr>
        <p:txBody>
          <a:bodyPr/>
          <a:lstStyle>
            <a:lvl1pPr>
              <a:defRPr>
                <a:latin typeface="Gill Sans Std Light" panose="020B03020201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1"/>
            <a:ext cx="8229600" cy="4525963"/>
          </a:xfrm>
        </p:spPr>
        <p:txBody>
          <a:bodyPr/>
          <a:lstStyle>
            <a:lvl1pPr>
              <a:defRPr>
                <a:latin typeface="Gill Sans Std Light" panose="020B0302020104020203" pitchFamily="34" charset="0"/>
              </a:defRPr>
            </a:lvl1pPr>
            <a:lvl2pPr>
              <a:defRPr>
                <a:latin typeface="Gill Sans Std Light" panose="020B0302020104020203" pitchFamily="34" charset="0"/>
              </a:defRPr>
            </a:lvl2pPr>
            <a:lvl3pPr>
              <a:defRPr>
                <a:latin typeface="Gill Sans Std Light" panose="020B0302020104020203" pitchFamily="34" charset="0"/>
              </a:defRPr>
            </a:lvl3pPr>
            <a:lvl4pPr>
              <a:defRPr>
                <a:latin typeface="Gill Sans Std Light" panose="020B0302020104020203" pitchFamily="34" charset="0"/>
              </a:defRPr>
            </a:lvl4pPr>
            <a:lvl5pPr>
              <a:defRPr>
                <a:latin typeface="Gill Sans Std Light" panose="020B03020201040202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-599"/>
            <a:ext cx="9144000" cy="7825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20" y="80929"/>
            <a:ext cx="1865156" cy="620736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560870" y="268692"/>
            <a:ext cx="3556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CH" sz="1400" dirty="0" smtClean="0">
                <a:solidFill>
                  <a:srgbClr val="EF4129"/>
                </a:solidFill>
                <a:latin typeface="Gill Sans Std Light" panose="020B0302020104020203" pitchFamily="34" charset="0"/>
              </a:rPr>
              <a:t>#IAS2017 | @</a:t>
            </a:r>
            <a:r>
              <a:rPr lang="fr-CH" sz="1400" smtClean="0">
                <a:solidFill>
                  <a:srgbClr val="EF4129"/>
                </a:solidFill>
                <a:latin typeface="Gill Sans Std Light" panose="020B0302020104020203" pitchFamily="34" charset="0"/>
              </a:rPr>
              <a:t>IAS_conference</a:t>
            </a:r>
            <a:endParaRPr lang="en-US" sz="1400" dirty="0">
              <a:solidFill>
                <a:srgbClr val="EF4129"/>
              </a:solidFill>
              <a:latin typeface="Gill Sans Std Light" panose="020B0302020104020203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746" y="294779"/>
            <a:ext cx="337665" cy="281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solidFill>
                  <a:srgbClr val="ED1C24"/>
                </a:solidFill>
                <a:latin typeface="Gill Sans Std Light" panose="020B0302020104020203" pitchFamily="34" charset="0"/>
              </a:defRPr>
            </a:lvl1pPr>
          </a:lstStyle>
          <a:p>
            <a:r>
              <a:rPr lang="en-AU" dirty="0" smtClean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Gill Sans Std Light" panose="020B03020201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enter presenter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59" y="347848"/>
            <a:ext cx="3720682" cy="123826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1761" y="6447071"/>
            <a:ext cx="3556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CH" sz="1400" dirty="0" smtClean="0">
                <a:solidFill>
                  <a:srgbClr val="ED1C24"/>
                </a:solidFill>
              </a:rPr>
              <a:t>#IAS2017 | @</a:t>
            </a:r>
            <a:r>
              <a:rPr lang="fr-CH" sz="1400" dirty="0" err="1" smtClean="0">
                <a:solidFill>
                  <a:srgbClr val="ED1C24"/>
                </a:solidFill>
              </a:rPr>
              <a:t>IAS_Conference</a:t>
            </a:r>
            <a:endParaRPr lang="en-US" sz="1400" dirty="0">
              <a:solidFill>
                <a:srgbClr val="ED1C24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637" y="6473158"/>
            <a:ext cx="337665" cy="281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87" y="950142"/>
            <a:ext cx="8018280" cy="1143000"/>
          </a:xfrm>
        </p:spPr>
        <p:txBody>
          <a:bodyPr/>
          <a:lstStyle>
            <a:lvl1pPr>
              <a:defRPr>
                <a:latin typeface="Gill Sans Std Light" panose="020B03020201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87" y="2275704"/>
            <a:ext cx="8018280" cy="4525963"/>
          </a:xfrm>
        </p:spPr>
        <p:txBody>
          <a:bodyPr/>
          <a:lstStyle>
            <a:lvl1pPr>
              <a:defRPr>
                <a:latin typeface="Gill Sans Std Light" panose="020B0302020104020203" pitchFamily="34" charset="0"/>
              </a:defRPr>
            </a:lvl1pPr>
            <a:lvl2pPr>
              <a:defRPr>
                <a:latin typeface="Gill Sans Std Light" panose="020B0302020104020203" pitchFamily="34" charset="0"/>
              </a:defRPr>
            </a:lvl2pPr>
            <a:lvl3pPr>
              <a:defRPr>
                <a:latin typeface="Gill Sans Std Light" panose="020B0302020104020203" pitchFamily="34" charset="0"/>
              </a:defRPr>
            </a:lvl3pPr>
            <a:lvl4pPr>
              <a:defRPr>
                <a:latin typeface="Gill Sans Std Light" panose="020B0302020104020203" pitchFamily="34" charset="0"/>
              </a:defRPr>
            </a:lvl4pPr>
            <a:lvl5pPr>
              <a:defRPr>
                <a:latin typeface="Gill Sans Std Light" panose="020B03020201040202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-599"/>
            <a:ext cx="9144000" cy="7825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20" y="80929"/>
            <a:ext cx="1865156" cy="62073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560870" y="268692"/>
            <a:ext cx="3556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CH" sz="1400" dirty="0" smtClean="0">
                <a:solidFill>
                  <a:srgbClr val="EF4129"/>
                </a:solidFill>
                <a:latin typeface="Gill Sans Std Light" panose="020B0302020104020203" pitchFamily="34" charset="0"/>
              </a:rPr>
              <a:t>#IAS2017 | @</a:t>
            </a:r>
            <a:r>
              <a:rPr lang="fr-CH" sz="1400" dirty="0" err="1" smtClean="0">
                <a:solidFill>
                  <a:srgbClr val="EF4129"/>
                </a:solidFill>
                <a:latin typeface="Gill Sans Std Light" panose="020B0302020104020203" pitchFamily="34" charset="0"/>
              </a:rPr>
              <a:t>IAS_conference</a:t>
            </a:r>
            <a:endParaRPr lang="en-US" sz="1400" dirty="0">
              <a:solidFill>
                <a:srgbClr val="EF4129"/>
              </a:solidFill>
              <a:latin typeface="Gill Sans Std Light" panose="020B03020201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746" y="294779"/>
            <a:ext cx="337665" cy="281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853" y="4406901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Gill Sans Std Light" panose="020B03020201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85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ill Sans Std Light" panose="020B03020201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-599"/>
            <a:ext cx="9144000" cy="7825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20" y="80929"/>
            <a:ext cx="1865156" cy="620736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6560870" y="268692"/>
            <a:ext cx="3556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CH" sz="1400" dirty="0" smtClean="0">
                <a:solidFill>
                  <a:srgbClr val="EF4129"/>
                </a:solidFill>
                <a:latin typeface="Gill Sans Std Light" panose="020B0302020104020203" pitchFamily="34" charset="0"/>
              </a:rPr>
              <a:t>#IAS2017 | @</a:t>
            </a:r>
            <a:r>
              <a:rPr lang="fr-CH" sz="1400" dirty="0" err="1" smtClean="0">
                <a:solidFill>
                  <a:srgbClr val="EF4129"/>
                </a:solidFill>
                <a:latin typeface="Gill Sans Std Light" panose="020B0302020104020203" pitchFamily="34" charset="0"/>
              </a:rPr>
              <a:t>IAS_conference</a:t>
            </a:r>
            <a:endParaRPr lang="en-US" sz="1400" dirty="0">
              <a:solidFill>
                <a:srgbClr val="EF4129"/>
              </a:solidFill>
              <a:latin typeface="Gill Sans Std Light" panose="020B0302020104020203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746" y="294779"/>
            <a:ext cx="337665" cy="281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86" y="884236"/>
            <a:ext cx="8018313" cy="1143000"/>
          </a:xfrm>
        </p:spPr>
        <p:txBody>
          <a:bodyPr/>
          <a:lstStyle>
            <a:lvl1pPr>
              <a:defRPr>
                <a:latin typeface="Gill Sans Std Light" panose="020B03020201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86" y="2209798"/>
            <a:ext cx="3836708" cy="4525963"/>
          </a:xfrm>
        </p:spPr>
        <p:txBody>
          <a:bodyPr/>
          <a:lstStyle>
            <a:lvl1pPr>
              <a:defRPr sz="2800">
                <a:latin typeface="Gill Sans Std Light" panose="020B0302020104020203" pitchFamily="34" charset="0"/>
              </a:defRPr>
            </a:lvl1pPr>
            <a:lvl2pPr>
              <a:defRPr sz="2400">
                <a:latin typeface="Gill Sans Std Light" panose="020B0302020104020203" pitchFamily="34" charset="0"/>
              </a:defRPr>
            </a:lvl2pPr>
            <a:lvl3pPr>
              <a:defRPr sz="2000">
                <a:latin typeface="Gill Sans Std Light" panose="020B0302020104020203" pitchFamily="34" charset="0"/>
              </a:defRPr>
            </a:lvl3pPr>
            <a:lvl4pPr>
              <a:defRPr sz="1800">
                <a:latin typeface="Gill Sans Std Light" panose="020B0302020104020203" pitchFamily="34" charset="0"/>
              </a:defRPr>
            </a:lvl4pPr>
            <a:lvl5pPr>
              <a:defRPr sz="1800">
                <a:latin typeface="Gill Sans Std Light" panose="020B03020201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5594" y="2209798"/>
            <a:ext cx="4038600" cy="4525963"/>
          </a:xfrm>
        </p:spPr>
        <p:txBody>
          <a:bodyPr/>
          <a:lstStyle>
            <a:lvl1pPr>
              <a:defRPr sz="2800">
                <a:latin typeface="Gill Sans Std Light" panose="020B0302020104020203" pitchFamily="34" charset="0"/>
              </a:defRPr>
            </a:lvl1pPr>
            <a:lvl2pPr>
              <a:defRPr sz="2400">
                <a:latin typeface="Gill Sans Std Light" panose="020B0302020104020203" pitchFamily="34" charset="0"/>
              </a:defRPr>
            </a:lvl2pPr>
            <a:lvl3pPr>
              <a:defRPr sz="2000">
                <a:latin typeface="Gill Sans Std Light" panose="020B0302020104020203" pitchFamily="34" charset="0"/>
              </a:defRPr>
            </a:lvl3pPr>
            <a:lvl4pPr>
              <a:defRPr sz="1800">
                <a:latin typeface="Gill Sans Std Light" panose="020B0302020104020203" pitchFamily="34" charset="0"/>
              </a:defRPr>
            </a:lvl4pPr>
            <a:lvl5pPr>
              <a:defRPr sz="1800">
                <a:latin typeface="Gill Sans Std Light" panose="020B03020201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-599"/>
            <a:ext cx="9144000" cy="7825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20" y="80929"/>
            <a:ext cx="1865156" cy="620736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6560870" y="268692"/>
            <a:ext cx="3556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CH" sz="1400" dirty="0" smtClean="0">
                <a:solidFill>
                  <a:srgbClr val="EF4129"/>
                </a:solidFill>
                <a:latin typeface="Gill Sans Std Light" panose="020B0302020104020203" pitchFamily="34" charset="0"/>
              </a:rPr>
              <a:t>#IAS2017 | @</a:t>
            </a:r>
            <a:r>
              <a:rPr lang="fr-CH" sz="1400" dirty="0" err="1" smtClean="0">
                <a:solidFill>
                  <a:srgbClr val="EF4129"/>
                </a:solidFill>
                <a:latin typeface="Gill Sans Std Light" panose="020B0302020104020203" pitchFamily="34" charset="0"/>
              </a:rPr>
              <a:t>IAS_conference</a:t>
            </a:r>
            <a:endParaRPr lang="en-US" sz="1400" dirty="0">
              <a:solidFill>
                <a:srgbClr val="EF4129"/>
              </a:solidFill>
              <a:latin typeface="Gill Sans Std Light" panose="020B0302020104020203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746" y="294779"/>
            <a:ext cx="337665" cy="281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86" y="884239"/>
            <a:ext cx="8018313" cy="1143000"/>
          </a:xfrm>
        </p:spPr>
        <p:txBody>
          <a:bodyPr/>
          <a:lstStyle>
            <a:lvl1pPr>
              <a:defRPr>
                <a:latin typeface="Gill Sans Std Light" panose="020B03020201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86" y="2144713"/>
            <a:ext cx="3838296" cy="639763"/>
          </a:xfrm>
        </p:spPr>
        <p:txBody>
          <a:bodyPr anchor="b"/>
          <a:lstStyle>
            <a:lvl1pPr marL="0" indent="0">
              <a:buNone/>
              <a:defRPr sz="2400" b="1">
                <a:latin typeface="Gill Sans Std Light" panose="020B03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86" y="2784475"/>
            <a:ext cx="3838296" cy="3951288"/>
          </a:xfrm>
        </p:spPr>
        <p:txBody>
          <a:bodyPr/>
          <a:lstStyle>
            <a:lvl1pPr>
              <a:defRPr sz="2400">
                <a:latin typeface="Gill Sans Std Light" panose="020B0302020104020203" pitchFamily="34" charset="0"/>
              </a:defRPr>
            </a:lvl1pPr>
            <a:lvl2pPr>
              <a:defRPr sz="2000">
                <a:latin typeface="Gill Sans Std Light" panose="020B0302020104020203" pitchFamily="34" charset="0"/>
              </a:defRPr>
            </a:lvl2pPr>
            <a:lvl3pPr>
              <a:defRPr sz="1800">
                <a:latin typeface="Gill Sans Std Light" panose="020B0302020104020203" pitchFamily="34" charset="0"/>
              </a:defRPr>
            </a:lvl3pPr>
            <a:lvl4pPr>
              <a:defRPr sz="1600">
                <a:latin typeface="Gill Sans Std Light" panose="020B0302020104020203" pitchFamily="34" charset="0"/>
              </a:defRPr>
            </a:lvl4pPr>
            <a:lvl5pPr>
              <a:defRPr sz="1600">
                <a:latin typeface="Gill Sans Std Light" panose="020B030202010402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2421" y="2144713"/>
            <a:ext cx="4041775" cy="639763"/>
          </a:xfrm>
        </p:spPr>
        <p:txBody>
          <a:bodyPr anchor="b"/>
          <a:lstStyle>
            <a:lvl1pPr marL="0" indent="0">
              <a:buNone/>
              <a:defRPr sz="2400" b="1">
                <a:latin typeface="Gill Sans Std Light" panose="020B03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2421" y="2784475"/>
            <a:ext cx="4041775" cy="3951288"/>
          </a:xfrm>
        </p:spPr>
        <p:txBody>
          <a:bodyPr/>
          <a:lstStyle>
            <a:lvl1pPr>
              <a:defRPr sz="2400">
                <a:latin typeface="Gill Sans Std Light" panose="020B0302020104020203" pitchFamily="34" charset="0"/>
              </a:defRPr>
            </a:lvl1pPr>
            <a:lvl2pPr>
              <a:defRPr sz="2000">
                <a:latin typeface="Gill Sans Std Light" panose="020B0302020104020203" pitchFamily="34" charset="0"/>
              </a:defRPr>
            </a:lvl2pPr>
            <a:lvl3pPr>
              <a:defRPr sz="1800">
                <a:latin typeface="Gill Sans Std Light" panose="020B0302020104020203" pitchFamily="34" charset="0"/>
              </a:defRPr>
            </a:lvl3pPr>
            <a:lvl4pPr>
              <a:defRPr sz="1600">
                <a:latin typeface="Gill Sans Std Light" panose="020B0302020104020203" pitchFamily="34" charset="0"/>
              </a:defRPr>
            </a:lvl4pPr>
            <a:lvl5pPr>
              <a:defRPr sz="1600">
                <a:latin typeface="Gill Sans Std Light" panose="020B030202010402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-599"/>
            <a:ext cx="9144000" cy="7825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20" y="80929"/>
            <a:ext cx="1865156" cy="620736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6560870" y="268692"/>
            <a:ext cx="3556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CH" sz="1400" dirty="0" smtClean="0">
                <a:solidFill>
                  <a:srgbClr val="EF4129"/>
                </a:solidFill>
                <a:latin typeface="Gill Sans Std Light" panose="020B0302020104020203" pitchFamily="34" charset="0"/>
              </a:rPr>
              <a:t>#IAS2017 | @</a:t>
            </a:r>
            <a:r>
              <a:rPr lang="fr-CH" sz="1400" dirty="0" err="1" smtClean="0">
                <a:solidFill>
                  <a:srgbClr val="EF4129"/>
                </a:solidFill>
                <a:latin typeface="Gill Sans Std Light" panose="020B0302020104020203" pitchFamily="34" charset="0"/>
              </a:rPr>
              <a:t>IAS_conference</a:t>
            </a:r>
            <a:endParaRPr lang="en-US" sz="1400" dirty="0">
              <a:solidFill>
                <a:srgbClr val="EF4129"/>
              </a:solidFill>
              <a:latin typeface="Gill Sans Std Light" panose="020B0302020104020203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746" y="294779"/>
            <a:ext cx="337665" cy="281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86" y="950142"/>
            <a:ext cx="8018313" cy="1143000"/>
          </a:xfrm>
        </p:spPr>
        <p:txBody>
          <a:bodyPr/>
          <a:lstStyle>
            <a:lvl1pPr>
              <a:defRPr>
                <a:latin typeface="Gill Sans Std Light" panose="020B03020201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-599"/>
            <a:ext cx="9144000" cy="7825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20" y="80929"/>
            <a:ext cx="1865156" cy="620736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6560870" y="268692"/>
            <a:ext cx="3556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CH" sz="1400" dirty="0" smtClean="0">
                <a:solidFill>
                  <a:srgbClr val="EF4129"/>
                </a:solidFill>
                <a:latin typeface="Gill Sans Std Light" panose="020B0302020104020203" pitchFamily="34" charset="0"/>
              </a:rPr>
              <a:t>#IAS2017 | @</a:t>
            </a:r>
            <a:r>
              <a:rPr lang="fr-CH" sz="1400" dirty="0" err="1" smtClean="0">
                <a:solidFill>
                  <a:srgbClr val="EF4129"/>
                </a:solidFill>
                <a:latin typeface="Gill Sans Std Light" panose="020B0302020104020203" pitchFamily="34" charset="0"/>
              </a:rPr>
              <a:t>IAS_conference</a:t>
            </a:r>
            <a:endParaRPr lang="en-US" sz="1400" dirty="0">
              <a:solidFill>
                <a:srgbClr val="EF4129"/>
              </a:solidFill>
              <a:latin typeface="Gill Sans Std Light" panose="020B0302020104020203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746" y="294779"/>
            <a:ext cx="337665" cy="281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87" y="907362"/>
            <a:ext cx="2797026" cy="1162051"/>
          </a:xfrm>
        </p:spPr>
        <p:txBody>
          <a:bodyPr anchor="b"/>
          <a:lstStyle>
            <a:lvl1pPr algn="l">
              <a:defRPr sz="2000" b="1">
                <a:latin typeface="Gill Sans Std Light" panose="020B03020201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3017" y="907365"/>
            <a:ext cx="5111750" cy="5853113"/>
          </a:xfrm>
        </p:spPr>
        <p:txBody>
          <a:bodyPr/>
          <a:lstStyle>
            <a:lvl1pPr>
              <a:defRPr sz="3200">
                <a:latin typeface="Gill Sans Std Light" panose="020B0302020104020203" pitchFamily="34" charset="0"/>
              </a:defRPr>
            </a:lvl1pPr>
            <a:lvl2pPr>
              <a:defRPr sz="2800">
                <a:latin typeface="Gill Sans Std Light" panose="020B0302020104020203" pitchFamily="34" charset="0"/>
              </a:defRPr>
            </a:lvl2pPr>
            <a:lvl3pPr>
              <a:defRPr sz="2400">
                <a:latin typeface="Gill Sans Std Light" panose="020B0302020104020203" pitchFamily="34" charset="0"/>
              </a:defRPr>
            </a:lvl3pPr>
            <a:lvl4pPr>
              <a:defRPr sz="2000">
                <a:latin typeface="Gill Sans Std Light" panose="020B0302020104020203" pitchFamily="34" charset="0"/>
              </a:defRPr>
            </a:lvl4pPr>
            <a:lvl5pPr>
              <a:defRPr sz="2000">
                <a:latin typeface="Gill Sans Std Light" panose="020B0302020104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87" y="2069415"/>
            <a:ext cx="2797026" cy="4691063"/>
          </a:xfrm>
        </p:spPr>
        <p:txBody>
          <a:bodyPr/>
          <a:lstStyle>
            <a:lvl1pPr marL="0" indent="0">
              <a:buNone/>
              <a:defRPr sz="1400">
                <a:latin typeface="Gill Sans Std Light" panose="020B03020201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-599"/>
            <a:ext cx="9144000" cy="7825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20" y="80929"/>
            <a:ext cx="1865156" cy="620736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6560870" y="268692"/>
            <a:ext cx="3556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CH" sz="1400" dirty="0" smtClean="0">
                <a:solidFill>
                  <a:srgbClr val="EF4129"/>
                </a:solidFill>
                <a:latin typeface="Gill Sans Std Light" panose="020B0302020104020203" pitchFamily="34" charset="0"/>
              </a:rPr>
              <a:t>#IAS2017 | @</a:t>
            </a:r>
            <a:r>
              <a:rPr lang="fr-CH" sz="1400" dirty="0" err="1" smtClean="0">
                <a:solidFill>
                  <a:srgbClr val="EF4129"/>
                </a:solidFill>
                <a:latin typeface="Gill Sans Std Light" panose="020B0302020104020203" pitchFamily="34" charset="0"/>
              </a:rPr>
              <a:t>IAS_conference</a:t>
            </a:r>
            <a:endParaRPr lang="en-US" sz="1400" dirty="0">
              <a:solidFill>
                <a:srgbClr val="EF4129"/>
              </a:solidFill>
              <a:latin typeface="Gill Sans Std Light" panose="020B0302020104020203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746" y="294779"/>
            <a:ext cx="337665" cy="281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69011"/>
            <a:ext cx="5486400" cy="566739"/>
          </a:xfrm>
        </p:spPr>
        <p:txBody>
          <a:bodyPr anchor="b"/>
          <a:lstStyle>
            <a:lvl1pPr algn="l">
              <a:defRPr sz="2000" b="1">
                <a:latin typeface="Gill Sans Std Light" panose="020B03020201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81186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Gill Sans Std Light" panose="020B030202010402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935749"/>
            <a:ext cx="5486400" cy="804863"/>
          </a:xfrm>
        </p:spPr>
        <p:txBody>
          <a:bodyPr/>
          <a:lstStyle>
            <a:lvl1pPr marL="0" indent="0">
              <a:buNone/>
              <a:defRPr sz="1400">
                <a:latin typeface="Gill Sans Std Light" panose="020B03020201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-599"/>
            <a:ext cx="9144000" cy="7825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20" y="80929"/>
            <a:ext cx="1865156" cy="620736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6560870" y="268692"/>
            <a:ext cx="3556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CH" sz="1400" dirty="0" smtClean="0">
                <a:solidFill>
                  <a:srgbClr val="EF4129"/>
                </a:solidFill>
                <a:latin typeface="Gill Sans Std Light" panose="020B0302020104020203" pitchFamily="34" charset="0"/>
              </a:rPr>
              <a:t>#IAS2017 | @</a:t>
            </a:r>
            <a:r>
              <a:rPr lang="fr-CH" sz="1400" dirty="0" err="1" smtClean="0">
                <a:solidFill>
                  <a:srgbClr val="EF4129"/>
                </a:solidFill>
                <a:latin typeface="Gill Sans Std Light" panose="020B0302020104020203" pitchFamily="34" charset="0"/>
              </a:rPr>
              <a:t>IAS_conference</a:t>
            </a:r>
            <a:endParaRPr lang="en-US" sz="1400" dirty="0">
              <a:solidFill>
                <a:srgbClr val="EF4129"/>
              </a:solidFill>
              <a:latin typeface="Gill Sans Std Light" panose="020B0302020104020203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746" y="294779"/>
            <a:ext cx="337665" cy="281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EF4129"/>
          </a:solidFill>
          <a:latin typeface="Gill Sans Std Light" panose="020B0302020104020203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Gill Sans Std Light" panose="020B0302020104020203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Gill Sans Std Light" panose="020B0302020104020203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Gill Sans Std Light" panose="020B0302020104020203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Gill Sans Std Light" panose="020B0302020104020203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Gill Sans Std Light" panose="020B0302020104020203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48040"/>
            <a:ext cx="7772400" cy="1470025"/>
          </a:xfrm>
        </p:spPr>
        <p:txBody>
          <a:bodyPr/>
          <a:lstStyle/>
          <a:p>
            <a:r>
              <a:rPr lang="en-US" dirty="0" smtClean="0"/>
              <a:t>Differentiated ART delivery for specific populations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Nathan Ford</a:t>
            </a:r>
          </a:p>
          <a:p>
            <a:r>
              <a:rPr lang="en-US" smtClean="0"/>
              <a:t>WHO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2486" y="3076011"/>
            <a:ext cx="2235081" cy="30732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81933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87" y="460106"/>
            <a:ext cx="801828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2016…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3528" y="4325084"/>
            <a:ext cx="8561239" cy="24622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/>
              <a:t>Stable patients on antiretroviral therapy</a:t>
            </a:r>
          </a:p>
          <a:p>
            <a:r>
              <a:rPr lang="en-US" sz="1400" dirty="0"/>
              <a:t>The following criteria define stable patients on</a:t>
            </a:r>
          </a:p>
          <a:p>
            <a:r>
              <a:rPr lang="en-US" sz="1400" dirty="0"/>
              <a:t>antiretroviral therapy*:</a:t>
            </a:r>
          </a:p>
          <a:p>
            <a:r>
              <a:rPr lang="en-US" sz="1400" dirty="0"/>
              <a:t>• Receiving ART for at least 1 year </a:t>
            </a:r>
            <a:r>
              <a:rPr lang="en-US" sz="1400" dirty="0" smtClean="0"/>
              <a:t>AND  </a:t>
            </a:r>
            <a:r>
              <a:rPr lang="en-US" sz="1400" dirty="0"/>
              <a:t>n</a:t>
            </a:r>
            <a:r>
              <a:rPr lang="en-US" sz="1400" dirty="0" smtClean="0"/>
              <a:t>o </a:t>
            </a:r>
            <a:r>
              <a:rPr lang="en-US" sz="1400" dirty="0"/>
              <a:t>adverse drug reactions requiring regular monitoring</a:t>
            </a:r>
          </a:p>
          <a:p>
            <a:r>
              <a:rPr lang="en-US" sz="1400" dirty="0"/>
              <a:t>AND</a:t>
            </a:r>
          </a:p>
          <a:p>
            <a:r>
              <a:rPr lang="en-US" sz="1400" dirty="0"/>
              <a:t>• No current illnesses or pregnancy AND</a:t>
            </a:r>
          </a:p>
          <a:p>
            <a:r>
              <a:rPr lang="en-US" sz="1400" dirty="0"/>
              <a:t>• Good understanding of lifelong adherence AND</a:t>
            </a:r>
          </a:p>
          <a:p>
            <a:r>
              <a:rPr lang="en-US" sz="1400" dirty="0"/>
              <a:t>• Evidence of treatment success: two </a:t>
            </a:r>
            <a:r>
              <a:rPr lang="en-US" sz="1400" dirty="0" smtClean="0"/>
              <a:t>consecutive undetectable </a:t>
            </a:r>
            <a:r>
              <a:rPr lang="en-US" sz="1400" dirty="0"/>
              <a:t>viral load measures (or, in </a:t>
            </a:r>
            <a:r>
              <a:rPr lang="en-US" sz="1400" dirty="0" smtClean="0"/>
              <a:t>the absence </a:t>
            </a:r>
            <a:r>
              <a:rPr lang="en-US" sz="1400" dirty="0"/>
              <a:t>of viral </a:t>
            </a:r>
            <a:r>
              <a:rPr lang="en-US" sz="1400" dirty="0" smtClean="0"/>
              <a:t>load monitoring</a:t>
            </a:r>
            <a:r>
              <a:rPr lang="en-US" sz="1400" dirty="0"/>
              <a:t>, rising </a:t>
            </a:r>
            <a:r>
              <a:rPr lang="en-US" sz="1400" dirty="0" smtClean="0"/>
              <a:t>CD4 counts </a:t>
            </a:r>
            <a:r>
              <a:rPr lang="en-US" sz="1400" dirty="0"/>
              <a:t>or CD4 counts above 200 cells/mm</a:t>
            </a:r>
            <a:r>
              <a:rPr lang="en-US" sz="1400" baseline="30000" dirty="0"/>
              <a:t>3</a:t>
            </a:r>
            <a:r>
              <a:rPr lang="en-US" sz="1400" dirty="0"/>
              <a:t> </a:t>
            </a:r>
            <a:r>
              <a:rPr lang="en-US" sz="1400" dirty="0" smtClean="0"/>
              <a:t>and objective </a:t>
            </a:r>
            <a:r>
              <a:rPr lang="en-US" sz="1400" dirty="0"/>
              <a:t>adherence measure)</a:t>
            </a:r>
          </a:p>
          <a:p>
            <a:r>
              <a:rPr lang="en-US" sz="1200" dirty="0"/>
              <a:t>*Note: Stable, rapidly growing young children </a:t>
            </a:r>
            <a:r>
              <a:rPr lang="en-US" sz="1200" dirty="0" smtClean="0"/>
              <a:t>may need </a:t>
            </a:r>
            <a:r>
              <a:rPr lang="en-US" sz="1200" dirty="0"/>
              <a:t>to be monitored more frequently due to greater</a:t>
            </a:r>
          </a:p>
          <a:p>
            <a:r>
              <a:rPr lang="en-US" sz="1200" dirty="0"/>
              <a:t>risk of disease progression and for treatment dosing</a:t>
            </a:r>
            <a:r>
              <a:rPr lang="en-US" sz="1200" dirty="0" smtClean="0"/>
              <a:t>/ weight </a:t>
            </a:r>
            <a:r>
              <a:rPr lang="en-US" sz="1200" dirty="0"/>
              <a:t>changes.</a:t>
            </a:r>
          </a:p>
        </p:txBody>
      </p:sp>
      <p:pic>
        <p:nvPicPr>
          <p:cNvPr id="3" name="Picture 2" descr="Screen Shot 2017-07-22 at 21.43.3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00" y="1240551"/>
            <a:ext cx="8610235" cy="299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020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992" y="677246"/>
            <a:ext cx="8018280" cy="1143000"/>
          </a:xfrm>
        </p:spPr>
        <p:txBody>
          <a:bodyPr/>
          <a:lstStyle/>
          <a:p>
            <a:r>
              <a:rPr lang="en-US" dirty="0" smtClean="0"/>
              <a:t>Key points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45754" y="1931314"/>
            <a:ext cx="8339013" cy="4870353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000" b="1" dirty="0">
                <a:solidFill>
                  <a:srgbClr val="ED1C24"/>
                </a:solidFill>
              </a:rPr>
              <a:t>Clinically stable children, adolescents </a:t>
            </a:r>
            <a:r>
              <a:rPr lang="en-US" sz="2000" b="1" dirty="0" smtClean="0">
                <a:solidFill>
                  <a:srgbClr val="ED1C24"/>
                </a:solidFill>
              </a:rPr>
              <a:t>and pregnant </a:t>
            </a:r>
            <a:r>
              <a:rPr lang="en-US" sz="2000" b="1" dirty="0">
                <a:solidFill>
                  <a:srgbClr val="ED1C24"/>
                </a:solidFill>
              </a:rPr>
              <a:t>and breastfeeding women</a:t>
            </a:r>
            <a:r>
              <a:rPr lang="en-US" sz="2000" dirty="0">
                <a:solidFill>
                  <a:srgbClr val="ED1C24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as </a:t>
            </a:r>
            <a:r>
              <a:rPr lang="en-US" sz="2000" dirty="0" smtClean="0">
                <a:solidFill>
                  <a:srgbClr val="000000"/>
                </a:solidFill>
              </a:rPr>
              <a:t>well as </a:t>
            </a:r>
            <a:r>
              <a:rPr lang="en-US" sz="2000" dirty="0">
                <a:solidFill>
                  <a:srgbClr val="000000"/>
                </a:solidFill>
              </a:rPr>
              <a:t>members of</a:t>
            </a:r>
            <a:r>
              <a:rPr lang="en-US" sz="2000" dirty="0">
                <a:solidFill>
                  <a:srgbClr val="ED1C24"/>
                </a:solidFill>
              </a:rPr>
              <a:t> </a:t>
            </a:r>
            <a:r>
              <a:rPr lang="en-US" sz="2000" b="1" dirty="0">
                <a:solidFill>
                  <a:srgbClr val="ED1C24"/>
                </a:solidFill>
              </a:rPr>
              <a:t>key populations </a:t>
            </a:r>
            <a:r>
              <a:rPr lang="en-US" sz="2000" dirty="0">
                <a:solidFill>
                  <a:srgbClr val="000000"/>
                </a:solidFill>
              </a:rPr>
              <a:t>(people </a:t>
            </a:r>
            <a:r>
              <a:rPr lang="en-US" sz="2000" dirty="0" smtClean="0">
                <a:solidFill>
                  <a:srgbClr val="000000"/>
                </a:solidFill>
              </a:rPr>
              <a:t>who inject </a:t>
            </a:r>
            <a:r>
              <a:rPr lang="en-US" sz="2000" dirty="0">
                <a:solidFill>
                  <a:srgbClr val="000000"/>
                </a:solidFill>
              </a:rPr>
              <a:t>drugs, sex workers, men who have </a:t>
            </a:r>
            <a:r>
              <a:rPr lang="en-US" sz="2000" dirty="0" smtClean="0">
                <a:solidFill>
                  <a:srgbClr val="000000"/>
                </a:solidFill>
              </a:rPr>
              <a:t>sex with </a:t>
            </a:r>
            <a:r>
              <a:rPr lang="en-US" sz="2000" dirty="0">
                <a:solidFill>
                  <a:srgbClr val="000000"/>
                </a:solidFill>
              </a:rPr>
              <a:t>men, transgender people and </a:t>
            </a:r>
            <a:r>
              <a:rPr lang="en-US" sz="2000" dirty="0" smtClean="0">
                <a:solidFill>
                  <a:srgbClr val="000000"/>
                </a:solidFill>
              </a:rPr>
              <a:t>people living </a:t>
            </a:r>
            <a:r>
              <a:rPr lang="en-US" sz="2000" dirty="0">
                <a:solidFill>
                  <a:srgbClr val="000000"/>
                </a:solidFill>
              </a:rPr>
              <a:t>in prisons and closed settings) </a:t>
            </a:r>
            <a:r>
              <a:rPr lang="en-US" sz="2000" b="1" dirty="0" smtClean="0">
                <a:solidFill>
                  <a:srgbClr val="ED1C24"/>
                </a:solidFill>
              </a:rPr>
              <a:t>can benefit </a:t>
            </a:r>
            <a:r>
              <a:rPr lang="en-US" sz="2000" b="1" dirty="0">
                <a:solidFill>
                  <a:srgbClr val="ED1C24"/>
                </a:solidFill>
              </a:rPr>
              <a:t>from access </a:t>
            </a:r>
            <a:r>
              <a:rPr lang="en-US" sz="2000" b="1" dirty="0" smtClean="0">
                <a:solidFill>
                  <a:srgbClr val="ED1C24"/>
                </a:solidFill>
              </a:rPr>
              <a:t>to differentiated </a:t>
            </a:r>
            <a:r>
              <a:rPr lang="en-US" sz="2000" b="1" dirty="0">
                <a:solidFill>
                  <a:srgbClr val="ED1C24"/>
                </a:solidFill>
              </a:rPr>
              <a:t>antiretroviral therapy (ART</a:t>
            </a:r>
            <a:r>
              <a:rPr lang="en-US" sz="2000" b="1" dirty="0" smtClean="0">
                <a:solidFill>
                  <a:srgbClr val="ED1C24"/>
                </a:solidFill>
              </a:rPr>
              <a:t>) delivery models</a:t>
            </a:r>
            <a:endParaRPr lang="en-US" sz="2000" b="1" dirty="0">
              <a:solidFill>
                <a:srgbClr val="ED1C24"/>
              </a:solidFill>
            </a:endParaRPr>
          </a:p>
          <a:p>
            <a:pPr marL="0" indent="0" algn="l"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Services </a:t>
            </a:r>
            <a:r>
              <a:rPr lang="en-US" sz="2000" dirty="0">
                <a:solidFill>
                  <a:srgbClr val="000000"/>
                </a:solidFill>
              </a:rPr>
              <a:t>should be tailored </a:t>
            </a:r>
            <a:r>
              <a:rPr lang="en-US" sz="2000" dirty="0" smtClean="0">
                <a:solidFill>
                  <a:srgbClr val="000000"/>
                </a:solidFill>
              </a:rPr>
              <a:t>to </a:t>
            </a:r>
            <a:r>
              <a:rPr lang="en-US" sz="2000" b="1" dirty="0" smtClean="0">
                <a:solidFill>
                  <a:srgbClr val="ED1C24"/>
                </a:solidFill>
              </a:rPr>
              <a:t>keep </a:t>
            </a:r>
            <a:r>
              <a:rPr lang="en-US" sz="2000" b="1" dirty="0">
                <a:solidFill>
                  <a:srgbClr val="ED1C24"/>
                </a:solidFill>
              </a:rPr>
              <a:t>families together </a:t>
            </a:r>
            <a:r>
              <a:rPr lang="en-US" sz="2000" dirty="0">
                <a:solidFill>
                  <a:srgbClr val="000000"/>
                </a:solidFill>
              </a:rPr>
              <a:t>as much as possible </a:t>
            </a:r>
            <a:r>
              <a:rPr lang="en-US" sz="2000" dirty="0" smtClean="0">
                <a:solidFill>
                  <a:srgbClr val="000000"/>
                </a:solidFill>
              </a:rPr>
              <a:t>to simplify </a:t>
            </a:r>
            <a:r>
              <a:rPr lang="en-US" sz="2000" dirty="0">
                <a:solidFill>
                  <a:srgbClr val="000000"/>
                </a:solidFill>
              </a:rPr>
              <a:t>access and reduce </a:t>
            </a:r>
            <a:r>
              <a:rPr lang="en-US" sz="2000" dirty="0" smtClean="0">
                <a:solidFill>
                  <a:srgbClr val="000000"/>
                </a:solidFill>
              </a:rPr>
              <a:t>cost</a:t>
            </a:r>
          </a:p>
          <a:p>
            <a:pPr marL="342900" indent="-342900" algn="l">
              <a:buFont typeface="Arial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Differentiated ART delivery </a:t>
            </a:r>
            <a:r>
              <a:rPr lang="en-US" sz="2000" b="1" dirty="0">
                <a:solidFill>
                  <a:srgbClr val="ED1C24"/>
                </a:solidFill>
              </a:rPr>
              <a:t>can </a:t>
            </a:r>
            <a:r>
              <a:rPr lang="en-US" sz="2000" b="1" dirty="0" smtClean="0">
                <a:solidFill>
                  <a:srgbClr val="ED1C24"/>
                </a:solidFill>
              </a:rPr>
              <a:t>address inequities </a:t>
            </a:r>
            <a:r>
              <a:rPr lang="en-US" sz="2000" dirty="0">
                <a:solidFill>
                  <a:srgbClr val="000000"/>
                </a:solidFill>
              </a:rPr>
              <a:t>in the access </a:t>
            </a:r>
            <a:r>
              <a:rPr lang="en-US" sz="2000" dirty="0" smtClean="0">
                <a:solidFill>
                  <a:srgbClr val="000000"/>
                </a:solidFill>
              </a:rPr>
              <a:t>to HIV </a:t>
            </a:r>
            <a:r>
              <a:rPr lang="en-US" sz="2000" dirty="0">
                <a:solidFill>
                  <a:srgbClr val="000000"/>
                </a:solidFill>
              </a:rPr>
              <a:t>treatment services </a:t>
            </a:r>
            <a:r>
              <a:rPr lang="en-US" sz="2000" dirty="0" smtClean="0">
                <a:solidFill>
                  <a:srgbClr val="000000"/>
                </a:solidFill>
              </a:rPr>
              <a:t>and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>
                <a:solidFill>
                  <a:srgbClr val="ED1C24"/>
                </a:solidFill>
              </a:rPr>
              <a:t>enable </a:t>
            </a:r>
            <a:r>
              <a:rPr lang="en-US" sz="2000" b="1" dirty="0" smtClean="0">
                <a:solidFill>
                  <a:srgbClr val="ED1C24"/>
                </a:solidFill>
              </a:rPr>
              <a:t>key population </a:t>
            </a:r>
            <a:r>
              <a:rPr lang="en-US" sz="2000" b="1" dirty="0">
                <a:solidFill>
                  <a:srgbClr val="ED1C24"/>
                </a:solidFill>
              </a:rPr>
              <a:t>communities to be more </a:t>
            </a:r>
            <a:r>
              <a:rPr lang="en-US" sz="2000" b="1" dirty="0" smtClean="0">
                <a:solidFill>
                  <a:srgbClr val="ED1C24"/>
                </a:solidFill>
              </a:rPr>
              <a:t>involved in </a:t>
            </a:r>
            <a:r>
              <a:rPr lang="en-US" sz="2000" b="1" dirty="0">
                <a:solidFill>
                  <a:srgbClr val="ED1C24"/>
                </a:solidFill>
              </a:rPr>
              <a:t>HIV treatment and </a:t>
            </a:r>
            <a:r>
              <a:rPr lang="en-US" sz="2000" b="1" dirty="0" smtClean="0">
                <a:solidFill>
                  <a:srgbClr val="ED1C24"/>
                </a:solidFill>
              </a:rPr>
              <a:t>care</a:t>
            </a:r>
          </a:p>
          <a:p>
            <a:pPr marL="342900" indent="-342900" algn="l">
              <a:buFont typeface="Arial"/>
              <a:buChar char="•"/>
            </a:pPr>
            <a:endParaRPr lang="en-US" sz="2000" b="1" dirty="0">
              <a:solidFill>
                <a:srgbClr val="000000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000" b="1" dirty="0">
                <a:solidFill>
                  <a:srgbClr val="ED1C24"/>
                </a:solidFill>
              </a:rPr>
              <a:t>Extension of differentiated care </a:t>
            </a:r>
            <a:r>
              <a:rPr lang="en-US" sz="2000" dirty="0">
                <a:solidFill>
                  <a:srgbClr val="000000"/>
                </a:solidFill>
              </a:rPr>
              <a:t>to adolescents and pregnant and breastfeeding women as well as members of key populations has </a:t>
            </a:r>
            <a:r>
              <a:rPr lang="en-US" sz="2000" b="1" dirty="0">
                <a:solidFill>
                  <a:srgbClr val="ED1C24"/>
                </a:solidFill>
              </a:rPr>
              <a:t>highlighted the importance of psychosocial support </a:t>
            </a:r>
            <a:r>
              <a:rPr lang="en-US" sz="2000" dirty="0">
                <a:solidFill>
                  <a:srgbClr val="000000"/>
                </a:solidFill>
              </a:rPr>
              <a:t>and the need to better define </a:t>
            </a:r>
            <a:r>
              <a:rPr lang="en-US" sz="2000" b="1" dirty="0">
                <a:solidFill>
                  <a:srgbClr val="ED1C24"/>
                </a:solidFill>
              </a:rPr>
              <a:t>how a differentiated ART delivery model can provide psychosocial support </a:t>
            </a:r>
            <a:r>
              <a:rPr lang="en-US" sz="2000" b="1" dirty="0" smtClean="0">
                <a:solidFill>
                  <a:srgbClr val="ED1C24"/>
                </a:solidFill>
              </a:rPr>
              <a:t>components</a:t>
            </a:r>
            <a:endParaRPr lang="en-US" sz="2000" dirty="0">
              <a:solidFill>
                <a:srgbClr val="ED1C24"/>
              </a:solidFill>
            </a:endParaRPr>
          </a:p>
          <a:p>
            <a:pPr marL="342900" indent="-342900" algn="l">
              <a:buFont typeface="Arial"/>
              <a:buChar char="•"/>
            </a:pPr>
            <a:endParaRPr lang="en-US" sz="2000" b="1" dirty="0" smtClean="0">
              <a:solidFill>
                <a:srgbClr val="000000"/>
              </a:solidFill>
            </a:endParaRPr>
          </a:p>
          <a:p>
            <a:pPr marL="342900" indent="-342900" algn="l">
              <a:buFont typeface="Arial"/>
              <a:buChar char="•"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305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 descr="Screen Shot 2017-07-22 at 21.44.5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0"/>
            <a:ext cx="79019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380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Transitions between categories of clients in a differentiated ART delivery </a:t>
            </a:r>
            <a:r>
              <a:rPr lang="en-US" sz="3000" dirty="0" smtClean="0"/>
              <a:t>approach</a:t>
            </a:r>
            <a:endParaRPr lang="en-US" sz="3000" dirty="0"/>
          </a:p>
        </p:txBody>
      </p:sp>
      <p:pic>
        <p:nvPicPr>
          <p:cNvPr id="8" name="Content Placeholder 7" descr="Screen Shot 2017-07-22 at 21.46.2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21" b="-2521"/>
          <a:stretch>
            <a:fillRect/>
          </a:stretch>
        </p:blipFill>
        <p:spPr>
          <a:xfrm>
            <a:off x="866487" y="2065683"/>
            <a:ext cx="801828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444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51" y="828708"/>
            <a:ext cx="3351645" cy="46085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976" y="1716808"/>
            <a:ext cx="3384376" cy="47238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321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243F9125C1D146B82DD73336B5FC64" ma:contentTypeVersion="4" ma:contentTypeDescription="Create a new document." ma:contentTypeScope="" ma:versionID="4057ff07b80568edbfced90d3aa16704">
  <xsd:schema xmlns:xsd="http://www.w3.org/2001/XMLSchema" xmlns:xs="http://www.w3.org/2001/XMLSchema" xmlns:p="http://schemas.microsoft.com/office/2006/metadata/properties" xmlns:ns2="250929fa-9806-4449-af20-7947085fa170" targetNamespace="http://schemas.microsoft.com/office/2006/metadata/properties" ma:root="true" ma:fieldsID="09a57b8e0acec33a0a6118c460015e6e" ns2:_="">
    <xsd:import namespace="250929fa-9806-4449-af20-7947085fa17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0929fa-9806-4449-af20-7947085fa17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E5CD60-C59B-4149-9570-D3BCD3D48872}">
  <ds:schemaRefs>
    <ds:schemaRef ds:uri="http://purl.org/dc/dcmitype/"/>
    <ds:schemaRef ds:uri="250929fa-9806-4449-af20-7947085fa170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249905C-0871-4334-9F77-FFE740F02E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7D1DCE-5F82-4B96-8E66-8B971A1A95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0929fa-9806-4449-af20-7947085fa1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53</TotalTime>
  <Words>285</Words>
  <Application>Microsoft Macintosh PowerPoint</Application>
  <PresentationFormat>On-screen Show (4:3)</PresentationFormat>
  <Paragraphs>23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AIDS 2016_Template</vt:lpstr>
      <vt:lpstr>Differentiated ART delivery for specific populations</vt:lpstr>
      <vt:lpstr>2016…</vt:lpstr>
      <vt:lpstr>Key points </vt:lpstr>
      <vt:lpstr>PowerPoint Presentation</vt:lpstr>
      <vt:lpstr>Transitions between categories of clients in a differentiated ART delivery approach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Anna Grimsrud</cp:lastModifiedBy>
  <cp:revision>21</cp:revision>
  <cp:lastPrinted>2013-05-21T10:50:12Z</cp:lastPrinted>
  <dcterms:created xsi:type="dcterms:W3CDTF">2016-08-17T09:53:51Z</dcterms:created>
  <dcterms:modified xsi:type="dcterms:W3CDTF">2017-07-22T20:03:08Z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0x01010005243F9125C1D146B82DD73336B5FC64</vt:lpwstr>
  </property>
</Properties>
</file>