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ptos Bold" panose="020B0604020202020204" charset="0"/>
      <p:regular r:id="rId19"/>
    </p:embeddedFont>
    <p:embeddedFont>
      <p:font typeface="Canva Sans" panose="020B0604020202020204" charset="0"/>
      <p:regular r:id="rId20"/>
    </p:embeddedFont>
    <p:embeddedFont>
      <p:font typeface="Canva Sans Bold" panose="020B0604020202020204" charset="0"/>
      <p:regular r:id="rId21"/>
    </p:embeddedFont>
    <p:embeddedFont>
      <p:font typeface="Canva Sans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undo custSel modSld">
      <pc:chgData name="Briony Chisholm" userId="6ff21b25726039bd" providerId="LiveId" clId="{EB2578A6-1BA6-4034-BEAF-303C7E04A52F}" dt="2026-10-02T06:13:37.266" v="57" actId="22"/>
      <pc:docMkLst>
        <pc:docMk/>
      </pc:docMkLst>
      <pc:sldChg chg="addSp mod">
        <pc:chgData name="Briony Chisholm" userId="6ff21b25726039bd" providerId="LiveId" clId="{EB2578A6-1BA6-4034-BEAF-303C7E04A52F}" dt="2026-10-02T06:13:37.266" v="57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13:37.266" v="57" actId="22"/>
          <ac:spMkLst>
            <pc:docMk/>
            <pc:sldMk cId="0" sldId="256"/>
            <ac:spMk id="5" creationId="{4E99E39F-7BDF-7A57-AA22-8B6641D56F5F}"/>
          </ac:spMkLst>
        </pc:spChg>
      </pc:sldChg>
      <pc:sldChg chg="delSp modSp mod">
        <pc:chgData name="Briony Chisholm" userId="6ff21b25726039bd" providerId="LiveId" clId="{EB2578A6-1BA6-4034-BEAF-303C7E04A52F}" dt="2026-09-29T11:15:49.191" v="45" actId="478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8T04:54:51.529" v="0" actId="57"/>
          <ac:spMkLst>
            <pc:docMk/>
            <pc:sldMk cId="0" sldId="257"/>
            <ac:spMk id="6" creationId="{00000000-0000-0000-0000-000000000000}"/>
          </ac:spMkLst>
        </pc:spChg>
        <pc:spChg chg="mod">
          <ac:chgData name="Briony Chisholm" userId="6ff21b25726039bd" providerId="LiveId" clId="{EB2578A6-1BA6-4034-BEAF-303C7E04A52F}" dt="2026-09-28T04:55:04.232" v="1" actId="57"/>
          <ac:spMkLst>
            <pc:docMk/>
            <pc:sldMk cId="0" sldId="257"/>
            <ac:spMk id="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8T04:55:08.078" v="2" actId="57"/>
          <ac:spMkLst>
            <pc:docMk/>
            <pc:sldMk cId="0" sldId="257"/>
            <ac:spMk id="8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03.137" v="46" actId="1076"/>
        <pc:sldMkLst>
          <pc:docMk/>
          <pc:sldMk cId="0" sldId="258"/>
        </pc:sldMkLst>
        <pc:spChg chg="mod">
          <ac:chgData name="Briony Chisholm" userId="6ff21b25726039bd" providerId="LiveId" clId="{EB2578A6-1BA6-4034-BEAF-303C7E04A52F}" dt="2026-09-28T04:55:13.486" v="3" actId="57"/>
          <ac:spMkLst>
            <pc:docMk/>
            <pc:sldMk cId="0" sldId="258"/>
            <ac:spMk id="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8T04:55:17.634" v="4" actId="14100"/>
          <ac:spMkLst>
            <pc:docMk/>
            <pc:sldMk cId="0" sldId="258"/>
            <ac:spMk id="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03.137" v="46" actId="1076"/>
          <ac:spMkLst>
            <pc:docMk/>
            <pc:sldMk cId="0" sldId="258"/>
            <ac:spMk id="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10.902" v="47" actId="1076"/>
        <pc:sldMkLst>
          <pc:docMk/>
          <pc:sldMk cId="0" sldId="259"/>
        </pc:sldMkLst>
        <pc:spChg chg="mod">
          <ac:chgData name="Briony Chisholm" userId="6ff21b25726039bd" providerId="LiveId" clId="{EB2578A6-1BA6-4034-BEAF-303C7E04A52F}" dt="2026-09-29T11:16:10.902" v="47" actId="107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08:29:45.318" v="30" actId="14100"/>
        <pc:sldMkLst>
          <pc:docMk/>
          <pc:sldMk cId="0" sldId="260"/>
        </pc:sldMkLst>
        <pc:spChg chg="mod">
          <ac:chgData name="Briony Chisholm" userId="6ff21b25726039bd" providerId="LiveId" clId="{EB2578A6-1BA6-4034-BEAF-303C7E04A52F}" dt="2026-09-29T08:28:54.498" v="13" actId="20577"/>
          <ac:spMkLst>
            <pc:docMk/>
            <pc:sldMk cId="0" sldId="260"/>
            <ac:spMk id="3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39.178" v="28" actId="20577"/>
          <ac:spMkLst>
            <pc:docMk/>
            <pc:sldMk cId="0" sldId="260"/>
            <ac:spMk id="4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36.788" v="27" actId="14100"/>
          <ac:spMkLst>
            <pc:docMk/>
            <pc:sldMk cId="0" sldId="260"/>
            <ac:spMk id="4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14.188" v="20" actId="20577"/>
          <ac:spMkLst>
            <pc:docMk/>
            <pc:sldMk cId="0" sldId="260"/>
            <ac:spMk id="104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26.581" v="26" actId="6549"/>
          <ac:spMkLst>
            <pc:docMk/>
            <pc:sldMk cId="0" sldId="260"/>
            <ac:spMk id="10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22.340" v="24" actId="20577"/>
          <ac:spMkLst>
            <pc:docMk/>
            <pc:sldMk cId="0" sldId="260"/>
            <ac:spMk id="10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11.141" v="18" actId="20577"/>
          <ac:spMkLst>
            <pc:docMk/>
            <pc:sldMk cId="0" sldId="260"/>
            <ac:spMk id="10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29:18.724" v="22" actId="20577"/>
          <ac:spMkLst>
            <pc:docMk/>
            <pc:sldMk cId="0" sldId="260"/>
            <ac:spMk id="110" creationId="{00000000-0000-0000-0000-000000000000}"/>
          </ac:spMkLst>
        </pc:spChg>
        <pc:grpChg chg="mod">
          <ac:chgData name="Briony Chisholm" userId="6ff21b25726039bd" providerId="LiveId" clId="{EB2578A6-1BA6-4034-BEAF-303C7E04A52F}" dt="2026-09-29T08:29:45.318" v="30" actId="14100"/>
          <ac:grpSpMkLst>
            <pc:docMk/>
            <pc:sldMk cId="0" sldId="260"/>
            <ac:grpSpMk id="5" creationId="{00000000-0000-0000-0000-000000000000}"/>
          </ac:grpSpMkLst>
        </pc:grpChg>
      </pc:sldChg>
      <pc:sldChg chg="modSp mod">
        <pc:chgData name="Briony Chisholm" userId="6ff21b25726039bd" providerId="LiveId" clId="{EB2578A6-1BA6-4034-BEAF-303C7E04A52F}" dt="2026-09-29T11:16:18.806" v="48" actId="1076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29T08:30:40.084" v="38" actId="120"/>
          <ac:spMkLst>
            <pc:docMk/>
            <pc:sldMk cId="0" sldId="261"/>
            <ac:spMk id="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18.806" v="48" actId="1076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25.128" v="49" actId="1076"/>
        <pc:sldMkLst>
          <pc:docMk/>
          <pc:sldMk cId="0" sldId="262"/>
        </pc:sldMkLst>
        <pc:spChg chg="mod">
          <ac:chgData name="Briony Chisholm" userId="6ff21b25726039bd" providerId="LiveId" clId="{EB2578A6-1BA6-4034-BEAF-303C7E04A52F}" dt="2026-09-29T11:16:25.128" v="49" actId="1076"/>
          <ac:spMkLst>
            <pc:docMk/>
            <pc:sldMk cId="0" sldId="262"/>
            <ac:spMk id="1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33.387" v="50" actId="1076"/>
        <pc:sldMkLst>
          <pc:docMk/>
          <pc:sldMk cId="0" sldId="263"/>
        </pc:sldMkLst>
        <pc:spChg chg="mod">
          <ac:chgData name="Briony Chisholm" userId="6ff21b25726039bd" providerId="LiveId" clId="{EB2578A6-1BA6-4034-BEAF-303C7E04A52F}" dt="2026-09-28T04:57:02.818" v="10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33.387" v="50" actId="1076"/>
          <ac:spMkLst>
            <pc:docMk/>
            <pc:sldMk cId="0" sldId="263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39.636" v="51" actId="1076"/>
        <pc:sldMkLst>
          <pc:docMk/>
          <pc:sldMk cId="0" sldId="264"/>
        </pc:sldMkLst>
        <pc:spChg chg="mod">
          <ac:chgData name="Briony Chisholm" userId="6ff21b25726039bd" providerId="LiveId" clId="{EB2578A6-1BA6-4034-BEAF-303C7E04A52F}" dt="2026-09-29T08:31:48.751" v="39" actId="1076"/>
          <ac:spMkLst>
            <pc:docMk/>
            <pc:sldMk cId="0" sldId="264"/>
            <ac:spMk id="4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39.636" v="51" actId="1076"/>
          <ac:spMkLst>
            <pc:docMk/>
            <pc:sldMk cId="0" sldId="264"/>
            <ac:spMk id="4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49.026" v="52" actId="1076"/>
        <pc:sldMkLst>
          <pc:docMk/>
          <pc:sldMk cId="0" sldId="267"/>
        </pc:sldMkLst>
        <pc:spChg chg="mod">
          <ac:chgData name="Briony Chisholm" userId="6ff21b25726039bd" providerId="LiveId" clId="{EB2578A6-1BA6-4034-BEAF-303C7E04A52F}" dt="2026-09-28T04:57:28.875" v="11" actId="14100"/>
          <ac:spMkLst>
            <pc:docMk/>
            <pc:sldMk cId="0" sldId="267"/>
            <ac:spMk id="1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49.026" v="52" actId="1076"/>
          <ac:spMkLst>
            <pc:docMk/>
            <pc:sldMk cId="0" sldId="267"/>
            <ac:spMk id="2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54.786" v="53" actId="1076"/>
        <pc:sldMkLst>
          <pc:docMk/>
          <pc:sldMk cId="0" sldId="268"/>
        </pc:sldMkLst>
        <pc:spChg chg="mod">
          <ac:chgData name="Briony Chisholm" userId="6ff21b25726039bd" providerId="LiveId" clId="{EB2578A6-1BA6-4034-BEAF-303C7E04A52F}" dt="2026-09-29T11:16:54.786" v="53" actId="1076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6:59.943" v="54" actId="1076"/>
        <pc:sldMkLst>
          <pc:docMk/>
          <pc:sldMk cId="0" sldId="269"/>
        </pc:sldMkLst>
        <pc:spChg chg="mod">
          <ac:chgData name="Briony Chisholm" userId="6ff21b25726039bd" providerId="LiveId" clId="{EB2578A6-1BA6-4034-BEAF-303C7E04A52F}" dt="2026-09-29T08:32:30.905" v="41" actId="20577"/>
          <ac:spMkLst>
            <pc:docMk/>
            <pc:sldMk cId="0" sldId="269"/>
            <ac:spMk id="1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32:43.069" v="43" actId="1038"/>
          <ac:spMkLst>
            <pc:docMk/>
            <pc:sldMk cId="0" sldId="269"/>
            <ac:spMk id="13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6:59.943" v="54" actId="1076"/>
          <ac:spMkLst>
            <pc:docMk/>
            <pc:sldMk cId="0" sldId="269"/>
            <ac:spMk id="14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7:06.386" v="55" actId="1076"/>
        <pc:sldMkLst>
          <pc:docMk/>
          <pc:sldMk cId="0" sldId="270"/>
        </pc:sldMkLst>
        <pc:spChg chg="mod">
          <ac:chgData name="Briony Chisholm" userId="6ff21b25726039bd" providerId="LiveId" clId="{EB2578A6-1BA6-4034-BEAF-303C7E04A52F}" dt="2026-09-29T11:17:06.386" v="55" actId="1076"/>
          <ac:spMkLst>
            <pc:docMk/>
            <pc:sldMk cId="0" sldId="270"/>
            <ac:spMk id="9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7:16.034" v="56" actId="1076"/>
        <pc:sldMkLst>
          <pc:docMk/>
          <pc:sldMk cId="0" sldId="271"/>
        </pc:sldMkLst>
        <pc:spChg chg="mod">
          <ac:chgData name="Briony Chisholm" userId="6ff21b25726039bd" providerId="LiveId" clId="{EB2578A6-1BA6-4034-BEAF-303C7E04A52F}" dt="2026-09-29T11:17:16.034" v="56" actId="1076"/>
          <ac:spMkLst>
            <pc:docMk/>
            <pc:sldMk cId="0" sldId="271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18" Type="http://schemas.openxmlformats.org/officeDocument/2006/relationships/image" Target="../media/image24.svg"/><Relationship Id="rId3" Type="http://schemas.openxmlformats.org/officeDocument/2006/relationships/image" Target="../media/image9.svg"/><Relationship Id="rId21" Type="http://schemas.openxmlformats.org/officeDocument/2006/relationships/image" Target="../media/image27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2" Type="http://schemas.openxmlformats.org/officeDocument/2006/relationships/image" Target="../media/image8.svg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24" Type="http://schemas.openxmlformats.org/officeDocument/2006/relationships/image" Target="../media/image30.svg"/><Relationship Id="rId5" Type="http://schemas.openxmlformats.org/officeDocument/2006/relationships/image" Target="../media/image11.png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svg"/><Relationship Id="rId22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hyperlink" Target="https://doi.org/10.1016/j.nepr.2025.104407" TargetMode="External"/><Relationship Id="rId4" Type="http://schemas.openxmlformats.org/officeDocument/2006/relationships/hyperlink" Target="https://doi.org/10.1016/j.nepr.2025.10432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1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Introduction to microlearning</a:t>
            </a:r>
          </a:p>
        </p:txBody>
      </p:sp>
      <p:sp>
        <p:nvSpPr>
          <p:cNvPr id="3" name="Freeform 3"/>
          <p:cNvSpPr/>
          <p:nvPr/>
        </p:nvSpPr>
        <p:spPr>
          <a:xfrm>
            <a:off x="14043194" y="8080401"/>
            <a:ext cx="3216106" cy="1177899"/>
          </a:xfrm>
          <a:custGeom>
            <a:avLst/>
            <a:gdLst/>
            <a:ahLst/>
            <a:cxnLst/>
            <a:rect l="l" t="t" r="r" b="b"/>
            <a:pathLst>
              <a:path w="3216106" h="1177899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99E39F-7BDF-7A57-AA22-8B6641D56F5F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41220" y="4424685"/>
            <a:ext cx="8246111" cy="2618140"/>
          </a:xfrm>
          <a:custGeom>
            <a:avLst/>
            <a:gdLst/>
            <a:ahLst/>
            <a:cxnLst/>
            <a:rect l="l" t="t" r="r" b="b"/>
            <a:pathLst>
              <a:path w="8246111" h="2618140">
                <a:moveTo>
                  <a:pt x="0" y="0"/>
                </a:moveTo>
                <a:lnTo>
                  <a:pt x="8246111" y="0"/>
                </a:lnTo>
                <a:lnTo>
                  <a:pt x="8246111" y="2618140"/>
                </a:lnTo>
                <a:lnTo>
                  <a:pt x="0" y="2618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671462" y="4119109"/>
            <a:ext cx="3211589" cy="2637517"/>
          </a:xfrm>
          <a:custGeom>
            <a:avLst/>
            <a:gdLst/>
            <a:ahLst/>
            <a:cxnLst/>
            <a:rect l="l" t="t" r="r" b="b"/>
            <a:pathLst>
              <a:path w="3211589" h="2637517">
                <a:moveTo>
                  <a:pt x="0" y="0"/>
                </a:moveTo>
                <a:lnTo>
                  <a:pt x="3211589" y="0"/>
                </a:lnTo>
                <a:lnTo>
                  <a:pt x="3211589" y="2637518"/>
                </a:lnTo>
                <a:lnTo>
                  <a:pt x="0" y="2637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28700" y="6847405"/>
            <a:ext cx="1906683" cy="2212395"/>
          </a:xfrm>
          <a:custGeom>
            <a:avLst/>
            <a:gdLst/>
            <a:ahLst/>
            <a:cxnLst/>
            <a:rect l="l" t="t" r="r" b="b"/>
            <a:pathLst>
              <a:path w="1906683" h="2212395">
                <a:moveTo>
                  <a:pt x="0" y="0"/>
                </a:moveTo>
                <a:lnTo>
                  <a:pt x="1906683" y="0"/>
                </a:lnTo>
                <a:lnTo>
                  <a:pt x="1906683" y="2212395"/>
                </a:lnTo>
                <a:lnTo>
                  <a:pt x="0" y="2212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479258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microlearning?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44233"/>
            <a:ext cx="16230600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39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Microlearning deals with relatively short, small learning units and short-term focused activities.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Theo Hug</a:t>
            </a:r>
            <a:r>
              <a:rPr lang="en-US" sz="3999" baseline="30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82100" y="5162255"/>
            <a:ext cx="5379233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FCFDFE"/>
                </a:solidFill>
                <a:latin typeface="Canva Sans"/>
                <a:ea typeface="Canva Sans"/>
                <a:cs typeface="Canva Sans"/>
                <a:sym typeface="Canva Sans"/>
              </a:rPr>
              <a:t>Length of microlearning: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CFDFE"/>
                </a:solidFill>
                <a:latin typeface="Canva Sans"/>
                <a:ea typeface="Canva Sans"/>
                <a:cs typeface="Canva Sans"/>
                <a:sym typeface="Canva Sans"/>
              </a:rPr>
              <a:t>5 seconds - 15 minutes</a:t>
            </a:r>
            <a:r>
              <a:rPr lang="en-US" sz="2999" baseline="30000" dirty="0">
                <a:solidFill>
                  <a:srgbClr val="FCFDFE"/>
                </a:solidFill>
                <a:latin typeface="Canva Sans"/>
                <a:ea typeface="Canva Sans"/>
                <a:cs typeface="Canva Sans"/>
                <a:sym typeface="Canva Sans"/>
              </a:rPr>
              <a:t>2-5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35383" y="7731759"/>
            <a:ext cx="14323917" cy="101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Essentially, microlearning is learning delivered in </a:t>
            </a:r>
            <a:r>
              <a:rPr lang="en-US" sz="2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bite-sized nuggets</a:t>
            </a: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              often via a </a:t>
            </a:r>
            <a:r>
              <a:rPr lang="en-US" sz="2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mobile device</a:t>
            </a: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allowing quick, easy and engaging access</a:t>
            </a:r>
            <a:r>
              <a:rPr lang="en-US" sz="2899" baseline="30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5-8</a:t>
            </a: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5646" y="9288400"/>
            <a:ext cx="16923927" cy="517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5904" lvl="1" indent="-107952" algn="l">
              <a:lnSpc>
                <a:spcPts val="1400"/>
              </a:lnSpc>
              <a:spcBef>
                <a:spcPct val="0"/>
              </a:spcBef>
              <a:buAutoNum type="arabicPeriod"/>
            </a:pPr>
            <a:r>
              <a:rPr lang="en-US" sz="1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Hug T. In: Microlearning Conference 2005: Learning &amp; Working in New Media Innsbruck, Austria, 2006. 2.Jahnke I, Lee Y-M, Pham M, et al. Technology, Knowledge and Learning 2020; 25: 585-619. 3. Díaz Redondo R, Caeiro Rodriguez M, López Escobar JJ, et al. Multimedia Tools and Applications 2021; 80: 1-31. 4. Denojean-Mairet M, López-Pernas S, Agbo FJ, et al. Smart Learning Environments 2024; 11: 46. 5. Taylor A and Hung W. Educational technology research and development 2022; 70: 363-395. 6.Buchem I and Hamelmann H. Microlearning: a strategy for ongoing professional development. 2010. 7. Alias NF and Razak RA. Interactive Learning Environments 2024: 1-21. 8. De Gagne JC, Park HK, Hall K, et al. JMIR Med Educ 2019; 5: e13997. 20190723.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92068"/>
            <a:ext cx="16230600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Buchem</a:t>
            </a:r>
            <a:r>
              <a:rPr lang="en-US" sz="2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and Hamelmann’s</a:t>
            </a:r>
            <a:r>
              <a:rPr lang="en-US" sz="2999" b="1" baseline="30000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</a:t>
            </a:r>
            <a:r>
              <a:rPr lang="en-US" sz="2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five design principles simply illustrate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microlearning for ongoing professional development: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631658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microlearning?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9083676"/>
            <a:ext cx="16923927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6. Buchem I and Hamelmann H. Microlearning: a strategy for ongoing professional development. 2010.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87695" y="4063669"/>
            <a:ext cx="12609505" cy="3319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5" lvl="1" indent="-302257" algn="l">
              <a:lnSpc>
                <a:spcPts val="5347"/>
              </a:lnSpc>
              <a:buAutoNum type="arabicPeriod"/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Format: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small, easy to read, standard output type</a:t>
            </a:r>
          </a:p>
          <a:p>
            <a:pPr marL="604515" lvl="1" indent="-302257" algn="l">
              <a:lnSpc>
                <a:spcPts val="5347"/>
              </a:lnSpc>
              <a:buAutoNum type="arabicPeriod"/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Focus: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clear, based on one topic or idea</a:t>
            </a:r>
          </a:p>
          <a:p>
            <a:pPr marL="604515" lvl="1" indent="-302257" algn="l">
              <a:lnSpc>
                <a:spcPts val="5347"/>
              </a:lnSpc>
              <a:buAutoNum type="arabicPeriod"/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Autonomy: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self-contained, no need to look for further information</a:t>
            </a:r>
          </a:p>
          <a:p>
            <a:pPr marL="604515" lvl="1" indent="-302257" algn="l">
              <a:lnSpc>
                <a:spcPts val="5347"/>
              </a:lnSpc>
              <a:buAutoNum type="arabicPeriod"/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Structure: 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has essential elements, such as topic or URL</a:t>
            </a:r>
          </a:p>
          <a:p>
            <a:pPr marL="604515" lvl="1" indent="-302257" algn="just">
              <a:lnSpc>
                <a:spcPts val="5347"/>
              </a:lnSpc>
              <a:buAutoNum type="arabicPeriod"/>
            </a:pP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Addressability:</a:t>
            </a:r>
            <a:r>
              <a:rPr lang="en-US" sz="27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 single resource or reference</a:t>
            </a:r>
          </a:p>
        </p:txBody>
      </p:sp>
      <p:sp>
        <p:nvSpPr>
          <p:cNvPr id="6" name="Freeform 6"/>
          <p:cNvSpPr/>
          <p:nvPr/>
        </p:nvSpPr>
        <p:spPr>
          <a:xfrm>
            <a:off x="1415324" y="4954833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7097522" y="886167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31658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WhatsApp-based microlearning?</a:t>
            </a:r>
          </a:p>
        </p:txBody>
      </p:sp>
      <p:sp>
        <p:nvSpPr>
          <p:cNvPr id="3" name="Freeform 3"/>
          <p:cNvSpPr/>
          <p:nvPr/>
        </p:nvSpPr>
        <p:spPr>
          <a:xfrm>
            <a:off x="1200411" y="730722"/>
            <a:ext cx="2310133" cy="2367274"/>
          </a:xfrm>
          <a:custGeom>
            <a:avLst/>
            <a:gdLst/>
            <a:ahLst/>
            <a:cxnLst/>
            <a:rect l="l" t="t" r="r" b="b"/>
            <a:pathLst>
              <a:path w="2310133" h="2367274">
                <a:moveTo>
                  <a:pt x="0" y="0"/>
                </a:moveTo>
                <a:lnTo>
                  <a:pt x="2310134" y="0"/>
                </a:lnTo>
                <a:lnTo>
                  <a:pt x="2310134" y="2367275"/>
                </a:lnTo>
                <a:lnTo>
                  <a:pt x="0" y="23672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00411" y="4155656"/>
            <a:ext cx="3571649" cy="4006722"/>
          </a:xfrm>
          <a:custGeom>
            <a:avLst/>
            <a:gdLst/>
            <a:ahLst/>
            <a:cxnLst/>
            <a:rect l="l" t="t" r="r" b="b"/>
            <a:pathLst>
              <a:path w="3571649" h="4006722">
                <a:moveTo>
                  <a:pt x="0" y="0"/>
                </a:moveTo>
                <a:lnTo>
                  <a:pt x="3571649" y="0"/>
                </a:lnTo>
                <a:lnTo>
                  <a:pt x="3571649" y="4006722"/>
                </a:lnTo>
                <a:lnTo>
                  <a:pt x="0" y="4006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978063" y="3727792"/>
            <a:ext cx="12281237" cy="467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WhatsApp groups of healthcare workers training together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Short sessions: 10-15 minutes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Sessions are text-based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2-3 learning points delivered predominantly as cases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Polls to encourage interaction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Short period (2-4 minutes) open to allow comments/questions</a:t>
            </a:r>
          </a:p>
          <a:p>
            <a:pPr marL="604515" lvl="1" indent="-302257" algn="l">
              <a:lnSpc>
                <a:spcPts val="5347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JPEG and voice-note summaries of lesson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103383" y="895428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492" y="1978312"/>
            <a:ext cx="12784557" cy="3909943"/>
            <a:chOff x="0" y="0"/>
            <a:chExt cx="3367126" cy="1029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67126" cy="1029779"/>
            </a:xfrm>
            <a:custGeom>
              <a:avLst/>
              <a:gdLst/>
              <a:ahLst/>
              <a:cxnLst/>
              <a:rect l="l" t="t" r="r" b="b"/>
              <a:pathLst>
                <a:path w="3367126" h="1029779">
                  <a:moveTo>
                    <a:pt x="0" y="0"/>
                  </a:moveTo>
                  <a:lnTo>
                    <a:pt x="3367126" y="0"/>
                  </a:lnTo>
                  <a:lnTo>
                    <a:pt x="3367126" y="1029779"/>
                  </a:lnTo>
                  <a:lnTo>
                    <a:pt x="0" y="1029779"/>
                  </a:lnTo>
                  <a:close/>
                </a:path>
              </a:pathLst>
            </a:custGeom>
            <a:ln w="57150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367126" cy="1058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77249" y="2324633"/>
            <a:ext cx="10097800" cy="3430659"/>
            <a:chOff x="0" y="0"/>
            <a:chExt cx="13463734" cy="4574211"/>
          </a:xfrm>
        </p:grpSpPr>
        <p:sp>
          <p:nvSpPr>
            <p:cNvPr id="6" name="Freeform 6"/>
            <p:cNvSpPr/>
            <p:nvPr/>
          </p:nvSpPr>
          <p:spPr>
            <a:xfrm>
              <a:off x="5627966" y="0"/>
              <a:ext cx="4946610" cy="4532326"/>
            </a:xfrm>
            <a:custGeom>
              <a:avLst/>
              <a:gdLst/>
              <a:ahLst/>
              <a:cxnLst/>
              <a:rect l="l" t="t" r="r" b="b"/>
              <a:pathLst>
                <a:path w="4946610" h="4532326">
                  <a:moveTo>
                    <a:pt x="0" y="0"/>
                  </a:moveTo>
                  <a:lnTo>
                    <a:pt x="4946610" y="0"/>
                  </a:lnTo>
                  <a:lnTo>
                    <a:pt x="4946610" y="4532326"/>
                  </a:lnTo>
                  <a:lnTo>
                    <a:pt x="0" y="4532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t="-35" b="-3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3835926"/>
              <a:ext cx="6048387" cy="281632"/>
            </a:xfrm>
            <a:custGeom>
              <a:avLst/>
              <a:gdLst/>
              <a:ahLst/>
              <a:cxnLst/>
              <a:rect l="l" t="t" r="r" b="b"/>
              <a:pathLst>
                <a:path w="6048387" h="281632">
                  <a:moveTo>
                    <a:pt x="0" y="0"/>
                  </a:moveTo>
                  <a:lnTo>
                    <a:pt x="6048387" y="0"/>
                  </a:lnTo>
                  <a:lnTo>
                    <a:pt x="6048387" y="281632"/>
                  </a:lnTo>
                  <a:lnTo>
                    <a:pt x="0" y="281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9865823" y="3836114"/>
              <a:ext cx="3597911" cy="280925"/>
            </a:xfrm>
            <a:custGeom>
              <a:avLst/>
              <a:gdLst/>
              <a:ahLst/>
              <a:cxnLst/>
              <a:rect l="l" t="t" r="r" b="b"/>
              <a:pathLst>
                <a:path w="3597911" h="280925">
                  <a:moveTo>
                    <a:pt x="0" y="0"/>
                  </a:moveTo>
                  <a:lnTo>
                    <a:pt x="3597911" y="0"/>
                  </a:lnTo>
                  <a:lnTo>
                    <a:pt x="3597911" y="280925"/>
                  </a:lnTo>
                  <a:lnTo>
                    <a:pt x="0" y="280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9"/>
            <p:cNvGrpSpPr/>
            <p:nvPr/>
          </p:nvGrpSpPr>
          <p:grpSpPr>
            <a:xfrm rot="5400000">
              <a:off x="1200693" y="3622777"/>
              <a:ext cx="968620" cy="850492"/>
              <a:chOff x="0" y="0"/>
              <a:chExt cx="1705762" cy="149773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316744" y="3583170"/>
              <a:ext cx="736511" cy="818119"/>
            </a:xfrm>
            <a:custGeom>
              <a:avLst/>
              <a:gdLst/>
              <a:ahLst/>
              <a:cxnLst/>
              <a:rect l="l" t="t" r="r" b="b"/>
              <a:pathLst>
                <a:path w="736511" h="818119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402340" y="3673035"/>
              <a:ext cx="565334" cy="638388"/>
            </a:xfrm>
            <a:custGeom>
              <a:avLst/>
              <a:gdLst/>
              <a:ahLst/>
              <a:cxnLst/>
              <a:rect l="l" t="t" r="r" b="b"/>
              <a:pathLst>
                <a:path w="565334" h="638388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" name="Group 13"/>
            <p:cNvGrpSpPr/>
            <p:nvPr/>
          </p:nvGrpSpPr>
          <p:grpSpPr>
            <a:xfrm rot="5400000">
              <a:off x="4215191" y="3622777"/>
              <a:ext cx="968620" cy="850492"/>
              <a:chOff x="0" y="0"/>
              <a:chExt cx="1705762" cy="149773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4331242" y="3583170"/>
              <a:ext cx="736511" cy="818119"/>
            </a:xfrm>
            <a:custGeom>
              <a:avLst/>
              <a:gdLst/>
              <a:ahLst/>
              <a:cxnLst/>
              <a:rect l="l" t="t" r="r" b="b"/>
              <a:pathLst>
                <a:path w="736511" h="818119">
                  <a:moveTo>
                    <a:pt x="0" y="0"/>
                  </a:moveTo>
                  <a:lnTo>
                    <a:pt x="736510" y="0"/>
                  </a:lnTo>
                  <a:lnTo>
                    <a:pt x="736510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416837" y="3673035"/>
              <a:ext cx="565334" cy="638388"/>
            </a:xfrm>
            <a:custGeom>
              <a:avLst/>
              <a:gdLst/>
              <a:ahLst/>
              <a:cxnLst/>
              <a:rect l="l" t="t" r="r" b="b"/>
              <a:pathLst>
                <a:path w="565334" h="638388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" name="Group 17"/>
            <p:cNvGrpSpPr/>
            <p:nvPr/>
          </p:nvGrpSpPr>
          <p:grpSpPr>
            <a:xfrm rot="5400000">
              <a:off x="11016798" y="3622777"/>
              <a:ext cx="968620" cy="850492"/>
              <a:chOff x="0" y="0"/>
              <a:chExt cx="1705762" cy="149773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11132849" y="3583170"/>
              <a:ext cx="736511" cy="818119"/>
            </a:xfrm>
            <a:custGeom>
              <a:avLst/>
              <a:gdLst/>
              <a:ahLst/>
              <a:cxnLst/>
              <a:rect l="l" t="t" r="r" b="b"/>
              <a:pathLst>
                <a:path w="736511" h="818119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18438" y="3673035"/>
              <a:ext cx="565334" cy="638388"/>
            </a:xfrm>
            <a:custGeom>
              <a:avLst/>
              <a:gdLst/>
              <a:ahLst/>
              <a:cxnLst/>
              <a:rect l="l" t="t" r="r" b="b"/>
              <a:pathLst>
                <a:path w="565334" h="638388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1" name="Group 21"/>
            <p:cNvGrpSpPr/>
            <p:nvPr/>
          </p:nvGrpSpPr>
          <p:grpSpPr>
            <a:xfrm rot="5400000">
              <a:off x="9301600" y="1417564"/>
              <a:ext cx="968620" cy="850492"/>
              <a:chOff x="0" y="0"/>
              <a:chExt cx="1705762" cy="149773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9417651" y="1377950"/>
              <a:ext cx="736511" cy="818119"/>
            </a:xfrm>
            <a:custGeom>
              <a:avLst/>
              <a:gdLst/>
              <a:ahLst/>
              <a:cxnLst/>
              <a:rect l="l" t="t" r="r" b="b"/>
              <a:pathLst>
                <a:path w="736511" h="818119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503239" y="1467815"/>
              <a:ext cx="565334" cy="638388"/>
            </a:xfrm>
            <a:custGeom>
              <a:avLst/>
              <a:gdLst/>
              <a:ahLst/>
              <a:cxnLst/>
              <a:rect l="l" t="t" r="r" b="b"/>
              <a:pathLst>
                <a:path w="565334" h="638388">
                  <a:moveTo>
                    <a:pt x="0" y="0"/>
                  </a:moveTo>
                  <a:lnTo>
                    <a:pt x="565334" y="0"/>
                  </a:lnTo>
                  <a:lnTo>
                    <a:pt x="565334" y="638388"/>
                  </a:lnTo>
                  <a:lnTo>
                    <a:pt x="0" y="638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5" name="Group 25"/>
            <p:cNvGrpSpPr/>
            <p:nvPr/>
          </p:nvGrpSpPr>
          <p:grpSpPr>
            <a:xfrm rot="5400000">
              <a:off x="5932329" y="1417564"/>
              <a:ext cx="968620" cy="850492"/>
              <a:chOff x="0" y="0"/>
              <a:chExt cx="1705762" cy="149773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6048380" y="1377950"/>
              <a:ext cx="736511" cy="818119"/>
            </a:xfrm>
            <a:custGeom>
              <a:avLst/>
              <a:gdLst/>
              <a:ahLst/>
              <a:cxnLst/>
              <a:rect l="l" t="t" r="r" b="b"/>
              <a:pathLst>
                <a:path w="736511" h="818119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133969" y="1467815"/>
              <a:ext cx="565334" cy="638388"/>
            </a:xfrm>
            <a:custGeom>
              <a:avLst/>
              <a:gdLst/>
              <a:ahLst/>
              <a:cxnLst/>
              <a:rect l="l" t="t" r="r" b="b"/>
              <a:pathLst>
                <a:path w="565334" h="638388">
                  <a:moveTo>
                    <a:pt x="0" y="0"/>
                  </a:moveTo>
                  <a:lnTo>
                    <a:pt x="565333" y="0"/>
                  </a:lnTo>
                  <a:lnTo>
                    <a:pt x="565333" y="638388"/>
                  </a:lnTo>
                  <a:lnTo>
                    <a:pt x="0" y="638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773287" y="3401507"/>
              <a:ext cx="816402" cy="1172704"/>
            </a:xfrm>
            <a:custGeom>
              <a:avLst/>
              <a:gdLst/>
              <a:ahLst/>
              <a:cxnLst/>
              <a:rect l="l" t="t" r="r" b="b"/>
              <a:pathLst>
                <a:path w="816402" h="1172704">
                  <a:moveTo>
                    <a:pt x="0" y="0"/>
                  </a:moveTo>
                  <a:lnTo>
                    <a:pt x="816403" y="0"/>
                  </a:lnTo>
                  <a:lnTo>
                    <a:pt x="816403" y="1172704"/>
                  </a:lnTo>
                  <a:lnTo>
                    <a:pt x="0" y="117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553620" y="3826176"/>
              <a:ext cx="262773" cy="332100"/>
            </a:xfrm>
            <a:custGeom>
              <a:avLst/>
              <a:gdLst/>
              <a:ahLst/>
              <a:cxnLst/>
              <a:rect l="l" t="t" r="r" b="b"/>
              <a:pathLst>
                <a:path w="262773" h="332100">
                  <a:moveTo>
                    <a:pt x="0" y="0"/>
                  </a:moveTo>
                  <a:lnTo>
                    <a:pt x="262773" y="0"/>
                  </a:lnTo>
                  <a:lnTo>
                    <a:pt x="262773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2434" r="-243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9619817" y="1634831"/>
              <a:ext cx="332179" cy="304356"/>
            </a:xfrm>
            <a:custGeom>
              <a:avLst/>
              <a:gdLst/>
              <a:ahLst/>
              <a:cxnLst/>
              <a:rect l="l" t="t" r="r" b="b"/>
              <a:pathLst>
                <a:path w="332179" h="304356">
                  <a:moveTo>
                    <a:pt x="0" y="0"/>
                  </a:moveTo>
                  <a:lnTo>
                    <a:pt x="332179" y="0"/>
                  </a:lnTo>
                  <a:lnTo>
                    <a:pt x="332179" y="304356"/>
                  </a:lnTo>
                  <a:lnTo>
                    <a:pt x="0" y="304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73" r="-7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6250589" y="1620963"/>
              <a:ext cx="332100" cy="332100"/>
            </a:xfrm>
            <a:custGeom>
              <a:avLst/>
              <a:gdLst/>
              <a:ahLst/>
              <a:cxnLst/>
              <a:rect l="l" t="t" r="r" b="b"/>
              <a:pathLst>
                <a:path w="332100" h="332100">
                  <a:moveTo>
                    <a:pt x="0" y="0"/>
                  </a:moveTo>
                  <a:lnTo>
                    <a:pt x="332100" y="0"/>
                  </a:lnTo>
                  <a:lnTo>
                    <a:pt x="332100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1335239" y="3826356"/>
              <a:ext cx="331739" cy="331739"/>
            </a:xfrm>
            <a:custGeom>
              <a:avLst/>
              <a:gdLst/>
              <a:ahLst/>
              <a:cxnLst/>
              <a:rect l="l" t="t" r="r" b="b"/>
              <a:pathLst>
                <a:path w="331739" h="331739">
                  <a:moveTo>
                    <a:pt x="0" y="0"/>
                  </a:moveTo>
                  <a:lnTo>
                    <a:pt x="331739" y="0"/>
                  </a:lnTo>
                  <a:lnTo>
                    <a:pt x="331739" y="331739"/>
                  </a:lnTo>
                  <a:lnTo>
                    <a:pt x="0" y="331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4533451" y="3826176"/>
              <a:ext cx="332100" cy="332100"/>
            </a:xfrm>
            <a:custGeom>
              <a:avLst/>
              <a:gdLst/>
              <a:ahLst/>
              <a:cxnLst/>
              <a:rect l="l" t="t" r="r" b="b"/>
              <a:pathLst>
                <a:path w="332100" h="332100">
                  <a:moveTo>
                    <a:pt x="0" y="0"/>
                  </a:moveTo>
                  <a:lnTo>
                    <a:pt x="332099" y="0"/>
                  </a:lnTo>
                  <a:lnTo>
                    <a:pt x="332099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5"/>
            <p:cNvSpPr/>
            <p:nvPr/>
          </p:nvSpPr>
          <p:spPr>
            <a:xfrm rot="1572120">
              <a:off x="6773331" y="3114055"/>
              <a:ext cx="581365" cy="1139934"/>
            </a:xfrm>
            <a:custGeom>
              <a:avLst/>
              <a:gdLst/>
              <a:ahLst/>
              <a:cxnLst/>
              <a:rect l="l" t="t" r="r" b="b"/>
              <a:pathLst>
                <a:path w="581365" h="1139934">
                  <a:moveTo>
                    <a:pt x="0" y="0"/>
                  </a:moveTo>
                  <a:lnTo>
                    <a:pt x="581365" y="0"/>
                  </a:lnTo>
                  <a:lnTo>
                    <a:pt x="581365" y="1139935"/>
                  </a:lnTo>
                  <a:lnTo>
                    <a:pt x="0" y="113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-2411" r="-24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6"/>
            <p:cNvSpPr/>
            <p:nvPr/>
          </p:nvSpPr>
          <p:spPr>
            <a:xfrm rot="-3198840">
              <a:off x="9286354" y="2519723"/>
              <a:ext cx="581365" cy="1139934"/>
            </a:xfrm>
            <a:custGeom>
              <a:avLst/>
              <a:gdLst/>
              <a:ahLst/>
              <a:cxnLst/>
              <a:rect l="l" t="t" r="r" b="b"/>
              <a:pathLst>
                <a:path w="581365" h="1139934">
                  <a:moveTo>
                    <a:pt x="0" y="0"/>
                  </a:moveTo>
                  <a:lnTo>
                    <a:pt x="581366" y="0"/>
                  </a:lnTo>
                  <a:lnTo>
                    <a:pt x="581366" y="1139935"/>
                  </a:lnTo>
                  <a:lnTo>
                    <a:pt x="0" y="113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-2411" r="-24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551316" y="2413925"/>
              <a:ext cx="2296361" cy="3236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 dirty="0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Design stage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551316" y="2846504"/>
              <a:ext cx="2296362" cy="22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Draft lessons designed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824484" y="2248056"/>
              <a:ext cx="2296362" cy="682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Final content review/finalisation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824484" y="2935691"/>
              <a:ext cx="2296362" cy="44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by organisation requesting training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344973" y="322585"/>
              <a:ext cx="2282213" cy="347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Adjustments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577037" y="322585"/>
              <a:ext cx="2660337" cy="347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Subject expert review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344973" y="708562"/>
              <a:ext cx="2282213" cy="615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Adjust lessons through a number of drafts and consultation with expert reviewer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767780" y="708562"/>
              <a:ext cx="2278852" cy="22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Expert review of content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42263" y="2413925"/>
              <a:ext cx="2285472" cy="3236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 dirty="0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Planning phase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64007" y="2880197"/>
              <a:ext cx="2285472" cy="444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guidelines and establish learning points required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61845" y="2107059"/>
              <a:ext cx="2278852" cy="347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Review cycle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394050" y="1940212"/>
            <a:ext cx="3697368" cy="6122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53"/>
              </a:lnSpc>
            </a:pPr>
            <a:r>
              <a:rPr lang="en-US" sz="3399" spc="98" dirty="0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Lesson design</a:t>
            </a:r>
          </a:p>
          <a:p>
            <a:pPr algn="l">
              <a:lnSpc>
                <a:spcPts val="3406"/>
              </a:lnSpc>
            </a:pPr>
            <a:r>
              <a:rPr lang="en-US" sz="2600" spc="75" dirty="0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Clear steps for adaptive</a:t>
            </a:r>
          </a:p>
          <a:p>
            <a:pPr algn="l">
              <a:lnSpc>
                <a:spcPts val="3406"/>
              </a:lnSpc>
            </a:pPr>
            <a:r>
              <a:rPr lang="en-US" sz="2600" spc="75" dirty="0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and iterative development of lessons</a:t>
            </a:r>
          </a:p>
          <a:p>
            <a:pPr algn="l">
              <a:lnSpc>
                <a:spcPts val="4716"/>
              </a:lnSpc>
            </a:pPr>
            <a:endParaRPr lang="en-US" sz="2600" spc="75" dirty="0">
              <a:solidFill>
                <a:srgbClr val="191919"/>
              </a:solidFill>
              <a:latin typeface="Aptos"/>
              <a:ea typeface="Aptos"/>
              <a:cs typeface="Aptos"/>
              <a:sym typeface="Aptos"/>
            </a:endParaRPr>
          </a:p>
          <a:p>
            <a:pPr marL="524829" lvl="1" indent="-262415" algn="l">
              <a:lnSpc>
                <a:spcPts val="3799"/>
              </a:lnSpc>
            </a:pPr>
            <a:endParaRPr lang="en-US" sz="2600" spc="75" dirty="0">
              <a:solidFill>
                <a:srgbClr val="191919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4453"/>
              </a:lnSpc>
            </a:pPr>
            <a:endParaRPr lang="en-US" sz="2600" spc="75" dirty="0">
              <a:solidFill>
                <a:srgbClr val="191919"/>
              </a:solidFill>
              <a:latin typeface="Aptos"/>
              <a:ea typeface="Aptos"/>
              <a:cs typeface="Aptos"/>
              <a:sym typeface="Aptos"/>
            </a:endParaRPr>
          </a:p>
          <a:p>
            <a:pPr marL="615315" lvl="1" indent="-307657" algn="l">
              <a:lnSpc>
                <a:spcPts val="4453"/>
              </a:lnSpc>
            </a:pPr>
            <a:endParaRPr lang="en-US" sz="2600" spc="75" dirty="0">
              <a:solidFill>
                <a:srgbClr val="191919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4453"/>
              </a:lnSpc>
            </a:pPr>
            <a:r>
              <a:rPr lang="en-US" sz="3399" spc="98" dirty="0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Recruitment</a:t>
            </a:r>
          </a:p>
          <a:p>
            <a:pPr algn="l">
              <a:lnSpc>
                <a:spcPts val="3406"/>
              </a:lnSpc>
            </a:pPr>
            <a:r>
              <a:rPr lang="en-US" sz="2600" spc="75" dirty="0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Clear steps for recruitment</a:t>
            </a:r>
          </a:p>
          <a:p>
            <a:pPr algn="l">
              <a:lnSpc>
                <a:spcPts val="4715"/>
              </a:lnSpc>
            </a:pPr>
            <a:endParaRPr lang="en-US" sz="2600" spc="75" dirty="0">
              <a:solidFill>
                <a:srgbClr val="191919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49" name="Freeform 49"/>
          <p:cNvSpPr/>
          <p:nvPr/>
        </p:nvSpPr>
        <p:spPr>
          <a:xfrm>
            <a:off x="6852597" y="6212105"/>
            <a:ext cx="3583414" cy="3283303"/>
          </a:xfrm>
          <a:custGeom>
            <a:avLst/>
            <a:gdLst/>
            <a:ahLst/>
            <a:cxnLst/>
            <a:rect l="l" t="t" r="r" b="b"/>
            <a:pathLst>
              <a:path w="3583414" h="3283303">
                <a:moveTo>
                  <a:pt x="0" y="0"/>
                </a:moveTo>
                <a:lnTo>
                  <a:pt x="3583414" y="0"/>
                </a:lnTo>
                <a:lnTo>
                  <a:pt x="3583414" y="3283303"/>
                </a:lnTo>
                <a:lnTo>
                  <a:pt x="0" y="3283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0" name="Group 50"/>
          <p:cNvGrpSpPr/>
          <p:nvPr/>
        </p:nvGrpSpPr>
        <p:grpSpPr>
          <a:xfrm>
            <a:off x="2301049" y="9046844"/>
            <a:ext cx="4856103" cy="147720"/>
            <a:chOff x="0" y="0"/>
            <a:chExt cx="2487343" cy="7566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487344" cy="75663"/>
            </a:xfrm>
            <a:custGeom>
              <a:avLst/>
              <a:gdLst/>
              <a:ahLst/>
              <a:cxnLst/>
              <a:rect l="l" t="t" r="r" b="b"/>
              <a:pathLst>
                <a:path w="2487344" h="75663">
                  <a:moveTo>
                    <a:pt x="37832" y="0"/>
                  </a:moveTo>
                  <a:lnTo>
                    <a:pt x="2449512" y="0"/>
                  </a:lnTo>
                  <a:cubicBezTo>
                    <a:pt x="2470406" y="0"/>
                    <a:pt x="2487344" y="16938"/>
                    <a:pt x="2487344" y="37832"/>
                  </a:cubicBezTo>
                  <a:lnTo>
                    <a:pt x="2487344" y="37832"/>
                  </a:lnTo>
                  <a:cubicBezTo>
                    <a:pt x="2487344" y="47865"/>
                    <a:pt x="2483358" y="57488"/>
                    <a:pt x="2476263" y="64583"/>
                  </a:cubicBezTo>
                  <a:cubicBezTo>
                    <a:pt x="2469168" y="71678"/>
                    <a:pt x="2459545" y="75663"/>
                    <a:pt x="2449512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2487343" cy="104238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22579" y="9046844"/>
            <a:ext cx="3052471" cy="147720"/>
            <a:chOff x="0" y="0"/>
            <a:chExt cx="1563505" cy="7566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563505" cy="75663"/>
            </a:xfrm>
            <a:custGeom>
              <a:avLst/>
              <a:gdLst/>
              <a:ahLst/>
              <a:cxnLst/>
              <a:rect l="l" t="t" r="r" b="b"/>
              <a:pathLst>
                <a:path w="1563505" h="75663">
                  <a:moveTo>
                    <a:pt x="37832" y="0"/>
                  </a:moveTo>
                  <a:lnTo>
                    <a:pt x="1525674" y="0"/>
                  </a:lnTo>
                  <a:cubicBezTo>
                    <a:pt x="1535707" y="0"/>
                    <a:pt x="1545330" y="3986"/>
                    <a:pt x="1552425" y="11081"/>
                  </a:cubicBezTo>
                  <a:cubicBezTo>
                    <a:pt x="1559520" y="18175"/>
                    <a:pt x="1563505" y="27798"/>
                    <a:pt x="1563505" y="37832"/>
                  </a:cubicBezTo>
                  <a:lnTo>
                    <a:pt x="1563505" y="37832"/>
                  </a:lnTo>
                  <a:cubicBezTo>
                    <a:pt x="1563505" y="58726"/>
                    <a:pt x="1546568" y="75663"/>
                    <a:pt x="1525674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1563505" cy="104238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56" name="Freeform 56"/>
          <p:cNvSpPr/>
          <p:nvPr/>
        </p:nvSpPr>
        <p:spPr>
          <a:xfrm rot="5400000">
            <a:off x="3645397" y="8836509"/>
            <a:ext cx="701685" cy="616113"/>
          </a:xfrm>
          <a:custGeom>
            <a:avLst/>
            <a:gdLst/>
            <a:ahLst/>
            <a:cxnLst/>
            <a:rect l="l" t="t" r="r" b="b"/>
            <a:pathLst>
              <a:path w="701685" h="616113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57" name="Group 57"/>
          <p:cNvGrpSpPr/>
          <p:nvPr/>
        </p:nvGrpSpPr>
        <p:grpSpPr>
          <a:xfrm>
            <a:off x="3729470" y="8793723"/>
            <a:ext cx="533540" cy="620847"/>
            <a:chOff x="0" y="0"/>
            <a:chExt cx="6985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33637"/>
              <a:ext cx="698500" cy="745527"/>
            </a:xfrm>
            <a:custGeom>
              <a:avLst/>
              <a:gdLst/>
              <a:ahLst/>
              <a:cxnLst/>
              <a:rect l="l" t="t" r="r" b="b"/>
              <a:pathLst>
                <a:path w="698500" h="745527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3791470" y="8865869"/>
            <a:ext cx="409539" cy="476554"/>
            <a:chOff x="0" y="0"/>
            <a:chExt cx="6985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21911"/>
              <a:ext cx="698500" cy="768979"/>
            </a:xfrm>
            <a:custGeom>
              <a:avLst/>
              <a:gdLst/>
              <a:ahLst/>
              <a:cxnLst/>
              <a:rect l="l" t="t" r="r" b="b"/>
              <a:pathLst>
                <a:path w="698500" h="768979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14057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63" name="Freeform 63"/>
          <p:cNvSpPr/>
          <p:nvPr/>
        </p:nvSpPr>
        <p:spPr>
          <a:xfrm rot="5400000">
            <a:off x="5829155" y="8836509"/>
            <a:ext cx="701685" cy="616113"/>
          </a:xfrm>
          <a:custGeom>
            <a:avLst/>
            <a:gdLst/>
            <a:ahLst/>
            <a:cxnLst/>
            <a:rect l="l" t="t" r="r" b="b"/>
            <a:pathLst>
              <a:path w="701685" h="616113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64" name="Group 64"/>
          <p:cNvGrpSpPr/>
          <p:nvPr/>
        </p:nvGrpSpPr>
        <p:grpSpPr>
          <a:xfrm>
            <a:off x="5913228" y="8793723"/>
            <a:ext cx="533540" cy="620847"/>
            <a:chOff x="0" y="0"/>
            <a:chExt cx="6985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33637"/>
              <a:ext cx="698500" cy="745527"/>
            </a:xfrm>
            <a:custGeom>
              <a:avLst/>
              <a:gdLst/>
              <a:ahLst/>
              <a:cxnLst/>
              <a:rect l="l" t="t" r="r" b="b"/>
              <a:pathLst>
                <a:path w="698500" h="745527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5975228" y="8865869"/>
            <a:ext cx="409539" cy="476554"/>
            <a:chOff x="0" y="0"/>
            <a:chExt cx="698500" cy="812800"/>
          </a:xfrm>
        </p:grpSpPr>
        <p:sp>
          <p:nvSpPr>
            <p:cNvPr id="68" name="Freeform 68"/>
            <p:cNvSpPr/>
            <p:nvPr/>
          </p:nvSpPr>
          <p:spPr>
            <a:xfrm>
              <a:off x="0" y="21911"/>
              <a:ext cx="698500" cy="768979"/>
            </a:xfrm>
            <a:custGeom>
              <a:avLst/>
              <a:gdLst/>
              <a:ahLst/>
              <a:cxnLst/>
              <a:rect l="l" t="t" r="r" b="b"/>
              <a:pathLst>
                <a:path w="698500" h="768979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70" name="Freeform 70"/>
          <p:cNvSpPr/>
          <p:nvPr/>
        </p:nvSpPr>
        <p:spPr>
          <a:xfrm rot="5400000">
            <a:off x="10756365" y="8836509"/>
            <a:ext cx="701685" cy="616113"/>
          </a:xfrm>
          <a:custGeom>
            <a:avLst/>
            <a:gdLst/>
            <a:ahLst/>
            <a:cxnLst/>
            <a:rect l="l" t="t" r="r" b="b"/>
            <a:pathLst>
              <a:path w="701685" h="616113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71" name="Group 71"/>
          <p:cNvGrpSpPr/>
          <p:nvPr/>
        </p:nvGrpSpPr>
        <p:grpSpPr>
          <a:xfrm>
            <a:off x="10840438" y="8793723"/>
            <a:ext cx="533540" cy="620847"/>
            <a:chOff x="0" y="0"/>
            <a:chExt cx="6985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33637"/>
              <a:ext cx="698500" cy="745527"/>
            </a:xfrm>
            <a:custGeom>
              <a:avLst/>
              <a:gdLst/>
              <a:ahLst/>
              <a:cxnLst/>
              <a:rect l="l" t="t" r="r" b="b"/>
              <a:pathLst>
                <a:path w="698500" h="745527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0902438" y="8865869"/>
            <a:ext cx="409539" cy="476554"/>
            <a:chOff x="0" y="0"/>
            <a:chExt cx="698500" cy="812800"/>
          </a:xfrm>
        </p:grpSpPr>
        <p:sp>
          <p:nvSpPr>
            <p:cNvPr id="75" name="Freeform 75"/>
            <p:cNvSpPr/>
            <p:nvPr/>
          </p:nvSpPr>
          <p:spPr>
            <a:xfrm>
              <a:off x="0" y="21911"/>
              <a:ext cx="698500" cy="768979"/>
            </a:xfrm>
            <a:custGeom>
              <a:avLst/>
              <a:gdLst/>
              <a:ahLst/>
              <a:cxnLst/>
              <a:rect l="l" t="t" r="r" b="b"/>
              <a:pathLst>
                <a:path w="698500" h="768979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77" name="Freeform 77"/>
          <p:cNvSpPr/>
          <p:nvPr/>
        </p:nvSpPr>
        <p:spPr>
          <a:xfrm rot="5400000">
            <a:off x="9513843" y="7239010"/>
            <a:ext cx="701685" cy="616113"/>
          </a:xfrm>
          <a:custGeom>
            <a:avLst/>
            <a:gdLst/>
            <a:ahLst/>
            <a:cxnLst/>
            <a:rect l="l" t="t" r="r" b="b"/>
            <a:pathLst>
              <a:path w="701685" h="616113">
                <a:moveTo>
                  <a:pt x="0" y="0"/>
                </a:moveTo>
                <a:lnTo>
                  <a:pt x="701685" y="0"/>
                </a:lnTo>
                <a:lnTo>
                  <a:pt x="701685" y="616112"/>
                </a:lnTo>
                <a:lnTo>
                  <a:pt x="0" y="6161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78" name="Group 78"/>
          <p:cNvGrpSpPr/>
          <p:nvPr/>
        </p:nvGrpSpPr>
        <p:grpSpPr>
          <a:xfrm>
            <a:off x="9597915" y="7196224"/>
            <a:ext cx="533540" cy="620847"/>
            <a:chOff x="0" y="0"/>
            <a:chExt cx="698500" cy="812800"/>
          </a:xfrm>
        </p:grpSpPr>
        <p:sp>
          <p:nvSpPr>
            <p:cNvPr id="79" name="Freeform 79"/>
            <p:cNvSpPr/>
            <p:nvPr/>
          </p:nvSpPr>
          <p:spPr>
            <a:xfrm>
              <a:off x="0" y="33637"/>
              <a:ext cx="698500" cy="745527"/>
            </a:xfrm>
            <a:custGeom>
              <a:avLst/>
              <a:gdLst/>
              <a:ahLst/>
              <a:cxnLst/>
              <a:rect l="l" t="t" r="r" b="b"/>
              <a:pathLst>
                <a:path w="698500" h="745527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659916" y="7268370"/>
            <a:ext cx="409539" cy="476554"/>
            <a:chOff x="0" y="0"/>
            <a:chExt cx="698500" cy="812800"/>
          </a:xfrm>
        </p:grpSpPr>
        <p:sp>
          <p:nvSpPr>
            <p:cNvPr id="82" name="Freeform 82"/>
            <p:cNvSpPr/>
            <p:nvPr/>
          </p:nvSpPr>
          <p:spPr>
            <a:xfrm>
              <a:off x="0" y="21911"/>
              <a:ext cx="698500" cy="768979"/>
            </a:xfrm>
            <a:custGeom>
              <a:avLst/>
              <a:gdLst/>
              <a:ahLst/>
              <a:cxnLst/>
              <a:rect l="l" t="t" r="r" b="b"/>
              <a:pathLst>
                <a:path w="698500" h="768979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84" name="Freeform 84"/>
          <p:cNvSpPr/>
          <p:nvPr/>
        </p:nvSpPr>
        <p:spPr>
          <a:xfrm rot="5400000">
            <a:off x="7073080" y="7239010"/>
            <a:ext cx="701685" cy="616113"/>
          </a:xfrm>
          <a:custGeom>
            <a:avLst/>
            <a:gdLst/>
            <a:ahLst/>
            <a:cxnLst/>
            <a:rect l="l" t="t" r="r" b="b"/>
            <a:pathLst>
              <a:path w="701685" h="616113">
                <a:moveTo>
                  <a:pt x="0" y="0"/>
                </a:moveTo>
                <a:lnTo>
                  <a:pt x="701685" y="0"/>
                </a:lnTo>
                <a:lnTo>
                  <a:pt x="701685" y="616112"/>
                </a:lnTo>
                <a:lnTo>
                  <a:pt x="0" y="6161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85" name="Group 85"/>
          <p:cNvGrpSpPr/>
          <p:nvPr/>
        </p:nvGrpSpPr>
        <p:grpSpPr>
          <a:xfrm>
            <a:off x="7157152" y="7196224"/>
            <a:ext cx="533540" cy="620847"/>
            <a:chOff x="0" y="0"/>
            <a:chExt cx="698500" cy="812800"/>
          </a:xfrm>
        </p:grpSpPr>
        <p:sp>
          <p:nvSpPr>
            <p:cNvPr id="86" name="Freeform 86"/>
            <p:cNvSpPr/>
            <p:nvPr/>
          </p:nvSpPr>
          <p:spPr>
            <a:xfrm>
              <a:off x="0" y="33637"/>
              <a:ext cx="698500" cy="745527"/>
            </a:xfrm>
            <a:custGeom>
              <a:avLst/>
              <a:gdLst/>
              <a:ahLst/>
              <a:cxnLst/>
              <a:rect l="l" t="t" r="r" b="b"/>
              <a:pathLst>
                <a:path w="698500" h="745527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7219153" y="7268370"/>
            <a:ext cx="409539" cy="476554"/>
            <a:chOff x="0" y="0"/>
            <a:chExt cx="698500" cy="812800"/>
          </a:xfrm>
        </p:grpSpPr>
        <p:sp>
          <p:nvSpPr>
            <p:cNvPr id="89" name="Freeform 89"/>
            <p:cNvSpPr/>
            <p:nvPr/>
          </p:nvSpPr>
          <p:spPr>
            <a:xfrm>
              <a:off x="0" y="21911"/>
              <a:ext cx="698500" cy="768979"/>
            </a:xfrm>
            <a:custGeom>
              <a:avLst/>
              <a:gdLst/>
              <a:ahLst/>
              <a:cxnLst/>
              <a:rect l="l" t="t" r="r" b="b"/>
              <a:pathLst>
                <a:path w="698500" h="768979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 rot="2700000">
            <a:off x="4807078" y="8891724"/>
            <a:ext cx="559165" cy="147720"/>
            <a:chOff x="0" y="0"/>
            <a:chExt cx="286410" cy="75663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286410" cy="75663"/>
            </a:xfrm>
            <a:custGeom>
              <a:avLst/>
              <a:gdLst/>
              <a:ahLst/>
              <a:cxnLst/>
              <a:rect l="l" t="t" r="r" b="b"/>
              <a:pathLst>
                <a:path w="286410" h="75663">
                  <a:moveTo>
                    <a:pt x="37832" y="0"/>
                  </a:moveTo>
                  <a:lnTo>
                    <a:pt x="248578" y="0"/>
                  </a:lnTo>
                  <a:cubicBezTo>
                    <a:pt x="269472" y="0"/>
                    <a:pt x="286410" y="16938"/>
                    <a:pt x="286410" y="37832"/>
                  </a:cubicBezTo>
                  <a:lnTo>
                    <a:pt x="286410" y="37832"/>
                  </a:lnTo>
                  <a:cubicBezTo>
                    <a:pt x="286410" y="47865"/>
                    <a:pt x="282424" y="57488"/>
                    <a:pt x="275329" y="64583"/>
                  </a:cubicBezTo>
                  <a:cubicBezTo>
                    <a:pt x="268234" y="71678"/>
                    <a:pt x="258612" y="75663"/>
                    <a:pt x="248578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28575"/>
              <a:ext cx="286410" cy="104238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 rot="-2700000">
            <a:off x="4791773" y="9195625"/>
            <a:ext cx="577096" cy="147720"/>
            <a:chOff x="0" y="0"/>
            <a:chExt cx="295594" cy="75663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295594" cy="75663"/>
            </a:xfrm>
            <a:custGeom>
              <a:avLst/>
              <a:gdLst/>
              <a:ahLst/>
              <a:cxnLst/>
              <a:rect l="l" t="t" r="r" b="b"/>
              <a:pathLst>
                <a:path w="295594" h="75663">
                  <a:moveTo>
                    <a:pt x="37832" y="0"/>
                  </a:moveTo>
                  <a:lnTo>
                    <a:pt x="257763" y="0"/>
                  </a:lnTo>
                  <a:cubicBezTo>
                    <a:pt x="267796" y="0"/>
                    <a:pt x="277419" y="3986"/>
                    <a:pt x="284514" y="11081"/>
                  </a:cubicBezTo>
                  <a:cubicBezTo>
                    <a:pt x="291609" y="18175"/>
                    <a:pt x="295594" y="27798"/>
                    <a:pt x="295594" y="37832"/>
                  </a:cubicBezTo>
                  <a:lnTo>
                    <a:pt x="295594" y="37832"/>
                  </a:lnTo>
                  <a:cubicBezTo>
                    <a:pt x="295594" y="58726"/>
                    <a:pt x="278657" y="75663"/>
                    <a:pt x="257763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295594" cy="104238"/>
            </a:xfrm>
            <a:prstGeom prst="rect">
              <a:avLst/>
            </a:prstGeom>
          </p:spPr>
          <p:txBody>
            <a:bodyPr lIns="27863" tIns="27863" rIns="27863" bIns="27863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7" name="Freeform 97"/>
          <p:cNvSpPr/>
          <p:nvPr/>
        </p:nvSpPr>
        <p:spPr>
          <a:xfrm>
            <a:off x="3901061" y="8983858"/>
            <a:ext cx="190357" cy="240577"/>
          </a:xfrm>
          <a:custGeom>
            <a:avLst/>
            <a:gdLst/>
            <a:ahLst/>
            <a:cxnLst/>
            <a:rect l="l" t="t" r="r" b="b"/>
            <a:pathLst>
              <a:path w="190357" h="240577">
                <a:moveTo>
                  <a:pt x="0" y="0"/>
                </a:moveTo>
                <a:lnTo>
                  <a:pt x="190357" y="0"/>
                </a:lnTo>
                <a:lnTo>
                  <a:pt x="190357" y="240577"/>
                </a:lnTo>
                <a:lnTo>
                  <a:pt x="0" y="24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8" name="Freeform 98"/>
          <p:cNvSpPr/>
          <p:nvPr/>
        </p:nvSpPr>
        <p:spPr>
          <a:xfrm>
            <a:off x="9744367" y="7396406"/>
            <a:ext cx="240636" cy="220483"/>
          </a:xfrm>
          <a:custGeom>
            <a:avLst/>
            <a:gdLst/>
            <a:ahLst/>
            <a:cxnLst/>
            <a:rect l="l" t="t" r="r" b="b"/>
            <a:pathLst>
              <a:path w="240636" h="220483">
                <a:moveTo>
                  <a:pt x="0" y="0"/>
                </a:moveTo>
                <a:lnTo>
                  <a:pt x="240637" y="0"/>
                </a:lnTo>
                <a:lnTo>
                  <a:pt x="240637" y="220482"/>
                </a:lnTo>
                <a:lnTo>
                  <a:pt x="0" y="220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9" name="Freeform 99"/>
          <p:cNvSpPr/>
          <p:nvPr/>
        </p:nvSpPr>
        <p:spPr>
          <a:xfrm>
            <a:off x="7303634" y="7386358"/>
            <a:ext cx="240577" cy="240577"/>
          </a:xfrm>
          <a:custGeom>
            <a:avLst/>
            <a:gdLst/>
            <a:ahLst/>
            <a:cxnLst/>
            <a:rect l="l" t="t" r="r" b="b"/>
            <a:pathLst>
              <a:path w="240577" h="240577">
                <a:moveTo>
                  <a:pt x="0" y="0"/>
                </a:moveTo>
                <a:lnTo>
                  <a:pt x="240577" y="0"/>
                </a:lnTo>
                <a:lnTo>
                  <a:pt x="240577" y="240578"/>
                </a:lnTo>
                <a:lnTo>
                  <a:pt x="0" y="2405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0" name="Freeform 100"/>
          <p:cNvSpPr/>
          <p:nvPr/>
        </p:nvSpPr>
        <p:spPr>
          <a:xfrm>
            <a:off x="10987049" y="8983987"/>
            <a:ext cx="240318" cy="240318"/>
          </a:xfrm>
          <a:custGeom>
            <a:avLst/>
            <a:gdLst/>
            <a:ahLst/>
            <a:cxnLst/>
            <a:rect l="l" t="t" r="r" b="b"/>
            <a:pathLst>
              <a:path w="240318" h="240318">
                <a:moveTo>
                  <a:pt x="0" y="0"/>
                </a:moveTo>
                <a:lnTo>
                  <a:pt x="240318" y="0"/>
                </a:lnTo>
                <a:lnTo>
                  <a:pt x="240318" y="240318"/>
                </a:lnTo>
                <a:lnTo>
                  <a:pt x="0" y="240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1" name="Freeform 101"/>
          <p:cNvSpPr/>
          <p:nvPr/>
        </p:nvSpPr>
        <p:spPr>
          <a:xfrm>
            <a:off x="6059709" y="8983858"/>
            <a:ext cx="240577" cy="240577"/>
          </a:xfrm>
          <a:custGeom>
            <a:avLst/>
            <a:gdLst/>
            <a:ahLst/>
            <a:cxnLst/>
            <a:rect l="l" t="t" r="r" b="b"/>
            <a:pathLst>
              <a:path w="240577" h="240577">
                <a:moveTo>
                  <a:pt x="0" y="0"/>
                </a:moveTo>
                <a:lnTo>
                  <a:pt x="240577" y="0"/>
                </a:lnTo>
                <a:lnTo>
                  <a:pt x="240577" y="240577"/>
                </a:lnTo>
                <a:lnTo>
                  <a:pt x="0" y="24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2" name="Freeform 102"/>
          <p:cNvSpPr/>
          <p:nvPr/>
        </p:nvSpPr>
        <p:spPr>
          <a:xfrm rot="1572148">
            <a:off x="7682318" y="8467984"/>
            <a:ext cx="421152" cy="825789"/>
          </a:xfrm>
          <a:custGeom>
            <a:avLst/>
            <a:gdLst/>
            <a:ahLst/>
            <a:cxnLst/>
            <a:rect l="l" t="t" r="r" b="b"/>
            <a:pathLst>
              <a:path w="421152" h="825789">
                <a:moveTo>
                  <a:pt x="0" y="0"/>
                </a:moveTo>
                <a:lnTo>
                  <a:pt x="421152" y="0"/>
                </a:lnTo>
                <a:lnTo>
                  <a:pt x="421152" y="825789"/>
                </a:lnTo>
                <a:lnTo>
                  <a:pt x="0" y="825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3" name="Freeform 103"/>
          <p:cNvSpPr/>
          <p:nvPr/>
        </p:nvSpPr>
        <p:spPr>
          <a:xfrm rot="-3198865">
            <a:off x="9502799" y="8037435"/>
            <a:ext cx="421152" cy="825789"/>
          </a:xfrm>
          <a:custGeom>
            <a:avLst/>
            <a:gdLst/>
            <a:ahLst/>
            <a:cxnLst/>
            <a:rect l="l" t="t" r="r" b="b"/>
            <a:pathLst>
              <a:path w="421152" h="825789">
                <a:moveTo>
                  <a:pt x="0" y="0"/>
                </a:moveTo>
                <a:lnTo>
                  <a:pt x="421153" y="0"/>
                </a:lnTo>
                <a:lnTo>
                  <a:pt x="421153" y="825789"/>
                </a:lnTo>
                <a:lnTo>
                  <a:pt x="0" y="825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4" name="TextBox 104"/>
          <p:cNvSpPr txBox="1"/>
          <p:nvPr/>
        </p:nvSpPr>
        <p:spPr>
          <a:xfrm>
            <a:off x="5100258" y="7757064"/>
            <a:ext cx="1663526" cy="23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0617051" y="7710792"/>
            <a:ext cx="1663526" cy="48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Finalisation</a:t>
            </a:r>
            <a:r>
              <a:rPr lang="en-US" sz="1371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of  WhatsApp group 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5227946" y="8066295"/>
            <a:ext cx="1663526" cy="60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Human resource allocation </a:t>
            </a:r>
          </a:p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key dates</a:t>
            </a:r>
          </a:p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recruitment plan</a:t>
            </a:r>
          </a:p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sign-up survey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9922579" y="6607831"/>
            <a:ext cx="2239867" cy="23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WhatsApp group creation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5394092" y="6607831"/>
            <a:ext cx="1927199" cy="23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Marketing and admin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0257668" y="6859188"/>
            <a:ext cx="1653277" cy="29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"/>
              </a:lnSpc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2734658" y="7757064"/>
            <a:ext cx="2523164" cy="48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Microlearning</a:t>
            </a:r>
          </a:p>
          <a:p>
            <a:pPr algn="ctr">
              <a:lnSpc>
                <a:spcPts val="1919"/>
              </a:lnSpc>
            </a:pPr>
            <a:r>
              <a:rPr lang="en-US" sz="1371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familiarisation</a:t>
            </a:r>
            <a:endParaRPr lang="en-US" sz="1371" b="1" dirty="0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11" name="TextBox 111"/>
          <p:cNvSpPr txBox="1"/>
          <p:nvPr/>
        </p:nvSpPr>
        <p:spPr>
          <a:xfrm>
            <a:off x="3168420" y="8256098"/>
            <a:ext cx="1655640" cy="45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"/>
              </a:lnSpc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Introduction to microlearning for all leads involved in recruitment  and/or participants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7818882" y="7398329"/>
            <a:ext cx="1650845" cy="72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WhatsApp group creation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5474864" y="6859188"/>
            <a:ext cx="1650845" cy="60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Ongoing advertising of the training through relevant channels</a:t>
            </a:r>
          </a:p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 plan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0547004" y="8214146"/>
            <a:ext cx="1803620" cy="60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  <a:p>
            <a:pPr marL="189470" lvl="1" indent="-94735" algn="l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management: monitoring participation</a:t>
            </a:r>
          </a:p>
        </p:txBody>
      </p:sp>
      <p:grpSp>
        <p:nvGrpSpPr>
          <p:cNvPr id="115" name="Group 115"/>
          <p:cNvGrpSpPr/>
          <p:nvPr/>
        </p:nvGrpSpPr>
        <p:grpSpPr>
          <a:xfrm>
            <a:off x="190492" y="5962219"/>
            <a:ext cx="12784557" cy="3718797"/>
            <a:chOff x="0" y="0"/>
            <a:chExt cx="3367126" cy="979436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3367126" cy="979436"/>
            </a:xfrm>
            <a:custGeom>
              <a:avLst/>
              <a:gdLst/>
              <a:ahLst/>
              <a:cxnLst/>
              <a:rect l="l" t="t" r="r" b="b"/>
              <a:pathLst>
                <a:path w="3367126" h="979436">
                  <a:moveTo>
                    <a:pt x="0" y="0"/>
                  </a:moveTo>
                  <a:lnTo>
                    <a:pt x="3367126" y="0"/>
                  </a:lnTo>
                  <a:lnTo>
                    <a:pt x="3367126" y="979436"/>
                  </a:lnTo>
                  <a:lnTo>
                    <a:pt x="0" y="979436"/>
                  </a:lnTo>
                  <a:close/>
                </a:path>
              </a:pathLst>
            </a:custGeom>
            <a:ln w="5715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28575"/>
              <a:ext cx="3367126" cy="1008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3046487" y="5212574"/>
            <a:ext cx="1351362" cy="1351362"/>
            <a:chOff x="0" y="0"/>
            <a:chExt cx="812800" cy="812800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0" y="155575"/>
              <a:ext cx="7112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121" name="Group 121"/>
          <p:cNvGrpSpPr/>
          <p:nvPr/>
        </p:nvGrpSpPr>
        <p:grpSpPr>
          <a:xfrm rot="5400000">
            <a:off x="12457366" y="4479752"/>
            <a:ext cx="6678729" cy="2769188"/>
            <a:chOff x="0" y="0"/>
            <a:chExt cx="1759007" cy="729333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1759007" cy="729333"/>
            </a:xfrm>
            <a:custGeom>
              <a:avLst/>
              <a:gdLst/>
              <a:ahLst/>
              <a:cxnLst/>
              <a:rect l="l" t="t" r="r" b="b"/>
              <a:pathLst>
                <a:path w="1759007" h="729333">
                  <a:moveTo>
                    <a:pt x="0" y="0"/>
                  </a:moveTo>
                  <a:lnTo>
                    <a:pt x="1759007" y="0"/>
                  </a:lnTo>
                  <a:lnTo>
                    <a:pt x="1759007" y="729333"/>
                  </a:lnTo>
                  <a:lnTo>
                    <a:pt x="0" y="729333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0" y="-257175"/>
              <a:ext cx="1759007" cy="986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288"/>
                </a:lnSpc>
              </a:pPr>
              <a:r>
                <a:rPr lang="en-US" sz="7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TRAINING</a:t>
              </a:r>
            </a:p>
          </p:txBody>
        </p:sp>
      </p:grpSp>
      <p:sp>
        <p:nvSpPr>
          <p:cNvPr id="124" name="TextBox 124"/>
          <p:cNvSpPr txBox="1"/>
          <p:nvPr/>
        </p:nvSpPr>
        <p:spPr>
          <a:xfrm>
            <a:off x="-146504" y="738494"/>
            <a:ext cx="13421515" cy="10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2"/>
              </a:lnSpc>
            </a:pPr>
            <a:r>
              <a:rPr lang="en-US" sz="4400" spc="86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Components of creating microlearning sessions</a:t>
            </a:r>
          </a:p>
          <a:p>
            <a:pPr algn="ctr">
              <a:lnSpc>
                <a:spcPts val="3842"/>
              </a:lnSpc>
            </a:pPr>
            <a:r>
              <a:rPr lang="en-US" sz="4400" spc="86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(done concomitantly)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7289875" y="921067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7251" y="1944319"/>
            <a:ext cx="6281183" cy="7291510"/>
          </a:xfrm>
          <a:custGeom>
            <a:avLst/>
            <a:gdLst/>
            <a:ahLst/>
            <a:cxnLst/>
            <a:rect l="l" t="t" r="r" b="b"/>
            <a:pathLst>
              <a:path w="6281183" h="7291510">
                <a:moveTo>
                  <a:pt x="0" y="0"/>
                </a:moveTo>
                <a:lnTo>
                  <a:pt x="6281183" y="0"/>
                </a:lnTo>
                <a:lnTo>
                  <a:pt x="6281183" y="7291510"/>
                </a:lnTo>
                <a:lnTo>
                  <a:pt x="0" y="7291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44248" y="552709"/>
            <a:ext cx="18376497" cy="2827042"/>
            <a:chOff x="0" y="0"/>
            <a:chExt cx="24501996" cy="376938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501991" cy="3769392"/>
            </a:xfrm>
            <a:custGeom>
              <a:avLst/>
              <a:gdLst/>
              <a:ahLst/>
              <a:cxnLst/>
              <a:rect l="l" t="t" r="r" b="b"/>
              <a:pathLst>
                <a:path w="24501991" h="3769392">
                  <a:moveTo>
                    <a:pt x="0" y="0"/>
                  </a:moveTo>
                  <a:lnTo>
                    <a:pt x="24501991" y="0"/>
                  </a:lnTo>
                  <a:lnTo>
                    <a:pt x="24501991" y="3769392"/>
                  </a:lnTo>
                  <a:lnTo>
                    <a:pt x="0" y="37693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4812" b="-5850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4501996" cy="370271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523"/>
                </a:lnSpc>
              </a:pPr>
              <a:r>
                <a:rPr lang="en-US" sz="603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Evidence to support WhatsApp-based microlearning</a:t>
              </a:r>
            </a:p>
            <a:p>
              <a:pPr algn="ctr">
                <a:lnSpc>
                  <a:spcPts val="6523"/>
                </a:lnSpc>
              </a:pPr>
              <a:endParaRPr lang="en-US" sz="603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29814" y="3058545"/>
            <a:ext cx="8725143" cy="3787157"/>
            <a:chOff x="0" y="0"/>
            <a:chExt cx="11633525" cy="50495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3531" cy="5049542"/>
            </a:xfrm>
            <a:custGeom>
              <a:avLst/>
              <a:gdLst/>
              <a:ahLst/>
              <a:cxnLst/>
              <a:rect l="l" t="t" r="r" b="b"/>
              <a:pathLst>
                <a:path w="11633531" h="5049542">
                  <a:moveTo>
                    <a:pt x="0" y="0"/>
                  </a:moveTo>
                  <a:lnTo>
                    <a:pt x="11633531" y="0"/>
                  </a:lnTo>
                  <a:lnTo>
                    <a:pt x="11633531" y="5049542"/>
                  </a:lnTo>
                  <a:lnTo>
                    <a:pt x="0" y="50495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9727" r="-1972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1633525" cy="50685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5"/>
                </a:lnSpc>
              </a:pPr>
              <a:r>
                <a:rPr lang="en-US" sz="2097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Setting</a:t>
              </a:r>
            </a:p>
            <a:p>
              <a:pPr>
                <a:lnSpc>
                  <a:spcPts val="2705"/>
                </a:lnSpc>
              </a:pPr>
              <a:r>
                <a:rPr lang="en-US" sz="2097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50 clinics in four predominantly rural districts in the Eastern Cape</a:t>
              </a:r>
            </a:p>
            <a:p>
              <a:pPr>
                <a:lnSpc>
                  <a:spcPts val="770"/>
                </a:lnSpc>
              </a:pPr>
              <a:endParaRPr lang="en-US" sz="209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705"/>
                </a:lnSpc>
              </a:pPr>
              <a:r>
                <a:rPr lang="en-US" sz="2097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Participants</a:t>
              </a:r>
            </a:p>
            <a:p>
              <a:pPr>
                <a:lnSpc>
                  <a:spcPts val="2705"/>
                </a:lnSpc>
              </a:pPr>
              <a:r>
                <a:rPr lang="en-US" sz="2097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Nurses and CHWs, in-person recruitment</a:t>
              </a:r>
            </a:p>
            <a:p>
              <a:pPr>
                <a:lnSpc>
                  <a:spcPts val="774"/>
                </a:lnSpc>
              </a:pPr>
              <a:endParaRPr lang="en-US" sz="209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705"/>
                </a:lnSpc>
              </a:pPr>
              <a:r>
                <a:rPr lang="en-US" sz="2097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Outcome measurements</a:t>
              </a:r>
            </a:p>
            <a:p>
              <a:pPr>
                <a:lnSpc>
                  <a:spcPts val="2705"/>
                </a:lnSpc>
              </a:pPr>
              <a:r>
                <a:rPr lang="en-US" sz="2097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Uptake and participation; change in knowledge; change in patient care; usability</a:t>
              </a:r>
            </a:p>
            <a:p>
              <a:pPr>
                <a:lnSpc>
                  <a:spcPts val="774"/>
                </a:lnSpc>
              </a:pPr>
              <a:endParaRPr lang="en-US" sz="209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705"/>
                </a:lnSpc>
              </a:pPr>
              <a:r>
                <a:rPr lang="en-US" sz="2097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Data collection</a:t>
              </a:r>
            </a:p>
            <a:p>
              <a:pPr>
                <a:lnSpc>
                  <a:spcPts val="2705"/>
                </a:lnSpc>
              </a:pPr>
              <a:r>
                <a:rPr lang="en-US" sz="2097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Online questionnaires; WhatsApp analysis; focus groups; retrospective folder reviews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652826" y="6845703"/>
            <a:ext cx="7679120" cy="2390126"/>
          </a:xfrm>
          <a:custGeom>
            <a:avLst/>
            <a:gdLst/>
            <a:ahLst/>
            <a:cxnLst/>
            <a:rect l="l" t="t" r="r" b="b"/>
            <a:pathLst>
              <a:path w="7679120" h="2390126">
                <a:moveTo>
                  <a:pt x="0" y="0"/>
                </a:moveTo>
                <a:lnTo>
                  <a:pt x="7679120" y="0"/>
                </a:lnTo>
                <a:lnTo>
                  <a:pt x="7679120" y="2390126"/>
                </a:lnTo>
                <a:lnTo>
                  <a:pt x="0" y="2390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7173597" y="9126291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1064" y="2531027"/>
            <a:ext cx="876570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Uptake</a:t>
            </a:r>
          </a:p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79%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of nurses and</a:t>
            </a:r>
          </a:p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76% 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 CHWs agreed to participate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3750227"/>
            <a:ext cx="16230600" cy="730633"/>
            <a:chOff x="0" y="0"/>
            <a:chExt cx="21640800" cy="9741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40800" cy="974139"/>
            </a:xfrm>
            <a:custGeom>
              <a:avLst/>
              <a:gdLst/>
              <a:ahLst/>
              <a:cxnLst/>
              <a:rect l="l" t="t" r="r" b="b"/>
              <a:pathLst>
                <a:path w="21640800" h="974139">
                  <a:moveTo>
                    <a:pt x="0" y="0"/>
                  </a:moveTo>
                  <a:lnTo>
                    <a:pt x="21640800" y="0"/>
                  </a:lnTo>
                  <a:lnTo>
                    <a:pt x="21640800" y="974139"/>
                  </a:lnTo>
                  <a:lnTo>
                    <a:pt x="0" y="9741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21640800" cy="96465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719"/>
                </a:lnSpc>
              </a:pPr>
              <a:r>
                <a:rPr lang="en-US" sz="30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98% said they would participate in this kind of training if it were held weekly all year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636371" y="751532"/>
            <a:ext cx="3015258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Results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86487" y="2531027"/>
            <a:ext cx="876570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Participation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By two weeks </a:t>
            </a: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96%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of nurses and</a:t>
            </a:r>
          </a:p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88%</a:t>
            </a: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of CHWs had read the lessons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3750" y="4718985"/>
            <a:ext cx="6909516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Improved knowledge</a:t>
            </a:r>
          </a:p>
          <a:p>
            <a:pPr algn="ctr">
              <a:lnSpc>
                <a:spcPts val="2639"/>
              </a:lnSpc>
            </a:pPr>
            <a:r>
              <a:rPr lang="en-US" sz="2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Statistically significant improvement in knowledge between the intervention and control arm after three months follow-up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3750" y="1722128"/>
            <a:ext cx="16230600" cy="624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23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 think WhatsApp-based training is convenient and easy to use for everyone.</a:t>
            </a: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(Nurse, focus group)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485285" y="6059312"/>
            <a:ext cx="5703224" cy="2592124"/>
            <a:chOff x="0" y="0"/>
            <a:chExt cx="6174080" cy="28061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74105" cy="2806192"/>
            </a:xfrm>
            <a:custGeom>
              <a:avLst/>
              <a:gdLst/>
              <a:ahLst/>
              <a:cxnLst/>
              <a:rect l="l" t="t" r="r" b="b"/>
              <a:pathLst>
                <a:path w="6174105" h="2806192">
                  <a:moveTo>
                    <a:pt x="0" y="0"/>
                  </a:moveTo>
                  <a:lnTo>
                    <a:pt x="6174105" y="0"/>
                  </a:lnTo>
                  <a:lnTo>
                    <a:pt x="6174105" y="2806192"/>
                  </a:lnTo>
                  <a:lnTo>
                    <a:pt x="0" y="2806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9962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249443" y="4725812"/>
            <a:ext cx="8174907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Improved patient care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Increased correct patient care by 21%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(95% CI 10%-32%; p &lt; 0.001)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the year after the training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8977908"/>
            <a:ext cx="16230600" cy="16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References: 1.  Chisholm BS, Mapahla L, Lombard C, Blockman M, Orrell C. Nurse Educ. Pr. (2025). Article 104326. </a:t>
            </a:r>
            <a:r>
              <a:rPr lang="en-US" sz="1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doi.org/10.1016/j.nepr.2025.104326"/>
              </a:rPr>
              <a:t>10.1016/j.nepr.2025.104326</a:t>
            </a:r>
            <a:r>
              <a:rPr lang="en-US" sz="1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Chisholm B, Wallace ML, Blockman M, Orrell C. Nurse Educ. Pr.. 86 (2025). Article 104407. </a:t>
            </a:r>
            <a:r>
              <a:rPr lang="en-US" sz="1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5" tooltip="https://doi.org/10.1016/j.nepr.2025.104407"/>
              </a:rPr>
              <a:t>10.1016/j.nepr.2025.104407</a:t>
            </a:r>
            <a:r>
              <a:rPr lang="en-US" sz="1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085044" y="6196322"/>
            <a:ext cx="5126929" cy="2647274"/>
            <a:chOff x="0" y="0"/>
            <a:chExt cx="5457774" cy="28181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57825" cy="2818130"/>
            </a:xfrm>
            <a:custGeom>
              <a:avLst/>
              <a:gdLst/>
              <a:ahLst/>
              <a:cxnLst/>
              <a:rect l="l" t="t" r="r" b="b"/>
              <a:pathLst>
                <a:path w="5457825" h="2818130">
                  <a:moveTo>
                    <a:pt x="0" y="0"/>
                  </a:moveTo>
                  <a:lnTo>
                    <a:pt x="5457825" y="0"/>
                  </a:lnTo>
                  <a:lnTo>
                    <a:pt x="5457825" y="2818130"/>
                  </a:lnTo>
                  <a:lnTo>
                    <a:pt x="0" y="2818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861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226475" y="9139833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87870"/>
            <a:ext cx="16230600" cy="1890000"/>
            <a:chOff x="0" y="0"/>
            <a:chExt cx="21640800" cy="252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40800" cy="2520003"/>
            </a:xfrm>
            <a:custGeom>
              <a:avLst/>
              <a:gdLst/>
              <a:ahLst/>
              <a:cxnLst/>
              <a:rect l="l" t="t" r="r" b="b"/>
              <a:pathLst>
                <a:path w="21640800" h="2520003">
                  <a:moveTo>
                    <a:pt x="0" y="0"/>
                  </a:moveTo>
                  <a:lnTo>
                    <a:pt x="21640800" y="0"/>
                  </a:lnTo>
                  <a:lnTo>
                    <a:pt x="21640800" y="2520003"/>
                  </a:lnTo>
                  <a:lnTo>
                    <a:pt x="0" y="25200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540" r="-12676" b="-13854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1640800" cy="24628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Using WhatsApp-based microlearning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for 6MMD training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22330" y="6260465"/>
            <a:ext cx="2347985" cy="2612500"/>
          </a:xfrm>
          <a:custGeom>
            <a:avLst/>
            <a:gdLst/>
            <a:ahLst/>
            <a:cxnLst/>
            <a:rect l="l" t="t" r="r" b="b"/>
            <a:pathLst>
              <a:path w="2347985" h="2612500">
                <a:moveTo>
                  <a:pt x="0" y="0"/>
                </a:moveTo>
                <a:lnTo>
                  <a:pt x="2347984" y="0"/>
                </a:lnTo>
                <a:lnTo>
                  <a:pt x="2347984" y="2612500"/>
                </a:lnTo>
                <a:lnTo>
                  <a:pt x="0" y="2612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371038" y="2471588"/>
            <a:ext cx="2850569" cy="2671912"/>
          </a:xfrm>
          <a:custGeom>
            <a:avLst/>
            <a:gdLst/>
            <a:ahLst/>
            <a:cxnLst/>
            <a:rect l="l" t="t" r="r" b="b"/>
            <a:pathLst>
              <a:path w="2850569" h="2671912">
                <a:moveTo>
                  <a:pt x="0" y="0"/>
                </a:moveTo>
                <a:lnTo>
                  <a:pt x="2850569" y="0"/>
                </a:lnTo>
                <a:lnTo>
                  <a:pt x="2850569" y="2671912"/>
                </a:lnTo>
                <a:lnTo>
                  <a:pt x="0" y="26719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4166007" y="2919577"/>
            <a:ext cx="13037692" cy="14614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August 2025</a:t>
            </a:r>
          </a:p>
          <a:p>
            <a:pPr marL="470537" lvl="1" indent="-235268" algn="l">
              <a:lnSpc>
                <a:spcPts val="3900"/>
              </a:lnSpc>
            </a:pP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Phased introduction of 6MMD in South Africa at select facilities:</a:t>
            </a:r>
          </a:p>
          <a:p>
            <a:pPr marL="470537" lvl="1" indent="-235268" algn="l">
              <a:lnSpc>
                <a:spcPts val="3900"/>
              </a:lnSpc>
            </a:pP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Phase 1 (1 August 2025); Phase 2 (1 September 2025); countrywide (1 April 2026)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5585" y="4650331"/>
            <a:ext cx="13037693" cy="194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4"/>
              </a:lnSpc>
            </a:pPr>
            <a:r>
              <a:rPr lang="en-US" sz="2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Challenges</a:t>
            </a:r>
          </a:p>
          <a:p>
            <a:pPr marL="470535" lvl="1" indent="-235268" algn="l">
              <a:lnSpc>
                <a:spcPts val="3874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Short timeline</a:t>
            </a:r>
          </a:p>
          <a:p>
            <a:pPr marL="470535" lvl="1" indent="-235268" algn="l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Limited virtual training</a:t>
            </a:r>
          </a:p>
          <a:p>
            <a:pPr marL="470535" lvl="1" indent="-235268" algn="l">
              <a:lnSpc>
                <a:spcPts val="390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Facility-level support from implementing partners reduced (funding cuts)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04145" y="7010371"/>
            <a:ext cx="12281727" cy="14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6"/>
              </a:lnSpc>
            </a:pPr>
            <a:r>
              <a:rPr lang="en-US" sz="5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WhatsApp-based microlearning as an add-on to the virtual training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989279" y="90297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4369" y="580785"/>
            <a:ext cx="17391288" cy="1890000"/>
            <a:chOff x="0" y="0"/>
            <a:chExt cx="23188384" cy="252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188378" cy="2520003"/>
            </a:xfrm>
            <a:custGeom>
              <a:avLst/>
              <a:gdLst/>
              <a:ahLst/>
              <a:cxnLst/>
              <a:rect l="l" t="t" r="r" b="b"/>
              <a:pathLst>
                <a:path w="23188378" h="2520003">
                  <a:moveTo>
                    <a:pt x="0" y="0"/>
                  </a:moveTo>
                  <a:lnTo>
                    <a:pt x="23188378" y="0"/>
                  </a:lnTo>
                  <a:lnTo>
                    <a:pt x="23188378" y="2520003"/>
                  </a:lnTo>
                  <a:lnTo>
                    <a:pt x="0" y="252000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9296" b="-12929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3188384" cy="24628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WhatsApp-based microlearning: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quick implementation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1639" y="2680335"/>
            <a:ext cx="3490122" cy="1439227"/>
            <a:chOff x="0" y="0"/>
            <a:chExt cx="4653496" cy="1918970"/>
          </a:xfrm>
        </p:grpSpPr>
        <p:sp>
          <p:nvSpPr>
            <p:cNvPr id="6" name="Freeform 6"/>
            <p:cNvSpPr/>
            <p:nvPr/>
          </p:nvSpPr>
          <p:spPr>
            <a:xfrm>
              <a:off x="12700" y="12700"/>
              <a:ext cx="4628134" cy="1893570"/>
            </a:xfrm>
            <a:custGeom>
              <a:avLst/>
              <a:gdLst/>
              <a:ahLst/>
              <a:cxnLst/>
              <a:rect l="l" t="t" r="r" b="b"/>
              <a:pathLst>
                <a:path w="4628134" h="1893570">
                  <a:moveTo>
                    <a:pt x="0" y="0"/>
                  </a:moveTo>
                  <a:lnTo>
                    <a:pt x="3673856" y="0"/>
                  </a:lnTo>
                  <a:lnTo>
                    <a:pt x="4628134" y="946785"/>
                  </a:lnTo>
                  <a:lnTo>
                    <a:pt x="3673856" y="1893570"/>
                  </a:lnTo>
                  <a:lnTo>
                    <a:pt x="0" y="1893570"/>
                  </a:lnTo>
                  <a:lnTo>
                    <a:pt x="954278" y="946785"/>
                  </a:lnTo>
                  <a:close/>
                </a:path>
              </a:pathLst>
            </a:custGeom>
            <a:solidFill>
              <a:srgbClr val="36AF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19" y="0"/>
              <a:ext cx="4653515" cy="1918970"/>
            </a:xfrm>
            <a:custGeom>
              <a:avLst/>
              <a:gdLst/>
              <a:ahLst/>
              <a:cxnLst/>
              <a:rect l="l" t="t" r="r" b="b"/>
              <a:pathLst>
                <a:path w="4653515" h="1918970">
                  <a:moveTo>
                    <a:pt x="12681" y="0"/>
                  </a:moveTo>
                  <a:lnTo>
                    <a:pt x="3686537" y="0"/>
                  </a:lnTo>
                  <a:cubicBezTo>
                    <a:pt x="3689839" y="0"/>
                    <a:pt x="3693141" y="1270"/>
                    <a:pt x="3695427" y="3683"/>
                  </a:cubicBezTo>
                  <a:lnTo>
                    <a:pt x="4649705" y="950468"/>
                  </a:lnTo>
                  <a:cubicBezTo>
                    <a:pt x="4652118" y="952881"/>
                    <a:pt x="4653515" y="956056"/>
                    <a:pt x="4653515" y="959485"/>
                  </a:cubicBezTo>
                  <a:cubicBezTo>
                    <a:pt x="4653515" y="962914"/>
                    <a:pt x="4652118" y="966089"/>
                    <a:pt x="4649705" y="968502"/>
                  </a:cubicBezTo>
                  <a:lnTo>
                    <a:pt x="3695427" y="1915287"/>
                  </a:lnTo>
                  <a:cubicBezTo>
                    <a:pt x="3693014" y="1917700"/>
                    <a:pt x="3689839" y="1918970"/>
                    <a:pt x="3686537" y="1918970"/>
                  </a:cubicBezTo>
                  <a:lnTo>
                    <a:pt x="12681" y="1918970"/>
                  </a:lnTo>
                  <a:cubicBezTo>
                    <a:pt x="7474" y="1918970"/>
                    <a:pt x="2902" y="1915922"/>
                    <a:pt x="997" y="1911096"/>
                  </a:cubicBezTo>
                  <a:cubicBezTo>
                    <a:pt x="-908" y="1906270"/>
                    <a:pt x="108" y="1900809"/>
                    <a:pt x="3791" y="1897253"/>
                  </a:cubicBezTo>
                  <a:lnTo>
                    <a:pt x="957942" y="950468"/>
                  </a:lnTo>
                  <a:lnTo>
                    <a:pt x="966832" y="959485"/>
                  </a:lnTo>
                  <a:lnTo>
                    <a:pt x="957942" y="968502"/>
                  </a:lnTo>
                  <a:lnTo>
                    <a:pt x="3791" y="21717"/>
                  </a:lnTo>
                  <a:cubicBezTo>
                    <a:pt x="108" y="18034"/>
                    <a:pt x="-1035" y="12573"/>
                    <a:pt x="997" y="7874"/>
                  </a:cubicBezTo>
                  <a:cubicBezTo>
                    <a:pt x="3029" y="3175"/>
                    <a:pt x="7474" y="0"/>
                    <a:pt x="12681" y="0"/>
                  </a:cubicBezTo>
                  <a:moveTo>
                    <a:pt x="12681" y="25400"/>
                  </a:moveTo>
                  <a:lnTo>
                    <a:pt x="12681" y="12700"/>
                  </a:lnTo>
                  <a:lnTo>
                    <a:pt x="21571" y="3683"/>
                  </a:lnTo>
                  <a:lnTo>
                    <a:pt x="975849" y="950468"/>
                  </a:lnTo>
                  <a:cubicBezTo>
                    <a:pt x="978262" y="952881"/>
                    <a:pt x="979659" y="956056"/>
                    <a:pt x="979659" y="959485"/>
                  </a:cubicBezTo>
                  <a:cubicBezTo>
                    <a:pt x="979659" y="962914"/>
                    <a:pt x="978262" y="966089"/>
                    <a:pt x="975849" y="968502"/>
                  </a:cubicBezTo>
                  <a:lnTo>
                    <a:pt x="21571" y="1915287"/>
                  </a:lnTo>
                  <a:lnTo>
                    <a:pt x="12681" y="1906270"/>
                  </a:lnTo>
                  <a:lnTo>
                    <a:pt x="12681" y="1893570"/>
                  </a:lnTo>
                  <a:lnTo>
                    <a:pt x="3686537" y="1893570"/>
                  </a:lnTo>
                  <a:lnTo>
                    <a:pt x="3686537" y="1906270"/>
                  </a:lnTo>
                  <a:lnTo>
                    <a:pt x="3677647" y="1897253"/>
                  </a:lnTo>
                  <a:lnTo>
                    <a:pt x="4631925" y="950468"/>
                  </a:lnTo>
                  <a:lnTo>
                    <a:pt x="4640815" y="959485"/>
                  </a:lnTo>
                  <a:lnTo>
                    <a:pt x="4631925" y="968502"/>
                  </a:lnTo>
                  <a:lnTo>
                    <a:pt x="3677520" y="21717"/>
                  </a:lnTo>
                  <a:lnTo>
                    <a:pt x="3686410" y="12700"/>
                  </a:lnTo>
                  <a:lnTo>
                    <a:pt x="3686410" y="25400"/>
                  </a:lnTo>
                  <a:lnTo>
                    <a:pt x="1268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11728" y="2680335"/>
            <a:ext cx="2069935" cy="1439229"/>
            <a:chOff x="0" y="0"/>
            <a:chExt cx="2759913" cy="19189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59918" cy="1918974"/>
            </a:xfrm>
            <a:custGeom>
              <a:avLst/>
              <a:gdLst/>
              <a:ahLst/>
              <a:cxnLst/>
              <a:rect l="l" t="t" r="r" b="b"/>
              <a:pathLst>
                <a:path w="2759918" h="1918974">
                  <a:moveTo>
                    <a:pt x="0" y="0"/>
                  </a:moveTo>
                  <a:lnTo>
                    <a:pt x="2759918" y="0"/>
                  </a:lnTo>
                  <a:lnTo>
                    <a:pt x="2759918" y="1918974"/>
                  </a:lnTo>
                  <a:lnTo>
                    <a:pt x="0" y="19189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209" r="-3920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2759913" cy="189992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10 July</a:t>
              </a:r>
            </a:p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First discussion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25601" y="2696204"/>
            <a:ext cx="3490122" cy="1407481"/>
            <a:chOff x="0" y="0"/>
            <a:chExt cx="4653496" cy="1876641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4628134" cy="1851152"/>
            </a:xfrm>
            <a:custGeom>
              <a:avLst/>
              <a:gdLst/>
              <a:ahLst/>
              <a:cxnLst/>
              <a:rect l="l" t="t" r="r" b="b"/>
              <a:pathLst>
                <a:path w="4628134" h="1851152">
                  <a:moveTo>
                    <a:pt x="0" y="0"/>
                  </a:moveTo>
                  <a:lnTo>
                    <a:pt x="3694938" y="0"/>
                  </a:lnTo>
                  <a:lnTo>
                    <a:pt x="4628134" y="925576"/>
                  </a:lnTo>
                  <a:lnTo>
                    <a:pt x="3694938" y="1851152"/>
                  </a:lnTo>
                  <a:lnTo>
                    <a:pt x="0" y="1851152"/>
                  </a:lnTo>
                  <a:lnTo>
                    <a:pt x="933196" y="925576"/>
                  </a:lnTo>
                  <a:close/>
                </a:path>
              </a:pathLst>
            </a:custGeom>
            <a:solidFill>
              <a:srgbClr val="C8642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9" y="0"/>
              <a:ext cx="4653515" cy="1876552"/>
            </a:xfrm>
            <a:custGeom>
              <a:avLst/>
              <a:gdLst/>
              <a:ahLst/>
              <a:cxnLst/>
              <a:rect l="l" t="t" r="r" b="b"/>
              <a:pathLst>
                <a:path w="4653515" h="1876552">
                  <a:moveTo>
                    <a:pt x="12681" y="0"/>
                  </a:moveTo>
                  <a:lnTo>
                    <a:pt x="3707619" y="0"/>
                  </a:lnTo>
                  <a:cubicBezTo>
                    <a:pt x="3710921" y="0"/>
                    <a:pt x="3714223" y="1270"/>
                    <a:pt x="3716509" y="3683"/>
                  </a:cubicBezTo>
                  <a:lnTo>
                    <a:pt x="4649705" y="929259"/>
                  </a:lnTo>
                  <a:cubicBezTo>
                    <a:pt x="4652118" y="931672"/>
                    <a:pt x="4653515" y="934847"/>
                    <a:pt x="4653515" y="938276"/>
                  </a:cubicBezTo>
                  <a:cubicBezTo>
                    <a:pt x="4653515" y="941705"/>
                    <a:pt x="4652118" y="944880"/>
                    <a:pt x="4649705" y="947293"/>
                  </a:cubicBezTo>
                  <a:lnTo>
                    <a:pt x="3716509" y="1872869"/>
                  </a:lnTo>
                  <a:cubicBezTo>
                    <a:pt x="3714096" y="1875282"/>
                    <a:pt x="3710921" y="1876552"/>
                    <a:pt x="3707619" y="1876552"/>
                  </a:cubicBezTo>
                  <a:lnTo>
                    <a:pt x="12681" y="1876552"/>
                  </a:lnTo>
                  <a:cubicBezTo>
                    <a:pt x="7474" y="1876552"/>
                    <a:pt x="2902" y="1873504"/>
                    <a:pt x="997" y="1868678"/>
                  </a:cubicBezTo>
                  <a:cubicBezTo>
                    <a:pt x="-908" y="1863852"/>
                    <a:pt x="108" y="1858391"/>
                    <a:pt x="3791" y="1854835"/>
                  </a:cubicBezTo>
                  <a:lnTo>
                    <a:pt x="936987" y="929259"/>
                  </a:lnTo>
                  <a:lnTo>
                    <a:pt x="945877" y="938276"/>
                  </a:lnTo>
                  <a:lnTo>
                    <a:pt x="936987" y="947293"/>
                  </a:lnTo>
                  <a:lnTo>
                    <a:pt x="3791" y="21717"/>
                  </a:lnTo>
                  <a:cubicBezTo>
                    <a:pt x="108" y="18034"/>
                    <a:pt x="-1035" y="12573"/>
                    <a:pt x="997" y="7874"/>
                  </a:cubicBezTo>
                  <a:cubicBezTo>
                    <a:pt x="3029" y="3175"/>
                    <a:pt x="7474" y="0"/>
                    <a:pt x="12681" y="0"/>
                  </a:cubicBezTo>
                  <a:moveTo>
                    <a:pt x="12681" y="25400"/>
                  </a:moveTo>
                  <a:lnTo>
                    <a:pt x="12681" y="12700"/>
                  </a:lnTo>
                  <a:lnTo>
                    <a:pt x="21571" y="3683"/>
                  </a:lnTo>
                  <a:lnTo>
                    <a:pt x="954767" y="929259"/>
                  </a:lnTo>
                  <a:cubicBezTo>
                    <a:pt x="957180" y="931672"/>
                    <a:pt x="958577" y="934847"/>
                    <a:pt x="958577" y="938276"/>
                  </a:cubicBezTo>
                  <a:cubicBezTo>
                    <a:pt x="958577" y="941705"/>
                    <a:pt x="957180" y="944880"/>
                    <a:pt x="954767" y="947293"/>
                  </a:cubicBezTo>
                  <a:lnTo>
                    <a:pt x="21571" y="1872996"/>
                  </a:lnTo>
                  <a:lnTo>
                    <a:pt x="12681" y="1863979"/>
                  </a:lnTo>
                  <a:lnTo>
                    <a:pt x="12681" y="1851279"/>
                  </a:lnTo>
                  <a:lnTo>
                    <a:pt x="3707619" y="1851279"/>
                  </a:lnTo>
                  <a:lnTo>
                    <a:pt x="3707619" y="1863979"/>
                  </a:lnTo>
                  <a:lnTo>
                    <a:pt x="3698729" y="1854962"/>
                  </a:lnTo>
                  <a:lnTo>
                    <a:pt x="4631925" y="929386"/>
                  </a:lnTo>
                  <a:lnTo>
                    <a:pt x="4640815" y="938403"/>
                  </a:lnTo>
                  <a:lnTo>
                    <a:pt x="4631925" y="947420"/>
                  </a:lnTo>
                  <a:lnTo>
                    <a:pt x="3698602" y="21717"/>
                  </a:lnTo>
                  <a:lnTo>
                    <a:pt x="3707492" y="12700"/>
                  </a:lnTo>
                  <a:lnTo>
                    <a:pt x="3707492" y="25400"/>
                  </a:lnTo>
                  <a:lnTo>
                    <a:pt x="1268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819812" y="2696204"/>
            <a:ext cx="2101691" cy="1407477"/>
            <a:chOff x="0" y="0"/>
            <a:chExt cx="2802255" cy="18766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02254" cy="1876631"/>
            </a:xfrm>
            <a:custGeom>
              <a:avLst/>
              <a:gdLst/>
              <a:ahLst/>
              <a:cxnLst/>
              <a:rect l="l" t="t" r="r" b="b"/>
              <a:pathLst>
                <a:path w="2802254" h="1876631">
                  <a:moveTo>
                    <a:pt x="0" y="0"/>
                  </a:moveTo>
                  <a:lnTo>
                    <a:pt x="2802254" y="0"/>
                  </a:lnTo>
                  <a:lnTo>
                    <a:pt x="2802254" y="1876631"/>
                  </a:lnTo>
                  <a:lnTo>
                    <a:pt x="0" y="187663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5923" r="-359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2802255" cy="18575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11 July</a:t>
              </a:r>
            </a:p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Funding secured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249563" y="2696204"/>
            <a:ext cx="3490122" cy="1407481"/>
            <a:chOff x="0" y="0"/>
            <a:chExt cx="4653496" cy="1876641"/>
          </a:xfrm>
        </p:grpSpPr>
        <p:sp>
          <p:nvSpPr>
            <p:cNvPr id="18" name="Freeform 18"/>
            <p:cNvSpPr/>
            <p:nvPr/>
          </p:nvSpPr>
          <p:spPr>
            <a:xfrm>
              <a:off x="12700" y="12700"/>
              <a:ext cx="4628134" cy="1851152"/>
            </a:xfrm>
            <a:custGeom>
              <a:avLst/>
              <a:gdLst/>
              <a:ahLst/>
              <a:cxnLst/>
              <a:rect l="l" t="t" r="r" b="b"/>
              <a:pathLst>
                <a:path w="4628134" h="1851152">
                  <a:moveTo>
                    <a:pt x="0" y="0"/>
                  </a:moveTo>
                  <a:lnTo>
                    <a:pt x="3694938" y="0"/>
                  </a:lnTo>
                  <a:lnTo>
                    <a:pt x="4628134" y="925576"/>
                  </a:lnTo>
                  <a:lnTo>
                    <a:pt x="3694938" y="1851152"/>
                  </a:lnTo>
                  <a:lnTo>
                    <a:pt x="0" y="1851152"/>
                  </a:lnTo>
                  <a:lnTo>
                    <a:pt x="933196" y="925576"/>
                  </a:lnTo>
                  <a:close/>
                </a:path>
              </a:pathLst>
            </a:custGeom>
            <a:solidFill>
              <a:srgbClr val="2770B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" y="0"/>
              <a:ext cx="4653515" cy="1876552"/>
            </a:xfrm>
            <a:custGeom>
              <a:avLst/>
              <a:gdLst/>
              <a:ahLst/>
              <a:cxnLst/>
              <a:rect l="l" t="t" r="r" b="b"/>
              <a:pathLst>
                <a:path w="4653515" h="1876552">
                  <a:moveTo>
                    <a:pt x="12681" y="0"/>
                  </a:moveTo>
                  <a:lnTo>
                    <a:pt x="3707619" y="0"/>
                  </a:lnTo>
                  <a:cubicBezTo>
                    <a:pt x="3710921" y="0"/>
                    <a:pt x="3714223" y="1270"/>
                    <a:pt x="3716509" y="3683"/>
                  </a:cubicBezTo>
                  <a:lnTo>
                    <a:pt x="4649705" y="929259"/>
                  </a:lnTo>
                  <a:cubicBezTo>
                    <a:pt x="4652118" y="931672"/>
                    <a:pt x="4653515" y="934847"/>
                    <a:pt x="4653515" y="938276"/>
                  </a:cubicBezTo>
                  <a:cubicBezTo>
                    <a:pt x="4653515" y="941705"/>
                    <a:pt x="4652118" y="944880"/>
                    <a:pt x="4649705" y="947293"/>
                  </a:cubicBezTo>
                  <a:lnTo>
                    <a:pt x="3716509" y="1872869"/>
                  </a:lnTo>
                  <a:cubicBezTo>
                    <a:pt x="3714096" y="1875282"/>
                    <a:pt x="3710921" y="1876552"/>
                    <a:pt x="3707619" y="1876552"/>
                  </a:cubicBezTo>
                  <a:lnTo>
                    <a:pt x="12681" y="1876552"/>
                  </a:lnTo>
                  <a:cubicBezTo>
                    <a:pt x="7474" y="1876552"/>
                    <a:pt x="2902" y="1873504"/>
                    <a:pt x="997" y="1868678"/>
                  </a:cubicBezTo>
                  <a:cubicBezTo>
                    <a:pt x="-908" y="1863852"/>
                    <a:pt x="108" y="1858391"/>
                    <a:pt x="3791" y="1854835"/>
                  </a:cubicBezTo>
                  <a:lnTo>
                    <a:pt x="936987" y="929259"/>
                  </a:lnTo>
                  <a:lnTo>
                    <a:pt x="945877" y="938276"/>
                  </a:lnTo>
                  <a:lnTo>
                    <a:pt x="936987" y="947293"/>
                  </a:lnTo>
                  <a:lnTo>
                    <a:pt x="3791" y="21717"/>
                  </a:lnTo>
                  <a:cubicBezTo>
                    <a:pt x="108" y="18034"/>
                    <a:pt x="-1035" y="12573"/>
                    <a:pt x="997" y="7874"/>
                  </a:cubicBezTo>
                  <a:cubicBezTo>
                    <a:pt x="3029" y="3175"/>
                    <a:pt x="7474" y="0"/>
                    <a:pt x="12681" y="0"/>
                  </a:cubicBezTo>
                  <a:moveTo>
                    <a:pt x="12681" y="25400"/>
                  </a:moveTo>
                  <a:lnTo>
                    <a:pt x="12681" y="12700"/>
                  </a:lnTo>
                  <a:lnTo>
                    <a:pt x="21571" y="3683"/>
                  </a:lnTo>
                  <a:lnTo>
                    <a:pt x="954767" y="929259"/>
                  </a:lnTo>
                  <a:cubicBezTo>
                    <a:pt x="957180" y="931672"/>
                    <a:pt x="958577" y="934847"/>
                    <a:pt x="958577" y="938276"/>
                  </a:cubicBezTo>
                  <a:cubicBezTo>
                    <a:pt x="958577" y="941705"/>
                    <a:pt x="957180" y="944880"/>
                    <a:pt x="954767" y="947293"/>
                  </a:cubicBezTo>
                  <a:lnTo>
                    <a:pt x="21571" y="1872996"/>
                  </a:lnTo>
                  <a:lnTo>
                    <a:pt x="12681" y="1863979"/>
                  </a:lnTo>
                  <a:lnTo>
                    <a:pt x="12681" y="1851279"/>
                  </a:lnTo>
                  <a:lnTo>
                    <a:pt x="3707619" y="1851279"/>
                  </a:lnTo>
                  <a:lnTo>
                    <a:pt x="3707619" y="1863979"/>
                  </a:lnTo>
                  <a:lnTo>
                    <a:pt x="3698729" y="1854962"/>
                  </a:lnTo>
                  <a:lnTo>
                    <a:pt x="4631925" y="929386"/>
                  </a:lnTo>
                  <a:lnTo>
                    <a:pt x="4640815" y="938403"/>
                  </a:lnTo>
                  <a:lnTo>
                    <a:pt x="4631925" y="947420"/>
                  </a:lnTo>
                  <a:lnTo>
                    <a:pt x="3698602" y="21717"/>
                  </a:lnTo>
                  <a:lnTo>
                    <a:pt x="3707492" y="12700"/>
                  </a:lnTo>
                  <a:lnTo>
                    <a:pt x="3707492" y="25400"/>
                  </a:lnTo>
                  <a:lnTo>
                    <a:pt x="1268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943774" y="2696204"/>
            <a:ext cx="2101691" cy="1407477"/>
            <a:chOff x="0" y="0"/>
            <a:chExt cx="2802255" cy="187663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02254" cy="1876631"/>
            </a:xfrm>
            <a:custGeom>
              <a:avLst/>
              <a:gdLst/>
              <a:ahLst/>
              <a:cxnLst/>
              <a:rect l="l" t="t" r="r" b="b"/>
              <a:pathLst>
                <a:path w="2802254" h="1876631">
                  <a:moveTo>
                    <a:pt x="0" y="0"/>
                  </a:moveTo>
                  <a:lnTo>
                    <a:pt x="2802254" y="0"/>
                  </a:lnTo>
                  <a:lnTo>
                    <a:pt x="2802254" y="1876631"/>
                  </a:lnTo>
                  <a:lnTo>
                    <a:pt x="0" y="187663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5923" r="-359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2802255" cy="18575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28 July</a:t>
              </a:r>
            </a:p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Recruitment started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3525" y="2696204"/>
            <a:ext cx="3490122" cy="1407481"/>
            <a:chOff x="0" y="0"/>
            <a:chExt cx="4653496" cy="1876641"/>
          </a:xfrm>
        </p:grpSpPr>
        <p:sp>
          <p:nvSpPr>
            <p:cNvPr id="24" name="Freeform 24"/>
            <p:cNvSpPr/>
            <p:nvPr/>
          </p:nvSpPr>
          <p:spPr>
            <a:xfrm>
              <a:off x="12700" y="12700"/>
              <a:ext cx="4628134" cy="1851152"/>
            </a:xfrm>
            <a:custGeom>
              <a:avLst/>
              <a:gdLst/>
              <a:ahLst/>
              <a:cxnLst/>
              <a:rect l="l" t="t" r="r" b="b"/>
              <a:pathLst>
                <a:path w="4628134" h="1851152">
                  <a:moveTo>
                    <a:pt x="0" y="0"/>
                  </a:moveTo>
                  <a:lnTo>
                    <a:pt x="3694938" y="0"/>
                  </a:lnTo>
                  <a:lnTo>
                    <a:pt x="4628134" y="925576"/>
                  </a:lnTo>
                  <a:lnTo>
                    <a:pt x="3694938" y="1851152"/>
                  </a:lnTo>
                  <a:lnTo>
                    <a:pt x="0" y="1851152"/>
                  </a:lnTo>
                  <a:lnTo>
                    <a:pt x="933196" y="925576"/>
                  </a:lnTo>
                  <a:close/>
                </a:path>
              </a:pathLst>
            </a:custGeom>
            <a:solidFill>
              <a:srgbClr val="B4842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9" y="0"/>
              <a:ext cx="4653515" cy="1876552"/>
            </a:xfrm>
            <a:custGeom>
              <a:avLst/>
              <a:gdLst/>
              <a:ahLst/>
              <a:cxnLst/>
              <a:rect l="l" t="t" r="r" b="b"/>
              <a:pathLst>
                <a:path w="4653515" h="1876552">
                  <a:moveTo>
                    <a:pt x="12681" y="0"/>
                  </a:moveTo>
                  <a:lnTo>
                    <a:pt x="3707619" y="0"/>
                  </a:lnTo>
                  <a:cubicBezTo>
                    <a:pt x="3710921" y="0"/>
                    <a:pt x="3714223" y="1270"/>
                    <a:pt x="3716509" y="3683"/>
                  </a:cubicBezTo>
                  <a:lnTo>
                    <a:pt x="4649705" y="929259"/>
                  </a:lnTo>
                  <a:cubicBezTo>
                    <a:pt x="4652118" y="931672"/>
                    <a:pt x="4653515" y="934847"/>
                    <a:pt x="4653515" y="938276"/>
                  </a:cubicBezTo>
                  <a:cubicBezTo>
                    <a:pt x="4653515" y="941705"/>
                    <a:pt x="4652118" y="944880"/>
                    <a:pt x="4649705" y="947293"/>
                  </a:cubicBezTo>
                  <a:lnTo>
                    <a:pt x="3716509" y="1872869"/>
                  </a:lnTo>
                  <a:cubicBezTo>
                    <a:pt x="3714096" y="1875282"/>
                    <a:pt x="3710921" y="1876552"/>
                    <a:pt x="3707619" y="1876552"/>
                  </a:cubicBezTo>
                  <a:lnTo>
                    <a:pt x="12681" y="1876552"/>
                  </a:lnTo>
                  <a:cubicBezTo>
                    <a:pt x="7474" y="1876552"/>
                    <a:pt x="2902" y="1873504"/>
                    <a:pt x="997" y="1868678"/>
                  </a:cubicBezTo>
                  <a:cubicBezTo>
                    <a:pt x="-908" y="1863852"/>
                    <a:pt x="108" y="1858391"/>
                    <a:pt x="3791" y="1854835"/>
                  </a:cubicBezTo>
                  <a:lnTo>
                    <a:pt x="936987" y="929259"/>
                  </a:lnTo>
                  <a:lnTo>
                    <a:pt x="945877" y="938276"/>
                  </a:lnTo>
                  <a:lnTo>
                    <a:pt x="936987" y="947293"/>
                  </a:lnTo>
                  <a:lnTo>
                    <a:pt x="3791" y="21717"/>
                  </a:lnTo>
                  <a:cubicBezTo>
                    <a:pt x="108" y="18034"/>
                    <a:pt x="-1035" y="12573"/>
                    <a:pt x="997" y="7874"/>
                  </a:cubicBezTo>
                  <a:cubicBezTo>
                    <a:pt x="3029" y="3175"/>
                    <a:pt x="7474" y="0"/>
                    <a:pt x="12681" y="0"/>
                  </a:cubicBezTo>
                  <a:moveTo>
                    <a:pt x="12681" y="25400"/>
                  </a:moveTo>
                  <a:lnTo>
                    <a:pt x="12681" y="12700"/>
                  </a:lnTo>
                  <a:lnTo>
                    <a:pt x="21571" y="3683"/>
                  </a:lnTo>
                  <a:lnTo>
                    <a:pt x="954767" y="929259"/>
                  </a:lnTo>
                  <a:cubicBezTo>
                    <a:pt x="957180" y="931672"/>
                    <a:pt x="958577" y="934847"/>
                    <a:pt x="958577" y="938276"/>
                  </a:cubicBezTo>
                  <a:cubicBezTo>
                    <a:pt x="958577" y="941705"/>
                    <a:pt x="957180" y="944880"/>
                    <a:pt x="954767" y="947293"/>
                  </a:cubicBezTo>
                  <a:lnTo>
                    <a:pt x="21571" y="1872996"/>
                  </a:lnTo>
                  <a:lnTo>
                    <a:pt x="12681" y="1863979"/>
                  </a:lnTo>
                  <a:lnTo>
                    <a:pt x="12681" y="1851279"/>
                  </a:lnTo>
                  <a:lnTo>
                    <a:pt x="3707619" y="1851279"/>
                  </a:lnTo>
                  <a:lnTo>
                    <a:pt x="3707619" y="1863979"/>
                  </a:lnTo>
                  <a:lnTo>
                    <a:pt x="3698729" y="1854962"/>
                  </a:lnTo>
                  <a:lnTo>
                    <a:pt x="4631925" y="929386"/>
                  </a:lnTo>
                  <a:lnTo>
                    <a:pt x="4640815" y="938403"/>
                  </a:lnTo>
                  <a:lnTo>
                    <a:pt x="4631925" y="947420"/>
                  </a:lnTo>
                  <a:lnTo>
                    <a:pt x="3698602" y="21717"/>
                  </a:lnTo>
                  <a:lnTo>
                    <a:pt x="3707492" y="12700"/>
                  </a:lnTo>
                  <a:lnTo>
                    <a:pt x="3707492" y="25400"/>
                  </a:lnTo>
                  <a:lnTo>
                    <a:pt x="1268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146869" y="2696204"/>
            <a:ext cx="2101691" cy="1407477"/>
            <a:chOff x="0" y="0"/>
            <a:chExt cx="2802255" cy="187663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02254" cy="1876631"/>
            </a:xfrm>
            <a:custGeom>
              <a:avLst/>
              <a:gdLst/>
              <a:ahLst/>
              <a:cxnLst/>
              <a:rect l="l" t="t" r="r" b="b"/>
              <a:pathLst>
                <a:path w="2802254" h="1876631">
                  <a:moveTo>
                    <a:pt x="0" y="0"/>
                  </a:moveTo>
                  <a:lnTo>
                    <a:pt x="2802254" y="0"/>
                  </a:lnTo>
                  <a:lnTo>
                    <a:pt x="2802254" y="1876631"/>
                  </a:lnTo>
                  <a:lnTo>
                    <a:pt x="0" y="187663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5923" r="-359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2802255" cy="18575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15 August</a:t>
              </a:r>
            </a:p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Registrations closed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497487" y="2696204"/>
            <a:ext cx="3490122" cy="1407481"/>
            <a:chOff x="0" y="0"/>
            <a:chExt cx="4653496" cy="1876641"/>
          </a:xfrm>
        </p:grpSpPr>
        <p:sp>
          <p:nvSpPr>
            <p:cNvPr id="30" name="Freeform 30"/>
            <p:cNvSpPr/>
            <p:nvPr/>
          </p:nvSpPr>
          <p:spPr>
            <a:xfrm>
              <a:off x="12700" y="12700"/>
              <a:ext cx="4628134" cy="1851152"/>
            </a:xfrm>
            <a:custGeom>
              <a:avLst/>
              <a:gdLst/>
              <a:ahLst/>
              <a:cxnLst/>
              <a:rect l="l" t="t" r="r" b="b"/>
              <a:pathLst>
                <a:path w="4628134" h="1851152">
                  <a:moveTo>
                    <a:pt x="0" y="0"/>
                  </a:moveTo>
                  <a:lnTo>
                    <a:pt x="3694938" y="0"/>
                  </a:lnTo>
                  <a:lnTo>
                    <a:pt x="4628134" y="925576"/>
                  </a:lnTo>
                  <a:lnTo>
                    <a:pt x="3694938" y="1851152"/>
                  </a:lnTo>
                  <a:lnTo>
                    <a:pt x="0" y="1851152"/>
                  </a:lnTo>
                  <a:lnTo>
                    <a:pt x="933196" y="925576"/>
                  </a:lnTo>
                  <a:close/>
                </a:path>
              </a:pathLst>
            </a:custGeom>
            <a:solidFill>
              <a:srgbClr val="1D35A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9" y="0"/>
              <a:ext cx="4653515" cy="1876552"/>
            </a:xfrm>
            <a:custGeom>
              <a:avLst/>
              <a:gdLst/>
              <a:ahLst/>
              <a:cxnLst/>
              <a:rect l="l" t="t" r="r" b="b"/>
              <a:pathLst>
                <a:path w="4653515" h="1876552">
                  <a:moveTo>
                    <a:pt x="12681" y="0"/>
                  </a:moveTo>
                  <a:lnTo>
                    <a:pt x="3707619" y="0"/>
                  </a:lnTo>
                  <a:cubicBezTo>
                    <a:pt x="3710921" y="0"/>
                    <a:pt x="3714223" y="1270"/>
                    <a:pt x="3716509" y="3683"/>
                  </a:cubicBezTo>
                  <a:lnTo>
                    <a:pt x="4649705" y="929259"/>
                  </a:lnTo>
                  <a:cubicBezTo>
                    <a:pt x="4652118" y="931672"/>
                    <a:pt x="4653515" y="934847"/>
                    <a:pt x="4653515" y="938276"/>
                  </a:cubicBezTo>
                  <a:cubicBezTo>
                    <a:pt x="4653515" y="941705"/>
                    <a:pt x="4652118" y="944880"/>
                    <a:pt x="4649705" y="947293"/>
                  </a:cubicBezTo>
                  <a:lnTo>
                    <a:pt x="3716509" y="1872869"/>
                  </a:lnTo>
                  <a:cubicBezTo>
                    <a:pt x="3714096" y="1875282"/>
                    <a:pt x="3710921" y="1876552"/>
                    <a:pt x="3707619" y="1876552"/>
                  </a:cubicBezTo>
                  <a:lnTo>
                    <a:pt x="12681" y="1876552"/>
                  </a:lnTo>
                  <a:cubicBezTo>
                    <a:pt x="7474" y="1876552"/>
                    <a:pt x="2902" y="1873504"/>
                    <a:pt x="997" y="1868678"/>
                  </a:cubicBezTo>
                  <a:cubicBezTo>
                    <a:pt x="-908" y="1863852"/>
                    <a:pt x="108" y="1858391"/>
                    <a:pt x="3791" y="1854835"/>
                  </a:cubicBezTo>
                  <a:lnTo>
                    <a:pt x="936987" y="929259"/>
                  </a:lnTo>
                  <a:lnTo>
                    <a:pt x="945877" y="938276"/>
                  </a:lnTo>
                  <a:lnTo>
                    <a:pt x="936987" y="947293"/>
                  </a:lnTo>
                  <a:lnTo>
                    <a:pt x="3791" y="21717"/>
                  </a:lnTo>
                  <a:cubicBezTo>
                    <a:pt x="108" y="18034"/>
                    <a:pt x="-1035" y="12573"/>
                    <a:pt x="997" y="7874"/>
                  </a:cubicBezTo>
                  <a:cubicBezTo>
                    <a:pt x="3029" y="3175"/>
                    <a:pt x="7474" y="0"/>
                    <a:pt x="12681" y="0"/>
                  </a:cubicBezTo>
                  <a:moveTo>
                    <a:pt x="12681" y="25400"/>
                  </a:moveTo>
                  <a:lnTo>
                    <a:pt x="12681" y="12700"/>
                  </a:lnTo>
                  <a:lnTo>
                    <a:pt x="21571" y="3683"/>
                  </a:lnTo>
                  <a:lnTo>
                    <a:pt x="954767" y="929259"/>
                  </a:lnTo>
                  <a:cubicBezTo>
                    <a:pt x="957180" y="931672"/>
                    <a:pt x="958577" y="934847"/>
                    <a:pt x="958577" y="938276"/>
                  </a:cubicBezTo>
                  <a:cubicBezTo>
                    <a:pt x="958577" y="941705"/>
                    <a:pt x="957180" y="944880"/>
                    <a:pt x="954767" y="947293"/>
                  </a:cubicBezTo>
                  <a:lnTo>
                    <a:pt x="21571" y="1872996"/>
                  </a:lnTo>
                  <a:lnTo>
                    <a:pt x="12681" y="1863979"/>
                  </a:lnTo>
                  <a:lnTo>
                    <a:pt x="12681" y="1851279"/>
                  </a:lnTo>
                  <a:lnTo>
                    <a:pt x="3707619" y="1851279"/>
                  </a:lnTo>
                  <a:lnTo>
                    <a:pt x="3707619" y="1863979"/>
                  </a:lnTo>
                  <a:lnTo>
                    <a:pt x="3698729" y="1854962"/>
                  </a:lnTo>
                  <a:lnTo>
                    <a:pt x="4631925" y="929386"/>
                  </a:lnTo>
                  <a:lnTo>
                    <a:pt x="4640815" y="938403"/>
                  </a:lnTo>
                  <a:lnTo>
                    <a:pt x="4631925" y="947420"/>
                  </a:lnTo>
                  <a:lnTo>
                    <a:pt x="3698602" y="21717"/>
                  </a:lnTo>
                  <a:lnTo>
                    <a:pt x="3707492" y="12700"/>
                  </a:lnTo>
                  <a:lnTo>
                    <a:pt x="3707492" y="25400"/>
                  </a:lnTo>
                  <a:lnTo>
                    <a:pt x="1268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91698" y="2696204"/>
            <a:ext cx="2101691" cy="1407477"/>
            <a:chOff x="0" y="0"/>
            <a:chExt cx="2802255" cy="187663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802254" cy="1876631"/>
            </a:xfrm>
            <a:custGeom>
              <a:avLst/>
              <a:gdLst/>
              <a:ahLst/>
              <a:cxnLst/>
              <a:rect l="l" t="t" r="r" b="b"/>
              <a:pathLst>
                <a:path w="2802254" h="1876631">
                  <a:moveTo>
                    <a:pt x="0" y="0"/>
                  </a:moveTo>
                  <a:lnTo>
                    <a:pt x="2802254" y="0"/>
                  </a:lnTo>
                  <a:lnTo>
                    <a:pt x="2802254" y="1876631"/>
                  </a:lnTo>
                  <a:lnTo>
                    <a:pt x="0" y="187663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5923" r="-359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9050"/>
              <a:ext cx="2802255" cy="18575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18 August</a:t>
              </a:r>
            </a:p>
            <a:p>
              <a:pPr algn="ctr">
                <a:lnSpc>
                  <a:spcPts val="2808"/>
                </a:lnSpc>
              </a:pPr>
              <a:r>
                <a:rPr lang="en-US" sz="26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Training started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77075" y="6356642"/>
            <a:ext cx="10184130" cy="2576134"/>
            <a:chOff x="0" y="0"/>
            <a:chExt cx="13578840" cy="3434846"/>
          </a:xfrm>
        </p:grpSpPr>
        <p:sp>
          <p:nvSpPr>
            <p:cNvPr id="36" name="Freeform 36"/>
            <p:cNvSpPr/>
            <p:nvPr/>
          </p:nvSpPr>
          <p:spPr>
            <a:xfrm>
              <a:off x="12700" y="12700"/>
              <a:ext cx="13553439" cy="3409446"/>
            </a:xfrm>
            <a:custGeom>
              <a:avLst/>
              <a:gdLst/>
              <a:ahLst/>
              <a:cxnLst/>
              <a:rect l="l" t="t" r="r" b="b"/>
              <a:pathLst>
                <a:path w="13553439" h="3409446">
                  <a:moveTo>
                    <a:pt x="0" y="852425"/>
                  </a:moveTo>
                  <a:lnTo>
                    <a:pt x="11839194" y="852425"/>
                  </a:lnTo>
                  <a:lnTo>
                    <a:pt x="11839194" y="0"/>
                  </a:lnTo>
                  <a:lnTo>
                    <a:pt x="13553439" y="1704723"/>
                  </a:lnTo>
                  <a:lnTo>
                    <a:pt x="11839194" y="3409446"/>
                  </a:lnTo>
                  <a:lnTo>
                    <a:pt x="11839194" y="2557148"/>
                  </a:lnTo>
                  <a:lnTo>
                    <a:pt x="0" y="2557148"/>
                  </a:lnTo>
                  <a:close/>
                </a:path>
              </a:pathLst>
            </a:custGeom>
            <a:solidFill>
              <a:srgbClr val="5696D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0" y="71"/>
              <a:ext cx="13578839" cy="3434761"/>
            </a:xfrm>
            <a:custGeom>
              <a:avLst/>
              <a:gdLst/>
              <a:ahLst/>
              <a:cxnLst/>
              <a:rect l="l" t="t" r="r" b="b"/>
              <a:pathLst>
                <a:path w="13578839" h="3434761">
                  <a:moveTo>
                    <a:pt x="12700" y="852354"/>
                  </a:moveTo>
                  <a:lnTo>
                    <a:pt x="11851894" y="852354"/>
                  </a:lnTo>
                  <a:lnTo>
                    <a:pt x="11851894" y="865054"/>
                  </a:lnTo>
                  <a:lnTo>
                    <a:pt x="11839194" y="865054"/>
                  </a:lnTo>
                  <a:lnTo>
                    <a:pt x="11839194" y="12629"/>
                  </a:lnTo>
                  <a:cubicBezTo>
                    <a:pt x="11839194" y="7549"/>
                    <a:pt x="11842242" y="2850"/>
                    <a:pt x="11847068" y="945"/>
                  </a:cubicBezTo>
                  <a:cubicBezTo>
                    <a:pt x="11851894" y="-960"/>
                    <a:pt x="11857227" y="56"/>
                    <a:pt x="11860911" y="3612"/>
                  </a:cubicBezTo>
                  <a:lnTo>
                    <a:pt x="13575156" y="1708335"/>
                  </a:lnTo>
                  <a:cubicBezTo>
                    <a:pt x="13577570" y="1710748"/>
                    <a:pt x="13578839" y="1713923"/>
                    <a:pt x="13578839" y="1717352"/>
                  </a:cubicBezTo>
                  <a:cubicBezTo>
                    <a:pt x="13578839" y="1720781"/>
                    <a:pt x="13577443" y="1723956"/>
                    <a:pt x="13575156" y="1726369"/>
                  </a:cubicBezTo>
                  <a:lnTo>
                    <a:pt x="11860911" y="3431092"/>
                  </a:lnTo>
                  <a:cubicBezTo>
                    <a:pt x="11857228" y="3434648"/>
                    <a:pt x="11851767" y="3435791"/>
                    <a:pt x="11847068" y="3433759"/>
                  </a:cubicBezTo>
                  <a:cubicBezTo>
                    <a:pt x="11842369" y="3431727"/>
                    <a:pt x="11839194" y="3427155"/>
                    <a:pt x="11839194" y="3422075"/>
                  </a:cubicBezTo>
                  <a:lnTo>
                    <a:pt x="11839194" y="2569777"/>
                  </a:lnTo>
                  <a:lnTo>
                    <a:pt x="11851894" y="2569777"/>
                  </a:lnTo>
                  <a:lnTo>
                    <a:pt x="11851894" y="2582477"/>
                  </a:lnTo>
                  <a:lnTo>
                    <a:pt x="12700" y="2582477"/>
                  </a:lnTo>
                  <a:cubicBezTo>
                    <a:pt x="5715" y="2582477"/>
                    <a:pt x="0" y="2576762"/>
                    <a:pt x="0" y="2569777"/>
                  </a:cubicBezTo>
                  <a:lnTo>
                    <a:pt x="0" y="865054"/>
                  </a:lnTo>
                  <a:cubicBezTo>
                    <a:pt x="0" y="858069"/>
                    <a:pt x="5715" y="852354"/>
                    <a:pt x="12700" y="852354"/>
                  </a:cubicBezTo>
                  <a:moveTo>
                    <a:pt x="12700" y="877754"/>
                  </a:moveTo>
                  <a:lnTo>
                    <a:pt x="12700" y="865054"/>
                  </a:lnTo>
                  <a:lnTo>
                    <a:pt x="25400" y="865054"/>
                  </a:lnTo>
                  <a:lnTo>
                    <a:pt x="25400" y="2569777"/>
                  </a:lnTo>
                  <a:lnTo>
                    <a:pt x="12700" y="2569777"/>
                  </a:lnTo>
                  <a:lnTo>
                    <a:pt x="12700" y="2557077"/>
                  </a:lnTo>
                  <a:lnTo>
                    <a:pt x="11851894" y="2557077"/>
                  </a:lnTo>
                  <a:cubicBezTo>
                    <a:pt x="11858878" y="2557077"/>
                    <a:pt x="11864594" y="2562792"/>
                    <a:pt x="11864594" y="2569777"/>
                  </a:cubicBezTo>
                  <a:lnTo>
                    <a:pt x="11864594" y="3422202"/>
                  </a:lnTo>
                  <a:lnTo>
                    <a:pt x="11851894" y="3422202"/>
                  </a:lnTo>
                  <a:lnTo>
                    <a:pt x="11842876" y="3413185"/>
                  </a:lnTo>
                  <a:lnTo>
                    <a:pt x="13557123" y="1708462"/>
                  </a:lnTo>
                  <a:lnTo>
                    <a:pt x="13566139" y="1717479"/>
                  </a:lnTo>
                  <a:lnTo>
                    <a:pt x="13557123" y="1726496"/>
                  </a:lnTo>
                  <a:lnTo>
                    <a:pt x="11843004" y="21646"/>
                  </a:lnTo>
                  <a:lnTo>
                    <a:pt x="11852022" y="12629"/>
                  </a:lnTo>
                  <a:lnTo>
                    <a:pt x="11864722" y="12629"/>
                  </a:lnTo>
                  <a:lnTo>
                    <a:pt x="11864722" y="865054"/>
                  </a:lnTo>
                  <a:cubicBezTo>
                    <a:pt x="11864722" y="872039"/>
                    <a:pt x="11859006" y="877754"/>
                    <a:pt x="11852022" y="877754"/>
                  </a:cubicBezTo>
                  <a:lnTo>
                    <a:pt x="12700" y="877754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3578840" cy="34443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Lesson planning and ongoing training development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21502" y="4460021"/>
            <a:ext cx="3123963" cy="2109832"/>
            <a:chOff x="-207431" y="-9529"/>
            <a:chExt cx="4165284" cy="2813109"/>
          </a:xfrm>
        </p:grpSpPr>
        <p:sp>
          <p:nvSpPr>
            <p:cNvPr id="40" name="Freeform 40"/>
            <p:cNvSpPr/>
            <p:nvPr/>
          </p:nvSpPr>
          <p:spPr>
            <a:xfrm>
              <a:off x="13210" y="12700"/>
              <a:ext cx="3931432" cy="2778121"/>
            </a:xfrm>
            <a:custGeom>
              <a:avLst/>
              <a:gdLst/>
              <a:ahLst/>
              <a:cxnLst/>
              <a:rect l="l" t="t" r="r" b="b"/>
              <a:pathLst>
                <a:path w="3931432" h="2778121">
                  <a:moveTo>
                    <a:pt x="0" y="694562"/>
                  </a:moveTo>
                  <a:lnTo>
                    <a:pt x="2483038" y="694562"/>
                  </a:lnTo>
                  <a:lnTo>
                    <a:pt x="2483038" y="0"/>
                  </a:lnTo>
                  <a:lnTo>
                    <a:pt x="3931433" y="1389124"/>
                  </a:lnTo>
                  <a:lnTo>
                    <a:pt x="2483038" y="2778121"/>
                  </a:lnTo>
                  <a:lnTo>
                    <a:pt x="2483038" y="2083686"/>
                  </a:lnTo>
                  <a:lnTo>
                    <a:pt x="0" y="2083686"/>
                  </a:lnTo>
                  <a:close/>
                </a:path>
              </a:pathLst>
            </a:custGeom>
            <a:solidFill>
              <a:srgbClr val="5696D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0" y="75"/>
              <a:ext cx="3957853" cy="2803497"/>
            </a:xfrm>
            <a:custGeom>
              <a:avLst/>
              <a:gdLst/>
              <a:ahLst/>
              <a:cxnLst/>
              <a:rect l="l" t="t" r="r" b="b"/>
              <a:pathLst>
                <a:path w="3957853" h="2803497">
                  <a:moveTo>
                    <a:pt x="13210" y="694487"/>
                  </a:moveTo>
                  <a:lnTo>
                    <a:pt x="2496248" y="694487"/>
                  </a:lnTo>
                  <a:lnTo>
                    <a:pt x="2496248" y="707187"/>
                  </a:lnTo>
                  <a:lnTo>
                    <a:pt x="2483038" y="707187"/>
                  </a:lnTo>
                  <a:lnTo>
                    <a:pt x="2483038" y="12625"/>
                  </a:lnTo>
                  <a:cubicBezTo>
                    <a:pt x="2483038" y="7545"/>
                    <a:pt x="2486209" y="2846"/>
                    <a:pt x="2491228" y="941"/>
                  </a:cubicBezTo>
                  <a:cubicBezTo>
                    <a:pt x="2496248" y="-964"/>
                    <a:pt x="2501797" y="52"/>
                    <a:pt x="2505628" y="3735"/>
                  </a:cubicBezTo>
                  <a:lnTo>
                    <a:pt x="3954022" y="1392732"/>
                  </a:lnTo>
                  <a:cubicBezTo>
                    <a:pt x="3956533" y="1395145"/>
                    <a:pt x="3957853" y="1398320"/>
                    <a:pt x="3957853" y="1401749"/>
                  </a:cubicBezTo>
                  <a:cubicBezTo>
                    <a:pt x="3957853" y="1405178"/>
                    <a:pt x="3956400" y="1408353"/>
                    <a:pt x="3954022" y="1410766"/>
                  </a:cubicBezTo>
                  <a:lnTo>
                    <a:pt x="2505628" y="2799763"/>
                  </a:lnTo>
                  <a:cubicBezTo>
                    <a:pt x="2501797" y="2803446"/>
                    <a:pt x="2496116" y="2804462"/>
                    <a:pt x="2491228" y="2802557"/>
                  </a:cubicBezTo>
                  <a:cubicBezTo>
                    <a:pt x="2486340" y="2800652"/>
                    <a:pt x="2483038" y="2795953"/>
                    <a:pt x="2483038" y="2790873"/>
                  </a:cubicBezTo>
                  <a:lnTo>
                    <a:pt x="2483038" y="2096311"/>
                  </a:lnTo>
                  <a:lnTo>
                    <a:pt x="2496248" y="2096311"/>
                  </a:lnTo>
                  <a:lnTo>
                    <a:pt x="2496248" y="2109011"/>
                  </a:lnTo>
                  <a:lnTo>
                    <a:pt x="13210" y="2109011"/>
                  </a:lnTo>
                  <a:cubicBezTo>
                    <a:pt x="5945" y="2109011"/>
                    <a:pt x="0" y="2103296"/>
                    <a:pt x="0" y="2096311"/>
                  </a:cubicBezTo>
                  <a:lnTo>
                    <a:pt x="0" y="707187"/>
                  </a:lnTo>
                  <a:cubicBezTo>
                    <a:pt x="0" y="700202"/>
                    <a:pt x="5945" y="694487"/>
                    <a:pt x="13210" y="694487"/>
                  </a:cubicBezTo>
                  <a:moveTo>
                    <a:pt x="13210" y="719887"/>
                  </a:moveTo>
                  <a:lnTo>
                    <a:pt x="13210" y="707187"/>
                  </a:lnTo>
                  <a:lnTo>
                    <a:pt x="26421" y="707187"/>
                  </a:lnTo>
                  <a:lnTo>
                    <a:pt x="26421" y="2096311"/>
                  </a:lnTo>
                  <a:lnTo>
                    <a:pt x="13210" y="2096311"/>
                  </a:lnTo>
                  <a:lnTo>
                    <a:pt x="13210" y="2083611"/>
                  </a:lnTo>
                  <a:lnTo>
                    <a:pt x="2496248" y="2083611"/>
                  </a:lnTo>
                  <a:cubicBezTo>
                    <a:pt x="2503514" y="2083611"/>
                    <a:pt x="2509459" y="2089326"/>
                    <a:pt x="2509459" y="2096311"/>
                  </a:cubicBezTo>
                  <a:lnTo>
                    <a:pt x="2509459" y="2790873"/>
                  </a:lnTo>
                  <a:lnTo>
                    <a:pt x="2496248" y="2790873"/>
                  </a:lnTo>
                  <a:lnTo>
                    <a:pt x="2486869" y="2781856"/>
                  </a:lnTo>
                  <a:lnTo>
                    <a:pt x="3935264" y="1392732"/>
                  </a:lnTo>
                  <a:lnTo>
                    <a:pt x="3944643" y="1401749"/>
                  </a:lnTo>
                  <a:lnTo>
                    <a:pt x="3935264" y="1410766"/>
                  </a:lnTo>
                  <a:lnTo>
                    <a:pt x="2486869" y="21642"/>
                  </a:lnTo>
                  <a:lnTo>
                    <a:pt x="2496248" y="12625"/>
                  </a:lnTo>
                  <a:lnTo>
                    <a:pt x="2509459" y="12625"/>
                  </a:lnTo>
                  <a:lnTo>
                    <a:pt x="2509459" y="707187"/>
                  </a:lnTo>
                  <a:cubicBezTo>
                    <a:pt x="2509459" y="714172"/>
                    <a:pt x="2503514" y="719887"/>
                    <a:pt x="2496248" y="719887"/>
                  </a:cubicBezTo>
                  <a:lnTo>
                    <a:pt x="13210" y="719887"/>
                  </a:lnTo>
                  <a:close/>
                </a:path>
              </a:pathLst>
            </a:custGeom>
            <a:solidFill>
              <a:srgbClr val="0070C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-207431" y="-9529"/>
              <a:ext cx="3957853" cy="2813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Sign-up survey design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33733" y="4636405"/>
            <a:ext cx="4336924" cy="3866902"/>
            <a:chOff x="0" y="0"/>
            <a:chExt cx="6251575" cy="5574048"/>
          </a:xfrm>
        </p:grpSpPr>
        <p:sp>
          <p:nvSpPr>
            <p:cNvPr id="44" name="Freeform 44"/>
            <p:cNvSpPr/>
            <p:nvPr/>
          </p:nvSpPr>
          <p:spPr>
            <a:xfrm>
              <a:off x="12700" y="12700"/>
              <a:ext cx="6226048" cy="5548509"/>
            </a:xfrm>
            <a:custGeom>
              <a:avLst/>
              <a:gdLst/>
              <a:ahLst/>
              <a:cxnLst/>
              <a:rect l="l" t="t" r="r" b="b"/>
              <a:pathLst>
                <a:path w="6226048" h="5548509">
                  <a:moveTo>
                    <a:pt x="0" y="2774318"/>
                  </a:moveTo>
                  <a:lnTo>
                    <a:pt x="798195" y="2502664"/>
                  </a:lnTo>
                  <a:lnTo>
                    <a:pt x="106045" y="2056259"/>
                  </a:lnTo>
                  <a:lnTo>
                    <a:pt x="955929" y="1978027"/>
                  </a:lnTo>
                  <a:lnTo>
                    <a:pt x="417068" y="1387095"/>
                  </a:lnTo>
                  <a:lnTo>
                    <a:pt x="1260729" y="1507618"/>
                  </a:lnTo>
                  <a:lnTo>
                    <a:pt x="911860" y="812547"/>
                  </a:lnTo>
                  <a:lnTo>
                    <a:pt x="1691767" y="1123570"/>
                  </a:lnTo>
                  <a:lnTo>
                    <a:pt x="1556512" y="371729"/>
                  </a:lnTo>
                  <a:lnTo>
                    <a:pt x="2219579" y="852044"/>
                  </a:lnTo>
                  <a:lnTo>
                    <a:pt x="2307336" y="94615"/>
                  </a:lnTo>
                  <a:lnTo>
                    <a:pt x="2808351" y="711455"/>
                  </a:lnTo>
                  <a:lnTo>
                    <a:pt x="3113151" y="0"/>
                  </a:lnTo>
                  <a:lnTo>
                    <a:pt x="3417951" y="711455"/>
                  </a:lnTo>
                  <a:lnTo>
                    <a:pt x="3918839" y="94488"/>
                  </a:lnTo>
                  <a:lnTo>
                    <a:pt x="4006596" y="851917"/>
                  </a:lnTo>
                  <a:lnTo>
                    <a:pt x="4669663" y="371602"/>
                  </a:lnTo>
                  <a:lnTo>
                    <a:pt x="4534408" y="1123443"/>
                  </a:lnTo>
                  <a:lnTo>
                    <a:pt x="5314315" y="812420"/>
                  </a:lnTo>
                  <a:lnTo>
                    <a:pt x="4965319" y="1507491"/>
                  </a:lnTo>
                  <a:lnTo>
                    <a:pt x="5808980" y="1386968"/>
                  </a:lnTo>
                  <a:lnTo>
                    <a:pt x="5270119" y="1977900"/>
                  </a:lnTo>
                  <a:lnTo>
                    <a:pt x="6120003" y="2056132"/>
                  </a:lnTo>
                  <a:lnTo>
                    <a:pt x="5427853" y="2502537"/>
                  </a:lnTo>
                  <a:lnTo>
                    <a:pt x="6226048" y="2774191"/>
                  </a:lnTo>
                  <a:lnTo>
                    <a:pt x="5427853" y="3045844"/>
                  </a:lnTo>
                  <a:lnTo>
                    <a:pt x="6120003" y="3492250"/>
                  </a:lnTo>
                  <a:lnTo>
                    <a:pt x="5270119" y="3570482"/>
                  </a:lnTo>
                  <a:lnTo>
                    <a:pt x="5808980" y="4161413"/>
                  </a:lnTo>
                  <a:lnTo>
                    <a:pt x="4965319" y="4040890"/>
                  </a:lnTo>
                  <a:lnTo>
                    <a:pt x="5314315" y="4735962"/>
                  </a:lnTo>
                  <a:lnTo>
                    <a:pt x="4534408" y="4424938"/>
                  </a:lnTo>
                  <a:lnTo>
                    <a:pt x="4669663" y="5176779"/>
                  </a:lnTo>
                  <a:lnTo>
                    <a:pt x="4006596" y="4696464"/>
                  </a:lnTo>
                  <a:lnTo>
                    <a:pt x="3918839" y="5453893"/>
                  </a:lnTo>
                  <a:lnTo>
                    <a:pt x="3417824" y="4837054"/>
                  </a:lnTo>
                  <a:lnTo>
                    <a:pt x="3113024" y="5548509"/>
                  </a:lnTo>
                  <a:lnTo>
                    <a:pt x="2808224" y="4837054"/>
                  </a:lnTo>
                  <a:lnTo>
                    <a:pt x="2307209" y="5453893"/>
                  </a:lnTo>
                  <a:lnTo>
                    <a:pt x="2219452" y="4696464"/>
                  </a:lnTo>
                  <a:lnTo>
                    <a:pt x="1556385" y="5176779"/>
                  </a:lnTo>
                  <a:lnTo>
                    <a:pt x="1691640" y="4424938"/>
                  </a:lnTo>
                  <a:lnTo>
                    <a:pt x="911860" y="4736089"/>
                  </a:lnTo>
                  <a:lnTo>
                    <a:pt x="1260856" y="4041017"/>
                  </a:lnTo>
                  <a:lnTo>
                    <a:pt x="417195" y="4161540"/>
                  </a:lnTo>
                  <a:lnTo>
                    <a:pt x="956056" y="3570609"/>
                  </a:lnTo>
                  <a:lnTo>
                    <a:pt x="106172" y="3492377"/>
                  </a:lnTo>
                  <a:lnTo>
                    <a:pt x="798322" y="3045971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-127"/>
              <a:ext cx="6251575" cy="5573908"/>
            </a:xfrm>
            <a:custGeom>
              <a:avLst/>
              <a:gdLst/>
              <a:ahLst/>
              <a:cxnLst/>
              <a:rect l="l" t="t" r="r" b="b"/>
              <a:pathLst>
                <a:path w="6251575" h="5573908">
                  <a:moveTo>
                    <a:pt x="8636" y="2775080"/>
                  </a:moveTo>
                  <a:lnTo>
                    <a:pt x="806831" y="2503426"/>
                  </a:lnTo>
                  <a:lnTo>
                    <a:pt x="810895" y="2515491"/>
                  </a:lnTo>
                  <a:lnTo>
                    <a:pt x="804037" y="2526159"/>
                  </a:lnTo>
                  <a:lnTo>
                    <a:pt x="111887" y="2079754"/>
                  </a:lnTo>
                  <a:cubicBezTo>
                    <a:pt x="107315" y="2076833"/>
                    <a:pt x="105156" y="2071372"/>
                    <a:pt x="106426" y="2066038"/>
                  </a:cubicBezTo>
                  <a:cubicBezTo>
                    <a:pt x="107696" y="2060704"/>
                    <a:pt x="112141" y="2056894"/>
                    <a:pt x="117602" y="2056386"/>
                  </a:cubicBezTo>
                  <a:lnTo>
                    <a:pt x="967486" y="1978154"/>
                  </a:lnTo>
                  <a:lnTo>
                    <a:pt x="968629" y="1990854"/>
                  </a:lnTo>
                  <a:lnTo>
                    <a:pt x="959231" y="1999363"/>
                  </a:lnTo>
                  <a:lnTo>
                    <a:pt x="420370" y="1408558"/>
                  </a:lnTo>
                  <a:cubicBezTo>
                    <a:pt x="416814" y="1404621"/>
                    <a:pt x="416052" y="1398779"/>
                    <a:pt x="418465" y="1394080"/>
                  </a:cubicBezTo>
                  <a:cubicBezTo>
                    <a:pt x="420878" y="1389381"/>
                    <a:pt x="426212" y="1386714"/>
                    <a:pt x="431546" y="1387476"/>
                  </a:cubicBezTo>
                  <a:lnTo>
                    <a:pt x="1275207" y="1507999"/>
                  </a:lnTo>
                  <a:lnTo>
                    <a:pt x="1273429" y="1520572"/>
                  </a:lnTo>
                  <a:lnTo>
                    <a:pt x="1262126" y="1526288"/>
                  </a:lnTo>
                  <a:lnTo>
                    <a:pt x="913130" y="831089"/>
                  </a:lnTo>
                  <a:cubicBezTo>
                    <a:pt x="910717" y="826390"/>
                    <a:pt x="911606" y="820675"/>
                    <a:pt x="915162" y="816865"/>
                  </a:cubicBezTo>
                  <a:cubicBezTo>
                    <a:pt x="918718" y="813055"/>
                    <a:pt x="924306" y="811658"/>
                    <a:pt x="929259" y="813690"/>
                  </a:cubicBezTo>
                  <a:lnTo>
                    <a:pt x="1709166" y="1124713"/>
                  </a:lnTo>
                  <a:lnTo>
                    <a:pt x="1704467" y="1136524"/>
                  </a:lnTo>
                  <a:lnTo>
                    <a:pt x="1692021" y="1138810"/>
                  </a:lnTo>
                  <a:lnTo>
                    <a:pt x="1556766" y="386969"/>
                  </a:lnTo>
                  <a:cubicBezTo>
                    <a:pt x="1555877" y="381889"/>
                    <a:pt x="1558163" y="376682"/>
                    <a:pt x="1562481" y="374015"/>
                  </a:cubicBezTo>
                  <a:cubicBezTo>
                    <a:pt x="1566799" y="371348"/>
                    <a:pt x="1572514" y="371475"/>
                    <a:pt x="1576705" y="374523"/>
                  </a:cubicBezTo>
                  <a:lnTo>
                    <a:pt x="2239772" y="854838"/>
                  </a:lnTo>
                  <a:lnTo>
                    <a:pt x="2232279" y="865125"/>
                  </a:lnTo>
                  <a:lnTo>
                    <a:pt x="2219706" y="863601"/>
                  </a:lnTo>
                  <a:lnTo>
                    <a:pt x="2307463" y="106172"/>
                  </a:lnTo>
                  <a:cubicBezTo>
                    <a:pt x="2308098" y="101092"/>
                    <a:pt x="2311654" y="96901"/>
                    <a:pt x="2316480" y="95377"/>
                  </a:cubicBezTo>
                  <a:cubicBezTo>
                    <a:pt x="2321306" y="93853"/>
                    <a:pt x="2326640" y="95631"/>
                    <a:pt x="2329942" y="99568"/>
                  </a:cubicBezTo>
                  <a:lnTo>
                    <a:pt x="2830830" y="716154"/>
                  </a:lnTo>
                  <a:lnTo>
                    <a:pt x="2820924" y="724155"/>
                  </a:lnTo>
                  <a:lnTo>
                    <a:pt x="2809240" y="719202"/>
                  </a:lnTo>
                  <a:lnTo>
                    <a:pt x="3114040" y="7747"/>
                  </a:lnTo>
                  <a:cubicBezTo>
                    <a:pt x="3116072" y="3048"/>
                    <a:pt x="3120644" y="0"/>
                    <a:pt x="3125724" y="0"/>
                  </a:cubicBezTo>
                  <a:cubicBezTo>
                    <a:pt x="3130804" y="0"/>
                    <a:pt x="3135376" y="3048"/>
                    <a:pt x="3137408" y="7747"/>
                  </a:cubicBezTo>
                  <a:lnTo>
                    <a:pt x="3442208" y="719202"/>
                  </a:lnTo>
                  <a:lnTo>
                    <a:pt x="3430524" y="724155"/>
                  </a:lnTo>
                  <a:lnTo>
                    <a:pt x="3420618" y="716154"/>
                  </a:lnTo>
                  <a:lnTo>
                    <a:pt x="3921633" y="99314"/>
                  </a:lnTo>
                  <a:cubicBezTo>
                    <a:pt x="3924808" y="95377"/>
                    <a:pt x="3930142" y="93726"/>
                    <a:pt x="3935095" y="95123"/>
                  </a:cubicBezTo>
                  <a:cubicBezTo>
                    <a:pt x="3940048" y="96520"/>
                    <a:pt x="3943604" y="100838"/>
                    <a:pt x="3944112" y="105918"/>
                  </a:cubicBezTo>
                  <a:lnTo>
                    <a:pt x="4031869" y="863347"/>
                  </a:lnTo>
                  <a:lnTo>
                    <a:pt x="4019296" y="864871"/>
                  </a:lnTo>
                  <a:lnTo>
                    <a:pt x="4011803" y="854584"/>
                  </a:lnTo>
                  <a:lnTo>
                    <a:pt x="4674870" y="374269"/>
                  </a:lnTo>
                  <a:cubicBezTo>
                    <a:pt x="4679061" y="371221"/>
                    <a:pt x="4684649" y="371094"/>
                    <a:pt x="4689094" y="373761"/>
                  </a:cubicBezTo>
                  <a:cubicBezTo>
                    <a:pt x="4693539" y="376428"/>
                    <a:pt x="4695698" y="381635"/>
                    <a:pt x="4694809" y="386715"/>
                  </a:cubicBezTo>
                  <a:lnTo>
                    <a:pt x="4559554" y="1138556"/>
                  </a:lnTo>
                  <a:lnTo>
                    <a:pt x="4547108" y="1136270"/>
                  </a:lnTo>
                  <a:lnTo>
                    <a:pt x="4542409" y="1124459"/>
                  </a:lnTo>
                  <a:lnTo>
                    <a:pt x="5322316" y="813436"/>
                  </a:lnTo>
                  <a:cubicBezTo>
                    <a:pt x="5327269" y="811531"/>
                    <a:pt x="5332857" y="812801"/>
                    <a:pt x="5336413" y="816611"/>
                  </a:cubicBezTo>
                  <a:cubicBezTo>
                    <a:pt x="5339969" y="820421"/>
                    <a:pt x="5340731" y="826136"/>
                    <a:pt x="5338445" y="830835"/>
                  </a:cubicBezTo>
                  <a:lnTo>
                    <a:pt x="4989449" y="1525906"/>
                  </a:lnTo>
                  <a:lnTo>
                    <a:pt x="4978146" y="1520191"/>
                  </a:lnTo>
                  <a:lnTo>
                    <a:pt x="4976368" y="1507618"/>
                  </a:lnTo>
                  <a:lnTo>
                    <a:pt x="5820029" y="1387095"/>
                  </a:lnTo>
                  <a:cubicBezTo>
                    <a:pt x="5825363" y="1386333"/>
                    <a:pt x="5830570" y="1389000"/>
                    <a:pt x="5833110" y="1393699"/>
                  </a:cubicBezTo>
                  <a:cubicBezTo>
                    <a:pt x="5835650" y="1398398"/>
                    <a:pt x="5834888" y="1404240"/>
                    <a:pt x="5831205" y="1408177"/>
                  </a:cubicBezTo>
                  <a:lnTo>
                    <a:pt x="5292344" y="1999109"/>
                  </a:lnTo>
                  <a:lnTo>
                    <a:pt x="5282946" y="1990600"/>
                  </a:lnTo>
                  <a:lnTo>
                    <a:pt x="5284089" y="1977900"/>
                  </a:lnTo>
                  <a:lnTo>
                    <a:pt x="6133973" y="2056132"/>
                  </a:lnTo>
                  <a:cubicBezTo>
                    <a:pt x="6139307" y="2056640"/>
                    <a:pt x="6143879" y="2060450"/>
                    <a:pt x="6145149" y="2065784"/>
                  </a:cubicBezTo>
                  <a:cubicBezTo>
                    <a:pt x="6146419" y="2071118"/>
                    <a:pt x="6144260" y="2076579"/>
                    <a:pt x="6139688" y="2079500"/>
                  </a:cubicBezTo>
                  <a:lnTo>
                    <a:pt x="5447538" y="2525905"/>
                  </a:lnTo>
                  <a:lnTo>
                    <a:pt x="5440680" y="2515237"/>
                  </a:lnTo>
                  <a:lnTo>
                    <a:pt x="5444744" y="2503172"/>
                  </a:lnTo>
                  <a:lnTo>
                    <a:pt x="6242939" y="2774826"/>
                  </a:lnTo>
                  <a:cubicBezTo>
                    <a:pt x="6248146" y="2776604"/>
                    <a:pt x="6251575" y="2781430"/>
                    <a:pt x="6251575" y="2786891"/>
                  </a:cubicBezTo>
                  <a:cubicBezTo>
                    <a:pt x="6251575" y="2792352"/>
                    <a:pt x="6248146" y="2797178"/>
                    <a:pt x="6242939" y="2798956"/>
                  </a:cubicBezTo>
                  <a:lnTo>
                    <a:pt x="5444744" y="3070609"/>
                  </a:lnTo>
                  <a:lnTo>
                    <a:pt x="5440680" y="3058544"/>
                  </a:lnTo>
                  <a:lnTo>
                    <a:pt x="5447538" y="3047876"/>
                  </a:lnTo>
                  <a:lnTo>
                    <a:pt x="6139688" y="3494282"/>
                  </a:lnTo>
                  <a:cubicBezTo>
                    <a:pt x="6144260" y="3497203"/>
                    <a:pt x="6146419" y="3502664"/>
                    <a:pt x="6145149" y="3507997"/>
                  </a:cubicBezTo>
                  <a:cubicBezTo>
                    <a:pt x="6143879" y="3513332"/>
                    <a:pt x="6139434" y="3517141"/>
                    <a:pt x="6133973" y="3517650"/>
                  </a:cubicBezTo>
                  <a:lnTo>
                    <a:pt x="5284089" y="3595882"/>
                  </a:lnTo>
                  <a:lnTo>
                    <a:pt x="5282946" y="3583182"/>
                  </a:lnTo>
                  <a:lnTo>
                    <a:pt x="5292344" y="3574672"/>
                  </a:lnTo>
                  <a:lnTo>
                    <a:pt x="5831205" y="4165731"/>
                  </a:lnTo>
                  <a:cubicBezTo>
                    <a:pt x="5834761" y="4169668"/>
                    <a:pt x="5835523" y="4175510"/>
                    <a:pt x="5833110" y="4180209"/>
                  </a:cubicBezTo>
                  <a:cubicBezTo>
                    <a:pt x="5830697" y="4184908"/>
                    <a:pt x="5825363" y="4187575"/>
                    <a:pt x="5820029" y="4186813"/>
                  </a:cubicBezTo>
                  <a:lnTo>
                    <a:pt x="4976368" y="4066290"/>
                  </a:lnTo>
                  <a:lnTo>
                    <a:pt x="4978146" y="4053717"/>
                  </a:lnTo>
                  <a:lnTo>
                    <a:pt x="4989449" y="4048002"/>
                  </a:lnTo>
                  <a:lnTo>
                    <a:pt x="5338445" y="4743074"/>
                  </a:lnTo>
                  <a:cubicBezTo>
                    <a:pt x="5340858" y="4747772"/>
                    <a:pt x="5339969" y="4753488"/>
                    <a:pt x="5336413" y="4757297"/>
                  </a:cubicBezTo>
                  <a:cubicBezTo>
                    <a:pt x="5332857" y="4761108"/>
                    <a:pt x="5327269" y="4762505"/>
                    <a:pt x="5322316" y="4760472"/>
                  </a:cubicBezTo>
                  <a:lnTo>
                    <a:pt x="4542409" y="4449449"/>
                  </a:lnTo>
                  <a:lnTo>
                    <a:pt x="4547108" y="4437638"/>
                  </a:lnTo>
                  <a:lnTo>
                    <a:pt x="4559554" y="4435352"/>
                  </a:lnTo>
                  <a:lnTo>
                    <a:pt x="4694809" y="5187193"/>
                  </a:lnTo>
                  <a:cubicBezTo>
                    <a:pt x="4695698" y="5192273"/>
                    <a:pt x="4693412" y="5197480"/>
                    <a:pt x="4689094" y="5200147"/>
                  </a:cubicBezTo>
                  <a:cubicBezTo>
                    <a:pt x="4684776" y="5202814"/>
                    <a:pt x="4679061" y="5202687"/>
                    <a:pt x="4674870" y="5199639"/>
                  </a:cubicBezTo>
                  <a:lnTo>
                    <a:pt x="4011803" y="4719325"/>
                  </a:lnTo>
                  <a:lnTo>
                    <a:pt x="4019296" y="4709038"/>
                  </a:lnTo>
                  <a:lnTo>
                    <a:pt x="4031869" y="4710562"/>
                  </a:lnTo>
                  <a:lnTo>
                    <a:pt x="3944112" y="5467990"/>
                  </a:lnTo>
                  <a:cubicBezTo>
                    <a:pt x="3943477" y="5473070"/>
                    <a:pt x="3939921" y="5477261"/>
                    <a:pt x="3935095" y="5478785"/>
                  </a:cubicBezTo>
                  <a:cubicBezTo>
                    <a:pt x="3930269" y="5480309"/>
                    <a:pt x="3924935" y="5478531"/>
                    <a:pt x="3921633" y="5474594"/>
                  </a:cubicBezTo>
                  <a:lnTo>
                    <a:pt x="3420618" y="4857755"/>
                  </a:lnTo>
                  <a:lnTo>
                    <a:pt x="3430524" y="4849754"/>
                  </a:lnTo>
                  <a:lnTo>
                    <a:pt x="3442208" y="4854707"/>
                  </a:lnTo>
                  <a:lnTo>
                    <a:pt x="3137408" y="5566161"/>
                  </a:lnTo>
                  <a:cubicBezTo>
                    <a:pt x="3135376" y="5570861"/>
                    <a:pt x="3130804" y="5573908"/>
                    <a:pt x="3125724" y="5573908"/>
                  </a:cubicBezTo>
                  <a:cubicBezTo>
                    <a:pt x="3120644" y="5573908"/>
                    <a:pt x="3116072" y="5570861"/>
                    <a:pt x="3114040" y="5566161"/>
                  </a:cubicBezTo>
                  <a:lnTo>
                    <a:pt x="2809240" y="4854707"/>
                  </a:lnTo>
                  <a:lnTo>
                    <a:pt x="2820924" y="4849754"/>
                  </a:lnTo>
                  <a:lnTo>
                    <a:pt x="2830830" y="4857755"/>
                  </a:lnTo>
                  <a:lnTo>
                    <a:pt x="2329815" y="5474594"/>
                  </a:lnTo>
                  <a:cubicBezTo>
                    <a:pt x="2326640" y="5478531"/>
                    <a:pt x="2321306" y="5480182"/>
                    <a:pt x="2316353" y="5478785"/>
                  </a:cubicBezTo>
                  <a:cubicBezTo>
                    <a:pt x="2311400" y="5477388"/>
                    <a:pt x="2307844" y="5473070"/>
                    <a:pt x="2307336" y="5467990"/>
                  </a:cubicBezTo>
                  <a:lnTo>
                    <a:pt x="2219579" y="4710562"/>
                  </a:lnTo>
                  <a:lnTo>
                    <a:pt x="2232152" y="4709038"/>
                  </a:lnTo>
                  <a:lnTo>
                    <a:pt x="2239645" y="4719325"/>
                  </a:lnTo>
                  <a:lnTo>
                    <a:pt x="1576578" y="5199639"/>
                  </a:lnTo>
                  <a:cubicBezTo>
                    <a:pt x="1572387" y="5202687"/>
                    <a:pt x="1566799" y="5202814"/>
                    <a:pt x="1562354" y="5200147"/>
                  </a:cubicBezTo>
                  <a:cubicBezTo>
                    <a:pt x="1557909" y="5197480"/>
                    <a:pt x="1555750" y="5192273"/>
                    <a:pt x="1556639" y="5187193"/>
                  </a:cubicBezTo>
                  <a:lnTo>
                    <a:pt x="1691894" y="4435352"/>
                  </a:lnTo>
                  <a:lnTo>
                    <a:pt x="1704340" y="4437638"/>
                  </a:lnTo>
                  <a:lnTo>
                    <a:pt x="1709039" y="4449449"/>
                  </a:lnTo>
                  <a:lnTo>
                    <a:pt x="929132" y="4760472"/>
                  </a:lnTo>
                  <a:cubicBezTo>
                    <a:pt x="924179" y="4762378"/>
                    <a:pt x="918591" y="4761108"/>
                    <a:pt x="915035" y="4757297"/>
                  </a:cubicBezTo>
                  <a:cubicBezTo>
                    <a:pt x="911479" y="4753488"/>
                    <a:pt x="910717" y="4747772"/>
                    <a:pt x="913003" y="4743074"/>
                  </a:cubicBezTo>
                  <a:lnTo>
                    <a:pt x="1261999" y="4048002"/>
                  </a:lnTo>
                  <a:lnTo>
                    <a:pt x="1273302" y="4053717"/>
                  </a:lnTo>
                  <a:lnTo>
                    <a:pt x="1275080" y="4066290"/>
                  </a:lnTo>
                  <a:lnTo>
                    <a:pt x="431419" y="4186813"/>
                  </a:lnTo>
                  <a:cubicBezTo>
                    <a:pt x="426085" y="4187575"/>
                    <a:pt x="420878" y="4184908"/>
                    <a:pt x="418338" y="4180209"/>
                  </a:cubicBezTo>
                  <a:cubicBezTo>
                    <a:pt x="415798" y="4175510"/>
                    <a:pt x="416560" y="4169668"/>
                    <a:pt x="420243" y="4165731"/>
                  </a:cubicBezTo>
                  <a:lnTo>
                    <a:pt x="959104" y="3574800"/>
                  </a:lnTo>
                  <a:lnTo>
                    <a:pt x="968502" y="3583309"/>
                  </a:lnTo>
                  <a:lnTo>
                    <a:pt x="967359" y="3596009"/>
                  </a:lnTo>
                  <a:lnTo>
                    <a:pt x="117475" y="3517777"/>
                  </a:lnTo>
                  <a:cubicBezTo>
                    <a:pt x="112141" y="3517269"/>
                    <a:pt x="107569" y="3513459"/>
                    <a:pt x="106299" y="3508125"/>
                  </a:cubicBezTo>
                  <a:cubicBezTo>
                    <a:pt x="105029" y="3502790"/>
                    <a:pt x="107188" y="3497329"/>
                    <a:pt x="111760" y="3494409"/>
                  </a:cubicBezTo>
                  <a:lnTo>
                    <a:pt x="804037" y="3048130"/>
                  </a:lnTo>
                  <a:lnTo>
                    <a:pt x="810895" y="3058798"/>
                  </a:lnTo>
                  <a:lnTo>
                    <a:pt x="806831" y="3070863"/>
                  </a:lnTo>
                  <a:lnTo>
                    <a:pt x="8636" y="2799210"/>
                  </a:lnTo>
                  <a:cubicBezTo>
                    <a:pt x="3429" y="2797432"/>
                    <a:pt x="0" y="2792606"/>
                    <a:pt x="0" y="2787145"/>
                  </a:cubicBezTo>
                  <a:cubicBezTo>
                    <a:pt x="0" y="2781684"/>
                    <a:pt x="3429" y="2776858"/>
                    <a:pt x="8636" y="2775080"/>
                  </a:cubicBezTo>
                  <a:moveTo>
                    <a:pt x="16764" y="2799083"/>
                  </a:moveTo>
                  <a:lnTo>
                    <a:pt x="12700" y="2787145"/>
                  </a:lnTo>
                  <a:lnTo>
                    <a:pt x="16764" y="2775080"/>
                  </a:lnTo>
                  <a:lnTo>
                    <a:pt x="814959" y="3046733"/>
                  </a:lnTo>
                  <a:cubicBezTo>
                    <a:pt x="819531" y="3048257"/>
                    <a:pt x="822833" y="3052321"/>
                    <a:pt x="823468" y="3057147"/>
                  </a:cubicBezTo>
                  <a:cubicBezTo>
                    <a:pt x="824103" y="3061973"/>
                    <a:pt x="821817" y="3066672"/>
                    <a:pt x="817753" y="3069339"/>
                  </a:cubicBezTo>
                  <a:lnTo>
                    <a:pt x="125603" y="3515871"/>
                  </a:lnTo>
                  <a:lnTo>
                    <a:pt x="118745" y="3505203"/>
                  </a:lnTo>
                  <a:lnTo>
                    <a:pt x="119888" y="3492503"/>
                  </a:lnTo>
                  <a:lnTo>
                    <a:pt x="969772" y="3570735"/>
                  </a:lnTo>
                  <a:cubicBezTo>
                    <a:pt x="974598" y="3571116"/>
                    <a:pt x="978662" y="3574291"/>
                    <a:pt x="980440" y="3578736"/>
                  </a:cubicBezTo>
                  <a:cubicBezTo>
                    <a:pt x="982218" y="3583181"/>
                    <a:pt x="981202" y="3588261"/>
                    <a:pt x="978027" y="3591944"/>
                  </a:cubicBezTo>
                  <a:lnTo>
                    <a:pt x="439166" y="4182876"/>
                  </a:lnTo>
                  <a:lnTo>
                    <a:pt x="429768" y="4174367"/>
                  </a:lnTo>
                  <a:lnTo>
                    <a:pt x="427990" y="4161794"/>
                  </a:lnTo>
                  <a:lnTo>
                    <a:pt x="1271651" y="4041271"/>
                  </a:lnTo>
                  <a:cubicBezTo>
                    <a:pt x="1276350" y="4040636"/>
                    <a:pt x="1281049" y="4042541"/>
                    <a:pt x="1283716" y="4046478"/>
                  </a:cubicBezTo>
                  <a:cubicBezTo>
                    <a:pt x="1286383" y="4050415"/>
                    <a:pt x="1286891" y="4055368"/>
                    <a:pt x="1284732" y="4059559"/>
                  </a:cubicBezTo>
                  <a:lnTo>
                    <a:pt x="935863" y="4754631"/>
                  </a:lnTo>
                  <a:lnTo>
                    <a:pt x="924560" y="4748915"/>
                  </a:lnTo>
                  <a:lnTo>
                    <a:pt x="919861" y="4737105"/>
                  </a:lnTo>
                  <a:lnTo>
                    <a:pt x="1699768" y="4426081"/>
                  </a:lnTo>
                  <a:cubicBezTo>
                    <a:pt x="1704086" y="4424430"/>
                    <a:pt x="1708912" y="4425065"/>
                    <a:pt x="1712468" y="4427986"/>
                  </a:cubicBezTo>
                  <a:cubicBezTo>
                    <a:pt x="1716024" y="4430907"/>
                    <a:pt x="1717802" y="4435479"/>
                    <a:pt x="1716913" y="4440051"/>
                  </a:cubicBezTo>
                  <a:lnTo>
                    <a:pt x="1581658" y="5191892"/>
                  </a:lnTo>
                  <a:lnTo>
                    <a:pt x="1569212" y="5189606"/>
                  </a:lnTo>
                  <a:lnTo>
                    <a:pt x="1561719" y="5179319"/>
                  </a:lnTo>
                  <a:lnTo>
                    <a:pt x="2224786" y="4699005"/>
                  </a:lnTo>
                  <a:cubicBezTo>
                    <a:pt x="2228469" y="4696338"/>
                    <a:pt x="2233168" y="4695830"/>
                    <a:pt x="2237359" y="4697608"/>
                  </a:cubicBezTo>
                  <a:cubicBezTo>
                    <a:pt x="2241550" y="4699386"/>
                    <a:pt x="2244344" y="4703322"/>
                    <a:pt x="2244852" y="4707768"/>
                  </a:cubicBezTo>
                  <a:lnTo>
                    <a:pt x="2332609" y="5465196"/>
                  </a:lnTo>
                  <a:lnTo>
                    <a:pt x="2320036" y="5466720"/>
                  </a:lnTo>
                  <a:lnTo>
                    <a:pt x="2310130" y="5458719"/>
                  </a:lnTo>
                  <a:lnTo>
                    <a:pt x="2811145" y="4841880"/>
                  </a:lnTo>
                  <a:cubicBezTo>
                    <a:pt x="2813939" y="4838451"/>
                    <a:pt x="2818384" y="4836672"/>
                    <a:pt x="2822702" y="4837308"/>
                  </a:cubicBezTo>
                  <a:cubicBezTo>
                    <a:pt x="2827020" y="4837943"/>
                    <a:pt x="2830830" y="4840737"/>
                    <a:pt x="2832608" y="4844928"/>
                  </a:cubicBezTo>
                  <a:lnTo>
                    <a:pt x="3137408" y="5556382"/>
                  </a:lnTo>
                  <a:lnTo>
                    <a:pt x="3125724" y="5561335"/>
                  </a:lnTo>
                  <a:lnTo>
                    <a:pt x="3114040" y="5556382"/>
                  </a:lnTo>
                  <a:lnTo>
                    <a:pt x="3418840" y="4844928"/>
                  </a:lnTo>
                  <a:cubicBezTo>
                    <a:pt x="3420618" y="4840864"/>
                    <a:pt x="3424301" y="4837943"/>
                    <a:pt x="3428746" y="4837308"/>
                  </a:cubicBezTo>
                  <a:cubicBezTo>
                    <a:pt x="3433191" y="4836672"/>
                    <a:pt x="3437509" y="4838451"/>
                    <a:pt x="3440303" y="4841880"/>
                  </a:cubicBezTo>
                  <a:lnTo>
                    <a:pt x="3941318" y="5458719"/>
                  </a:lnTo>
                  <a:lnTo>
                    <a:pt x="3931412" y="5466720"/>
                  </a:lnTo>
                  <a:lnTo>
                    <a:pt x="3918839" y="5465196"/>
                  </a:lnTo>
                  <a:lnTo>
                    <a:pt x="4006596" y="4707768"/>
                  </a:lnTo>
                  <a:cubicBezTo>
                    <a:pt x="4007104" y="4703322"/>
                    <a:pt x="4010025" y="4699386"/>
                    <a:pt x="4014089" y="4697608"/>
                  </a:cubicBezTo>
                  <a:cubicBezTo>
                    <a:pt x="4018153" y="4695830"/>
                    <a:pt x="4022979" y="4696338"/>
                    <a:pt x="4026662" y="4699005"/>
                  </a:cubicBezTo>
                  <a:lnTo>
                    <a:pt x="4689729" y="5179319"/>
                  </a:lnTo>
                  <a:lnTo>
                    <a:pt x="4682236" y="5189606"/>
                  </a:lnTo>
                  <a:lnTo>
                    <a:pt x="4669790" y="5191892"/>
                  </a:lnTo>
                  <a:lnTo>
                    <a:pt x="4534535" y="4440051"/>
                  </a:lnTo>
                  <a:cubicBezTo>
                    <a:pt x="4533773" y="4435479"/>
                    <a:pt x="4535424" y="4430907"/>
                    <a:pt x="4538980" y="4427986"/>
                  </a:cubicBezTo>
                  <a:cubicBezTo>
                    <a:pt x="4542536" y="4425065"/>
                    <a:pt x="4547489" y="4424303"/>
                    <a:pt x="4551680" y="4426081"/>
                  </a:cubicBezTo>
                  <a:lnTo>
                    <a:pt x="5331587" y="4737105"/>
                  </a:lnTo>
                  <a:lnTo>
                    <a:pt x="5326888" y="4748915"/>
                  </a:lnTo>
                  <a:lnTo>
                    <a:pt x="5315585" y="4754631"/>
                  </a:lnTo>
                  <a:lnTo>
                    <a:pt x="4966589" y="4059559"/>
                  </a:lnTo>
                  <a:cubicBezTo>
                    <a:pt x="4964430" y="4055368"/>
                    <a:pt x="4964811" y="4050288"/>
                    <a:pt x="4967605" y="4046478"/>
                  </a:cubicBezTo>
                  <a:cubicBezTo>
                    <a:pt x="4970399" y="4042668"/>
                    <a:pt x="4974971" y="4040636"/>
                    <a:pt x="4979670" y="4041271"/>
                  </a:cubicBezTo>
                  <a:lnTo>
                    <a:pt x="5823331" y="4161794"/>
                  </a:lnTo>
                  <a:lnTo>
                    <a:pt x="5821553" y="4174367"/>
                  </a:lnTo>
                  <a:lnTo>
                    <a:pt x="5812155" y="4182876"/>
                  </a:lnTo>
                  <a:lnTo>
                    <a:pt x="5273294" y="3591945"/>
                  </a:lnTo>
                  <a:cubicBezTo>
                    <a:pt x="5269992" y="3588389"/>
                    <a:pt x="5269103" y="3583308"/>
                    <a:pt x="5270881" y="3578736"/>
                  </a:cubicBezTo>
                  <a:cubicBezTo>
                    <a:pt x="5272659" y="3574164"/>
                    <a:pt x="5276723" y="3571116"/>
                    <a:pt x="5281549" y="3570735"/>
                  </a:cubicBezTo>
                  <a:lnTo>
                    <a:pt x="6131433" y="3492503"/>
                  </a:lnTo>
                  <a:lnTo>
                    <a:pt x="6132576" y="3505203"/>
                  </a:lnTo>
                  <a:lnTo>
                    <a:pt x="6125718" y="3515871"/>
                  </a:lnTo>
                  <a:lnTo>
                    <a:pt x="5433568" y="3069466"/>
                  </a:lnTo>
                  <a:cubicBezTo>
                    <a:pt x="5429504" y="3066799"/>
                    <a:pt x="5427218" y="3062100"/>
                    <a:pt x="5427853" y="3057274"/>
                  </a:cubicBezTo>
                  <a:cubicBezTo>
                    <a:pt x="5428488" y="3052448"/>
                    <a:pt x="5431790" y="3048384"/>
                    <a:pt x="5436362" y="3046860"/>
                  </a:cubicBezTo>
                  <a:lnTo>
                    <a:pt x="6234557" y="2775207"/>
                  </a:lnTo>
                  <a:lnTo>
                    <a:pt x="6238621" y="2787272"/>
                  </a:lnTo>
                  <a:lnTo>
                    <a:pt x="6234557" y="2799337"/>
                  </a:lnTo>
                  <a:lnTo>
                    <a:pt x="5436362" y="2527683"/>
                  </a:lnTo>
                  <a:cubicBezTo>
                    <a:pt x="5431790" y="2526159"/>
                    <a:pt x="5428488" y="2522095"/>
                    <a:pt x="5427853" y="2517269"/>
                  </a:cubicBezTo>
                  <a:cubicBezTo>
                    <a:pt x="5427218" y="2512443"/>
                    <a:pt x="5429504" y="2507744"/>
                    <a:pt x="5433568" y="2505077"/>
                  </a:cubicBezTo>
                  <a:lnTo>
                    <a:pt x="6125718" y="2058672"/>
                  </a:lnTo>
                  <a:lnTo>
                    <a:pt x="6132576" y="2069340"/>
                  </a:lnTo>
                  <a:lnTo>
                    <a:pt x="6131433" y="2082040"/>
                  </a:lnTo>
                  <a:lnTo>
                    <a:pt x="5281549" y="2003808"/>
                  </a:lnTo>
                  <a:cubicBezTo>
                    <a:pt x="5276723" y="2003427"/>
                    <a:pt x="5272659" y="2000252"/>
                    <a:pt x="5270881" y="1995807"/>
                  </a:cubicBezTo>
                  <a:cubicBezTo>
                    <a:pt x="5269103" y="1991362"/>
                    <a:pt x="5270119" y="1986282"/>
                    <a:pt x="5273294" y="1982599"/>
                  </a:cubicBezTo>
                  <a:lnTo>
                    <a:pt x="5812155" y="1391667"/>
                  </a:lnTo>
                  <a:lnTo>
                    <a:pt x="5821553" y="1400176"/>
                  </a:lnTo>
                  <a:lnTo>
                    <a:pt x="5823331" y="1412749"/>
                  </a:lnTo>
                  <a:lnTo>
                    <a:pt x="4979670" y="1533272"/>
                  </a:lnTo>
                  <a:cubicBezTo>
                    <a:pt x="4974971" y="1533907"/>
                    <a:pt x="4970272" y="1532002"/>
                    <a:pt x="4967605" y="1528065"/>
                  </a:cubicBezTo>
                  <a:cubicBezTo>
                    <a:pt x="4964938" y="1524128"/>
                    <a:pt x="4964430" y="1519175"/>
                    <a:pt x="4966589" y="1514984"/>
                  </a:cubicBezTo>
                  <a:lnTo>
                    <a:pt x="5315585" y="819913"/>
                  </a:lnTo>
                  <a:lnTo>
                    <a:pt x="5326888" y="825628"/>
                  </a:lnTo>
                  <a:lnTo>
                    <a:pt x="5331587" y="837439"/>
                  </a:lnTo>
                  <a:lnTo>
                    <a:pt x="4551807" y="1148208"/>
                  </a:lnTo>
                  <a:cubicBezTo>
                    <a:pt x="4547489" y="1149859"/>
                    <a:pt x="4542663" y="1149224"/>
                    <a:pt x="4539107" y="1146303"/>
                  </a:cubicBezTo>
                  <a:cubicBezTo>
                    <a:pt x="4535551" y="1143382"/>
                    <a:pt x="4533773" y="1138810"/>
                    <a:pt x="4534662" y="1134238"/>
                  </a:cubicBezTo>
                  <a:lnTo>
                    <a:pt x="4669917" y="382397"/>
                  </a:lnTo>
                  <a:lnTo>
                    <a:pt x="4682363" y="384683"/>
                  </a:lnTo>
                  <a:lnTo>
                    <a:pt x="4689856" y="394970"/>
                  </a:lnTo>
                  <a:lnTo>
                    <a:pt x="4026789" y="875285"/>
                  </a:lnTo>
                  <a:cubicBezTo>
                    <a:pt x="4023106" y="877952"/>
                    <a:pt x="4018407" y="878460"/>
                    <a:pt x="4014216" y="876682"/>
                  </a:cubicBezTo>
                  <a:cubicBezTo>
                    <a:pt x="4010025" y="874904"/>
                    <a:pt x="4007231" y="870967"/>
                    <a:pt x="4006723" y="866522"/>
                  </a:cubicBezTo>
                  <a:lnTo>
                    <a:pt x="3918839" y="108839"/>
                  </a:lnTo>
                  <a:lnTo>
                    <a:pt x="3931412" y="107315"/>
                  </a:lnTo>
                  <a:lnTo>
                    <a:pt x="3941318" y="115316"/>
                  </a:lnTo>
                  <a:lnTo>
                    <a:pt x="3440430" y="732283"/>
                  </a:lnTo>
                  <a:cubicBezTo>
                    <a:pt x="3437636" y="735712"/>
                    <a:pt x="3433191" y="737490"/>
                    <a:pt x="3428873" y="736855"/>
                  </a:cubicBezTo>
                  <a:cubicBezTo>
                    <a:pt x="3424555" y="736220"/>
                    <a:pt x="3420745" y="733426"/>
                    <a:pt x="3418967" y="729235"/>
                  </a:cubicBezTo>
                  <a:lnTo>
                    <a:pt x="3114167" y="17780"/>
                  </a:lnTo>
                  <a:lnTo>
                    <a:pt x="3125851" y="12827"/>
                  </a:lnTo>
                  <a:lnTo>
                    <a:pt x="3137535" y="17780"/>
                  </a:lnTo>
                  <a:lnTo>
                    <a:pt x="2832735" y="729235"/>
                  </a:lnTo>
                  <a:cubicBezTo>
                    <a:pt x="2830957" y="733299"/>
                    <a:pt x="2827274" y="736220"/>
                    <a:pt x="2822829" y="736855"/>
                  </a:cubicBezTo>
                  <a:cubicBezTo>
                    <a:pt x="2818384" y="737490"/>
                    <a:pt x="2814066" y="735712"/>
                    <a:pt x="2811272" y="732283"/>
                  </a:cubicBezTo>
                  <a:lnTo>
                    <a:pt x="2310257" y="115316"/>
                  </a:lnTo>
                  <a:lnTo>
                    <a:pt x="2320163" y="107315"/>
                  </a:lnTo>
                  <a:lnTo>
                    <a:pt x="2332736" y="108839"/>
                  </a:lnTo>
                  <a:lnTo>
                    <a:pt x="2244979" y="866268"/>
                  </a:lnTo>
                  <a:cubicBezTo>
                    <a:pt x="2244471" y="870713"/>
                    <a:pt x="2241550" y="874650"/>
                    <a:pt x="2237486" y="876428"/>
                  </a:cubicBezTo>
                  <a:cubicBezTo>
                    <a:pt x="2233422" y="878206"/>
                    <a:pt x="2228596" y="877698"/>
                    <a:pt x="2224913" y="875031"/>
                  </a:cubicBezTo>
                  <a:lnTo>
                    <a:pt x="1561846" y="394843"/>
                  </a:lnTo>
                  <a:lnTo>
                    <a:pt x="1569339" y="384556"/>
                  </a:lnTo>
                  <a:lnTo>
                    <a:pt x="1581785" y="382270"/>
                  </a:lnTo>
                  <a:lnTo>
                    <a:pt x="1717040" y="1134111"/>
                  </a:lnTo>
                  <a:cubicBezTo>
                    <a:pt x="1717802" y="1138683"/>
                    <a:pt x="1716151" y="1143255"/>
                    <a:pt x="1712595" y="1146176"/>
                  </a:cubicBezTo>
                  <a:cubicBezTo>
                    <a:pt x="1709039" y="1149097"/>
                    <a:pt x="1704086" y="1149859"/>
                    <a:pt x="1699895" y="1148081"/>
                  </a:cubicBezTo>
                  <a:lnTo>
                    <a:pt x="919861" y="837185"/>
                  </a:lnTo>
                  <a:lnTo>
                    <a:pt x="924560" y="825374"/>
                  </a:lnTo>
                  <a:lnTo>
                    <a:pt x="935863" y="819659"/>
                  </a:lnTo>
                  <a:lnTo>
                    <a:pt x="1284859" y="1514730"/>
                  </a:lnTo>
                  <a:cubicBezTo>
                    <a:pt x="1287018" y="1518922"/>
                    <a:pt x="1286637" y="1524002"/>
                    <a:pt x="1283843" y="1527811"/>
                  </a:cubicBezTo>
                  <a:cubicBezTo>
                    <a:pt x="1281049" y="1531622"/>
                    <a:pt x="1276477" y="1533654"/>
                    <a:pt x="1271778" y="1533019"/>
                  </a:cubicBezTo>
                  <a:lnTo>
                    <a:pt x="427990" y="1412622"/>
                  </a:lnTo>
                  <a:lnTo>
                    <a:pt x="429768" y="1400049"/>
                  </a:lnTo>
                  <a:lnTo>
                    <a:pt x="439166" y="1391540"/>
                  </a:lnTo>
                  <a:lnTo>
                    <a:pt x="978027" y="1982472"/>
                  </a:lnTo>
                  <a:cubicBezTo>
                    <a:pt x="981329" y="1986028"/>
                    <a:pt x="982218" y="1991108"/>
                    <a:pt x="980440" y="1995680"/>
                  </a:cubicBezTo>
                  <a:cubicBezTo>
                    <a:pt x="978662" y="2000252"/>
                    <a:pt x="974598" y="2003300"/>
                    <a:pt x="969772" y="2003681"/>
                  </a:cubicBezTo>
                  <a:lnTo>
                    <a:pt x="119888" y="2081786"/>
                  </a:lnTo>
                  <a:lnTo>
                    <a:pt x="118745" y="2069086"/>
                  </a:lnTo>
                  <a:lnTo>
                    <a:pt x="125603" y="2058418"/>
                  </a:lnTo>
                  <a:lnTo>
                    <a:pt x="817753" y="2504823"/>
                  </a:lnTo>
                  <a:cubicBezTo>
                    <a:pt x="821817" y="2507490"/>
                    <a:pt x="824103" y="2512189"/>
                    <a:pt x="823468" y="2517015"/>
                  </a:cubicBezTo>
                  <a:cubicBezTo>
                    <a:pt x="822833" y="2521841"/>
                    <a:pt x="819531" y="2525905"/>
                    <a:pt x="814959" y="2527429"/>
                  </a:cubicBezTo>
                  <a:lnTo>
                    <a:pt x="16764" y="279921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6251575" cy="5583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6 weeks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from conception to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start of training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7153279" y="8919241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0293" y="1028700"/>
            <a:ext cx="17391288" cy="1890000"/>
            <a:chOff x="0" y="0"/>
            <a:chExt cx="23188384" cy="252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188378" cy="2520003"/>
            </a:xfrm>
            <a:custGeom>
              <a:avLst/>
              <a:gdLst/>
              <a:ahLst/>
              <a:cxnLst/>
              <a:rect l="l" t="t" r="r" b="b"/>
              <a:pathLst>
                <a:path w="23188378" h="2520003">
                  <a:moveTo>
                    <a:pt x="0" y="0"/>
                  </a:moveTo>
                  <a:lnTo>
                    <a:pt x="23188378" y="0"/>
                  </a:lnTo>
                  <a:lnTo>
                    <a:pt x="23188378" y="2520003"/>
                  </a:lnTo>
                  <a:lnTo>
                    <a:pt x="0" y="252000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9296" b="-12929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3188384" cy="24628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WhatsApp-based microlearning approved to augment NDoH virtual provincial 6MMD training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377254"/>
            <a:ext cx="8754696" cy="4891687"/>
          </a:xfrm>
          <a:custGeom>
            <a:avLst/>
            <a:gdLst/>
            <a:ahLst/>
            <a:cxnLst/>
            <a:rect l="l" t="t" r="r" b="b"/>
            <a:pathLst>
              <a:path w="8754696" h="4891687">
                <a:moveTo>
                  <a:pt x="0" y="0"/>
                </a:moveTo>
                <a:lnTo>
                  <a:pt x="8754696" y="0"/>
                </a:lnTo>
                <a:lnTo>
                  <a:pt x="8754696" y="4891687"/>
                </a:lnTo>
                <a:lnTo>
                  <a:pt x="0" y="4891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648074" y="5262827"/>
            <a:ext cx="2036402" cy="1782732"/>
          </a:xfrm>
          <a:custGeom>
            <a:avLst/>
            <a:gdLst/>
            <a:ahLst/>
            <a:cxnLst/>
            <a:rect l="l" t="t" r="r" b="b"/>
            <a:pathLst>
              <a:path w="2036402" h="1782732">
                <a:moveTo>
                  <a:pt x="0" y="0"/>
                </a:moveTo>
                <a:lnTo>
                  <a:pt x="2036402" y="0"/>
                </a:lnTo>
                <a:lnTo>
                  <a:pt x="2036402" y="1782732"/>
                </a:lnTo>
                <a:lnTo>
                  <a:pt x="0" y="1782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940563" y="3649976"/>
            <a:ext cx="5047870" cy="4606181"/>
          </a:xfrm>
          <a:custGeom>
            <a:avLst/>
            <a:gdLst/>
            <a:ahLst/>
            <a:cxnLst/>
            <a:rect l="l" t="t" r="r" b="b"/>
            <a:pathLst>
              <a:path w="5047870" h="4606181">
                <a:moveTo>
                  <a:pt x="0" y="0"/>
                </a:moveTo>
                <a:lnTo>
                  <a:pt x="5047870" y="0"/>
                </a:lnTo>
                <a:lnTo>
                  <a:pt x="5047870" y="4606181"/>
                </a:lnTo>
                <a:lnTo>
                  <a:pt x="0" y="46061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8356" y="1028700"/>
            <a:ext cx="17391288" cy="2265391"/>
            <a:chOff x="0" y="0"/>
            <a:chExt cx="23188384" cy="30205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188378" cy="3020524"/>
            </a:xfrm>
            <a:custGeom>
              <a:avLst/>
              <a:gdLst/>
              <a:ahLst/>
              <a:cxnLst/>
              <a:rect l="l" t="t" r="r" b="b"/>
              <a:pathLst>
                <a:path w="23188378" h="3020524">
                  <a:moveTo>
                    <a:pt x="0" y="0"/>
                  </a:moveTo>
                  <a:lnTo>
                    <a:pt x="23188378" y="0"/>
                  </a:lnTo>
                  <a:lnTo>
                    <a:pt x="23188378" y="3020524"/>
                  </a:lnTo>
                  <a:lnTo>
                    <a:pt x="0" y="30205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870" b="-9130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3188384" cy="29538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WhatsApp-based microlearning facility-based 6MMD module developed, validated and approved by NDoH</a:t>
              </a:r>
            </a:p>
            <a:p>
              <a:pPr algn="ctr">
                <a:lnSpc>
                  <a:spcPts val="5184"/>
                </a:lnSpc>
              </a:pPr>
              <a:endParaRPr lang="en-US" sz="4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3310242" y="2984696"/>
            <a:ext cx="11667517" cy="3135645"/>
          </a:xfrm>
          <a:custGeom>
            <a:avLst/>
            <a:gdLst/>
            <a:ahLst/>
            <a:cxnLst/>
            <a:rect l="l" t="t" r="r" b="b"/>
            <a:pathLst>
              <a:path w="11667517" h="3135645">
                <a:moveTo>
                  <a:pt x="0" y="0"/>
                </a:moveTo>
                <a:lnTo>
                  <a:pt x="11667516" y="0"/>
                </a:lnTo>
                <a:lnTo>
                  <a:pt x="11667516" y="3135645"/>
                </a:lnTo>
                <a:lnTo>
                  <a:pt x="0" y="3135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3580954" y="6997695"/>
            <a:ext cx="11126092" cy="1218226"/>
          </a:xfrm>
          <a:custGeom>
            <a:avLst/>
            <a:gdLst/>
            <a:ahLst/>
            <a:cxnLst/>
            <a:rect l="l" t="t" r="r" b="b"/>
            <a:pathLst>
              <a:path w="11126092" h="1218226">
                <a:moveTo>
                  <a:pt x="0" y="0"/>
                </a:moveTo>
                <a:lnTo>
                  <a:pt x="11126092" y="0"/>
                </a:lnTo>
                <a:lnTo>
                  <a:pt x="11126092" y="1218226"/>
                </a:lnTo>
                <a:lnTo>
                  <a:pt x="0" y="1218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228" r="-1574" b="-261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3310242" y="6120341"/>
            <a:ext cx="11667517" cy="393779"/>
          </a:xfrm>
          <a:custGeom>
            <a:avLst/>
            <a:gdLst/>
            <a:ahLst/>
            <a:cxnLst/>
            <a:rect l="l" t="t" r="r" b="b"/>
            <a:pathLst>
              <a:path w="11667517" h="393779">
                <a:moveTo>
                  <a:pt x="0" y="0"/>
                </a:moveTo>
                <a:lnTo>
                  <a:pt x="11667516" y="0"/>
                </a:lnTo>
                <a:lnTo>
                  <a:pt x="11667516" y="393779"/>
                </a:lnTo>
                <a:lnTo>
                  <a:pt x="0" y="3937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id="9" name="AutoShape 9"/>
          <p:cNvSpPr/>
          <p:nvPr/>
        </p:nvSpPr>
        <p:spPr>
          <a:xfrm flipV="1">
            <a:off x="3843476" y="6755908"/>
            <a:ext cx="10601047" cy="0"/>
          </a:xfrm>
          <a:prstGeom prst="line">
            <a:avLst/>
          </a:prstGeom>
          <a:ln w="38100" cap="flat">
            <a:solidFill>
              <a:srgbClr val="91939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0329" y="6468637"/>
            <a:ext cx="16877614" cy="89487"/>
            <a:chOff x="0" y="0"/>
            <a:chExt cx="22503486" cy="119316"/>
          </a:xfrm>
        </p:grpSpPr>
        <p:sp>
          <p:nvSpPr>
            <p:cNvPr id="3" name="Freeform 3"/>
            <p:cNvSpPr/>
            <p:nvPr/>
          </p:nvSpPr>
          <p:spPr>
            <a:xfrm>
              <a:off x="18923" y="0"/>
              <a:ext cx="22465539" cy="119253"/>
            </a:xfrm>
            <a:custGeom>
              <a:avLst/>
              <a:gdLst/>
              <a:ahLst/>
              <a:cxnLst/>
              <a:rect l="l" t="t" r="r" b="b"/>
              <a:pathLst>
                <a:path w="22465539" h="119253">
                  <a:moveTo>
                    <a:pt x="0" y="81153"/>
                  </a:moveTo>
                  <a:lnTo>
                    <a:pt x="22465412" y="0"/>
                  </a:lnTo>
                  <a:lnTo>
                    <a:pt x="22465539" y="38100"/>
                  </a:lnTo>
                  <a:lnTo>
                    <a:pt x="254" y="119253"/>
                  </a:lnTo>
                  <a:close/>
                </a:path>
              </a:pathLst>
            </a:custGeom>
            <a:solidFill>
              <a:srgbClr val="2563EB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6392323"/>
            <a:ext cx="323850" cy="323850"/>
            <a:chOff x="0" y="0"/>
            <a:chExt cx="431800" cy="431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215900" y="0"/>
                  </a:moveTo>
                  <a:cubicBezTo>
                    <a:pt x="96647" y="0"/>
                    <a:pt x="0" y="96647"/>
                    <a:pt x="0" y="215900"/>
                  </a:cubicBezTo>
                  <a:cubicBezTo>
                    <a:pt x="0" y="335153"/>
                    <a:pt x="96647" y="431800"/>
                    <a:pt x="215900" y="431800"/>
                  </a:cubicBezTo>
                  <a:cubicBezTo>
                    <a:pt x="335153" y="431800"/>
                    <a:pt x="431800" y="335153"/>
                    <a:pt x="431800" y="215900"/>
                  </a:cubicBezTo>
                  <a:cubicBezTo>
                    <a:pt x="431800" y="96647"/>
                    <a:pt x="335153" y="0"/>
                    <a:pt x="215900" y="0"/>
                  </a:cubicBezTo>
                  <a:close/>
                </a:path>
              </a:pathLst>
            </a:custGeom>
            <a:solidFill>
              <a:srgbClr val="2563EB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3577" y="6382798"/>
            <a:ext cx="323850" cy="323850"/>
            <a:chOff x="0" y="0"/>
            <a:chExt cx="431800" cy="43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215900" y="0"/>
                  </a:moveTo>
                  <a:cubicBezTo>
                    <a:pt x="96647" y="0"/>
                    <a:pt x="0" y="96647"/>
                    <a:pt x="0" y="215900"/>
                  </a:cubicBezTo>
                  <a:cubicBezTo>
                    <a:pt x="0" y="335153"/>
                    <a:pt x="96647" y="431800"/>
                    <a:pt x="215900" y="431800"/>
                  </a:cubicBezTo>
                  <a:cubicBezTo>
                    <a:pt x="335153" y="431800"/>
                    <a:pt x="431800" y="335153"/>
                    <a:pt x="431800" y="215900"/>
                  </a:cubicBezTo>
                  <a:cubicBezTo>
                    <a:pt x="431800" y="96647"/>
                    <a:pt x="335153" y="0"/>
                    <a:pt x="215900" y="0"/>
                  </a:cubicBezTo>
                  <a:close/>
                </a:path>
              </a:pathLst>
            </a:custGeom>
            <a:solidFill>
              <a:srgbClr val="2563EB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02649" y="6382798"/>
            <a:ext cx="323850" cy="323850"/>
            <a:chOff x="0" y="0"/>
            <a:chExt cx="431800" cy="431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215900" y="0"/>
                  </a:moveTo>
                  <a:cubicBezTo>
                    <a:pt x="96647" y="0"/>
                    <a:pt x="0" y="96647"/>
                    <a:pt x="0" y="215900"/>
                  </a:cubicBezTo>
                  <a:cubicBezTo>
                    <a:pt x="0" y="335153"/>
                    <a:pt x="96647" y="431800"/>
                    <a:pt x="215900" y="431800"/>
                  </a:cubicBezTo>
                  <a:cubicBezTo>
                    <a:pt x="335153" y="431800"/>
                    <a:pt x="431800" y="335153"/>
                    <a:pt x="431800" y="215900"/>
                  </a:cubicBezTo>
                  <a:cubicBezTo>
                    <a:pt x="431800" y="96647"/>
                    <a:pt x="335153" y="0"/>
                    <a:pt x="215900" y="0"/>
                  </a:cubicBezTo>
                  <a:close/>
                </a:path>
              </a:pathLst>
            </a:custGeom>
            <a:solidFill>
              <a:srgbClr val="2563EB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152483" y="2711039"/>
            <a:ext cx="10429949" cy="1896351"/>
          </a:xfrm>
          <a:custGeom>
            <a:avLst/>
            <a:gdLst/>
            <a:ahLst/>
            <a:cxnLst/>
            <a:rect l="l" t="t" r="r" b="b"/>
            <a:pathLst>
              <a:path w="10429949" h="1896351">
                <a:moveTo>
                  <a:pt x="0" y="0"/>
                </a:moveTo>
                <a:lnTo>
                  <a:pt x="10429949" y="0"/>
                </a:lnTo>
                <a:lnTo>
                  <a:pt x="10429949" y="1896351"/>
                </a:lnTo>
                <a:lnTo>
                  <a:pt x="0" y="1896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8" b="-73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028700" y="5573173"/>
            <a:ext cx="2265819" cy="61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8"/>
              </a:lnSpc>
            </a:pPr>
            <a:r>
              <a:rPr lang="en-US" sz="4099">
                <a:solidFill>
                  <a:srgbClr val="3B82F6"/>
                </a:solidFill>
                <a:latin typeface="Canva Sans"/>
                <a:ea typeface="Canva Sans"/>
                <a:cs typeface="Canva Sans"/>
                <a:sym typeface="Canva Sans"/>
              </a:rPr>
              <a:t>Group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06034" y="5559890"/>
            <a:ext cx="1991320" cy="61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8"/>
              </a:lnSpc>
            </a:pPr>
            <a:r>
              <a:rPr lang="en-US" sz="4099">
                <a:solidFill>
                  <a:srgbClr val="5170FF"/>
                </a:solidFill>
                <a:latin typeface="Canva Sans"/>
                <a:ea typeface="Canva Sans"/>
                <a:cs typeface="Canva Sans"/>
                <a:sym typeface="Canva Sans"/>
              </a:rPr>
              <a:t>Group 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88279" y="5559890"/>
            <a:ext cx="2007691" cy="61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8"/>
              </a:lnSpc>
            </a:pPr>
            <a:r>
              <a:rPr lang="en-US" sz="4099">
                <a:solidFill>
                  <a:srgbClr val="3B82F6"/>
                </a:solidFill>
                <a:latin typeface="Canva Sans"/>
                <a:ea typeface="Canva Sans"/>
                <a:cs typeface="Canva Sans"/>
                <a:sym typeface="Canva Sans"/>
              </a:rPr>
              <a:t>Group 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4284" y="7597752"/>
            <a:ext cx="4010025" cy="101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sign-ups for training starting on 18 August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67427" y="7597752"/>
            <a:ext cx="4734738" cy="1019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sign-ups for training starting on 15 September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26499" y="7597752"/>
            <a:ext cx="4504201" cy="1019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sign-ups for training starting on 1 October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6737347"/>
            <a:ext cx="1249561" cy="82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49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834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26595" y="6737347"/>
            <a:ext cx="1669375" cy="82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49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750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35962" y="6716173"/>
            <a:ext cx="1206550" cy="82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49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43577" y="2911287"/>
            <a:ext cx="9857986" cy="1419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7"/>
              </a:lnSpc>
            </a:pPr>
            <a:r>
              <a:rPr lang="en-US" sz="409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2 285 participants signed up </a:t>
            </a:r>
          </a:p>
          <a:p>
            <a:pPr algn="ctr">
              <a:lnSpc>
                <a:spcPts val="5739"/>
              </a:lnSpc>
            </a:pPr>
            <a:r>
              <a:rPr lang="en-US" sz="409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over three rounds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9796" y="1184752"/>
            <a:ext cx="17208408" cy="75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2"/>
              </a:lnSpc>
            </a:pPr>
            <a:r>
              <a:rPr lang="en-US" sz="5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Recruitment and sign-ups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728024" y="3135900"/>
            <a:ext cx="1288018" cy="1223772"/>
            <a:chOff x="0" y="0"/>
            <a:chExt cx="1717358" cy="1631696"/>
          </a:xfrm>
        </p:grpSpPr>
        <p:sp>
          <p:nvSpPr>
            <p:cNvPr id="23" name="Freeform 23"/>
            <p:cNvSpPr/>
            <p:nvPr/>
          </p:nvSpPr>
          <p:spPr>
            <a:xfrm>
              <a:off x="12700" y="12700"/>
              <a:ext cx="1691894" cy="1606296"/>
            </a:xfrm>
            <a:custGeom>
              <a:avLst/>
              <a:gdLst/>
              <a:ahLst/>
              <a:cxnLst/>
              <a:rect l="l" t="t" r="r" b="b"/>
              <a:pathLst>
                <a:path w="1691894" h="1606296">
                  <a:moveTo>
                    <a:pt x="0" y="401574"/>
                  </a:moveTo>
                  <a:lnTo>
                    <a:pt x="888111" y="401574"/>
                  </a:lnTo>
                  <a:lnTo>
                    <a:pt x="888111" y="0"/>
                  </a:lnTo>
                  <a:lnTo>
                    <a:pt x="1691894" y="803148"/>
                  </a:lnTo>
                  <a:lnTo>
                    <a:pt x="888111" y="1606296"/>
                  </a:lnTo>
                  <a:lnTo>
                    <a:pt x="888111" y="1204722"/>
                  </a:lnTo>
                  <a:lnTo>
                    <a:pt x="0" y="1204722"/>
                  </a:lnTo>
                  <a:close/>
                </a:path>
              </a:pathLst>
            </a:custGeom>
            <a:solidFill>
              <a:srgbClr val="5696D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5"/>
              <a:ext cx="1717294" cy="1631673"/>
            </a:xfrm>
            <a:custGeom>
              <a:avLst/>
              <a:gdLst/>
              <a:ahLst/>
              <a:cxnLst/>
              <a:rect l="l" t="t" r="r" b="b"/>
              <a:pathLst>
                <a:path w="1717294" h="1631673">
                  <a:moveTo>
                    <a:pt x="12700" y="401499"/>
                  </a:moveTo>
                  <a:lnTo>
                    <a:pt x="900811" y="401499"/>
                  </a:lnTo>
                  <a:lnTo>
                    <a:pt x="900811" y="414199"/>
                  </a:lnTo>
                  <a:lnTo>
                    <a:pt x="888111" y="414199"/>
                  </a:lnTo>
                  <a:lnTo>
                    <a:pt x="888111" y="12625"/>
                  </a:lnTo>
                  <a:cubicBezTo>
                    <a:pt x="888111" y="7545"/>
                    <a:pt x="891159" y="2846"/>
                    <a:pt x="895985" y="941"/>
                  </a:cubicBezTo>
                  <a:cubicBezTo>
                    <a:pt x="900811" y="-964"/>
                    <a:pt x="906145" y="52"/>
                    <a:pt x="909828" y="3735"/>
                  </a:cubicBezTo>
                  <a:lnTo>
                    <a:pt x="1713611" y="806883"/>
                  </a:lnTo>
                  <a:cubicBezTo>
                    <a:pt x="1716024" y="809296"/>
                    <a:pt x="1717294" y="812471"/>
                    <a:pt x="1717294" y="815900"/>
                  </a:cubicBezTo>
                  <a:cubicBezTo>
                    <a:pt x="1717294" y="819329"/>
                    <a:pt x="1715897" y="822504"/>
                    <a:pt x="1713611" y="824917"/>
                  </a:cubicBezTo>
                  <a:lnTo>
                    <a:pt x="909828" y="1627938"/>
                  </a:lnTo>
                  <a:cubicBezTo>
                    <a:pt x="906145" y="1631621"/>
                    <a:pt x="900684" y="1632637"/>
                    <a:pt x="895985" y="1630732"/>
                  </a:cubicBezTo>
                  <a:cubicBezTo>
                    <a:pt x="891286" y="1628827"/>
                    <a:pt x="888111" y="1624128"/>
                    <a:pt x="888111" y="1619048"/>
                  </a:cubicBezTo>
                  <a:lnTo>
                    <a:pt x="888111" y="1217347"/>
                  </a:lnTo>
                  <a:lnTo>
                    <a:pt x="900811" y="1217347"/>
                  </a:lnTo>
                  <a:lnTo>
                    <a:pt x="900811" y="1230047"/>
                  </a:lnTo>
                  <a:lnTo>
                    <a:pt x="12700" y="1230047"/>
                  </a:lnTo>
                  <a:cubicBezTo>
                    <a:pt x="5715" y="1230047"/>
                    <a:pt x="0" y="1224332"/>
                    <a:pt x="0" y="1217347"/>
                  </a:cubicBezTo>
                  <a:lnTo>
                    <a:pt x="0" y="414199"/>
                  </a:lnTo>
                  <a:cubicBezTo>
                    <a:pt x="0" y="407214"/>
                    <a:pt x="5715" y="401499"/>
                    <a:pt x="12700" y="401499"/>
                  </a:cubicBezTo>
                  <a:moveTo>
                    <a:pt x="12700" y="426899"/>
                  </a:moveTo>
                  <a:lnTo>
                    <a:pt x="12700" y="414199"/>
                  </a:lnTo>
                  <a:lnTo>
                    <a:pt x="25400" y="414199"/>
                  </a:lnTo>
                  <a:lnTo>
                    <a:pt x="25400" y="1217347"/>
                  </a:lnTo>
                  <a:lnTo>
                    <a:pt x="12700" y="1217347"/>
                  </a:lnTo>
                  <a:lnTo>
                    <a:pt x="12700" y="1204647"/>
                  </a:lnTo>
                  <a:lnTo>
                    <a:pt x="900811" y="1204647"/>
                  </a:lnTo>
                  <a:cubicBezTo>
                    <a:pt x="907796" y="1204647"/>
                    <a:pt x="913511" y="1210362"/>
                    <a:pt x="913511" y="1217347"/>
                  </a:cubicBezTo>
                  <a:lnTo>
                    <a:pt x="913511" y="1618921"/>
                  </a:lnTo>
                  <a:lnTo>
                    <a:pt x="900811" y="1618921"/>
                  </a:lnTo>
                  <a:lnTo>
                    <a:pt x="891794" y="1609904"/>
                  </a:lnTo>
                  <a:lnTo>
                    <a:pt x="1695577" y="806756"/>
                  </a:lnTo>
                  <a:lnTo>
                    <a:pt x="1704594" y="815773"/>
                  </a:lnTo>
                  <a:lnTo>
                    <a:pt x="1695577" y="824790"/>
                  </a:lnTo>
                  <a:lnTo>
                    <a:pt x="891921" y="21642"/>
                  </a:lnTo>
                  <a:lnTo>
                    <a:pt x="900811" y="12625"/>
                  </a:lnTo>
                  <a:lnTo>
                    <a:pt x="913511" y="12625"/>
                  </a:lnTo>
                  <a:lnTo>
                    <a:pt x="913511" y="414199"/>
                  </a:lnTo>
                  <a:cubicBezTo>
                    <a:pt x="913511" y="421184"/>
                    <a:pt x="907796" y="426899"/>
                    <a:pt x="900811" y="426899"/>
                  </a:cubicBezTo>
                  <a:lnTo>
                    <a:pt x="12700" y="426899"/>
                  </a:lnTo>
                  <a:close/>
                </a:path>
              </a:pathLst>
            </a:custGeom>
            <a:solidFill>
              <a:srgbClr val="5696DC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836219" y="4416822"/>
            <a:ext cx="4636656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Sign-up</a:t>
            </a:r>
          </a:p>
          <a:p>
            <a:pPr algn="ctr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SurveyMonkey survey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109831" y="907469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sp>
        <p:nvSpPr>
          <p:cNvPr id="27" name="Freeform 27"/>
          <p:cNvSpPr/>
          <p:nvPr/>
        </p:nvSpPr>
        <p:spPr>
          <a:xfrm>
            <a:off x="1717509" y="2387173"/>
            <a:ext cx="2874075" cy="2001075"/>
          </a:xfrm>
          <a:custGeom>
            <a:avLst/>
            <a:gdLst/>
            <a:ahLst/>
            <a:cxnLst/>
            <a:rect l="l" t="t" r="r" b="b"/>
            <a:pathLst>
              <a:path w="2874075" h="2001075">
                <a:moveTo>
                  <a:pt x="0" y="0"/>
                </a:moveTo>
                <a:lnTo>
                  <a:pt x="2874075" y="0"/>
                </a:lnTo>
                <a:lnTo>
                  <a:pt x="2874075" y="2001074"/>
                </a:lnTo>
                <a:lnTo>
                  <a:pt x="0" y="2001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66311"/>
            <a:ext cx="16230600" cy="1890000"/>
            <a:chOff x="0" y="0"/>
            <a:chExt cx="21640800" cy="252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40798" cy="2520003"/>
            </a:xfrm>
            <a:custGeom>
              <a:avLst/>
              <a:gdLst/>
              <a:ahLst/>
              <a:cxnLst/>
              <a:rect l="l" t="t" r="r" b="b"/>
              <a:pathLst>
                <a:path w="21640798" h="2520003">
                  <a:moveTo>
                    <a:pt x="0" y="0"/>
                  </a:moveTo>
                  <a:lnTo>
                    <a:pt x="21640798" y="0"/>
                  </a:lnTo>
                  <a:lnTo>
                    <a:pt x="21640798" y="2520003"/>
                  </a:lnTo>
                  <a:lnTo>
                    <a:pt x="0" y="252000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8540" r="-12676" b="-13854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640800" cy="2453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WhatsApp-based microlearning to augment</a:t>
              </a:r>
            </a:p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online 6MMD training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0001" y="2422804"/>
            <a:ext cx="16230600" cy="43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3"/>
              </a:lnSpc>
            </a:pPr>
            <a:r>
              <a:rPr lang="en-US" sz="2844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Weekly lessons for 8 weeks: 10-15 minutes at 13:00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488266" y="2939057"/>
            <a:ext cx="13311468" cy="6201522"/>
            <a:chOff x="0" y="0"/>
            <a:chExt cx="18989040" cy="8846579"/>
          </a:xfrm>
        </p:grpSpPr>
        <p:sp>
          <p:nvSpPr>
            <p:cNvPr id="7" name="Freeform 7"/>
            <p:cNvSpPr/>
            <p:nvPr/>
          </p:nvSpPr>
          <p:spPr>
            <a:xfrm rot="6000">
              <a:off x="-7706" y="-16564"/>
              <a:ext cx="19004451" cy="8879695"/>
            </a:xfrm>
            <a:custGeom>
              <a:avLst/>
              <a:gdLst/>
              <a:ahLst/>
              <a:cxnLst/>
              <a:rect l="l" t="t" r="r" b="b"/>
              <a:pathLst>
                <a:path w="19004451" h="8879695">
                  <a:moveTo>
                    <a:pt x="0" y="33142"/>
                  </a:moveTo>
                  <a:lnTo>
                    <a:pt x="18989011" y="0"/>
                  </a:lnTo>
                  <a:lnTo>
                    <a:pt x="19004451" y="8846552"/>
                  </a:lnTo>
                  <a:lnTo>
                    <a:pt x="15441" y="8879695"/>
                  </a:lnTo>
                  <a:lnTo>
                    <a:pt x="0" y="33142"/>
                  </a:lnTo>
                  <a:close/>
                </a:path>
              </a:pathLst>
            </a:custGeom>
            <a:blipFill>
              <a:blip r:embed="rId3"/>
              <a:stretch>
                <a:fillRect l="-157" t="-376" r="-158" b="-45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106899" y="905426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7951" y="1553018"/>
            <a:ext cx="9340053" cy="7434415"/>
            <a:chOff x="0" y="0"/>
            <a:chExt cx="12453404" cy="9912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53366" cy="9912604"/>
            </a:xfrm>
            <a:custGeom>
              <a:avLst/>
              <a:gdLst/>
              <a:ahLst/>
              <a:cxnLst/>
              <a:rect l="l" t="t" r="r" b="b"/>
              <a:pathLst>
                <a:path w="12453366" h="9912604">
                  <a:moveTo>
                    <a:pt x="0" y="0"/>
                  </a:moveTo>
                  <a:lnTo>
                    <a:pt x="12453366" y="0"/>
                  </a:lnTo>
                  <a:lnTo>
                    <a:pt x="12453366" y="9912604"/>
                  </a:lnTo>
                  <a:lnTo>
                    <a:pt x="0" y="991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" b="-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012804" y="2373220"/>
            <a:ext cx="6046384" cy="2770280"/>
            <a:chOff x="0" y="0"/>
            <a:chExt cx="8061846" cy="36937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61833" cy="3693668"/>
            </a:xfrm>
            <a:custGeom>
              <a:avLst/>
              <a:gdLst/>
              <a:ahLst/>
              <a:cxnLst/>
              <a:rect l="l" t="t" r="r" b="b"/>
              <a:pathLst>
                <a:path w="8061833" h="3693668">
                  <a:moveTo>
                    <a:pt x="0" y="0"/>
                  </a:moveTo>
                  <a:lnTo>
                    <a:pt x="8061833" y="0"/>
                  </a:lnTo>
                  <a:lnTo>
                    <a:pt x="8061833" y="3693668"/>
                  </a:lnTo>
                  <a:lnTo>
                    <a:pt x="0" y="3693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872" b="-2687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15890424" y="5808259"/>
            <a:ext cx="1082297" cy="1365675"/>
          </a:xfrm>
          <a:custGeom>
            <a:avLst/>
            <a:gdLst/>
            <a:ahLst/>
            <a:cxnLst/>
            <a:rect l="l" t="t" r="r" b="b"/>
            <a:pathLst>
              <a:path w="1082297" h="1365675">
                <a:moveTo>
                  <a:pt x="0" y="0"/>
                </a:moveTo>
                <a:lnTo>
                  <a:pt x="1082297" y="0"/>
                </a:lnTo>
                <a:lnTo>
                  <a:pt x="1082297" y="1365676"/>
                </a:lnTo>
                <a:lnTo>
                  <a:pt x="0" y="1365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85" r="-38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333731" y="5893984"/>
            <a:ext cx="896226" cy="1365675"/>
          </a:xfrm>
          <a:custGeom>
            <a:avLst/>
            <a:gdLst/>
            <a:ahLst/>
            <a:cxnLst/>
            <a:rect l="l" t="t" r="r" b="b"/>
            <a:pathLst>
              <a:path w="896226" h="1365675">
                <a:moveTo>
                  <a:pt x="0" y="0"/>
                </a:moveTo>
                <a:lnTo>
                  <a:pt x="896226" y="0"/>
                </a:lnTo>
                <a:lnTo>
                  <a:pt x="896226" y="1365676"/>
                </a:lnTo>
                <a:lnTo>
                  <a:pt x="0" y="1365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64" r="-26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3550875" y="5893984"/>
            <a:ext cx="1015565" cy="1365675"/>
          </a:xfrm>
          <a:custGeom>
            <a:avLst/>
            <a:gdLst/>
            <a:ahLst/>
            <a:cxnLst/>
            <a:rect l="l" t="t" r="r" b="b"/>
            <a:pathLst>
              <a:path w="1015565" h="1365675">
                <a:moveTo>
                  <a:pt x="0" y="0"/>
                </a:moveTo>
                <a:lnTo>
                  <a:pt x="1015565" y="0"/>
                </a:lnTo>
                <a:lnTo>
                  <a:pt x="1015565" y="1365676"/>
                </a:lnTo>
                <a:lnTo>
                  <a:pt x="0" y="1365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86" b="-38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647128" y="5893984"/>
            <a:ext cx="1365675" cy="1365675"/>
          </a:xfrm>
          <a:custGeom>
            <a:avLst/>
            <a:gdLst/>
            <a:ahLst/>
            <a:cxnLst/>
            <a:rect l="l" t="t" r="r" b="b"/>
            <a:pathLst>
              <a:path w="1365675" h="1365675">
                <a:moveTo>
                  <a:pt x="0" y="0"/>
                </a:moveTo>
                <a:lnTo>
                  <a:pt x="1365676" y="0"/>
                </a:lnTo>
                <a:lnTo>
                  <a:pt x="1365676" y="1365676"/>
                </a:lnTo>
                <a:lnTo>
                  <a:pt x="0" y="1365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902" r="-590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2561406" y="1007412"/>
            <a:ext cx="13165187" cy="65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5400" b="1" spc="106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Participant demographics (combined)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15859" y="8233016"/>
            <a:ext cx="2044236" cy="563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8"/>
              </a:lnSpc>
            </a:pPr>
            <a:r>
              <a:rPr lang="en-US" sz="3298" b="1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Province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87292" y="2103253"/>
            <a:ext cx="5097409" cy="287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1"/>
              </a:lnSpc>
            </a:pPr>
            <a:r>
              <a:rPr lang="en-US" sz="3298" b="1" dirty="0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Sector</a:t>
            </a:r>
          </a:p>
          <a:p>
            <a:pPr algn="just">
              <a:lnSpc>
                <a:spcPts val="4424"/>
              </a:lnSpc>
            </a:pPr>
            <a:r>
              <a:rPr lang="en-US" sz="2800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NDoH 58.69%</a:t>
            </a:r>
          </a:p>
          <a:p>
            <a:pPr algn="just">
              <a:lnSpc>
                <a:spcPts val="4424"/>
              </a:lnSpc>
            </a:pPr>
            <a:r>
              <a:rPr lang="en-US" sz="2800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Partner </a:t>
            </a:r>
            <a:r>
              <a:rPr lang="en-US" sz="2800" dirty="0" err="1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organisations</a:t>
            </a:r>
            <a:r>
              <a:rPr lang="en-US" sz="2800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 27.66%</a:t>
            </a:r>
          </a:p>
          <a:p>
            <a:pPr algn="just">
              <a:lnSpc>
                <a:spcPts val="4424"/>
              </a:lnSpc>
            </a:pPr>
            <a:r>
              <a:rPr lang="en-US" sz="2800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PLHIV 1.05%</a:t>
            </a:r>
          </a:p>
          <a:p>
            <a:pPr algn="just">
              <a:lnSpc>
                <a:spcPts val="4424"/>
              </a:lnSpc>
            </a:pPr>
            <a:r>
              <a:rPr lang="en-US" sz="2800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Other 12.60%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11354" y="7213225"/>
            <a:ext cx="9743246" cy="1583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CHW/Counsellor         Doctor           Pharmacist               Nurse </a:t>
            </a: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            1.49%                    10.77%              10.68%                  62.06%</a:t>
            </a:r>
          </a:p>
          <a:p>
            <a:pPr algn="ctr">
              <a:lnSpc>
                <a:spcPts val="1249"/>
              </a:lnSpc>
            </a:pPr>
            <a:endParaRPr lang="en-US" sz="2499" dirty="0">
              <a:solidFill>
                <a:srgbClr val="191919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618"/>
              </a:lnSpc>
            </a:pPr>
            <a:r>
              <a:rPr lang="en-US" sz="3298" b="1" dirty="0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Profession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45000" y="91059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47844" y="1404936"/>
            <a:ext cx="2882856" cy="2144468"/>
            <a:chOff x="0" y="0"/>
            <a:chExt cx="3843807" cy="2859291"/>
          </a:xfrm>
        </p:grpSpPr>
        <p:sp>
          <p:nvSpPr>
            <p:cNvPr id="3" name="Freeform 3" descr="1+ Thousand Double Tick Icon Royalty-Free Images, Stock Photos &amp; Pictures |  Shutterstock"/>
            <p:cNvSpPr/>
            <p:nvPr/>
          </p:nvSpPr>
          <p:spPr>
            <a:xfrm>
              <a:off x="0" y="0"/>
              <a:ext cx="3843782" cy="2859278"/>
            </a:xfrm>
            <a:custGeom>
              <a:avLst/>
              <a:gdLst/>
              <a:ahLst/>
              <a:cxnLst/>
              <a:rect l="l" t="t" r="r" b="b"/>
              <a:pathLst>
                <a:path w="3843782" h="2859278">
                  <a:moveTo>
                    <a:pt x="0" y="0"/>
                  </a:moveTo>
                  <a:lnTo>
                    <a:pt x="3843782" y="0"/>
                  </a:lnTo>
                  <a:lnTo>
                    <a:pt x="3843782" y="2859278"/>
                  </a:lnTo>
                  <a:lnTo>
                    <a:pt x="0" y="2859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766" t="-32899" r="-13234" b="-3379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84611" y="2125303"/>
            <a:ext cx="15146064" cy="132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Measured using WhatsApp ‘blue ticks’ at three time points</a:t>
            </a:r>
          </a:p>
          <a:p>
            <a:pPr marL="579125" lvl="1" indent="-289562" algn="l">
              <a:lnSpc>
                <a:spcPts val="3456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‘Live’/within 1 hour </a:t>
            </a:r>
          </a:p>
          <a:p>
            <a:pPr marL="579125" lvl="1" indent="-289562" algn="l">
              <a:lnSpc>
                <a:spcPts val="3456"/>
              </a:lnSpc>
            </a:pPr>
            <a:endParaRPr lang="en-US" sz="32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03191" y="1190625"/>
            <a:ext cx="11281618" cy="65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5400" b="1" spc="106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Participation (groups combined)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66539" y="2602601"/>
            <a:ext cx="3636764" cy="41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120" lvl="1" indent="-289560" algn="l">
              <a:lnSpc>
                <a:spcPts val="311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Within 24 hours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00310" y="2593076"/>
            <a:ext cx="3260378" cy="807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120" lvl="1" indent="-289560" algn="l">
              <a:lnSpc>
                <a:spcPts val="311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Within a week</a:t>
            </a:r>
          </a:p>
          <a:p>
            <a:pPr marL="579120" lvl="1" indent="-289560" algn="l">
              <a:lnSpc>
                <a:spcPts val="3110"/>
              </a:lnSpc>
            </a:pPr>
            <a:endParaRPr lang="en-US" sz="32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543050" y="3348633"/>
          <a:ext cx="15201900" cy="5638800"/>
        </p:xfrm>
        <a:graphic>
          <a:graphicData uri="http://schemas.openxmlformats.org/drawingml/2006/table">
            <a:tbl>
              <a:tblPr/>
              <a:tblGrid>
                <a:gridCol w="1826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29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4172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Live/1 hour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Live/1 hour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24 hours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24 hours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 week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1 week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Average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Range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Average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Range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Average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FFFFFF"/>
                          </a:solidFill>
                          <a:latin typeface="Aptos Bold"/>
                          <a:ea typeface="Aptos Bold"/>
                          <a:cs typeface="Aptos Bold"/>
                          <a:sym typeface="Aptos Bold"/>
                        </a:rPr>
                        <a:t>Range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5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1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67.14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64.8-69.3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91.55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88.4-93.5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95.38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92.9-96.6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2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56.97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51.3-61.3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86.63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85.4-88.8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92.26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90.2-93.6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51.96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44.3-61.4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83.77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82.2-85.9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91.30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88.6-92.7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25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53.68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49.5-57.7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81.35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80.6-82.4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89.44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88.1-90.3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47.24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42.1-51.5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79.10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78.3-79.7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87.15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85.7-88.4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49.31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46.9-51.8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79.00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78.5-79.5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86.45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85.0-87.8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44.11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42.3-46.6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75.27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73.9-76.0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85.85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85.4-86.4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4172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Session 8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51.09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45.6-54.5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78.40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76.3-80.0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8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84.93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84.0-86.2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AD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17030681" y="8987433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29380" y="33860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802552" y="3386090"/>
            <a:ext cx="3763175" cy="4114800"/>
          </a:xfrm>
          <a:custGeom>
            <a:avLst/>
            <a:gdLst/>
            <a:ahLst/>
            <a:cxnLst/>
            <a:rect l="l" t="t" r="r" b="b"/>
            <a:pathLst>
              <a:path w="3763175" h="4114800">
                <a:moveTo>
                  <a:pt x="0" y="0"/>
                </a:moveTo>
                <a:lnTo>
                  <a:pt x="3763176" y="0"/>
                </a:lnTo>
                <a:lnTo>
                  <a:pt x="37631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99391" y="4522084"/>
            <a:ext cx="5347411" cy="2052361"/>
          </a:xfrm>
          <a:custGeom>
            <a:avLst/>
            <a:gdLst/>
            <a:ahLst/>
            <a:cxnLst/>
            <a:rect l="l" t="t" r="r" b="b"/>
            <a:pathLst>
              <a:path w="5347411" h="2052361">
                <a:moveTo>
                  <a:pt x="0" y="0"/>
                </a:moveTo>
                <a:lnTo>
                  <a:pt x="5347411" y="0"/>
                </a:lnTo>
                <a:lnTo>
                  <a:pt x="5347411" y="2052362"/>
                </a:lnTo>
                <a:lnTo>
                  <a:pt x="0" y="20523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0" b="-7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7629228"/>
            <a:ext cx="5714848" cy="120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Read lessons in ‘live’ session/within 1 hour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495709" y="7629228"/>
            <a:ext cx="4376861" cy="120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Read lessons</a:t>
            </a:r>
          </a:p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within a week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95879" y="7629228"/>
            <a:ext cx="5581802" cy="120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Read lessons</a:t>
            </a:r>
          </a:p>
          <a:p>
            <a:pPr algn="ctr">
              <a:lnSpc>
                <a:spcPts val="4898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within 24 hours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158641"/>
            <a:ext cx="16230600" cy="3570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20"/>
              </a:lnSpc>
            </a:pPr>
            <a:r>
              <a:rPr lang="en-US" sz="6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52.7%              81.88%         89.10%</a:t>
            </a:r>
          </a:p>
          <a:p>
            <a:pPr algn="ctr">
              <a:lnSpc>
                <a:spcPts val="9520"/>
              </a:lnSpc>
            </a:pPr>
            <a:endParaRPr lang="en-US" sz="6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9520"/>
              </a:lnSpc>
            </a:pPr>
            <a:endParaRPr lang="en-US" sz="6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08856" y="1521348"/>
            <a:ext cx="15870287" cy="65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5"/>
              </a:lnSpc>
            </a:pPr>
            <a:r>
              <a:rPr lang="en-US" sz="5400" b="1" spc="106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Participation (groups and sessions combined)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79143" y="89535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1185</Words>
  <Application>Microsoft Office PowerPoint</Application>
  <PresentationFormat>Custom</PresentationFormat>
  <Paragraphs>253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Canva Sans</vt:lpstr>
      <vt:lpstr>Canva Sans Bold</vt:lpstr>
      <vt:lpstr>Canva Sans Italics</vt:lpstr>
      <vt:lpstr>Aptos</vt:lpstr>
      <vt:lpstr>Aptos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DIY WhatsApp-based microlearning: Introduction</dc:title>
  <cp:lastModifiedBy>Briony Chisholm</cp:lastModifiedBy>
  <cp:revision>1</cp:revision>
  <dcterms:created xsi:type="dcterms:W3CDTF">2006-08-16T00:00:00Z</dcterms:created>
  <dcterms:modified xsi:type="dcterms:W3CDTF">2026-10-02T06:13:40Z</dcterms:modified>
  <dc:identifier>DAHV62OPz78</dc:identifier>
</cp:coreProperties>
</file>