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Canva Sans Bold" charset="1" panose="020B0803030501040103"/>
      <p:regular r:id="rId10"/>
    </p:embeddedFont>
    <p:embeddedFont>
      <p:font typeface="Canva Sans" charset="1" panose="020B0503030501040103"/>
      <p:regular r:id="rId11"/>
    </p:embeddedFont>
    <p:embeddedFont>
      <p:font typeface="Aptos Bold" charset="1" panose="020B0004020202020204"/>
      <p:regular r:id="rId12"/>
    </p:embeddedFont>
    <p:embeddedFont>
      <p:font typeface="Aptos" charset="1" panose="020B0004020202020204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https://www.differentiatedservicedelivery.org/resources/diy-whatsapp-based-microlearning/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svg" Type="http://schemas.openxmlformats.org/officeDocument/2006/relationships/image"/><Relationship Id="rId11" Target="../media/image11.png" Type="http://schemas.openxmlformats.org/officeDocument/2006/relationships/image"/><Relationship Id="rId12" Target="../media/image12.svg" Type="http://schemas.openxmlformats.org/officeDocument/2006/relationships/image"/><Relationship Id="rId13" Target="../media/image13.png" Type="http://schemas.openxmlformats.org/officeDocument/2006/relationships/image"/><Relationship Id="rId14" Target="../media/image14.svg" Type="http://schemas.openxmlformats.org/officeDocument/2006/relationships/image"/><Relationship Id="rId15" Target="../media/image15.png" Type="http://schemas.openxmlformats.org/officeDocument/2006/relationships/image"/><Relationship Id="rId16" Target="../media/image16.svg" Type="http://schemas.openxmlformats.org/officeDocument/2006/relationships/image"/><Relationship Id="rId17" Target="../media/image17.png" Type="http://schemas.openxmlformats.org/officeDocument/2006/relationships/image"/><Relationship Id="rId18" Target="../media/image18.svg" Type="http://schemas.openxmlformats.org/officeDocument/2006/relationships/image"/><Relationship Id="rId19" Target="../media/image19.png" Type="http://schemas.openxmlformats.org/officeDocument/2006/relationships/image"/><Relationship Id="rId2" Target="../media/image2.png" Type="http://schemas.openxmlformats.org/officeDocument/2006/relationships/image"/><Relationship Id="rId20" Target="../media/image20.svg" Type="http://schemas.openxmlformats.org/officeDocument/2006/relationships/image"/><Relationship Id="rId21" Target="../media/image21.png" Type="http://schemas.openxmlformats.org/officeDocument/2006/relationships/image"/><Relationship Id="rId22" Target="../media/image22.svg" Type="http://schemas.openxmlformats.org/officeDocument/2006/relationships/image"/><Relationship Id="rId23" Target="../media/image23.png" Type="http://schemas.openxmlformats.org/officeDocument/2006/relationships/image"/><Relationship Id="rId24" Target="../media/image24.svg" Type="http://schemas.openxmlformats.org/officeDocument/2006/relationships/image"/><Relationship Id="rId25" Target="../media/image25.png" Type="http://schemas.openxmlformats.org/officeDocument/2006/relationships/image"/><Relationship Id="rId26" Target="../media/image26.svg" Type="http://schemas.openxmlformats.org/officeDocument/2006/relationships/image"/><Relationship Id="rId27" Target="../media/image27.png" Type="http://schemas.openxmlformats.org/officeDocument/2006/relationships/image"/><Relationship Id="rId28" Target="../media/image28.svg" Type="http://schemas.openxmlformats.org/officeDocument/2006/relationships/image"/><Relationship Id="rId29" Target="../media/image29.png" Type="http://schemas.openxmlformats.org/officeDocument/2006/relationships/image"/><Relationship Id="rId3" Target="../media/image3.svg" Type="http://schemas.openxmlformats.org/officeDocument/2006/relationships/image"/><Relationship Id="rId30" Target="../media/image30.svg" Type="http://schemas.openxmlformats.org/officeDocument/2006/relationships/image"/><Relationship Id="rId31" Target="../media/image31.png" Type="http://schemas.openxmlformats.org/officeDocument/2006/relationships/image"/><Relationship Id="rId32" Target="../media/image32.svg" Type="http://schemas.openxmlformats.org/officeDocument/2006/relationships/image"/><Relationship Id="rId33" Target="../media/image33.svg" Type="http://schemas.openxmlformats.org/officeDocument/2006/relationships/image"/><Relationship Id="rId34" Target="../media/image34.png" Type="http://schemas.openxmlformats.org/officeDocument/2006/relationships/image"/><Relationship Id="rId35" Target="../media/image35.svg" Type="http://schemas.openxmlformats.org/officeDocument/2006/relationships/image"/><Relationship Id="rId36" Target="../media/image36.svg" Type="http://schemas.openxmlformats.org/officeDocument/2006/relationships/image"/><Relationship Id="rId37" Target="../media/image37.svg" Type="http://schemas.openxmlformats.org/officeDocument/2006/relationships/image"/><Relationship Id="rId38" Target="../media/image38.svg" Type="http://schemas.openxmlformats.org/officeDocument/2006/relationships/image"/><Relationship Id="rId39" Target="../media/image39.svg" Type="http://schemas.openxmlformats.org/officeDocument/2006/relationships/image"/><Relationship Id="rId4" Target="../media/image4.png" Type="http://schemas.openxmlformats.org/officeDocument/2006/relationships/image"/><Relationship Id="rId40" Target="../media/image40.png" Type="http://schemas.openxmlformats.org/officeDocument/2006/relationships/image"/><Relationship Id="rId41" Target="../media/image41.svg" Type="http://schemas.openxmlformats.org/officeDocument/2006/relationships/image"/><Relationship Id="rId5" Target="../media/image5.sv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differentiatedservicedelivery.org/resources/diy-whatsapp-based-microlearning/" TargetMode="External" Type="http://schemas.openxmlformats.org/officeDocument/2006/relationships/hyperlink"/><Relationship Id="rId3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2539349"/>
            <a:ext cx="16230600" cy="3155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DIY WhatsApp-based microlearning</a:t>
            </a:r>
          </a:p>
          <a:p>
            <a:pPr algn="ctr">
              <a:lnSpc>
                <a:spcPts val="7699"/>
              </a:lnSpc>
            </a:pPr>
            <a:r>
              <a:rPr lang="en-US" sz="5499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step-by-step guide to planning,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b="true" sz="54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designing and facilitating lessons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043194" y="8080401"/>
            <a:ext cx="3216106" cy="1177899"/>
          </a:xfrm>
          <a:custGeom>
            <a:avLst/>
            <a:gdLst/>
            <a:ahLst/>
            <a:cxnLst/>
            <a:rect r="r" b="b" t="t" l="l"/>
            <a:pathLst>
              <a:path h="1177899" w="3216106">
                <a:moveTo>
                  <a:pt x="0" y="0"/>
                </a:moveTo>
                <a:lnTo>
                  <a:pt x="3216106" y="0"/>
                </a:lnTo>
                <a:lnTo>
                  <a:pt x="3216106" y="1177899"/>
                </a:lnTo>
                <a:lnTo>
                  <a:pt x="0" y="1177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8387080"/>
            <a:ext cx="10510390" cy="871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b="true" sz="16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Citation: </a:t>
            </a:r>
            <a:r>
              <a:rPr lang="en-US" sz="1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Chisholm B. DI</a:t>
            </a:r>
            <a:r>
              <a:rPr lang="en-US" sz="1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 WhatsApp-based microtraining. 2026. Available from: </a:t>
            </a:r>
            <a:r>
              <a:rPr lang="en-US" sz="1699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www.differentiatedservicedelivery.org/resources/diy-whatsapp-based-microlearning/"/>
              </a:rPr>
              <a:t>https://www.differentiatedservicedelivery.org/resources/diy-whatsapp-based-microlearning/</a:t>
            </a:r>
          </a:p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b="true" sz="16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 help?</a:t>
            </a:r>
            <a:r>
              <a:rPr lang="en-US" sz="1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Contact Briony on briony.c@icloud.com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90492" y="1978312"/>
            <a:ext cx="12784557" cy="3909943"/>
            <a:chOff x="0" y="0"/>
            <a:chExt cx="3367126" cy="102977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367126" cy="1029779"/>
            </a:xfrm>
            <a:custGeom>
              <a:avLst/>
              <a:gdLst/>
              <a:ahLst/>
              <a:cxnLst/>
              <a:rect r="r" b="b" t="t" l="l"/>
              <a:pathLst>
                <a:path h="1029779" w="3367126">
                  <a:moveTo>
                    <a:pt x="0" y="0"/>
                  </a:moveTo>
                  <a:lnTo>
                    <a:pt x="3367126" y="0"/>
                  </a:lnTo>
                  <a:lnTo>
                    <a:pt x="3367126" y="1029779"/>
                  </a:lnTo>
                  <a:lnTo>
                    <a:pt x="0" y="1029779"/>
                  </a:lnTo>
                  <a:close/>
                </a:path>
              </a:pathLst>
            </a:custGeom>
            <a:ln w="57150" cap="sq">
              <a:solidFill>
                <a:srgbClr val="8C52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367126" cy="10583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877249" y="2324633"/>
            <a:ext cx="10097800" cy="3430659"/>
            <a:chOff x="0" y="0"/>
            <a:chExt cx="13463734" cy="457421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5627966" y="0"/>
              <a:ext cx="4946610" cy="4532326"/>
            </a:xfrm>
            <a:custGeom>
              <a:avLst/>
              <a:gdLst/>
              <a:ahLst/>
              <a:cxnLst/>
              <a:rect r="r" b="b" t="t" l="l"/>
              <a:pathLst>
                <a:path h="4532326" w="4946610">
                  <a:moveTo>
                    <a:pt x="0" y="0"/>
                  </a:moveTo>
                  <a:lnTo>
                    <a:pt x="4946610" y="0"/>
                  </a:lnTo>
                  <a:lnTo>
                    <a:pt x="4946610" y="4532326"/>
                  </a:lnTo>
                  <a:lnTo>
                    <a:pt x="0" y="4532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-35" r="0" b="-36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3835926"/>
              <a:ext cx="6048387" cy="281632"/>
            </a:xfrm>
            <a:custGeom>
              <a:avLst/>
              <a:gdLst/>
              <a:ahLst/>
              <a:cxnLst/>
              <a:rect r="r" b="b" t="t" l="l"/>
              <a:pathLst>
                <a:path h="281632" w="6048387">
                  <a:moveTo>
                    <a:pt x="0" y="0"/>
                  </a:moveTo>
                  <a:lnTo>
                    <a:pt x="6048387" y="0"/>
                  </a:lnTo>
                  <a:lnTo>
                    <a:pt x="6048387" y="281632"/>
                  </a:lnTo>
                  <a:lnTo>
                    <a:pt x="0" y="2816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9865823" y="3836114"/>
              <a:ext cx="3597911" cy="280925"/>
            </a:xfrm>
            <a:custGeom>
              <a:avLst/>
              <a:gdLst/>
              <a:ahLst/>
              <a:cxnLst/>
              <a:rect r="r" b="b" t="t" l="l"/>
              <a:pathLst>
                <a:path h="280925" w="3597911">
                  <a:moveTo>
                    <a:pt x="0" y="0"/>
                  </a:moveTo>
                  <a:lnTo>
                    <a:pt x="3597911" y="0"/>
                  </a:lnTo>
                  <a:lnTo>
                    <a:pt x="3597911" y="280925"/>
                  </a:lnTo>
                  <a:lnTo>
                    <a:pt x="0" y="2809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9" id="9"/>
            <p:cNvGrpSpPr/>
            <p:nvPr/>
          </p:nvGrpSpPr>
          <p:grpSpPr>
            <a:xfrm rot="5400000">
              <a:off x="1200693" y="3622777"/>
              <a:ext cx="968620" cy="850492"/>
              <a:chOff x="0" y="0"/>
              <a:chExt cx="1705762" cy="1497736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705737" cy="1497711"/>
              </a:xfrm>
              <a:custGeom>
                <a:avLst/>
                <a:gdLst/>
                <a:ahLst/>
                <a:cxnLst/>
                <a:rect r="r" b="b" t="t" l="l"/>
                <a:pathLst>
                  <a:path h="1497711" w="1705737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>
                  <a:alphaModFix amt="12000"/>
                </a:blip>
                <a:stretch>
                  <a:fillRect l="-656" t="0" r="-658" b="-1"/>
                </a:stretch>
              </a:blipFill>
            </p:spPr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1316744" y="3583170"/>
              <a:ext cx="736511" cy="818119"/>
            </a:xfrm>
            <a:custGeom>
              <a:avLst/>
              <a:gdLst/>
              <a:ahLst/>
              <a:cxnLst/>
              <a:rect r="r" b="b" t="t" l="l"/>
              <a:pathLst>
                <a:path h="818119" w="736511">
                  <a:moveTo>
                    <a:pt x="0" y="0"/>
                  </a:moveTo>
                  <a:lnTo>
                    <a:pt x="736511" y="0"/>
                  </a:lnTo>
                  <a:lnTo>
                    <a:pt x="736511" y="818119"/>
                  </a:lnTo>
                  <a:lnTo>
                    <a:pt x="0" y="818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02340" y="3673035"/>
              <a:ext cx="565334" cy="638388"/>
            </a:xfrm>
            <a:custGeom>
              <a:avLst/>
              <a:gdLst/>
              <a:ahLst/>
              <a:cxnLst/>
              <a:rect r="r" b="b" t="t" l="l"/>
              <a:pathLst>
                <a:path h="638388" w="565334">
                  <a:moveTo>
                    <a:pt x="0" y="0"/>
                  </a:moveTo>
                  <a:lnTo>
                    <a:pt x="565334" y="0"/>
                  </a:lnTo>
                  <a:lnTo>
                    <a:pt x="565334" y="638389"/>
                  </a:lnTo>
                  <a:lnTo>
                    <a:pt x="0" y="638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3" id="13"/>
            <p:cNvGrpSpPr/>
            <p:nvPr/>
          </p:nvGrpSpPr>
          <p:grpSpPr>
            <a:xfrm rot="5400000">
              <a:off x="4215191" y="3622777"/>
              <a:ext cx="968620" cy="850492"/>
              <a:chOff x="0" y="0"/>
              <a:chExt cx="1705762" cy="1497736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705737" cy="1497711"/>
              </a:xfrm>
              <a:custGeom>
                <a:avLst/>
                <a:gdLst/>
                <a:ahLst/>
                <a:cxnLst/>
                <a:rect r="r" b="b" t="t" l="l"/>
                <a:pathLst>
                  <a:path h="1497711" w="1705737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>
                  <a:alphaModFix amt="12000"/>
                </a:blip>
                <a:stretch>
                  <a:fillRect l="-656" t="0" r="-658" b="-1"/>
                </a:stretch>
              </a:blipFill>
            </p:spPr>
          </p:sp>
        </p:grpSp>
        <p:sp>
          <p:nvSpPr>
            <p:cNvPr name="Freeform 15" id="15"/>
            <p:cNvSpPr/>
            <p:nvPr/>
          </p:nvSpPr>
          <p:spPr>
            <a:xfrm flipH="false" flipV="false" rot="0">
              <a:off x="4331242" y="3583170"/>
              <a:ext cx="736511" cy="818119"/>
            </a:xfrm>
            <a:custGeom>
              <a:avLst/>
              <a:gdLst/>
              <a:ahLst/>
              <a:cxnLst/>
              <a:rect r="r" b="b" t="t" l="l"/>
              <a:pathLst>
                <a:path h="818119" w="736511">
                  <a:moveTo>
                    <a:pt x="0" y="0"/>
                  </a:moveTo>
                  <a:lnTo>
                    <a:pt x="736510" y="0"/>
                  </a:lnTo>
                  <a:lnTo>
                    <a:pt x="736510" y="818119"/>
                  </a:lnTo>
                  <a:lnTo>
                    <a:pt x="0" y="818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4416837" y="3673035"/>
              <a:ext cx="565334" cy="638388"/>
            </a:xfrm>
            <a:custGeom>
              <a:avLst/>
              <a:gdLst/>
              <a:ahLst/>
              <a:cxnLst/>
              <a:rect r="r" b="b" t="t" l="l"/>
              <a:pathLst>
                <a:path h="638388" w="565334">
                  <a:moveTo>
                    <a:pt x="0" y="0"/>
                  </a:moveTo>
                  <a:lnTo>
                    <a:pt x="565334" y="0"/>
                  </a:lnTo>
                  <a:lnTo>
                    <a:pt x="565334" y="638389"/>
                  </a:lnTo>
                  <a:lnTo>
                    <a:pt x="0" y="638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7" id="17"/>
            <p:cNvGrpSpPr/>
            <p:nvPr/>
          </p:nvGrpSpPr>
          <p:grpSpPr>
            <a:xfrm rot="5400000">
              <a:off x="11016798" y="3622777"/>
              <a:ext cx="968620" cy="850492"/>
              <a:chOff x="0" y="0"/>
              <a:chExt cx="1705762" cy="1497736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1705737" cy="1497711"/>
              </a:xfrm>
              <a:custGeom>
                <a:avLst/>
                <a:gdLst/>
                <a:ahLst/>
                <a:cxnLst/>
                <a:rect r="r" b="b" t="t" l="l"/>
                <a:pathLst>
                  <a:path h="1497711" w="1705737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>
                  <a:alphaModFix amt="12000"/>
                </a:blip>
                <a:stretch>
                  <a:fillRect l="-656" t="0" r="-658" b="-1"/>
                </a:stretch>
              </a:blipFill>
            </p:spPr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11132849" y="3583170"/>
              <a:ext cx="736511" cy="818119"/>
            </a:xfrm>
            <a:custGeom>
              <a:avLst/>
              <a:gdLst/>
              <a:ahLst/>
              <a:cxnLst/>
              <a:rect r="r" b="b" t="t" l="l"/>
              <a:pathLst>
                <a:path h="818119" w="736511">
                  <a:moveTo>
                    <a:pt x="0" y="0"/>
                  </a:moveTo>
                  <a:lnTo>
                    <a:pt x="736511" y="0"/>
                  </a:lnTo>
                  <a:lnTo>
                    <a:pt x="736511" y="818119"/>
                  </a:lnTo>
                  <a:lnTo>
                    <a:pt x="0" y="818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1218438" y="3673035"/>
              <a:ext cx="565334" cy="638388"/>
            </a:xfrm>
            <a:custGeom>
              <a:avLst/>
              <a:gdLst/>
              <a:ahLst/>
              <a:cxnLst/>
              <a:rect r="r" b="b" t="t" l="l"/>
              <a:pathLst>
                <a:path h="638388" w="565334">
                  <a:moveTo>
                    <a:pt x="0" y="0"/>
                  </a:moveTo>
                  <a:lnTo>
                    <a:pt x="565334" y="0"/>
                  </a:lnTo>
                  <a:lnTo>
                    <a:pt x="565334" y="638389"/>
                  </a:lnTo>
                  <a:lnTo>
                    <a:pt x="0" y="6383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1" id="21"/>
            <p:cNvGrpSpPr/>
            <p:nvPr/>
          </p:nvGrpSpPr>
          <p:grpSpPr>
            <a:xfrm rot="5400000">
              <a:off x="9301600" y="1417564"/>
              <a:ext cx="968620" cy="850492"/>
              <a:chOff x="0" y="0"/>
              <a:chExt cx="1705762" cy="1497736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705737" cy="1497711"/>
              </a:xfrm>
              <a:custGeom>
                <a:avLst/>
                <a:gdLst/>
                <a:ahLst/>
                <a:cxnLst/>
                <a:rect r="r" b="b" t="t" l="l"/>
                <a:pathLst>
                  <a:path h="1497711" w="1705737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>
                  <a:alphaModFix amt="12000"/>
                </a:blip>
                <a:stretch>
                  <a:fillRect l="-656" t="0" r="-658" b="-1"/>
                </a:stretch>
              </a:blipFill>
            </p:spPr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9417651" y="1377950"/>
              <a:ext cx="736511" cy="818119"/>
            </a:xfrm>
            <a:custGeom>
              <a:avLst/>
              <a:gdLst/>
              <a:ahLst/>
              <a:cxnLst/>
              <a:rect r="r" b="b" t="t" l="l"/>
              <a:pathLst>
                <a:path h="818119" w="736511">
                  <a:moveTo>
                    <a:pt x="0" y="0"/>
                  </a:moveTo>
                  <a:lnTo>
                    <a:pt x="736511" y="0"/>
                  </a:lnTo>
                  <a:lnTo>
                    <a:pt x="736511" y="818119"/>
                  </a:lnTo>
                  <a:lnTo>
                    <a:pt x="0" y="818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9503239" y="1467815"/>
              <a:ext cx="565334" cy="638388"/>
            </a:xfrm>
            <a:custGeom>
              <a:avLst/>
              <a:gdLst/>
              <a:ahLst/>
              <a:cxnLst/>
              <a:rect r="r" b="b" t="t" l="l"/>
              <a:pathLst>
                <a:path h="638388" w="565334">
                  <a:moveTo>
                    <a:pt x="0" y="0"/>
                  </a:moveTo>
                  <a:lnTo>
                    <a:pt x="565334" y="0"/>
                  </a:lnTo>
                  <a:lnTo>
                    <a:pt x="565334" y="638388"/>
                  </a:lnTo>
                  <a:lnTo>
                    <a:pt x="0" y="638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5" id="25"/>
            <p:cNvGrpSpPr/>
            <p:nvPr/>
          </p:nvGrpSpPr>
          <p:grpSpPr>
            <a:xfrm rot="5400000">
              <a:off x="5932329" y="1417564"/>
              <a:ext cx="968620" cy="850492"/>
              <a:chOff x="0" y="0"/>
              <a:chExt cx="1705762" cy="1497736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705737" cy="1497711"/>
              </a:xfrm>
              <a:custGeom>
                <a:avLst/>
                <a:gdLst/>
                <a:ahLst/>
                <a:cxnLst/>
                <a:rect r="r" b="b" t="t" l="l"/>
                <a:pathLst>
                  <a:path h="1497711" w="1705737">
                    <a:moveTo>
                      <a:pt x="0" y="0"/>
                    </a:moveTo>
                    <a:lnTo>
                      <a:pt x="1705737" y="0"/>
                    </a:lnTo>
                    <a:lnTo>
                      <a:pt x="1705737" y="1497711"/>
                    </a:lnTo>
                    <a:lnTo>
                      <a:pt x="0" y="149771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8">
                  <a:alphaModFix amt="12000"/>
                </a:blip>
                <a:stretch>
                  <a:fillRect l="-656" t="0" r="-658" b="-1"/>
                </a:stretch>
              </a:blipFill>
            </p:spPr>
          </p:sp>
        </p:grpSp>
        <p:sp>
          <p:nvSpPr>
            <p:cNvPr name="Freeform 27" id="27"/>
            <p:cNvSpPr/>
            <p:nvPr/>
          </p:nvSpPr>
          <p:spPr>
            <a:xfrm flipH="false" flipV="false" rot="0">
              <a:off x="6048380" y="1377950"/>
              <a:ext cx="736511" cy="818119"/>
            </a:xfrm>
            <a:custGeom>
              <a:avLst/>
              <a:gdLst/>
              <a:ahLst/>
              <a:cxnLst/>
              <a:rect r="r" b="b" t="t" l="l"/>
              <a:pathLst>
                <a:path h="818119" w="736511">
                  <a:moveTo>
                    <a:pt x="0" y="0"/>
                  </a:moveTo>
                  <a:lnTo>
                    <a:pt x="736511" y="0"/>
                  </a:lnTo>
                  <a:lnTo>
                    <a:pt x="736511" y="818119"/>
                  </a:lnTo>
                  <a:lnTo>
                    <a:pt x="0" y="818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6133969" y="1467815"/>
              <a:ext cx="565334" cy="638388"/>
            </a:xfrm>
            <a:custGeom>
              <a:avLst/>
              <a:gdLst/>
              <a:ahLst/>
              <a:cxnLst/>
              <a:rect r="r" b="b" t="t" l="l"/>
              <a:pathLst>
                <a:path h="638388" w="565334">
                  <a:moveTo>
                    <a:pt x="0" y="0"/>
                  </a:moveTo>
                  <a:lnTo>
                    <a:pt x="565333" y="0"/>
                  </a:lnTo>
                  <a:lnTo>
                    <a:pt x="565333" y="638388"/>
                  </a:lnTo>
                  <a:lnTo>
                    <a:pt x="0" y="638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773287" y="3401507"/>
              <a:ext cx="816402" cy="1172704"/>
            </a:xfrm>
            <a:custGeom>
              <a:avLst/>
              <a:gdLst/>
              <a:ahLst/>
              <a:cxnLst/>
              <a:rect r="r" b="b" t="t" l="l"/>
              <a:pathLst>
                <a:path h="1172704" w="816402">
                  <a:moveTo>
                    <a:pt x="0" y="0"/>
                  </a:moveTo>
                  <a:lnTo>
                    <a:pt x="816403" y="0"/>
                  </a:lnTo>
                  <a:lnTo>
                    <a:pt x="816403" y="1172704"/>
                  </a:lnTo>
                  <a:lnTo>
                    <a:pt x="0" y="11727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1553620" y="3826176"/>
              <a:ext cx="262773" cy="332100"/>
            </a:xfrm>
            <a:custGeom>
              <a:avLst/>
              <a:gdLst/>
              <a:ahLst/>
              <a:cxnLst/>
              <a:rect r="r" b="b" t="t" l="l"/>
              <a:pathLst>
                <a:path h="332100" w="262773">
                  <a:moveTo>
                    <a:pt x="0" y="0"/>
                  </a:moveTo>
                  <a:lnTo>
                    <a:pt x="262773" y="0"/>
                  </a:lnTo>
                  <a:lnTo>
                    <a:pt x="262773" y="332100"/>
                  </a:lnTo>
                  <a:lnTo>
                    <a:pt x="0" y="33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-2434" t="0" r="-2434" b="0"/>
              </a:stretch>
            </a:blip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9619817" y="1634831"/>
              <a:ext cx="332179" cy="304356"/>
            </a:xfrm>
            <a:custGeom>
              <a:avLst/>
              <a:gdLst/>
              <a:ahLst/>
              <a:cxnLst/>
              <a:rect r="r" b="b" t="t" l="l"/>
              <a:pathLst>
                <a:path h="304356" w="332179">
                  <a:moveTo>
                    <a:pt x="0" y="0"/>
                  </a:moveTo>
                  <a:lnTo>
                    <a:pt x="332179" y="0"/>
                  </a:lnTo>
                  <a:lnTo>
                    <a:pt x="332179" y="304356"/>
                  </a:lnTo>
                  <a:lnTo>
                    <a:pt x="0" y="3043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 l="-73" t="0" r="-73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6250589" y="1620963"/>
              <a:ext cx="332100" cy="332100"/>
            </a:xfrm>
            <a:custGeom>
              <a:avLst/>
              <a:gdLst/>
              <a:ahLst/>
              <a:cxnLst/>
              <a:rect r="r" b="b" t="t" l="l"/>
              <a:pathLst>
                <a:path h="332100" w="332100">
                  <a:moveTo>
                    <a:pt x="0" y="0"/>
                  </a:moveTo>
                  <a:lnTo>
                    <a:pt x="332100" y="0"/>
                  </a:lnTo>
                  <a:lnTo>
                    <a:pt x="332100" y="332100"/>
                  </a:lnTo>
                  <a:lnTo>
                    <a:pt x="0" y="33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11335239" y="3826356"/>
              <a:ext cx="331739" cy="331739"/>
            </a:xfrm>
            <a:custGeom>
              <a:avLst/>
              <a:gdLst/>
              <a:ahLst/>
              <a:cxnLst/>
              <a:rect r="r" b="b" t="t" l="l"/>
              <a:pathLst>
                <a:path h="331739" w="331739">
                  <a:moveTo>
                    <a:pt x="0" y="0"/>
                  </a:moveTo>
                  <a:lnTo>
                    <a:pt x="331739" y="0"/>
                  </a:lnTo>
                  <a:lnTo>
                    <a:pt x="331739" y="331739"/>
                  </a:lnTo>
                  <a:lnTo>
                    <a:pt x="0" y="331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4533451" y="3826176"/>
              <a:ext cx="332100" cy="332100"/>
            </a:xfrm>
            <a:custGeom>
              <a:avLst/>
              <a:gdLst/>
              <a:ahLst/>
              <a:cxnLst/>
              <a:rect r="r" b="b" t="t" l="l"/>
              <a:pathLst>
                <a:path h="332100" w="332100">
                  <a:moveTo>
                    <a:pt x="0" y="0"/>
                  </a:moveTo>
                  <a:lnTo>
                    <a:pt x="332099" y="0"/>
                  </a:lnTo>
                  <a:lnTo>
                    <a:pt x="332099" y="332100"/>
                  </a:lnTo>
                  <a:lnTo>
                    <a:pt x="0" y="332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1572120">
              <a:off x="6773331" y="3114055"/>
              <a:ext cx="581365" cy="1139934"/>
            </a:xfrm>
            <a:custGeom>
              <a:avLst/>
              <a:gdLst/>
              <a:ahLst/>
              <a:cxnLst/>
              <a:rect r="r" b="b" t="t" l="l"/>
              <a:pathLst>
                <a:path h="1139934" w="581365">
                  <a:moveTo>
                    <a:pt x="0" y="0"/>
                  </a:moveTo>
                  <a:lnTo>
                    <a:pt x="581365" y="0"/>
                  </a:lnTo>
                  <a:lnTo>
                    <a:pt x="581365" y="1139935"/>
                  </a:lnTo>
                  <a:lnTo>
                    <a:pt x="0" y="1139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 l="-2411" t="0" r="-2410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-3198840">
              <a:off x="9286354" y="2519723"/>
              <a:ext cx="581365" cy="1139934"/>
            </a:xfrm>
            <a:custGeom>
              <a:avLst/>
              <a:gdLst/>
              <a:ahLst/>
              <a:cxnLst/>
              <a:rect r="r" b="b" t="t" l="l"/>
              <a:pathLst>
                <a:path h="1139934" w="581365">
                  <a:moveTo>
                    <a:pt x="0" y="0"/>
                  </a:moveTo>
                  <a:lnTo>
                    <a:pt x="581366" y="0"/>
                  </a:lnTo>
                  <a:lnTo>
                    <a:pt x="581366" y="1139935"/>
                  </a:lnTo>
                  <a:lnTo>
                    <a:pt x="0" y="1139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tretch>
                <a:fillRect l="-2411" t="0" r="-2410" b="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 rot="0">
              <a:off x="3551316" y="2413925"/>
              <a:ext cx="2296362" cy="3121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Design stage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3551316" y="2846504"/>
              <a:ext cx="2296362" cy="225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71"/>
                </a:lnSpc>
              </a:pPr>
              <a:r>
                <a:rPr lang="en-US" sz="908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Draft lessons designed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10824484" y="2248056"/>
              <a:ext cx="2296362" cy="682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Final content review/finalisation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10824484" y="2935691"/>
              <a:ext cx="2296362" cy="4443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71"/>
                </a:lnSpc>
              </a:pPr>
              <a:r>
                <a:rPr lang="en-US" sz="908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Review by organisation requesting training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4344973" y="322585"/>
              <a:ext cx="2282213" cy="3470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Adjustments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9577037" y="322585"/>
              <a:ext cx="2660337" cy="3470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Subject expert review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4344973" y="708562"/>
              <a:ext cx="2282213" cy="6158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71"/>
                </a:lnSpc>
              </a:pPr>
              <a:r>
                <a:rPr lang="en-US" sz="908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Adjust lessons through a number of drafts and consultation with expert reviewer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9767780" y="708562"/>
              <a:ext cx="2278852" cy="225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71"/>
                </a:lnSpc>
              </a:pPr>
              <a:r>
                <a:rPr lang="en-US" sz="908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Expert review of content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542263" y="2413925"/>
              <a:ext cx="2285472" cy="3121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Planning phase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564007" y="2880197"/>
              <a:ext cx="2285472" cy="4443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71"/>
                </a:lnSpc>
              </a:pPr>
              <a:r>
                <a:rPr lang="en-US" sz="908">
                  <a:solidFill>
                    <a:srgbClr val="000000"/>
                  </a:solidFill>
                  <a:latin typeface="Aptos"/>
                  <a:ea typeface="Aptos"/>
                  <a:cs typeface="Aptos"/>
                  <a:sym typeface="Aptos"/>
                </a:rPr>
                <a:t>Review guidelines and establish learning points required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6961845" y="2107059"/>
              <a:ext cx="2278852" cy="3470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87"/>
                </a:lnSpc>
              </a:pPr>
              <a:r>
                <a:rPr lang="en-US" sz="1419" b="true">
                  <a:solidFill>
                    <a:srgbClr val="000000"/>
                  </a:solidFill>
                  <a:latin typeface="Aptos Bold"/>
                  <a:ea typeface="Aptos Bold"/>
                  <a:cs typeface="Aptos Bold"/>
                  <a:sym typeface="Aptos Bold"/>
                </a:rPr>
                <a:t>Review cycle</a:t>
              </a: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190492" y="5962219"/>
            <a:ext cx="12784557" cy="3718797"/>
            <a:chOff x="0" y="0"/>
            <a:chExt cx="3367126" cy="979436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3367126" cy="979436"/>
            </a:xfrm>
            <a:custGeom>
              <a:avLst/>
              <a:gdLst/>
              <a:ahLst/>
              <a:cxnLst/>
              <a:rect r="r" b="b" t="t" l="l"/>
              <a:pathLst>
                <a:path h="979436" w="3367126">
                  <a:moveTo>
                    <a:pt x="0" y="0"/>
                  </a:moveTo>
                  <a:lnTo>
                    <a:pt x="3367126" y="0"/>
                  </a:lnTo>
                  <a:lnTo>
                    <a:pt x="3367126" y="979436"/>
                  </a:lnTo>
                  <a:lnTo>
                    <a:pt x="0" y="979436"/>
                  </a:lnTo>
                  <a:close/>
                </a:path>
              </a:pathLst>
            </a:custGeom>
            <a:ln w="57150" cap="sq">
              <a:solidFill>
                <a:srgbClr val="FF0000"/>
              </a:solidFill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28575"/>
              <a:ext cx="3367126" cy="100801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TextBox 51" id="51"/>
          <p:cNvSpPr txBox="true"/>
          <p:nvPr/>
        </p:nvSpPr>
        <p:spPr>
          <a:xfrm rot="0">
            <a:off x="394049" y="1940212"/>
            <a:ext cx="4542844" cy="5608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53"/>
              </a:lnSpc>
            </a:pPr>
            <a:r>
              <a:rPr lang="en-US" sz="3399" spc="98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Lesson design</a:t>
            </a:r>
          </a:p>
          <a:p>
            <a:pPr algn="l">
              <a:lnSpc>
                <a:spcPts val="3406"/>
              </a:lnSpc>
            </a:pPr>
            <a:r>
              <a:rPr lang="en-US" sz="2600" spc="75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Clear steps for adaptive</a:t>
            </a:r>
          </a:p>
          <a:p>
            <a:pPr algn="l">
              <a:lnSpc>
                <a:spcPts val="3406"/>
              </a:lnSpc>
            </a:pPr>
            <a:r>
              <a:rPr lang="en-US" sz="2600" spc="75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and iterative development of lessons</a:t>
            </a:r>
          </a:p>
          <a:p>
            <a:pPr algn="l">
              <a:lnSpc>
                <a:spcPts val="4716"/>
              </a:lnSpc>
            </a:pPr>
          </a:p>
          <a:p>
            <a:pPr algn="l" marL="524829" indent="-262415" lvl="1">
              <a:lnSpc>
                <a:spcPts val="3799"/>
              </a:lnSpc>
            </a:pPr>
          </a:p>
          <a:p>
            <a:pPr algn="l">
              <a:lnSpc>
                <a:spcPts val="4453"/>
              </a:lnSpc>
            </a:pPr>
          </a:p>
          <a:p>
            <a:pPr algn="l" marL="615315" indent="-307657" lvl="1">
              <a:lnSpc>
                <a:spcPts val="4453"/>
              </a:lnSpc>
            </a:pPr>
          </a:p>
          <a:p>
            <a:pPr algn="l">
              <a:lnSpc>
                <a:spcPts val="4453"/>
              </a:lnSpc>
            </a:pPr>
            <a:r>
              <a:rPr lang="en-US" sz="3399" spc="98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Recruitment</a:t>
            </a:r>
          </a:p>
          <a:p>
            <a:pPr algn="l">
              <a:lnSpc>
                <a:spcPts val="3406"/>
              </a:lnSpc>
            </a:pPr>
            <a:r>
              <a:rPr lang="en-US" sz="2600" spc="75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Clear steps for recruitment</a:t>
            </a:r>
          </a:p>
          <a:p>
            <a:pPr algn="l">
              <a:lnSpc>
                <a:spcPts val="4715"/>
              </a:lnSpc>
            </a:pPr>
          </a:p>
        </p:txBody>
      </p:sp>
      <p:sp>
        <p:nvSpPr>
          <p:cNvPr name="Freeform 52" id="52"/>
          <p:cNvSpPr/>
          <p:nvPr/>
        </p:nvSpPr>
        <p:spPr>
          <a:xfrm flipH="false" flipV="false" rot="0">
            <a:off x="6852597" y="6212105"/>
            <a:ext cx="3583414" cy="3283303"/>
          </a:xfrm>
          <a:custGeom>
            <a:avLst/>
            <a:gdLst/>
            <a:ahLst/>
            <a:cxnLst/>
            <a:rect r="r" b="b" t="t" l="l"/>
            <a:pathLst>
              <a:path h="3283303" w="3583414">
                <a:moveTo>
                  <a:pt x="0" y="0"/>
                </a:moveTo>
                <a:lnTo>
                  <a:pt x="3583414" y="0"/>
                </a:lnTo>
                <a:lnTo>
                  <a:pt x="3583414" y="3283303"/>
                </a:lnTo>
                <a:lnTo>
                  <a:pt x="0" y="32833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3" id="53"/>
          <p:cNvGrpSpPr/>
          <p:nvPr/>
        </p:nvGrpSpPr>
        <p:grpSpPr>
          <a:xfrm rot="0">
            <a:off x="2301049" y="9046844"/>
            <a:ext cx="4856103" cy="147720"/>
            <a:chOff x="0" y="0"/>
            <a:chExt cx="2487343" cy="75663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487344" cy="75663"/>
            </a:xfrm>
            <a:custGeom>
              <a:avLst/>
              <a:gdLst/>
              <a:ahLst/>
              <a:cxnLst/>
              <a:rect r="r" b="b" t="t" l="l"/>
              <a:pathLst>
                <a:path h="75663" w="2487344">
                  <a:moveTo>
                    <a:pt x="37832" y="0"/>
                  </a:moveTo>
                  <a:lnTo>
                    <a:pt x="2449512" y="0"/>
                  </a:lnTo>
                  <a:cubicBezTo>
                    <a:pt x="2470406" y="0"/>
                    <a:pt x="2487344" y="16938"/>
                    <a:pt x="2487344" y="37832"/>
                  </a:cubicBezTo>
                  <a:lnTo>
                    <a:pt x="2487344" y="37832"/>
                  </a:lnTo>
                  <a:cubicBezTo>
                    <a:pt x="2487344" y="47865"/>
                    <a:pt x="2483358" y="57488"/>
                    <a:pt x="2476263" y="64583"/>
                  </a:cubicBezTo>
                  <a:cubicBezTo>
                    <a:pt x="2469168" y="71678"/>
                    <a:pt x="2459545" y="75663"/>
                    <a:pt x="2449512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28575"/>
              <a:ext cx="2487343" cy="104238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9922579" y="9046844"/>
            <a:ext cx="3052471" cy="147720"/>
            <a:chOff x="0" y="0"/>
            <a:chExt cx="1563505" cy="75663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1563505" cy="75663"/>
            </a:xfrm>
            <a:custGeom>
              <a:avLst/>
              <a:gdLst/>
              <a:ahLst/>
              <a:cxnLst/>
              <a:rect r="r" b="b" t="t" l="l"/>
              <a:pathLst>
                <a:path h="75663" w="1563505">
                  <a:moveTo>
                    <a:pt x="37832" y="0"/>
                  </a:moveTo>
                  <a:lnTo>
                    <a:pt x="1525674" y="0"/>
                  </a:lnTo>
                  <a:cubicBezTo>
                    <a:pt x="1535707" y="0"/>
                    <a:pt x="1545330" y="3986"/>
                    <a:pt x="1552425" y="11081"/>
                  </a:cubicBezTo>
                  <a:cubicBezTo>
                    <a:pt x="1559520" y="18175"/>
                    <a:pt x="1563505" y="27798"/>
                    <a:pt x="1563505" y="37832"/>
                  </a:cubicBezTo>
                  <a:lnTo>
                    <a:pt x="1563505" y="37832"/>
                  </a:lnTo>
                  <a:cubicBezTo>
                    <a:pt x="1563505" y="58726"/>
                    <a:pt x="1546568" y="75663"/>
                    <a:pt x="1525674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28575"/>
              <a:ext cx="1563505" cy="104238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Freeform 59" id="59"/>
          <p:cNvSpPr/>
          <p:nvPr/>
        </p:nvSpPr>
        <p:spPr>
          <a:xfrm flipH="false" flipV="false" rot="5400000">
            <a:off x="3645397" y="8836509"/>
            <a:ext cx="701685" cy="616113"/>
          </a:xfrm>
          <a:custGeom>
            <a:avLst/>
            <a:gdLst/>
            <a:ahLst/>
            <a:cxnLst/>
            <a:rect r="r" b="b" t="t" l="l"/>
            <a:pathLst>
              <a:path h="616113" w="701685">
                <a:moveTo>
                  <a:pt x="0" y="0"/>
                </a:moveTo>
                <a:lnTo>
                  <a:pt x="701685" y="0"/>
                </a:lnTo>
                <a:lnTo>
                  <a:pt x="701685" y="616113"/>
                </a:lnTo>
                <a:lnTo>
                  <a:pt x="0" y="616113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alphaModFix amt="12000"/>
            </a:blip>
            <a:stretch>
              <a:fillRect l="-680" t="0" r="-68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60" id="60"/>
          <p:cNvGrpSpPr/>
          <p:nvPr/>
        </p:nvGrpSpPr>
        <p:grpSpPr>
          <a:xfrm rot="0">
            <a:off x="3729470" y="8793723"/>
            <a:ext cx="533540" cy="620847"/>
            <a:chOff x="0" y="0"/>
            <a:chExt cx="698500" cy="81280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33637"/>
              <a:ext cx="698500" cy="745527"/>
            </a:xfrm>
            <a:custGeom>
              <a:avLst/>
              <a:gdLst/>
              <a:ahLst/>
              <a:cxnLst/>
              <a:rect r="r" b="b" t="t" l="l"/>
              <a:pathLst>
                <a:path h="745527" w="698500">
                  <a:moveTo>
                    <a:pt x="457034" y="29074"/>
                  </a:moveTo>
                  <a:lnTo>
                    <a:pt x="590716" y="106852"/>
                  </a:lnTo>
                  <a:cubicBezTo>
                    <a:pt x="657448" y="145678"/>
                    <a:pt x="698500" y="217058"/>
                    <a:pt x="698500" y="294262"/>
                  </a:cubicBezTo>
                  <a:lnTo>
                    <a:pt x="698500" y="451264"/>
                  </a:lnTo>
                  <a:cubicBezTo>
                    <a:pt x="698500" y="528468"/>
                    <a:pt x="657448" y="599848"/>
                    <a:pt x="590716" y="638674"/>
                  </a:cubicBezTo>
                  <a:lnTo>
                    <a:pt x="457034" y="716452"/>
                  </a:lnTo>
                  <a:cubicBezTo>
                    <a:pt x="390406" y="755218"/>
                    <a:pt x="308094" y="755218"/>
                    <a:pt x="241466" y="716452"/>
                  </a:cubicBezTo>
                  <a:lnTo>
                    <a:pt x="107784" y="638674"/>
                  </a:lnTo>
                  <a:cubicBezTo>
                    <a:pt x="41052" y="599848"/>
                    <a:pt x="0" y="528468"/>
                    <a:pt x="0" y="451264"/>
                  </a:cubicBezTo>
                  <a:lnTo>
                    <a:pt x="0" y="294262"/>
                  </a:lnTo>
                  <a:cubicBezTo>
                    <a:pt x="0" y="217058"/>
                    <a:pt x="41052" y="145678"/>
                    <a:pt x="107784" y="106852"/>
                  </a:cubicBezTo>
                  <a:lnTo>
                    <a:pt x="241466" y="29074"/>
                  </a:lnTo>
                  <a:cubicBezTo>
                    <a:pt x="308094" y="-9692"/>
                    <a:pt x="390406" y="-9692"/>
                    <a:pt x="457034" y="29074"/>
                  </a:cubicBezTo>
                  <a:close/>
                </a:path>
              </a:pathLst>
            </a:custGeom>
            <a:solidFill>
              <a:srgbClr val="FCFDFE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3791470" y="8865869"/>
            <a:ext cx="409539" cy="476554"/>
            <a:chOff x="0" y="0"/>
            <a:chExt cx="698500" cy="81280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21911"/>
              <a:ext cx="698500" cy="768979"/>
            </a:xfrm>
            <a:custGeom>
              <a:avLst/>
              <a:gdLst/>
              <a:ahLst/>
              <a:cxnLst/>
              <a:rect r="r" b="b" t="t" l="l"/>
              <a:pathLst>
                <a:path h="768979" w="698500">
                  <a:moveTo>
                    <a:pt x="419459" y="18938"/>
                  </a:moveTo>
                  <a:lnTo>
                    <a:pt x="628291" y="140440"/>
                  </a:lnTo>
                  <a:cubicBezTo>
                    <a:pt x="671759" y="165730"/>
                    <a:pt x="698500" y="212227"/>
                    <a:pt x="698500" y="262517"/>
                  </a:cubicBezTo>
                  <a:lnTo>
                    <a:pt x="698500" y="506461"/>
                  </a:lnTo>
                  <a:cubicBezTo>
                    <a:pt x="698500" y="556751"/>
                    <a:pt x="671759" y="603248"/>
                    <a:pt x="628291" y="628538"/>
                  </a:cubicBezTo>
                  <a:lnTo>
                    <a:pt x="419459" y="750040"/>
                  </a:lnTo>
                  <a:cubicBezTo>
                    <a:pt x="376059" y="775291"/>
                    <a:pt x="322441" y="775291"/>
                    <a:pt x="279041" y="750040"/>
                  </a:cubicBezTo>
                  <a:lnTo>
                    <a:pt x="70209" y="628538"/>
                  </a:lnTo>
                  <a:cubicBezTo>
                    <a:pt x="26741" y="603248"/>
                    <a:pt x="0" y="556751"/>
                    <a:pt x="0" y="506461"/>
                  </a:cubicBezTo>
                  <a:lnTo>
                    <a:pt x="0" y="262517"/>
                  </a:lnTo>
                  <a:cubicBezTo>
                    <a:pt x="0" y="212227"/>
                    <a:pt x="26741" y="165730"/>
                    <a:pt x="70209" y="140440"/>
                  </a:cubicBezTo>
                  <a:lnTo>
                    <a:pt x="279041" y="18938"/>
                  </a:lnTo>
                  <a:cubicBezTo>
                    <a:pt x="322441" y="-6313"/>
                    <a:pt x="376059" y="-6313"/>
                    <a:pt x="419459" y="18938"/>
                  </a:cubicBezTo>
                  <a:close/>
                </a:path>
              </a:pathLst>
            </a:custGeom>
            <a:solidFill>
              <a:srgbClr val="140574"/>
            </a:solidFill>
          </p:spPr>
        </p:sp>
        <p:sp>
          <p:nvSpPr>
            <p:cNvPr name="TextBox 65" id="65"/>
            <p:cNvSpPr txBox="true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sp>
        <p:nvSpPr>
          <p:cNvPr name="Freeform 66" id="66"/>
          <p:cNvSpPr/>
          <p:nvPr/>
        </p:nvSpPr>
        <p:spPr>
          <a:xfrm flipH="false" flipV="false" rot="5400000">
            <a:off x="5829155" y="8836509"/>
            <a:ext cx="701685" cy="616113"/>
          </a:xfrm>
          <a:custGeom>
            <a:avLst/>
            <a:gdLst/>
            <a:ahLst/>
            <a:cxnLst/>
            <a:rect r="r" b="b" t="t" l="l"/>
            <a:pathLst>
              <a:path h="616113" w="701685">
                <a:moveTo>
                  <a:pt x="0" y="0"/>
                </a:moveTo>
                <a:lnTo>
                  <a:pt x="701685" y="0"/>
                </a:lnTo>
                <a:lnTo>
                  <a:pt x="701685" y="616113"/>
                </a:lnTo>
                <a:lnTo>
                  <a:pt x="0" y="616113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alphaModFix amt="12000"/>
            </a:blip>
            <a:stretch>
              <a:fillRect l="-680" t="0" r="-68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67" id="67"/>
          <p:cNvGrpSpPr/>
          <p:nvPr/>
        </p:nvGrpSpPr>
        <p:grpSpPr>
          <a:xfrm rot="0">
            <a:off x="5913228" y="8793723"/>
            <a:ext cx="533540" cy="620847"/>
            <a:chOff x="0" y="0"/>
            <a:chExt cx="698500" cy="81280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33637"/>
              <a:ext cx="698500" cy="745527"/>
            </a:xfrm>
            <a:custGeom>
              <a:avLst/>
              <a:gdLst/>
              <a:ahLst/>
              <a:cxnLst/>
              <a:rect r="r" b="b" t="t" l="l"/>
              <a:pathLst>
                <a:path h="745527" w="698500">
                  <a:moveTo>
                    <a:pt x="457034" y="29074"/>
                  </a:moveTo>
                  <a:lnTo>
                    <a:pt x="590716" y="106852"/>
                  </a:lnTo>
                  <a:cubicBezTo>
                    <a:pt x="657448" y="145678"/>
                    <a:pt x="698500" y="217058"/>
                    <a:pt x="698500" y="294262"/>
                  </a:cubicBezTo>
                  <a:lnTo>
                    <a:pt x="698500" y="451264"/>
                  </a:lnTo>
                  <a:cubicBezTo>
                    <a:pt x="698500" y="528468"/>
                    <a:pt x="657448" y="599848"/>
                    <a:pt x="590716" y="638674"/>
                  </a:cubicBezTo>
                  <a:lnTo>
                    <a:pt x="457034" y="716452"/>
                  </a:lnTo>
                  <a:cubicBezTo>
                    <a:pt x="390406" y="755218"/>
                    <a:pt x="308094" y="755218"/>
                    <a:pt x="241466" y="716452"/>
                  </a:cubicBezTo>
                  <a:lnTo>
                    <a:pt x="107784" y="638674"/>
                  </a:lnTo>
                  <a:cubicBezTo>
                    <a:pt x="41052" y="599848"/>
                    <a:pt x="0" y="528468"/>
                    <a:pt x="0" y="451264"/>
                  </a:cubicBezTo>
                  <a:lnTo>
                    <a:pt x="0" y="294262"/>
                  </a:lnTo>
                  <a:cubicBezTo>
                    <a:pt x="0" y="217058"/>
                    <a:pt x="41052" y="145678"/>
                    <a:pt x="107784" y="106852"/>
                  </a:cubicBezTo>
                  <a:lnTo>
                    <a:pt x="241466" y="29074"/>
                  </a:lnTo>
                  <a:cubicBezTo>
                    <a:pt x="308094" y="-9692"/>
                    <a:pt x="390406" y="-9692"/>
                    <a:pt x="457034" y="29074"/>
                  </a:cubicBezTo>
                  <a:close/>
                </a:path>
              </a:pathLst>
            </a:custGeom>
            <a:solidFill>
              <a:srgbClr val="FCFDFE"/>
            </a:solidFill>
          </p:spPr>
        </p:sp>
        <p:sp>
          <p:nvSpPr>
            <p:cNvPr name="TextBox 69" id="69"/>
            <p:cNvSpPr txBox="true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5975228" y="8865869"/>
            <a:ext cx="409539" cy="476554"/>
            <a:chOff x="0" y="0"/>
            <a:chExt cx="698500" cy="81280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21911"/>
              <a:ext cx="698500" cy="768979"/>
            </a:xfrm>
            <a:custGeom>
              <a:avLst/>
              <a:gdLst/>
              <a:ahLst/>
              <a:cxnLst/>
              <a:rect r="r" b="b" t="t" l="l"/>
              <a:pathLst>
                <a:path h="768979" w="698500">
                  <a:moveTo>
                    <a:pt x="419459" y="18938"/>
                  </a:moveTo>
                  <a:lnTo>
                    <a:pt x="628291" y="140440"/>
                  </a:lnTo>
                  <a:cubicBezTo>
                    <a:pt x="671759" y="165730"/>
                    <a:pt x="698500" y="212227"/>
                    <a:pt x="698500" y="262517"/>
                  </a:cubicBezTo>
                  <a:lnTo>
                    <a:pt x="698500" y="506461"/>
                  </a:lnTo>
                  <a:cubicBezTo>
                    <a:pt x="698500" y="556751"/>
                    <a:pt x="671759" y="603248"/>
                    <a:pt x="628291" y="628538"/>
                  </a:cubicBezTo>
                  <a:lnTo>
                    <a:pt x="419459" y="750040"/>
                  </a:lnTo>
                  <a:cubicBezTo>
                    <a:pt x="376059" y="775291"/>
                    <a:pt x="322441" y="775291"/>
                    <a:pt x="279041" y="750040"/>
                  </a:cubicBezTo>
                  <a:lnTo>
                    <a:pt x="70209" y="628538"/>
                  </a:lnTo>
                  <a:cubicBezTo>
                    <a:pt x="26741" y="603248"/>
                    <a:pt x="0" y="556751"/>
                    <a:pt x="0" y="506461"/>
                  </a:cubicBezTo>
                  <a:lnTo>
                    <a:pt x="0" y="262517"/>
                  </a:lnTo>
                  <a:cubicBezTo>
                    <a:pt x="0" y="212227"/>
                    <a:pt x="26741" y="165730"/>
                    <a:pt x="70209" y="140440"/>
                  </a:cubicBezTo>
                  <a:lnTo>
                    <a:pt x="279041" y="18938"/>
                  </a:lnTo>
                  <a:cubicBezTo>
                    <a:pt x="322441" y="-6313"/>
                    <a:pt x="376059" y="-6313"/>
                    <a:pt x="419459" y="18938"/>
                  </a:cubicBezTo>
                  <a:close/>
                </a:path>
              </a:pathLst>
            </a:custGeom>
            <a:solidFill>
              <a:srgbClr val="5170FF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sp>
        <p:nvSpPr>
          <p:cNvPr name="Freeform 73" id="73"/>
          <p:cNvSpPr/>
          <p:nvPr/>
        </p:nvSpPr>
        <p:spPr>
          <a:xfrm flipH="false" flipV="false" rot="5400000">
            <a:off x="10756365" y="8836509"/>
            <a:ext cx="701685" cy="616113"/>
          </a:xfrm>
          <a:custGeom>
            <a:avLst/>
            <a:gdLst/>
            <a:ahLst/>
            <a:cxnLst/>
            <a:rect r="r" b="b" t="t" l="l"/>
            <a:pathLst>
              <a:path h="616113" w="701685">
                <a:moveTo>
                  <a:pt x="0" y="0"/>
                </a:moveTo>
                <a:lnTo>
                  <a:pt x="701685" y="0"/>
                </a:lnTo>
                <a:lnTo>
                  <a:pt x="701685" y="616113"/>
                </a:lnTo>
                <a:lnTo>
                  <a:pt x="0" y="616113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alphaModFix amt="12000"/>
            </a:blip>
            <a:stretch>
              <a:fillRect l="-680" t="0" r="-68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74" id="74"/>
          <p:cNvGrpSpPr/>
          <p:nvPr/>
        </p:nvGrpSpPr>
        <p:grpSpPr>
          <a:xfrm rot="0">
            <a:off x="10840438" y="8793723"/>
            <a:ext cx="533540" cy="620847"/>
            <a:chOff x="0" y="0"/>
            <a:chExt cx="698500" cy="81280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33637"/>
              <a:ext cx="698500" cy="745527"/>
            </a:xfrm>
            <a:custGeom>
              <a:avLst/>
              <a:gdLst/>
              <a:ahLst/>
              <a:cxnLst/>
              <a:rect r="r" b="b" t="t" l="l"/>
              <a:pathLst>
                <a:path h="745527" w="698500">
                  <a:moveTo>
                    <a:pt x="457034" y="29074"/>
                  </a:moveTo>
                  <a:lnTo>
                    <a:pt x="590716" y="106852"/>
                  </a:lnTo>
                  <a:cubicBezTo>
                    <a:pt x="657448" y="145678"/>
                    <a:pt x="698500" y="217058"/>
                    <a:pt x="698500" y="294262"/>
                  </a:cubicBezTo>
                  <a:lnTo>
                    <a:pt x="698500" y="451264"/>
                  </a:lnTo>
                  <a:cubicBezTo>
                    <a:pt x="698500" y="528468"/>
                    <a:pt x="657448" y="599848"/>
                    <a:pt x="590716" y="638674"/>
                  </a:cubicBezTo>
                  <a:lnTo>
                    <a:pt x="457034" y="716452"/>
                  </a:lnTo>
                  <a:cubicBezTo>
                    <a:pt x="390406" y="755218"/>
                    <a:pt x="308094" y="755218"/>
                    <a:pt x="241466" y="716452"/>
                  </a:cubicBezTo>
                  <a:lnTo>
                    <a:pt x="107784" y="638674"/>
                  </a:lnTo>
                  <a:cubicBezTo>
                    <a:pt x="41052" y="599848"/>
                    <a:pt x="0" y="528468"/>
                    <a:pt x="0" y="451264"/>
                  </a:cubicBezTo>
                  <a:lnTo>
                    <a:pt x="0" y="294262"/>
                  </a:lnTo>
                  <a:cubicBezTo>
                    <a:pt x="0" y="217058"/>
                    <a:pt x="41052" y="145678"/>
                    <a:pt x="107784" y="106852"/>
                  </a:cubicBezTo>
                  <a:lnTo>
                    <a:pt x="241466" y="29074"/>
                  </a:lnTo>
                  <a:cubicBezTo>
                    <a:pt x="308094" y="-9692"/>
                    <a:pt x="390406" y="-9692"/>
                    <a:pt x="457034" y="29074"/>
                  </a:cubicBezTo>
                  <a:close/>
                </a:path>
              </a:pathLst>
            </a:custGeom>
            <a:solidFill>
              <a:srgbClr val="FCFDFE"/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grpSp>
        <p:nvGrpSpPr>
          <p:cNvPr name="Group 77" id="77"/>
          <p:cNvGrpSpPr/>
          <p:nvPr/>
        </p:nvGrpSpPr>
        <p:grpSpPr>
          <a:xfrm rot="0">
            <a:off x="10902438" y="8865869"/>
            <a:ext cx="409539" cy="476554"/>
            <a:chOff x="0" y="0"/>
            <a:chExt cx="698500" cy="812800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21911"/>
              <a:ext cx="698500" cy="768979"/>
            </a:xfrm>
            <a:custGeom>
              <a:avLst/>
              <a:gdLst/>
              <a:ahLst/>
              <a:cxnLst/>
              <a:rect r="r" b="b" t="t" l="l"/>
              <a:pathLst>
                <a:path h="768979" w="698500">
                  <a:moveTo>
                    <a:pt x="419459" y="18938"/>
                  </a:moveTo>
                  <a:lnTo>
                    <a:pt x="628291" y="140440"/>
                  </a:lnTo>
                  <a:cubicBezTo>
                    <a:pt x="671759" y="165730"/>
                    <a:pt x="698500" y="212227"/>
                    <a:pt x="698500" y="262517"/>
                  </a:cubicBezTo>
                  <a:lnTo>
                    <a:pt x="698500" y="506461"/>
                  </a:lnTo>
                  <a:cubicBezTo>
                    <a:pt x="698500" y="556751"/>
                    <a:pt x="671759" y="603248"/>
                    <a:pt x="628291" y="628538"/>
                  </a:cubicBezTo>
                  <a:lnTo>
                    <a:pt x="419459" y="750040"/>
                  </a:lnTo>
                  <a:cubicBezTo>
                    <a:pt x="376059" y="775291"/>
                    <a:pt x="322441" y="775291"/>
                    <a:pt x="279041" y="750040"/>
                  </a:cubicBezTo>
                  <a:lnTo>
                    <a:pt x="70209" y="628538"/>
                  </a:lnTo>
                  <a:cubicBezTo>
                    <a:pt x="26741" y="603248"/>
                    <a:pt x="0" y="556751"/>
                    <a:pt x="0" y="506461"/>
                  </a:cubicBezTo>
                  <a:lnTo>
                    <a:pt x="0" y="262517"/>
                  </a:lnTo>
                  <a:cubicBezTo>
                    <a:pt x="0" y="212227"/>
                    <a:pt x="26741" y="165730"/>
                    <a:pt x="70209" y="140440"/>
                  </a:cubicBezTo>
                  <a:lnTo>
                    <a:pt x="279041" y="18938"/>
                  </a:lnTo>
                  <a:cubicBezTo>
                    <a:pt x="322441" y="-6313"/>
                    <a:pt x="376059" y="-6313"/>
                    <a:pt x="419459" y="18938"/>
                  </a:cubicBezTo>
                  <a:close/>
                </a:path>
              </a:pathLst>
            </a:custGeom>
            <a:solidFill>
              <a:srgbClr val="3B82F6"/>
            </a:solidFill>
          </p:spPr>
        </p:sp>
        <p:sp>
          <p:nvSpPr>
            <p:cNvPr name="TextBox 79" id="79"/>
            <p:cNvSpPr txBox="true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sp>
        <p:nvSpPr>
          <p:cNvPr name="Freeform 80" id="80"/>
          <p:cNvSpPr/>
          <p:nvPr/>
        </p:nvSpPr>
        <p:spPr>
          <a:xfrm flipH="false" flipV="false" rot="5400000">
            <a:off x="9513843" y="7239010"/>
            <a:ext cx="701685" cy="616113"/>
          </a:xfrm>
          <a:custGeom>
            <a:avLst/>
            <a:gdLst/>
            <a:ahLst/>
            <a:cxnLst/>
            <a:rect r="r" b="b" t="t" l="l"/>
            <a:pathLst>
              <a:path h="616113" w="701685">
                <a:moveTo>
                  <a:pt x="0" y="0"/>
                </a:moveTo>
                <a:lnTo>
                  <a:pt x="701685" y="0"/>
                </a:lnTo>
                <a:lnTo>
                  <a:pt x="701685" y="616112"/>
                </a:lnTo>
                <a:lnTo>
                  <a:pt x="0" y="61611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alphaModFix amt="12000"/>
            </a:blip>
            <a:stretch>
              <a:fillRect l="-680" t="0" r="-68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81" id="81"/>
          <p:cNvGrpSpPr/>
          <p:nvPr/>
        </p:nvGrpSpPr>
        <p:grpSpPr>
          <a:xfrm rot="0">
            <a:off x="9597915" y="7196224"/>
            <a:ext cx="533540" cy="620847"/>
            <a:chOff x="0" y="0"/>
            <a:chExt cx="698500" cy="812800"/>
          </a:xfrm>
        </p:grpSpPr>
        <p:sp>
          <p:nvSpPr>
            <p:cNvPr name="Freeform 82" id="82"/>
            <p:cNvSpPr/>
            <p:nvPr/>
          </p:nvSpPr>
          <p:spPr>
            <a:xfrm flipH="false" flipV="false" rot="0">
              <a:off x="0" y="33637"/>
              <a:ext cx="698500" cy="745527"/>
            </a:xfrm>
            <a:custGeom>
              <a:avLst/>
              <a:gdLst/>
              <a:ahLst/>
              <a:cxnLst/>
              <a:rect r="r" b="b" t="t" l="l"/>
              <a:pathLst>
                <a:path h="745527" w="698500">
                  <a:moveTo>
                    <a:pt x="457034" y="29074"/>
                  </a:moveTo>
                  <a:lnTo>
                    <a:pt x="590716" y="106852"/>
                  </a:lnTo>
                  <a:cubicBezTo>
                    <a:pt x="657448" y="145678"/>
                    <a:pt x="698500" y="217058"/>
                    <a:pt x="698500" y="294262"/>
                  </a:cubicBezTo>
                  <a:lnTo>
                    <a:pt x="698500" y="451264"/>
                  </a:lnTo>
                  <a:cubicBezTo>
                    <a:pt x="698500" y="528468"/>
                    <a:pt x="657448" y="599848"/>
                    <a:pt x="590716" y="638674"/>
                  </a:cubicBezTo>
                  <a:lnTo>
                    <a:pt x="457034" y="716452"/>
                  </a:lnTo>
                  <a:cubicBezTo>
                    <a:pt x="390406" y="755218"/>
                    <a:pt x="308094" y="755218"/>
                    <a:pt x="241466" y="716452"/>
                  </a:cubicBezTo>
                  <a:lnTo>
                    <a:pt x="107784" y="638674"/>
                  </a:lnTo>
                  <a:cubicBezTo>
                    <a:pt x="41052" y="599848"/>
                    <a:pt x="0" y="528468"/>
                    <a:pt x="0" y="451264"/>
                  </a:cubicBezTo>
                  <a:lnTo>
                    <a:pt x="0" y="294262"/>
                  </a:lnTo>
                  <a:cubicBezTo>
                    <a:pt x="0" y="217058"/>
                    <a:pt x="41052" y="145678"/>
                    <a:pt x="107784" y="106852"/>
                  </a:cubicBezTo>
                  <a:lnTo>
                    <a:pt x="241466" y="29074"/>
                  </a:lnTo>
                  <a:cubicBezTo>
                    <a:pt x="308094" y="-9692"/>
                    <a:pt x="390406" y="-9692"/>
                    <a:pt x="457034" y="29074"/>
                  </a:cubicBezTo>
                  <a:close/>
                </a:path>
              </a:pathLst>
            </a:custGeom>
            <a:solidFill>
              <a:srgbClr val="FCFDFE"/>
            </a:solidFill>
          </p:spPr>
        </p:sp>
        <p:sp>
          <p:nvSpPr>
            <p:cNvPr name="TextBox 83" id="83"/>
            <p:cNvSpPr txBox="true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grpSp>
        <p:nvGrpSpPr>
          <p:cNvPr name="Group 84" id="84"/>
          <p:cNvGrpSpPr/>
          <p:nvPr/>
        </p:nvGrpSpPr>
        <p:grpSpPr>
          <a:xfrm rot="0">
            <a:off x="9659916" y="7268370"/>
            <a:ext cx="409539" cy="476554"/>
            <a:chOff x="0" y="0"/>
            <a:chExt cx="698500" cy="812800"/>
          </a:xfrm>
        </p:grpSpPr>
        <p:sp>
          <p:nvSpPr>
            <p:cNvPr name="Freeform 85" id="85"/>
            <p:cNvSpPr/>
            <p:nvPr/>
          </p:nvSpPr>
          <p:spPr>
            <a:xfrm flipH="false" flipV="false" rot="0">
              <a:off x="0" y="21911"/>
              <a:ext cx="698500" cy="768979"/>
            </a:xfrm>
            <a:custGeom>
              <a:avLst/>
              <a:gdLst/>
              <a:ahLst/>
              <a:cxnLst/>
              <a:rect r="r" b="b" t="t" l="l"/>
              <a:pathLst>
                <a:path h="768979" w="698500">
                  <a:moveTo>
                    <a:pt x="419459" y="18938"/>
                  </a:moveTo>
                  <a:lnTo>
                    <a:pt x="628291" y="140440"/>
                  </a:lnTo>
                  <a:cubicBezTo>
                    <a:pt x="671759" y="165730"/>
                    <a:pt x="698500" y="212227"/>
                    <a:pt x="698500" y="262517"/>
                  </a:cubicBezTo>
                  <a:lnTo>
                    <a:pt x="698500" y="506461"/>
                  </a:lnTo>
                  <a:cubicBezTo>
                    <a:pt x="698500" y="556751"/>
                    <a:pt x="671759" y="603248"/>
                    <a:pt x="628291" y="628538"/>
                  </a:cubicBezTo>
                  <a:lnTo>
                    <a:pt x="419459" y="750040"/>
                  </a:lnTo>
                  <a:cubicBezTo>
                    <a:pt x="376059" y="775291"/>
                    <a:pt x="322441" y="775291"/>
                    <a:pt x="279041" y="750040"/>
                  </a:cubicBezTo>
                  <a:lnTo>
                    <a:pt x="70209" y="628538"/>
                  </a:lnTo>
                  <a:cubicBezTo>
                    <a:pt x="26741" y="603248"/>
                    <a:pt x="0" y="556751"/>
                    <a:pt x="0" y="506461"/>
                  </a:cubicBezTo>
                  <a:lnTo>
                    <a:pt x="0" y="262517"/>
                  </a:lnTo>
                  <a:cubicBezTo>
                    <a:pt x="0" y="212227"/>
                    <a:pt x="26741" y="165730"/>
                    <a:pt x="70209" y="140440"/>
                  </a:cubicBezTo>
                  <a:lnTo>
                    <a:pt x="279041" y="18938"/>
                  </a:lnTo>
                  <a:cubicBezTo>
                    <a:pt x="322441" y="-6313"/>
                    <a:pt x="376059" y="-6313"/>
                    <a:pt x="419459" y="18938"/>
                  </a:cubicBezTo>
                  <a:close/>
                </a:path>
              </a:pathLst>
            </a:custGeom>
            <a:solidFill>
              <a:srgbClr val="6BB3FF"/>
            </a:solidFill>
          </p:spPr>
        </p:sp>
        <p:sp>
          <p:nvSpPr>
            <p:cNvPr name="TextBox 86" id="86"/>
            <p:cNvSpPr txBox="true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sp>
        <p:nvSpPr>
          <p:cNvPr name="Freeform 87" id="87"/>
          <p:cNvSpPr/>
          <p:nvPr/>
        </p:nvSpPr>
        <p:spPr>
          <a:xfrm flipH="false" flipV="false" rot="5400000">
            <a:off x="7073080" y="7239010"/>
            <a:ext cx="701685" cy="616113"/>
          </a:xfrm>
          <a:custGeom>
            <a:avLst/>
            <a:gdLst/>
            <a:ahLst/>
            <a:cxnLst/>
            <a:rect r="r" b="b" t="t" l="l"/>
            <a:pathLst>
              <a:path h="616113" w="701685">
                <a:moveTo>
                  <a:pt x="0" y="0"/>
                </a:moveTo>
                <a:lnTo>
                  <a:pt x="701685" y="0"/>
                </a:lnTo>
                <a:lnTo>
                  <a:pt x="701685" y="616112"/>
                </a:lnTo>
                <a:lnTo>
                  <a:pt x="0" y="616112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alphaModFix amt="12000"/>
            </a:blip>
            <a:stretch>
              <a:fillRect l="-680" t="0" r="-68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88" id="88"/>
          <p:cNvGrpSpPr/>
          <p:nvPr/>
        </p:nvGrpSpPr>
        <p:grpSpPr>
          <a:xfrm rot="0">
            <a:off x="7157152" y="7196224"/>
            <a:ext cx="533540" cy="620847"/>
            <a:chOff x="0" y="0"/>
            <a:chExt cx="698500" cy="812800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33637"/>
              <a:ext cx="698500" cy="745527"/>
            </a:xfrm>
            <a:custGeom>
              <a:avLst/>
              <a:gdLst/>
              <a:ahLst/>
              <a:cxnLst/>
              <a:rect r="r" b="b" t="t" l="l"/>
              <a:pathLst>
                <a:path h="745527" w="698500">
                  <a:moveTo>
                    <a:pt x="457034" y="29074"/>
                  </a:moveTo>
                  <a:lnTo>
                    <a:pt x="590716" y="106852"/>
                  </a:lnTo>
                  <a:cubicBezTo>
                    <a:pt x="657448" y="145678"/>
                    <a:pt x="698500" y="217058"/>
                    <a:pt x="698500" y="294262"/>
                  </a:cubicBezTo>
                  <a:lnTo>
                    <a:pt x="698500" y="451264"/>
                  </a:lnTo>
                  <a:cubicBezTo>
                    <a:pt x="698500" y="528468"/>
                    <a:pt x="657448" y="599848"/>
                    <a:pt x="590716" y="638674"/>
                  </a:cubicBezTo>
                  <a:lnTo>
                    <a:pt x="457034" y="716452"/>
                  </a:lnTo>
                  <a:cubicBezTo>
                    <a:pt x="390406" y="755218"/>
                    <a:pt x="308094" y="755218"/>
                    <a:pt x="241466" y="716452"/>
                  </a:cubicBezTo>
                  <a:lnTo>
                    <a:pt x="107784" y="638674"/>
                  </a:lnTo>
                  <a:cubicBezTo>
                    <a:pt x="41052" y="599848"/>
                    <a:pt x="0" y="528468"/>
                    <a:pt x="0" y="451264"/>
                  </a:cubicBezTo>
                  <a:lnTo>
                    <a:pt x="0" y="294262"/>
                  </a:lnTo>
                  <a:cubicBezTo>
                    <a:pt x="0" y="217058"/>
                    <a:pt x="41052" y="145678"/>
                    <a:pt x="107784" y="106852"/>
                  </a:cubicBezTo>
                  <a:lnTo>
                    <a:pt x="241466" y="29074"/>
                  </a:lnTo>
                  <a:cubicBezTo>
                    <a:pt x="308094" y="-9692"/>
                    <a:pt x="390406" y="-9692"/>
                    <a:pt x="457034" y="29074"/>
                  </a:cubicBezTo>
                  <a:close/>
                </a:path>
              </a:pathLst>
            </a:custGeom>
            <a:solidFill>
              <a:srgbClr val="FCFDFE"/>
            </a:solidFill>
          </p:spPr>
        </p:sp>
        <p:sp>
          <p:nvSpPr>
            <p:cNvPr name="TextBox 90" id="90"/>
            <p:cNvSpPr txBox="true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7219153" y="7268370"/>
            <a:ext cx="409539" cy="476554"/>
            <a:chOff x="0" y="0"/>
            <a:chExt cx="698500" cy="812800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21911"/>
              <a:ext cx="698500" cy="768979"/>
            </a:xfrm>
            <a:custGeom>
              <a:avLst/>
              <a:gdLst/>
              <a:ahLst/>
              <a:cxnLst/>
              <a:rect r="r" b="b" t="t" l="l"/>
              <a:pathLst>
                <a:path h="768979" w="698500">
                  <a:moveTo>
                    <a:pt x="419459" y="18938"/>
                  </a:moveTo>
                  <a:lnTo>
                    <a:pt x="628291" y="140440"/>
                  </a:lnTo>
                  <a:cubicBezTo>
                    <a:pt x="671759" y="165730"/>
                    <a:pt x="698500" y="212227"/>
                    <a:pt x="698500" y="262517"/>
                  </a:cubicBezTo>
                  <a:lnTo>
                    <a:pt x="698500" y="506461"/>
                  </a:lnTo>
                  <a:cubicBezTo>
                    <a:pt x="698500" y="556751"/>
                    <a:pt x="671759" y="603248"/>
                    <a:pt x="628291" y="628538"/>
                  </a:cubicBezTo>
                  <a:lnTo>
                    <a:pt x="419459" y="750040"/>
                  </a:lnTo>
                  <a:cubicBezTo>
                    <a:pt x="376059" y="775291"/>
                    <a:pt x="322441" y="775291"/>
                    <a:pt x="279041" y="750040"/>
                  </a:cubicBezTo>
                  <a:lnTo>
                    <a:pt x="70209" y="628538"/>
                  </a:lnTo>
                  <a:cubicBezTo>
                    <a:pt x="26741" y="603248"/>
                    <a:pt x="0" y="556751"/>
                    <a:pt x="0" y="506461"/>
                  </a:cubicBezTo>
                  <a:lnTo>
                    <a:pt x="0" y="262517"/>
                  </a:lnTo>
                  <a:cubicBezTo>
                    <a:pt x="0" y="212227"/>
                    <a:pt x="26741" y="165730"/>
                    <a:pt x="70209" y="140440"/>
                  </a:cubicBezTo>
                  <a:lnTo>
                    <a:pt x="279041" y="18938"/>
                  </a:lnTo>
                  <a:cubicBezTo>
                    <a:pt x="322441" y="-6313"/>
                    <a:pt x="376059" y="-6313"/>
                    <a:pt x="419459" y="18938"/>
                  </a:cubicBezTo>
                  <a:close/>
                </a:path>
              </a:pathLst>
            </a:custGeom>
            <a:solidFill>
              <a:srgbClr val="3B82F6"/>
            </a:solidFill>
          </p:spPr>
        </p:sp>
        <p:sp>
          <p:nvSpPr>
            <p:cNvPr name="TextBox 93" id="93"/>
            <p:cNvSpPr txBox="true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grpSp>
        <p:nvGrpSpPr>
          <p:cNvPr name="Group 94" id="94"/>
          <p:cNvGrpSpPr/>
          <p:nvPr/>
        </p:nvGrpSpPr>
        <p:grpSpPr>
          <a:xfrm rot="2700000">
            <a:off x="4807078" y="8891724"/>
            <a:ext cx="559165" cy="147720"/>
            <a:chOff x="0" y="0"/>
            <a:chExt cx="286410" cy="75663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286410" cy="75663"/>
            </a:xfrm>
            <a:custGeom>
              <a:avLst/>
              <a:gdLst/>
              <a:ahLst/>
              <a:cxnLst/>
              <a:rect r="r" b="b" t="t" l="l"/>
              <a:pathLst>
                <a:path h="75663" w="286410">
                  <a:moveTo>
                    <a:pt x="37832" y="0"/>
                  </a:moveTo>
                  <a:lnTo>
                    <a:pt x="248578" y="0"/>
                  </a:lnTo>
                  <a:cubicBezTo>
                    <a:pt x="269472" y="0"/>
                    <a:pt x="286410" y="16938"/>
                    <a:pt x="286410" y="37832"/>
                  </a:cubicBezTo>
                  <a:lnTo>
                    <a:pt x="286410" y="37832"/>
                  </a:lnTo>
                  <a:cubicBezTo>
                    <a:pt x="286410" y="47865"/>
                    <a:pt x="282424" y="57488"/>
                    <a:pt x="275329" y="64583"/>
                  </a:cubicBezTo>
                  <a:cubicBezTo>
                    <a:pt x="268234" y="71678"/>
                    <a:pt x="258612" y="75663"/>
                    <a:pt x="248578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</p:sp>
        <p:sp>
          <p:nvSpPr>
            <p:cNvPr name="TextBox 96" id="96"/>
            <p:cNvSpPr txBox="true"/>
            <p:nvPr/>
          </p:nvSpPr>
          <p:spPr>
            <a:xfrm>
              <a:off x="0" y="-28575"/>
              <a:ext cx="286410" cy="104238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97" id="97"/>
          <p:cNvGrpSpPr/>
          <p:nvPr/>
        </p:nvGrpSpPr>
        <p:grpSpPr>
          <a:xfrm rot="-2700000">
            <a:off x="4791773" y="9195625"/>
            <a:ext cx="577096" cy="147720"/>
            <a:chOff x="0" y="0"/>
            <a:chExt cx="295594" cy="75663"/>
          </a:xfrm>
        </p:grpSpPr>
        <p:sp>
          <p:nvSpPr>
            <p:cNvPr name="Freeform 98" id="98"/>
            <p:cNvSpPr/>
            <p:nvPr/>
          </p:nvSpPr>
          <p:spPr>
            <a:xfrm flipH="false" flipV="false" rot="0">
              <a:off x="0" y="0"/>
              <a:ext cx="295594" cy="75663"/>
            </a:xfrm>
            <a:custGeom>
              <a:avLst/>
              <a:gdLst/>
              <a:ahLst/>
              <a:cxnLst/>
              <a:rect r="r" b="b" t="t" l="l"/>
              <a:pathLst>
                <a:path h="75663" w="295594">
                  <a:moveTo>
                    <a:pt x="37832" y="0"/>
                  </a:moveTo>
                  <a:lnTo>
                    <a:pt x="257763" y="0"/>
                  </a:lnTo>
                  <a:cubicBezTo>
                    <a:pt x="267796" y="0"/>
                    <a:pt x="277419" y="3986"/>
                    <a:pt x="284514" y="11081"/>
                  </a:cubicBezTo>
                  <a:cubicBezTo>
                    <a:pt x="291609" y="18175"/>
                    <a:pt x="295594" y="27798"/>
                    <a:pt x="295594" y="37832"/>
                  </a:cubicBezTo>
                  <a:lnTo>
                    <a:pt x="295594" y="37832"/>
                  </a:lnTo>
                  <a:cubicBezTo>
                    <a:pt x="295594" y="58726"/>
                    <a:pt x="278657" y="75663"/>
                    <a:pt x="257763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</p:sp>
        <p:sp>
          <p:nvSpPr>
            <p:cNvPr name="TextBox 99" id="99"/>
            <p:cNvSpPr txBox="true"/>
            <p:nvPr/>
          </p:nvSpPr>
          <p:spPr>
            <a:xfrm>
              <a:off x="0" y="-28575"/>
              <a:ext cx="295594" cy="104238"/>
            </a:xfrm>
            <a:prstGeom prst="rect">
              <a:avLst/>
            </a:prstGeom>
          </p:spPr>
          <p:txBody>
            <a:bodyPr anchor="ctr" rtlCol="false" tIns="27863" lIns="27863" bIns="27863" rIns="27863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Freeform 100" id="100"/>
          <p:cNvSpPr/>
          <p:nvPr/>
        </p:nvSpPr>
        <p:spPr>
          <a:xfrm flipH="false" flipV="false" rot="0">
            <a:off x="3901061" y="8983858"/>
            <a:ext cx="190357" cy="240577"/>
          </a:xfrm>
          <a:custGeom>
            <a:avLst/>
            <a:gdLst/>
            <a:ahLst/>
            <a:cxnLst/>
            <a:rect r="r" b="b" t="t" l="l"/>
            <a:pathLst>
              <a:path h="240577" w="190357">
                <a:moveTo>
                  <a:pt x="0" y="0"/>
                </a:moveTo>
                <a:lnTo>
                  <a:pt x="190357" y="0"/>
                </a:lnTo>
                <a:lnTo>
                  <a:pt x="190357" y="240577"/>
                </a:lnTo>
                <a:lnTo>
                  <a:pt x="0" y="24057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1" id="101"/>
          <p:cNvSpPr/>
          <p:nvPr/>
        </p:nvSpPr>
        <p:spPr>
          <a:xfrm flipH="false" flipV="false" rot="0">
            <a:off x="9744367" y="7396406"/>
            <a:ext cx="240636" cy="220483"/>
          </a:xfrm>
          <a:custGeom>
            <a:avLst/>
            <a:gdLst/>
            <a:ahLst/>
            <a:cxnLst/>
            <a:rect r="r" b="b" t="t" l="l"/>
            <a:pathLst>
              <a:path h="220483" w="240636">
                <a:moveTo>
                  <a:pt x="0" y="0"/>
                </a:moveTo>
                <a:lnTo>
                  <a:pt x="240637" y="0"/>
                </a:lnTo>
                <a:lnTo>
                  <a:pt x="240637" y="220482"/>
                </a:lnTo>
                <a:lnTo>
                  <a:pt x="0" y="220482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2" id="102"/>
          <p:cNvSpPr/>
          <p:nvPr/>
        </p:nvSpPr>
        <p:spPr>
          <a:xfrm flipH="false" flipV="false" rot="0">
            <a:off x="7303634" y="7386358"/>
            <a:ext cx="240577" cy="240577"/>
          </a:xfrm>
          <a:custGeom>
            <a:avLst/>
            <a:gdLst/>
            <a:ahLst/>
            <a:cxnLst/>
            <a:rect r="r" b="b" t="t" l="l"/>
            <a:pathLst>
              <a:path h="240577" w="240577">
                <a:moveTo>
                  <a:pt x="0" y="0"/>
                </a:moveTo>
                <a:lnTo>
                  <a:pt x="240577" y="0"/>
                </a:lnTo>
                <a:lnTo>
                  <a:pt x="240577" y="240578"/>
                </a:lnTo>
                <a:lnTo>
                  <a:pt x="0" y="240578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3" id="103"/>
          <p:cNvSpPr/>
          <p:nvPr/>
        </p:nvSpPr>
        <p:spPr>
          <a:xfrm flipH="false" flipV="false" rot="0">
            <a:off x="10987049" y="8983987"/>
            <a:ext cx="240318" cy="240318"/>
          </a:xfrm>
          <a:custGeom>
            <a:avLst/>
            <a:gdLst/>
            <a:ahLst/>
            <a:cxnLst/>
            <a:rect r="r" b="b" t="t" l="l"/>
            <a:pathLst>
              <a:path h="240318" w="240318">
                <a:moveTo>
                  <a:pt x="0" y="0"/>
                </a:moveTo>
                <a:lnTo>
                  <a:pt x="240318" y="0"/>
                </a:lnTo>
                <a:lnTo>
                  <a:pt x="240318" y="240318"/>
                </a:lnTo>
                <a:lnTo>
                  <a:pt x="0" y="240318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4" id="104"/>
          <p:cNvSpPr/>
          <p:nvPr/>
        </p:nvSpPr>
        <p:spPr>
          <a:xfrm flipH="false" flipV="false" rot="0">
            <a:off x="6059709" y="8983858"/>
            <a:ext cx="240577" cy="240577"/>
          </a:xfrm>
          <a:custGeom>
            <a:avLst/>
            <a:gdLst/>
            <a:ahLst/>
            <a:cxnLst/>
            <a:rect r="r" b="b" t="t" l="l"/>
            <a:pathLst>
              <a:path h="240577" w="240577">
                <a:moveTo>
                  <a:pt x="0" y="0"/>
                </a:moveTo>
                <a:lnTo>
                  <a:pt x="240577" y="0"/>
                </a:lnTo>
                <a:lnTo>
                  <a:pt x="240577" y="240577"/>
                </a:lnTo>
                <a:lnTo>
                  <a:pt x="0" y="240577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5" id="105"/>
          <p:cNvSpPr/>
          <p:nvPr/>
        </p:nvSpPr>
        <p:spPr>
          <a:xfrm flipH="false" flipV="false" rot="1572148">
            <a:off x="7682318" y="8467984"/>
            <a:ext cx="421152" cy="825789"/>
          </a:xfrm>
          <a:custGeom>
            <a:avLst/>
            <a:gdLst/>
            <a:ahLst/>
            <a:cxnLst/>
            <a:rect r="r" b="b" t="t" l="l"/>
            <a:pathLst>
              <a:path h="825789" w="421152">
                <a:moveTo>
                  <a:pt x="0" y="0"/>
                </a:moveTo>
                <a:lnTo>
                  <a:pt x="421152" y="0"/>
                </a:lnTo>
                <a:lnTo>
                  <a:pt x="421152" y="825789"/>
                </a:lnTo>
                <a:lnTo>
                  <a:pt x="0" y="825789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6" id="106"/>
          <p:cNvSpPr/>
          <p:nvPr/>
        </p:nvSpPr>
        <p:spPr>
          <a:xfrm flipH="false" flipV="false" rot="-3198865">
            <a:off x="9502799" y="8037435"/>
            <a:ext cx="421152" cy="825789"/>
          </a:xfrm>
          <a:custGeom>
            <a:avLst/>
            <a:gdLst/>
            <a:ahLst/>
            <a:cxnLst/>
            <a:rect r="r" b="b" t="t" l="l"/>
            <a:pathLst>
              <a:path h="825789" w="421152">
                <a:moveTo>
                  <a:pt x="0" y="0"/>
                </a:moveTo>
                <a:lnTo>
                  <a:pt x="421153" y="0"/>
                </a:lnTo>
                <a:lnTo>
                  <a:pt x="421153" y="825789"/>
                </a:lnTo>
                <a:lnTo>
                  <a:pt x="0" y="825789"/>
                </a:lnTo>
                <a:lnTo>
                  <a:pt x="0" y="0"/>
                </a:lnTo>
                <a:close/>
              </a:path>
            </a:pathLst>
          </a:custGeom>
          <a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107" id="107"/>
          <p:cNvSpPr txBox="true"/>
          <p:nvPr/>
        </p:nvSpPr>
        <p:spPr>
          <a:xfrm rot="0">
            <a:off x="5100258" y="7757064"/>
            <a:ext cx="1663526" cy="243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Planning</a:t>
            </a:r>
          </a:p>
        </p:txBody>
      </p:sp>
      <p:sp>
        <p:nvSpPr>
          <p:cNvPr name="TextBox 108" id="108"/>
          <p:cNvSpPr txBox="true"/>
          <p:nvPr/>
        </p:nvSpPr>
        <p:spPr>
          <a:xfrm rot="0">
            <a:off x="10617051" y="7710792"/>
            <a:ext cx="1663526" cy="483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Finalisation of  WhatsApp group </a:t>
            </a:r>
          </a:p>
        </p:txBody>
      </p:sp>
      <p:sp>
        <p:nvSpPr>
          <p:cNvPr name="TextBox 109" id="109"/>
          <p:cNvSpPr txBox="true"/>
          <p:nvPr/>
        </p:nvSpPr>
        <p:spPr>
          <a:xfrm rot="0">
            <a:off x="5227946" y="8066295"/>
            <a:ext cx="1663526" cy="602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89470" indent="-94735" lvl="1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Human resource allocation </a:t>
            </a:r>
          </a:p>
          <a:p>
            <a:pPr algn="l" marL="189470" indent="-94735" lvl="1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Establish key dates</a:t>
            </a:r>
          </a:p>
          <a:p>
            <a:pPr algn="l" marL="189470" indent="-94735" lvl="1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Establish recruitment plan</a:t>
            </a:r>
          </a:p>
          <a:p>
            <a:pPr algn="l" marL="189470" indent="-94735" lvl="1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Create sign-up survey</a:t>
            </a:r>
          </a:p>
        </p:txBody>
      </p:sp>
      <p:sp>
        <p:nvSpPr>
          <p:cNvPr name="TextBox 110" id="110"/>
          <p:cNvSpPr txBox="true"/>
          <p:nvPr/>
        </p:nvSpPr>
        <p:spPr>
          <a:xfrm rot="0">
            <a:off x="9922579" y="6607831"/>
            <a:ext cx="2239867" cy="243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WhatsApp group creation</a:t>
            </a:r>
          </a:p>
        </p:txBody>
      </p:sp>
      <p:sp>
        <p:nvSpPr>
          <p:cNvPr name="TextBox 111" id="111"/>
          <p:cNvSpPr txBox="true"/>
          <p:nvPr/>
        </p:nvSpPr>
        <p:spPr>
          <a:xfrm rot="0">
            <a:off x="5394092" y="6607831"/>
            <a:ext cx="1927199" cy="243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Marketing and admin</a:t>
            </a:r>
          </a:p>
        </p:txBody>
      </p:sp>
      <p:sp>
        <p:nvSpPr>
          <p:cNvPr name="TextBox 112" id="112"/>
          <p:cNvSpPr txBox="true"/>
          <p:nvPr/>
        </p:nvSpPr>
        <p:spPr>
          <a:xfrm rot="0">
            <a:off x="10257668" y="6859188"/>
            <a:ext cx="1653277" cy="299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8"/>
              </a:lnSpc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WhatsApp group is populated as sign-ups happen</a:t>
            </a:r>
          </a:p>
        </p:txBody>
      </p:sp>
      <p:sp>
        <p:nvSpPr>
          <p:cNvPr name="TextBox 113" id="113"/>
          <p:cNvSpPr txBox="true"/>
          <p:nvPr/>
        </p:nvSpPr>
        <p:spPr>
          <a:xfrm rot="0">
            <a:off x="2734658" y="7757064"/>
            <a:ext cx="2523164" cy="4839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Microlearning</a:t>
            </a:r>
          </a:p>
          <a:p>
            <a:pPr algn="ctr">
              <a:lnSpc>
                <a:spcPts val="1919"/>
              </a:lnSpc>
            </a:pPr>
            <a:r>
              <a:rPr lang="en-US" sz="1371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familiarisation</a:t>
            </a:r>
          </a:p>
        </p:txBody>
      </p:sp>
      <p:sp>
        <p:nvSpPr>
          <p:cNvPr name="TextBox 114" id="114"/>
          <p:cNvSpPr txBox="true"/>
          <p:nvPr/>
        </p:nvSpPr>
        <p:spPr>
          <a:xfrm rot="0">
            <a:off x="3168420" y="8256098"/>
            <a:ext cx="1655640" cy="451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28"/>
              </a:lnSpc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Introduction to microlearning for all leads involved in recruitment  and/or participants</a:t>
            </a:r>
          </a:p>
        </p:txBody>
      </p:sp>
      <p:sp>
        <p:nvSpPr>
          <p:cNvPr name="TextBox 115" id="115"/>
          <p:cNvSpPr txBox="true"/>
          <p:nvPr/>
        </p:nvSpPr>
        <p:spPr>
          <a:xfrm rot="0">
            <a:off x="7818882" y="7398329"/>
            <a:ext cx="1650845" cy="724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9"/>
              </a:lnSpc>
            </a:pPr>
            <a:r>
              <a:rPr lang="en-US" sz="1371" b="true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Recruitment and WhatsApp group creation</a:t>
            </a:r>
          </a:p>
        </p:txBody>
      </p:sp>
      <p:sp>
        <p:nvSpPr>
          <p:cNvPr name="TextBox 116" id="116"/>
          <p:cNvSpPr txBox="true"/>
          <p:nvPr/>
        </p:nvSpPr>
        <p:spPr>
          <a:xfrm rot="0">
            <a:off x="5474864" y="6859188"/>
            <a:ext cx="1650845" cy="602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89470" indent="-94735" lvl="1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Ongoing advertising of the training through relevant channels</a:t>
            </a:r>
          </a:p>
          <a:p>
            <a:pPr algn="l" marL="189470" indent="-94735" lvl="1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Group management plan</a:t>
            </a:r>
          </a:p>
        </p:txBody>
      </p:sp>
      <p:sp>
        <p:nvSpPr>
          <p:cNvPr name="TextBox 117" id="117"/>
          <p:cNvSpPr txBox="true"/>
          <p:nvPr/>
        </p:nvSpPr>
        <p:spPr>
          <a:xfrm rot="0">
            <a:off x="10547004" y="8214146"/>
            <a:ext cx="1803620" cy="602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89470" indent="-94735" lvl="1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WhatsApp group is populated as sign-ups happen</a:t>
            </a:r>
          </a:p>
          <a:p>
            <a:pPr algn="l" marL="189470" indent="-94735" lvl="1">
              <a:lnSpc>
                <a:spcPts val="1228"/>
              </a:lnSpc>
              <a:buFont typeface="Arial"/>
              <a:buChar char="•"/>
            </a:pPr>
            <a:r>
              <a:rPr lang="en-US" sz="877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Group management: monitoring participation</a:t>
            </a:r>
          </a:p>
        </p:txBody>
      </p:sp>
      <p:grpSp>
        <p:nvGrpSpPr>
          <p:cNvPr name="Group 118" id="118"/>
          <p:cNvGrpSpPr/>
          <p:nvPr/>
        </p:nvGrpSpPr>
        <p:grpSpPr>
          <a:xfrm rot="0">
            <a:off x="13046487" y="5212574"/>
            <a:ext cx="1351362" cy="1351362"/>
            <a:chOff x="0" y="0"/>
            <a:chExt cx="812800" cy="812800"/>
          </a:xfrm>
        </p:grpSpPr>
        <p:sp>
          <p:nvSpPr>
            <p:cNvPr name="Freeform 119" id="1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name="TextBox 120" id="120"/>
            <p:cNvSpPr txBox="true"/>
            <p:nvPr/>
          </p:nvSpPr>
          <p:spPr>
            <a:xfrm>
              <a:off x="0" y="155575"/>
              <a:ext cx="711200" cy="454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88"/>
                </a:lnSpc>
              </a:pPr>
            </a:p>
          </p:txBody>
        </p:sp>
      </p:grpSp>
      <p:grpSp>
        <p:nvGrpSpPr>
          <p:cNvPr name="Group 121" id="121"/>
          <p:cNvGrpSpPr/>
          <p:nvPr/>
        </p:nvGrpSpPr>
        <p:grpSpPr>
          <a:xfrm rot="5400000">
            <a:off x="12457366" y="4479752"/>
            <a:ext cx="6678729" cy="2769188"/>
            <a:chOff x="0" y="0"/>
            <a:chExt cx="1759007" cy="729333"/>
          </a:xfrm>
        </p:grpSpPr>
        <p:sp>
          <p:nvSpPr>
            <p:cNvPr name="Freeform 122" id="122"/>
            <p:cNvSpPr/>
            <p:nvPr/>
          </p:nvSpPr>
          <p:spPr>
            <a:xfrm flipH="false" flipV="false" rot="0">
              <a:off x="0" y="0"/>
              <a:ext cx="1759007" cy="729333"/>
            </a:xfrm>
            <a:custGeom>
              <a:avLst/>
              <a:gdLst/>
              <a:ahLst/>
              <a:cxnLst/>
              <a:rect r="r" b="b" t="t" l="l"/>
              <a:pathLst>
                <a:path h="729333" w="1759007">
                  <a:moveTo>
                    <a:pt x="0" y="0"/>
                  </a:moveTo>
                  <a:lnTo>
                    <a:pt x="1759007" y="0"/>
                  </a:lnTo>
                  <a:lnTo>
                    <a:pt x="1759007" y="729333"/>
                  </a:lnTo>
                  <a:lnTo>
                    <a:pt x="0" y="729333"/>
                  </a:lnTo>
                  <a:close/>
                </a:path>
              </a:pathLst>
            </a:custGeom>
            <a:solidFill>
              <a:srgbClr val="00BF63"/>
            </a:solidFill>
          </p:spPr>
        </p:sp>
        <p:sp>
          <p:nvSpPr>
            <p:cNvPr name="TextBox 123" id="123"/>
            <p:cNvSpPr txBox="true"/>
            <p:nvPr/>
          </p:nvSpPr>
          <p:spPr>
            <a:xfrm>
              <a:off x="0" y="-257175"/>
              <a:ext cx="1759007" cy="9865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2288"/>
                </a:lnSpc>
              </a:pPr>
              <a:r>
                <a:rPr lang="en-US" sz="7899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TRAINING</a:t>
              </a:r>
            </a:p>
          </p:txBody>
        </p:sp>
      </p:grpSp>
      <p:sp>
        <p:nvSpPr>
          <p:cNvPr name="TextBox 124" id="124"/>
          <p:cNvSpPr txBox="true"/>
          <p:nvPr/>
        </p:nvSpPr>
        <p:spPr>
          <a:xfrm rot="0">
            <a:off x="-146504" y="738494"/>
            <a:ext cx="13421515" cy="10112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42"/>
              </a:lnSpc>
            </a:pPr>
            <a:r>
              <a:rPr lang="en-US" sz="4400" spc="86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Components of creating microlearning sessions</a:t>
            </a:r>
          </a:p>
          <a:p>
            <a:pPr algn="ctr">
              <a:lnSpc>
                <a:spcPts val="3842"/>
              </a:lnSpc>
            </a:pPr>
            <a:r>
              <a:rPr lang="en-US" sz="4400" spc="86">
                <a:solidFill>
                  <a:srgbClr val="191919"/>
                </a:solidFill>
                <a:latin typeface="Aptos"/>
                <a:ea typeface="Aptos"/>
                <a:cs typeface="Aptos"/>
                <a:sym typeface="Aptos"/>
              </a:rPr>
              <a:t>(done concomitantly)</a:t>
            </a:r>
          </a:p>
        </p:txBody>
      </p:sp>
      <p:sp>
        <p:nvSpPr>
          <p:cNvPr name="TextBox 125" id="125"/>
          <p:cNvSpPr txBox="true"/>
          <p:nvPr/>
        </p:nvSpPr>
        <p:spPr>
          <a:xfrm rot="0">
            <a:off x="17289875" y="9210675"/>
            <a:ext cx="152400" cy="21907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71475"/>
            <a:ext cx="16230600" cy="1193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b="true" sz="6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Contents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766816" y="1537706"/>
            <a:ext cx="14754368" cy="7984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61" indent="-367031" lvl="1">
              <a:lnSpc>
                <a:spcPts val="6460"/>
              </a:lnSpc>
              <a:buFont typeface="Arial"/>
              <a:buChar char="•"/>
            </a:pPr>
            <a:r>
              <a:rPr lang="en-US" b="true" sz="34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1:</a:t>
            </a:r>
            <a:r>
              <a:rPr lang="en-US" sz="3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Introduction to microlearning</a:t>
            </a:r>
          </a:p>
          <a:p>
            <a:pPr algn="l" marL="734061" indent="-367031" lvl="1">
              <a:lnSpc>
                <a:spcPts val="6460"/>
              </a:lnSpc>
              <a:buFont typeface="Arial"/>
              <a:buChar char="•"/>
            </a:pPr>
            <a:r>
              <a:rPr lang="en-US" b="true" sz="34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2:</a:t>
            </a:r>
            <a:r>
              <a:rPr lang="en-US" sz="3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Budget</a:t>
            </a:r>
          </a:p>
          <a:p>
            <a:pPr algn="l" marL="734061" indent="-367031" lvl="1">
              <a:lnSpc>
                <a:spcPts val="6460"/>
              </a:lnSpc>
              <a:buFont typeface="Arial"/>
              <a:buChar char="•"/>
            </a:pPr>
            <a:r>
              <a:rPr lang="en-US" b="true" sz="34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3: </a:t>
            </a:r>
            <a:r>
              <a:rPr lang="en-US" sz="3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Planning the lesson design</a:t>
            </a:r>
          </a:p>
          <a:p>
            <a:pPr algn="l" marL="734061" indent="-367031" lvl="1">
              <a:lnSpc>
                <a:spcPts val="6460"/>
              </a:lnSpc>
              <a:buFont typeface="Arial"/>
              <a:buChar char="•"/>
            </a:pPr>
            <a:r>
              <a:rPr lang="en-US" b="true" sz="34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4:</a:t>
            </a:r>
            <a:r>
              <a:rPr lang="en-US" sz="3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Adapting lessons to local context</a:t>
            </a:r>
          </a:p>
          <a:p>
            <a:pPr algn="l" marL="734061" indent="-367031" lvl="1">
              <a:lnSpc>
                <a:spcPts val="5474"/>
              </a:lnSpc>
              <a:buFont typeface="Arial"/>
              <a:buChar char="•"/>
            </a:pPr>
            <a:r>
              <a:rPr lang="en-US" b="true" sz="34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5: </a:t>
            </a:r>
            <a:r>
              <a:rPr lang="en-US" sz="3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Designing the lessons</a:t>
            </a:r>
          </a:p>
          <a:p>
            <a:pPr algn="l" marL="734061" indent="-367031" lvl="1">
              <a:lnSpc>
                <a:spcPts val="6460"/>
              </a:lnSpc>
              <a:buFont typeface="Arial"/>
              <a:buChar char="•"/>
            </a:pPr>
            <a:r>
              <a:rPr lang="en-US" b="true" sz="34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6:</a:t>
            </a:r>
            <a:r>
              <a:rPr lang="en-US" sz="3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Planning to run a training group on WhatsApp Business</a:t>
            </a:r>
          </a:p>
          <a:p>
            <a:pPr algn="l" marL="734061" indent="-367031" lvl="1">
              <a:lnSpc>
                <a:spcPts val="6460"/>
              </a:lnSpc>
              <a:buFont typeface="Arial"/>
              <a:buChar char="•"/>
            </a:pPr>
            <a:r>
              <a:rPr lang="en-US" b="true" sz="34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7: </a:t>
            </a:r>
            <a:r>
              <a:rPr lang="en-US" sz="3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Creating a training group on WhatsApp Business</a:t>
            </a:r>
          </a:p>
          <a:p>
            <a:pPr algn="l" marL="734061" indent="-367031" lvl="1">
              <a:lnSpc>
                <a:spcPts val="6460"/>
              </a:lnSpc>
              <a:buFont typeface="Arial"/>
              <a:buChar char="•"/>
            </a:pPr>
            <a:r>
              <a:rPr lang="en-US" b="true" sz="34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8:</a:t>
            </a:r>
            <a:r>
              <a:rPr lang="en-US" sz="3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Marketing and admin</a:t>
            </a:r>
          </a:p>
          <a:p>
            <a:pPr algn="l" marL="734061" indent="-367031" lvl="1">
              <a:lnSpc>
                <a:spcPts val="6460"/>
              </a:lnSpc>
              <a:buFont typeface="Arial"/>
              <a:buChar char="•"/>
            </a:pPr>
            <a:r>
              <a:rPr lang="en-US" b="true" sz="34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9: </a:t>
            </a:r>
            <a:r>
              <a:rPr lang="en-US" sz="3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Running the training</a:t>
            </a:r>
          </a:p>
          <a:p>
            <a:pPr algn="l" marL="734061" indent="-367031" lvl="1">
              <a:lnSpc>
                <a:spcPts val="6460"/>
              </a:lnSpc>
              <a:buFont typeface="Arial"/>
              <a:buChar char="•"/>
            </a:pPr>
            <a:r>
              <a:rPr lang="en-US" b="true" sz="34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10: </a:t>
            </a:r>
            <a:r>
              <a:rPr lang="en-US" sz="3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Measuring participation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153810" y="3368246"/>
            <a:ext cx="15980381" cy="23399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19"/>
              </a:lnSpc>
            </a:pPr>
            <a:r>
              <a:rPr lang="en-US" sz="3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All parts and designed lessons are free to download on the</a:t>
            </a:r>
          </a:p>
          <a:p>
            <a:pPr algn="ctr">
              <a:lnSpc>
                <a:spcPts val="6819"/>
              </a:lnSpc>
            </a:pPr>
            <a:r>
              <a:rPr lang="en-US" sz="3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Differentiated Service Delivery website at:</a:t>
            </a:r>
          </a:p>
          <a:p>
            <a:pPr algn="ctr">
              <a:lnSpc>
                <a:spcPts val="5499"/>
              </a:lnSpc>
              <a:spcBef>
                <a:spcPct val="0"/>
              </a:spcBef>
            </a:pPr>
            <a:r>
              <a:rPr lang="en-US" sz="2499" u="sng">
                <a:solidFill>
                  <a:srgbClr val="004AAD"/>
                </a:solidFill>
                <a:latin typeface="Canva Sans"/>
                <a:ea typeface="Canva Sans"/>
                <a:cs typeface="Canva Sans"/>
                <a:sym typeface="Canva Sans"/>
                <a:hlinkClick r:id="rId2" tooltip="https://www.differentiatedservicedelivery.org/resources/diy-whatsapp-based-microlearning/"/>
              </a:rPr>
              <a:t>https://www.differentiatedservicedelivery.org/resources/diy-whatsapp-based-microlearning/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043194" y="8080401"/>
            <a:ext cx="3216106" cy="1177899"/>
          </a:xfrm>
          <a:custGeom>
            <a:avLst/>
            <a:gdLst/>
            <a:ahLst/>
            <a:cxnLst/>
            <a:rect r="r" b="b" t="t" l="l"/>
            <a:pathLst>
              <a:path h="1177899" w="3216106">
                <a:moveTo>
                  <a:pt x="0" y="0"/>
                </a:moveTo>
                <a:lnTo>
                  <a:pt x="3216106" y="0"/>
                </a:lnTo>
                <a:lnTo>
                  <a:pt x="3216106" y="1177899"/>
                </a:lnTo>
                <a:lnTo>
                  <a:pt x="0" y="11778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DAHWdHohE9g</dc:identifier>
  <dcterms:modified xsi:type="dcterms:W3CDTF">2011-08-01T06:04:30Z</dcterms:modified>
  <cp:revision>1</cp:revision>
  <dc:title>0 DIY WhatsApp-based microlearning</dc:title>
</cp:coreProperties>
</file>